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
  </p:notesMasterIdLst>
  <p:sldIdLst>
    <p:sldId id="259" r:id="rId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version 1" id="{CFDEC201-48DA-8347-81B3-22C4788089B6}">
          <p14:sldIdLst/>
        </p14:section>
        <p14:section name="version 2" id="{905B4762-E8B9-7E41-BC6F-82F889F84D58}">
          <p14:sldIdLst>
            <p14:sldId id="259"/>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BDBDB"/>
    <a:srgbClr val="1C75BC"/>
    <a:srgbClr val="CDCDCD"/>
    <a:srgbClr val="CAE2F6"/>
    <a:srgbClr val="EBF3FE"/>
    <a:srgbClr val="DCF3FE"/>
    <a:srgbClr val="000000"/>
    <a:srgbClr val="90B737"/>
    <a:srgbClr val="92D07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8"/>
    <p:restoredTop sz="72517"/>
  </p:normalViewPr>
  <p:slideViewPr>
    <p:cSldViewPr snapToGrid="0" snapToObjects="1">
      <p:cViewPr varScale="1">
        <p:scale>
          <a:sx n="91" d="100"/>
          <a:sy n="91" d="100"/>
        </p:scale>
        <p:origin x="141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BDBE87B-38EC-5F42-B4DC-C4A057027F4C}" type="datetimeFigureOut">
              <a:rPr lang="en-US" smtClean="0"/>
              <a:t>11/20/23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BEC583-F4B1-834B-9486-C22126F4F188}" type="slidenum">
              <a:rPr lang="en-US" smtClean="0"/>
              <a:t>‹#›</a:t>
            </a:fld>
            <a:endParaRPr lang="en-US"/>
          </a:p>
        </p:txBody>
      </p:sp>
    </p:spTree>
    <p:extLst>
      <p:ext uri="{BB962C8B-B14F-4D97-AF65-F5344CB8AC3E}">
        <p14:creationId xmlns:p14="http://schemas.microsoft.com/office/powerpoint/2010/main" val="2988031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8" Type="http://schemas.openxmlformats.org/officeDocument/2006/relationships/hyperlink" Target="https://www.nasa.gov/centers-and-facilities/goddard/nasa-rio-de-janeiro-extend-disaster-preparedness-partnership/" TargetMode="External"/><Relationship Id="rId3" Type="http://schemas.openxmlformats.org/officeDocument/2006/relationships/hyperlink" Target="https://appliedsciences.nasa.gov/what-we-do/health-air-quality" TargetMode="External"/><Relationship Id="rId7" Type="http://schemas.openxmlformats.org/officeDocument/2006/relationships/hyperlink" Target="https://gmao.gsfc.nasa.gov/research/science_snapshots/2023/new-generation-gmao-apps.php" TargetMode="External"/><Relationship Id="rId2" Type="http://schemas.openxmlformats.org/officeDocument/2006/relationships/slide" Target="../slides/slide1.xml"/><Relationship Id="rId1" Type="http://schemas.openxmlformats.org/officeDocument/2006/relationships/notesMaster" Target="../notesMasters/notesMaster1.xml"/><Relationship Id="rId6" Type="http://schemas.openxmlformats.org/officeDocument/2006/relationships/hyperlink" Target="https://developers.google.com/earth-engine/datasets/catalog/NASA_GEOS-CF_v1_fcst_tavg1hr" TargetMode="External"/><Relationship Id="rId5" Type="http://schemas.openxmlformats.org/officeDocument/2006/relationships/hyperlink" Target="https://developers.google.com/earth-engine/datasets/tags/nasa" TargetMode="External"/><Relationship Id="rId10" Type="http://schemas.openxmlformats.org/officeDocument/2006/relationships/hyperlink" Target="https://www.data.rio/datasets/PCRJ::qualidade-do-ar-dados-hor%C3%A1rios/explore?layer=2" TargetMode="External"/><Relationship Id="rId4" Type="http://schemas.openxmlformats.org/officeDocument/2006/relationships/hyperlink" Target="https://www.sonomatech.com/" TargetMode="External"/><Relationship Id="rId9" Type="http://schemas.openxmlformats.org/officeDocument/2006/relationships/hyperlink" Target="https://jeap.rio.rj.gov.br/je-metinfosmac/institucional/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0"/>
              </a:spcAft>
            </a:pP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Ferramenta de fusão de dados baseada no Google Earth </a:t>
            </a:r>
            <a:r>
              <a:rPr lang="pt-BR" sz="1800" b="1"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b="1" kern="100" dirty="0">
                <a:effectLst/>
                <a:latin typeface="Calibri" panose="020F0502020204030204" pitchFamily="34" charset="0"/>
                <a:ea typeface="Calibri" panose="020F0502020204030204" pitchFamily="34" charset="0"/>
                <a:cs typeface="Times New Roman" panose="02020603050405020304" pitchFamily="18" charset="0"/>
              </a:rPr>
              <a:t> para apoiar os gestores de qualidade do ar</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Autores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Carl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Malings</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K. Emma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Knowland</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Nathan Pavlovic, Justin Coughlin, Alan Chan, Felipe </a:t>
            </a:r>
            <a:r>
              <a:rPr lang="en-US" sz="1800" i="1" kern="100" dirty="0" err="1">
                <a:effectLst/>
                <a:latin typeface="Calibri" panose="020F0502020204030204" pitchFamily="34" charset="0"/>
                <a:ea typeface="Calibri" panose="020F0502020204030204" pitchFamily="34" charset="0"/>
                <a:cs typeface="Times New Roman" panose="02020603050405020304" pitchFamily="18" charset="0"/>
              </a:rPr>
              <a:t>Mandarino</a:t>
            </a:r>
            <a:r>
              <a:rPr lang="en-US" sz="1800" i="1" kern="100" dirty="0">
                <a:effectLst/>
                <a:latin typeface="Calibri" panose="020F0502020204030204" pitchFamily="34" charset="0"/>
                <a:ea typeface="Calibri" panose="020F0502020204030204" pitchFamily="34" charset="0"/>
                <a:cs typeface="Times New Roman" panose="02020603050405020304" pitchFamily="18" charset="0"/>
              </a:rPr>
              <a:t>, Christoph Keller, Callum Wayman, e Stephen Cohn</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Diversas fontes de informação podem dar suporte à avaliação e à previsão da qualidade do ar, incluindo modelos de química atmosférica, medições de satélite de constituintes químicos e de aerossóis da coluna e dados de monitoramento da qualidade do ar com base na superfície, tanto de instrumentos regulatórios quanto de baixo custo. A integração sistemática dessas fontes de dados oferece uma grande oportunidade para melhorar a compreensão e o gerenciamento da qualidade do ar. No entanto, isso apresenta vários desafios técnicos e pode ser uma tarefa inviável para os gestores de qualidade do ar, especialmente aqueles que trabalham em ambientes com recursos limitados.</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Com o apoio do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3"/>
              </a:rPr>
              <a:t>Programa de Ciências Aplicadas à Saúde e Qualidade do Ar da NASA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uma equipe de cientistas do GMAO (Escritório de Modelagem e Assimilação Global) está colaborando com 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4"/>
              </a:rPr>
              <a:t>Sonoma Technology, Inc.</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 outras empresas para implementar uma ferramenta de fusão de dados de qualidade do ar usando a plataforma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5"/>
              </a:rPr>
              <a:t>Google Earth 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Conforme descrito no diagrama abaixo, essa ferramenta combinará fontes de informações globais, como a previsão de composição atmosférica GEOS-CF do GMAO e produtos de satélite NASA VIIRS e ESA (Agência Espacial Europeia) TROPOMI, com dados de qualidade do ar coletados localmente de instrumentos regulatórios e redes de sensores de baixo custo. Usando esses dados, a ferramenta produzirá estimativas horárias e previsões de curto prazo (até vários dias de antecedência) dos principais parâmetros de qualidade do ar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PM</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3</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relevantes em escalas intraurbanas (1 a 5 km), dando suporte à avaliação e ao gerenciamento abrangentes da qualidade do ar local.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endParaRPr lang="pt-BR"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(FIGURE 1)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Essa ferramenta de fusão de dados também incluirá recursos de quantificação da incerteza, transmitindo a confiança relativa em estimativas e previsões com base nas fontes de dados que as informaram. O sistema de fusão de dados avaliará o nível de concordância entre os sensores de baixo custo e outras fontes de dados antes de incorporar os dados do sensor de baixo custo, permitindo que os usuários avaliem a utilidade e o desempenho da calibração das redes de sensores de baixo custo em sua região. A disponibilidade no Google Earth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tornará o sistema acessível aos gestores de qualidade do ar em diversos países; os resultados do GEOS-CF (modelo de previsão da química da atmosfera) já estão disponíveis por meio do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6"/>
              </a:rPr>
              <a:t>Google Earth 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conforme destacado em um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7"/>
              </a:rPr>
              <a:t>reporte científico recente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 fim, o sistema permitirá que os gestores de qualidade do ar compreendam melhor a situação da qualidade do ar local com base em uma combinação de várias fontes de dados disponíveis. Ele também fornecerá informações sobre quais fontes de informações adicionais podem melhorar seu conhecimento sobre a qualidade do ar local.</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A equipa do projeto está trabalhando com vários gestores de qualidade do ar dos EUA e internacionais para desenvolver os recursos básicos dessa ferramenta de fusão de dados e integrá-la aos seus fluxos de trabalho de gerenciamento. Atualmente, um protótipo de ferramenta de fusão de dados foi desenvolvido e está sendo testado e aperfeiçoado. Uma captura de tela desse protótipo mostrando um exemplo de mapa de previsão da qualidade do ar derivado de dados de modelos, satélites e medições terrestres é fornecida abaixo, cobrindo uma área do Rio de Janeiro, Brasil. Esse projeto se baseia em uma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8"/>
              </a:rPr>
              <a:t>parceria existente entre a NASA e a Prefeitura do Rio de Janeiro</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desenvolvendo ferramentas para ajudar os gestores de qualidade do ar a complementar 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9"/>
              </a:rPr>
              <a:t>rede de monitoramento terrestre existente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As concentrações de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no nível da superfície (sombreado laranja) são derivadas de uma combinação das previsões do GEOS-CF, com o nível de detalhe aumentado usando as recentes medições da coluna atmosférica de NO</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do instrumento de satélite ESA TROPOMI e corrigidas regionalmente para melhor corresponder às medições recentes da </a:t>
            </a:r>
            <a:r>
              <a:rPr lang="pt-BR" sz="1800" u="sng" kern="100" dirty="0">
                <a:solidFill>
                  <a:srgbClr val="0563C1"/>
                </a:solidFill>
                <a:effectLst/>
                <a:latin typeface="Calibri" panose="020F0502020204030204" pitchFamily="34" charset="0"/>
                <a:ea typeface="Calibri" panose="020F0502020204030204" pitchFamily="34" charset="0"/>
                <a:cs typeface="Times New Roman" panose="02020603050405020304" pitchFamily="18" charset="0"/>
                <a:hlinkClick r:id="rId10"/>
              </a:rPr>
              <a:t>rede de monitoramento da qualidade do ar em terra</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(pontos pretos).  Para a estimativa de PM</a:t>
            </a:r>
            <a:r>
              <a:rPr lang="pt-BR" sz="1800" kern="100" baseline="-25000" dirty="0">
                <a:effectLst/>
                <a:latin typeface="Calibri" panose="020F0502020204030204" pitchFamily="34" charset="0"/>
                <a:ea typeface="Calibri" panose="020F0502020204030204" pitchFamily="34" charset="0"/>
                <a:cs typeface="Times New Roman" panose="02020603050405020304" pitchFamily="18" charset="0"/>
              </a:rPr>
              <a:t>2.5</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 informação sobre a profundidade ótica dos aerossóis da NASA VIIRS será utilizada em vez dos dados TROPOMI. As estimativas e previsões podem, então, ser refinadas localmente nas proximidades dos dados dos sensores de baixo custo (não representados aqui), desde que tenha sido estabelecida uma boa concordância entre o sensor de baixo custo e as melhores estimativas disponíveis das outras fontes de dados durante verificação recente. Todas essas etapas de fusão de dados são automatizadas na plataforma do Google Earth </a:t>
            </a:r>
            <a:r>
              <a:rPr lang="pt-BR" sz="1800" kern="100" dirty="0" err="1">
                <a:effectLst/>
                <a:latin typeface="Calibri" panose="020F0502020204030204" pitchFamily="34" charset="0"/>
                <a:ea typeface="Calibri" panose="020F0502020204030204" pitchFamily="34" charset="0"/>
                <a:cs typeface="Times New Roman" panose="02020603050405020304" pitchFamily="18" charset="0"/>
              </a:rPr>
              <a:t>Engine</a:t>
            </a: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e podem ser alternadas (controles à esquerda) com base na disponibilidade de dados ou na preferência do usuário.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en-US" sz="1800" kern="100" dirty="0">
                <a:effectLst/>
                <a:latin typeface="Calibri" panose="020F0502020204030204" pitchFamily="34" charset="0"/>
                <a:ea typeface="Calibri" panose="020F0502020204030204" pitchFamily="34" charset="0"/>
                <a:cs typeface="Times New Roman" panose="02020603050405020304" pitchFamily="18" charset="0"/>
              </a:rPr>
              <a:t>(FIGURE 2)  </a:t>
            </a:r>
          </a:p>
          <a:p>
            <a:pPr marL="0" marR="0">
              <a:spcBef>
                <a:spcPts val="0"/>
              </a:spcBef>
              <a:spcAft>
                <a:spcPts val="0"/>
              </a:spcAft>
            </a:pP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Por meio de processo de desenvolvimento em andamento, a equipe avaliará a capacidade da ferramenta de atender às necessidades dos usuários, tanto em termos da precisão quantitativa das estimativas e previsões quanto em termos de ajudar a representar melhor a qualidade do ar em escalas espaciais locais, combinando várias fontes de dados. Na conclusão do projeto, a ferramenta de fusão de dados desenvolvida e os materiais associados serão entregues à  Agência de Proteção Ambiental dos EUA (EPA) e para o Programa das Nações Unidas para o Meio Ambiente (PNUMA) para curadoria contínua e para ajudar mais gestores de qualidade do ar nos EUA e internacionalmente a integrar a ferramenta em suas práticas usando as lições aprendidas durante este projeto.</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marR="0">
              <a:spcBef>
                <a:spcPts val="0"/>
              </a:spcBef>
              <a:spcAft>
                <a:spcPts val="0"/>
              </a:spcAft>
            </a:pPr>
            <a:r>
              <a:rPr lang="pt-BR" sz="1800" kern="100" dirty="0">
                <a:effectLst/>
                <a:latin typeface="Calibri" panose="020F0502020204030204" pitchFamily="34" charset="0"/>
                <a:ea typeface="Calibri" panose="020F0502020204030204" pitchFamily="34" charset="0"/>
                <a:cs typeface="Times New Roman" panose="02020603050405020304" pitchFamily="18" charset="0"/>
              </a:rPr>
              <a:t> </a:t>
            </a:r>
            <a:endParaRPr lang="en-US" sz="1800" kern="100" dirty="0">
              <a:effectLst/>
              <a:latin typeface="Calibri" panose="020F0502020204030204" pitchFamily="34" charset="0"/>
              <a:ea typeface="Calibri" panose="020F0502020204030204" pitchFamily="34" charset="0"/>
              <a:cs typeface="Times New Roman" panose="02020603050405020304" pitchFamily="18" charset="0"/>
            </a:endParaRPr>
          </a:p>
          <a:p>
            <a:r>
              <a:rPr lang="pt-BR" sz="1800" dirty="0">
                <a:effectLst/>
                <a:latin typeface="Calibri" panose="020F0502020204030204" pitchFamily="34" charset="0"/>
                <a:ea typeface="Calibri" panose="020F0502020204030204" pitchFamily="34" charset="0"/>
                <a:cs typeface="Times New Roman" panose="02020603050405020304" pitchFamily="18" charset="0"/>
              </a:rPr>
              <a:t>O projeto trará muitos benefícios para os gestores locais da qualidade do ar. Ele aprimorará seus recursos de previsão, especialmente para poluentes transportados regionalmente. A ferramenta fornecerá informações de alta resolução sobre a distribuição espacial de poluentes em escalas intraurbanas e com frequência temporal relativamente alta (horária). As estimativas de fusão de dados e suas incertezas associadas podem ajudar os gestores de qualidade do ar a avaliar a representatividade regional das redes de monitoramento regulatórias da qualidade do ar, bem como a avaliar a precisão e a adequação dos dados de sensores de baixo custo para complementar essas redes. Por fim, a ferramenta permitirá que eles determinem se os fenômenos locais, como efeitos da brisa costeira, emissões industriais ou decisões regulatórias, são bem capturados por meio da fusão das fontes de informações disponíveis ou se outras informações locais podem ser necessárias.</a:t>
            </a:r>
            <a:r>
              <a:rPr lang="en-US" dirty="0">
                <a:effectLst/>
              </a:rPr>
              <a:t> </a:t>
            </a:r>
            <a:endParaRPr lang="en-US" dirty="0"/>
          </a:p>
        </p:txBody>
      </p:sp>
      <p:sp>
        <p:nvSpPr>
          <p:cNvPr id="4" name="Slide Number Placeholder 3"/>
          <p:cNvSpPr>
            <a:spLocks noGrp="1"/>
          </p:cNvSpPr>
          <p:nvPr>
            <p:ph type="sldNum" sz="quarter" idx="10"/>
          </p:nvPr>
        </p:nvSpPr>
        <p:spPr/>
        <p:txBody>
          <a:bodyPr/>
          <a:lstStyle/>
          <a:p>
            <a:fld id="{E6BEC583-F4B1-834B-9486-C22126F4F188}" type="slidenum">
              <a:rPr lang="en-US" smtClean="0"/>
              <a:t>1</a:t>
            </a:fld>
            <a:endParaRPr lang="en-US"/>
          </a:p>
        </p:txBody>
      </p:sp>
    </p:spTree>
    <p:extLst>
      <p:ext uri="{BB962C8B-B14F-4D97-AF65-F5344CB8AC3E}">
        <p14:creationId xmlns:p14="http://schemas.microsoft.com/office/powerpoint/2010/main" val="36324266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asic Title and Tex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96791" y="185231"/>
            <a:ext cx="9298623" cy="1134283"/>
          </a:xfrm>
        </p:spPr>
        <p:txBody>
          <a:bodyPr/>
          <a:lstStyle>
            <a:lvl1pPr algn="l">
              <a:defRPr/>
            </a:lvl1pPr>
          </a:lstStyle>
          <a:p>
            <a:r>
              <a:rPr lang="en-US" dirty="0"/>
              <a:t>Click to Edit Title</a:t>
            </a:r>
          </a:p>
        </p:txBody>
      </p:sp>
      <p:sp>
        <p:nvSpPr>
          <p:cNvPr id="3" name="Date Placeholder 2"/>
          <p:cNvSpPr>
            <a:spLocks noGrp="1"/>
          </p:cNvSpPr>
          <p:nvPr>
            <p:ph type="dt" sz="half" idx="10"/>
          </p:nvPr>
        </p:nvSpPr>
        <p:spPr/>
        <p:txBody>
          <a:bodyPr/>
          <a:lstStyle/>
          <a:p>
            <a:fld id="{B80A0F2B-E692-5549-89C0-DEF97C653501}" type="datetimeFigureOut">
              <a:rPr lang="en-US" smtClean="0"/>
              <a:t>11/20/23</a:t>
            </a:fld>
            <a:endParaRPr lang="en-US" dirty="0"/>
          </a:p>
        </p:txBody>
      </p:sp>
      <p:sp>
        <p:nvSpPr>
          <p:cNvPr id="5" name="Slide Number Placeholder 4"/>
          <p:cNvSpPr>
            <a:spLocks noGrp="1"/>
          </p:cNvSpPr>
          <p:nvPr>
            <p:ph type="sldNum" sz="quarter" idx="12"/>
          </p:nvPr>
        </p:nvSpPr>
        <p:spPr/>
        <p:txBody>
          <a:bodyPr/>
          <a:lstStyle/>
          <a:p>
            <a:fld id="{BDB8D1E3-1DAE-664E-B350-75CA63E753F0}" type="slidenum">
              <a:rPr lang="en-US" smtClean="0"/>
              <a:t>‹#›</a:t>
            </a:fld>
            <a:endParaRPr lang="en-US"/>
          </a:p>
        </p:txBody>
      </p:sp>
      <p:sp>
        <p:nvSpPr>
          <p:cNvPr id="9" name="Text Placeholder 8"/>
          <p:cNvSpPr>
            <a:spLocks noGrp="1"/>
          </p:cNvSpPr>
          <p:nvPr>
            <p:ph type="body" sz="quarter" idx="13" hasCustomPrompt="1"/>
          </p:nvPr>
        </p:nvSpPr>
        <p:spPr>
          <a:xfrm>
            <a:off x="296791" y="1490663"/>
            <a:ext cx="11598415" cy="4594225"/>
          </a:xfrm>
        </p:spPr>
        <p:txBody>
          <a:bodyPr lIns="0" tIns="0" rIns="0" bIns="0"/>
          <a:lstStyle/>
          <a:p>
            <a:pPr lvl="0"/>
            <a:r>
              <a:rPr lang="en-US" dirty="0"/>
              <a:t>Click to edit text.</a:t>
            </a:r>
          </a:p>
        </p:txBody>
      </p:sp>
    </p:spTree>
    <p:extLst>
      <p:ext uri="{BB962C8B-B14F-4D97-AF65-F5344CB8AC3E}">
        <p14:creationId xmlns:p14="http://schemas.microsoft.com/office/powerpoint/2010/main" val="7050067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Slide Number Placeholder 2"/>
          <p:cNvSpPr>
            <a:spLocks noGrp="1"/>
          </p:cNvSpPr>
          <p:nvPr>
            <p:ph type="sldNum" sz="quarter" idx="10"/>
          </p:nvPr>
        </p:nvSpPr>
        <p:spPr/>
        <p:txBody>
          <a:bodyPr/>
          <a:lstStyle/>
          <a:p>
            <a:fld id="{BDB8D1E3-1DAE-664E-B350-75CA63E753F0}" type="slidenum">
              <a:rPr lang="en-US" smtClean="0"/>
              <a:t>‹#›</a:t>
            </a:fld>
            <a:endParaRPr lang="en-US"/>
          </a:p>
        </p:txBody>
      </p:sp>
      <p:sp>
        <p:nvSpPr>
          <p:cNvPr id="4" name="Date Placeholder 3"/>
          <p:cNvSpPr>
            <a:spLocks noGrp="1"/>
          </p:cNvSpPr>
          <p:nvPr>
            <p:ph type="dt" sz="half" idx="11"/>
          </p:nvPr>
        </p:nvSpPr>
        <p:spPr/>
        <p:txBody>
          <a:bodyPr/>
          <a:lstStyle/>
          <a:p>
            <a:fld id="{B80A0F2B-E692-5549-89C0-DEF97C653501}" type="datetimeFigureOut">
              <a:rPr lang="en-US" smtClean="0"/>
              <a:pPr/>
              <a:t>11/20/23</a:t>
            </a:fld>
            <a:endParaRPr lang="en-US" dirty="0"/>
          </a:p>
        </p:txBody>
      </p:sp>
    </p:spTree>
    <p:extLst>
      <p:ext uri="{BB962C8B-B14F-4D97-AF65-F5344CB8AC3E}">
        <p14:creationId xmlns:p14="http://schemas.microsoft.com/office/powerpoint/2010/main" val="261877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80A0F2B-E692-5549-89C0-DEF97C653501}" type="datetimeFigureOut">
              <a:rPr lang="en-US" smtClean="0"/>
              <a:t>11/20/23</a:t>
            </a:fld>
            <a:endParaRPr lang="en-US"/>
          </a:p>
        </p:txBody>
      </p:sp>
      <p:sp>
        <p:nvSpPr>
          <p:cNvPr id="4" name="Slide Number Placeholder 3"/>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3814356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le and Subtitle Only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ctr" anchorCtr="0">
            <a:normAutofit/>
          </a:bodyPr>
          <a:lstStyle>
            <a:lvl1pPr algn="ctr">
              <a:defRPr sz="4800"/>
            </a:lvl1pPr>
          </a:lstStyle>
          <a:p>
            <a:r>
              <a:rPr lang="en-US" dirty="0"/>
              <a:t>Click to Edit Title</a:t>
            </a:r>
          </a:p>
        </p:txBody>
      </p:sp>
      <p:sp>
        <p:nvSpPr>
          <p:cNvPr id="3" name="Subtitle 2"/>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4" name="Date Placeholder 3"/>
          <p:cNvSpPr>
            <a:spLocks noGrp="1"/>
          </p:cNvSpPr>
          <p:nvPr>
            <p:ph type="dt" sz="half" idx="10"/>
          </p:nvPr>
        </p:nvSpPr>
        <p:spPr/>
        <p:txBody>
          <a:bodyPr/>
          <a:lstStyle/>
          <a:p>
            <a:fld id="{B80A0F2B-E692-5549-89C0-DEF97C653501}" type="datetimeFigureOut">
              <a:rPr lang="en-US" smtClean="0"/>
              <a:t>11/20/23</a:t>
            </a:fld>
            <a:endParaRPr lang="en-US"/>
          </a:p>
        </p:txBody>
      </p:sp>
      <p:sp>
        <p:nvSpPr>
          <p:cNvPr id="5" name="Footer Placeholder 4"/>
          <p:cNvSpPr>
            <a:spLocks noGrp="1"/>
          </p:cNvSpPr>
          <p:nvPr>
            <p:ph type="ftr" sz="quarter" idx="11"/>
          </p:nvPr>
        </p:nvSpPr>
        <p:spPr>
          <a:xfrm>
            <a:off x="3934178" y="6445501"/>
            <a:ext cx="5297307"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14311853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Text and Graphics">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idx="1" hasCustomPrompt="1"/>
          </p:nvPr>
        </p:nvSpPr>
        <p:spPr>
          <a:xfrm>
            <a:off x="838200" y="1490140"/>
            <a:ext cx="10515600" cy="4602163"/>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B80A0F2B-E692-5549-89C0-DEF97C653501}" type="datetimeFigureOut">
              <a:rPr lang="en-US" smtClean="0"/>
              <a:t>11/20/23</a:t>
            </a:fld>
            <a:endParaRPr lang="en-US"/>
          </a:p>
        </p:txBody>
      </p:sp>
      <p:sp>
        <p:nvSpPr>
          <p:cNvPr id="6" name="Slide Number Placeholder 5"/>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004461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picTx" preserve="1">
  <p:cSld name="Imag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7423151" y="733778"/>
            <a:ext cx="3932237" cy="1134533"/>
          </a:xfrm>
        </p:spPr>
        <p:txBody>
          <a:bodyPr anchor="t" anchorCtr="0">
            <a:normAutofit/>
          </a:bodyPr>
          <a:lstStyle>
            <a:lvl1pPr algn="l">
              <a:defRPr sz="2000"/>
            </a:lvl1pPr>
          </a:lstStyle>
          <a:p>
            <a:r>
              <a:rPr lang="en-US" dirty="0"/>
              <a:t>Click to Edit Title</a:t>
            </a:r>
          </a:p>
        </p:txBody>
      </p:sp>
      <p:sp>
        <p:nvSpPr>
          <p:cNvPr id="3" name="Picture Placeholder 2"/>
          <p:cNvSpPr>
            <a:spLocks noGrp="1"/>
          </p:cNvSpPr>
          <p:nvPr>
            <p:ph type="pic" idx="1" hasCustomPrompt="1"/>
          </p:nvPr>
        </p:nvSpPr>
        <p:spPr>
          <a:xfrm>
            <a:off x="675919" y="733778"/>
            <a:ext cx="6172200" cy="513521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Image</a:t>
            </a:r>
          </a:p>
        </p:txBody>
      </p:sp>
      <p:sp>
        <p:nvSpPr>
          <p:cNvPr id="4" name="Text Placeholder 3"/>
          <p:cNvSpPr>
            <a:spLocks noGrp="1"/>
          </p:cNvSpPr>
          <p:nvPr>
            <p:ph type="body" sz="half" idx="2" hasCustomPrompt="1"/>
          </p:nvPr>
        </p:nvSpPr>
        <p:spPr>
          <a:xfrm>
            <a:off x="7423151" y="1952978"/>
            <a:ext cx="3932237" cy="3916010"/>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text.</a:t>
            </a:r>
          </a:p>
        </p:txBody>
      </p:sp>
      <p:sp>
        <p:nvSpPr>
          <p:cNvPr id="5" name="Date Placeholder 4"/>
          <p:cNvSpPr>
            <a:spLocks noGrp="1"/>
          </p:cNvSpPr>
          <p:nvPr>
            <p:ph type="dt" sz="half" idx="10"/>
          </p:nvPr>
        </p:nvSpPr>
        <p:spPr/>
        <p:txBody>
          <a:bodyPr/>
          <a:lstStyle/>
          <a:p>
            <a:fld id="{B80A0F2B-E692-5549-89C0-DEF97C653501}" type="datetimeFigureOut">
              <a:rPr lang="en-US" smtClean="0"/>
              <a:t>11/20/23</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2307409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Click to Edit Title</a:t>
            </a:r>
          </a:p>
        </p:txBody>
      </p:sp>
      <p:sp>
        <p:nvSpPr>
          <p:cNvPr id="3" name="Content Placeholder 2"/>
          <p:cNvSpPr>
            <a:spLocks noGrp="1"/>
          </p:cNvSpPr>
          <p:nvPr>
            <p:ph sz="half" idx="1" hasCustomPrompt="1"/>
          </p:nvPr>
        </p:nvSpPr>
        <p:spPr>
          <a:xfrm>
            <a:off x="838200" y="1825625"/>
            <a:ext cx="5181600" cy="4351338"/>
          </a:xfrm>
        </p:spPr>
        <p:txBody>
          <a:bodyPr/>
          <a:lstStyle/>
          <a:p>
            <a:pPr lvl="0"/>
            <a:r>
              <a:rPr lang="en-US" dirty="0"/>
              <a:t>Click to edit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hasCustomPrompt="1"/>
          </p:nvPr>
        </p:nvSpPr>
        <p:spPr>
          <a:xfrm>
            <a:off x="6172200" y="1825625"/>
            <a:ext cx="5181600" cy="4351338"/>
          </a:xfrm>
        </p:spPr>
        <p:txBody>
          <a:bodyPr/>
          <a:lstStyle/>
          <a:p>
            <a:pPr lvl="0"/>
            <a:r>
              <a:rPr lang="en-US" dirty="0"/>
              <a:t>Click to edit </a:t>
            </a:r>
            <a:r>
              <a:rPr lang="en-US"/>
              <a:t>text.</a:t>
            </a:r>
            <a:endParaRPr lang="en-US" dirty="0"/>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B80A0F2B-E692-5549-89C0-DEF97C653501}" type="datetimeFigureOut">
              <a:rPr lang="en-US" smtClean="0"/>
              <a:t>11/20/23</a:t>
            </a:fld>
            <a:endParaRPr lang="en-US"/>
          </a:p>
        </p:txBody>
      </p:sp>
      <p:sp>
        <p:nvSpPr>
          <p:cNvPr id="7" name="Slide Number Placeholder 6"/>
          <p:cNvSpPr>
            <a:spLocks noGrp="1"/>
          </p:cNvSpPr>
          <p:nvPr>
            <p:ph type="sldNum" sz="quarter" idx="12"/>
          </p:nvPr>
        </p:nvSpPr>
        <p:spPr/>
        <p:txBody>
          <a:bodyPr/>
          <a:lstStyle/>
          <a:p>
            <a:fld id="{BDB8D1E3-1DAE-664E-B350-75CA63E753F0}" type="slidenum">
              <a:rPr lang="en-US" smtClean="0"/>
              <a:t>‹#›</a:t>
            </a:fld>
            <a:endParaRPr lang="en-US"/>
          </a:p>
        </p:txBody>
      </p:sp>
    </p:spTree>
    <p:extLst>
      <p:ext uri="{BB962C8B-B14F-4D97-AF65-F5344CB8AC3E}">
        <p14:creationId xmlns:p14="http://schemas.microsoft.com/office/powerpoint/2010/main" val="14580842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3.emf"/><Relationship Id="rId5" Type="http://schemas.openxmlformats.org/officeDocument/2006/relationships/slideLayout" Target="../slideLayouts/slideLayout5.xml"/><Relationship Id="rId10" Type="http://schemas.openxmlformats.org/officeDocument/2006/relationships/image" Target="../media/image2.emf"/><Relationship Id="rId4" Type="http://schemas.openxmlformats.org/officeDocument/2006/relationships/slideLayout" Target="../slideLayouts/slideLayout4.xml"/><Relationship Id="rId9"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52000">
              <a:schemeClr val="bg2">
                <a:lumMod val="18000"/>
              </a:schemeClr>
            </a:gs>
            <a:gs pos="100000">
              <a:schemeClr val="bg2">
                <a:lumMod val="0"/>
              </a:schemeClr>
            </a:gs>
          </a:gsLst>
          <a:path path="circle">
            <a:fillToRect l="50000" t="50000" r="50000" b="50000"/>
          </a:path>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296792" y="187841"/>
            <a:ext cx="9204790" cy="1154878"/>
          </a:xfrm>
          <a:prstGeom prst="rect">
            <a:avLst/>
          </a:prstGeom>
        </p:spPr>
        <p:txBody>
          <a:bodyPr vert="horz" lIns="0" tIns="0" rIns="0" bIns="0" rtlCol="0" anchor="ctr">
            <a:noAutofit/>
          </a:bodyPr>
          <a:lstStyle/>
          <a:p>
            <a:r>
              <a:rPr lang="en-US" dirty="0"/>
              <a:t>Click to Edit Master Title Style</a:t>
            </a:r>
          </a:p>
        </p:txBody>
      </p:sp>
      <p:sp>
        <p:nvSpPr>
          <p:cNvPr id="3" name="Text Placeholder 2"/>
          <p:cNvSpPr>
            <a:spLocks noGrp="1"/>
          </p:cNvSpPr>
          <p:nvPr>
            <p:ph type="body" idx="1"/>
          </p:nvPr>
        </p:nvSpPr>
        <p:spPr>
          <a:xfrm>
            <a:off x="296791" y="1490140"/>
            <a:ext cx="11598418" cy="4602163"/>
          </a:xfrm>
          <a:prstGeom prst="rect">
            <a:avLst/>
          </a:prstGeom>
        </p:spPr>
        <p:txBody>
          <a:bodyPr vert="horz" lIns="0" tIns="0" rIns="0" bIns="0" rtlCol="0">
            <a:noAutofit/>
          </a:bodyPr>
          <a:lstStyle/>
          <a:p>
            <a:pPr lvl="0"/>
            <a:r>
              <a:rPr lang="en-US" dirty="0"/>
              <a:t>Click to edit Master text styles</a:t>
            </a:r>
          </a:p>
        </p:txBody>
      </p:sp>
      <p:sp>
        <p:nvSpPr>
          <p:cNvPr id="6" name="Slide Number Placeholder 5"/>
          <p:cNvSpPr>
            <a:spLocks noGrp="1"/>
          </p:cNvSpPr>
          <p:nvPr>
            <p:ph type="sldNum" sz="quarter" idx="4"/>
          </p:nvPr>
        </p:nvSpPr>
        <p:spPr>
          <a:xfrm>
            <a:off x="11375962" y="6009417"/>
            <a:ext cx="567267" cy="365125"/>
          </a:xfrm>
          <a:prstGeom prst="rect">
            <a:avLst/>
          </a:prstGeom>
        </p:spPr>
        <p:txBody>
          <a:bodyPr vert="horz" lIns="91440" tIns="45720" rIns="91440" bIns="45720" rtlCol="0" anchor="ctr"/>
          <a:lstStyle>
            <a:lvl1pPr algn="r">
              <a:defRPr sz="1000">
                <a:solidFill>
                  <a:schemeClr val="bg1">
                    <a:lumMod val="75000"/>
                  </a:schemeClr>
                </a:solidFill>
              </a:defRPr>
            </a:lvl1pPr>
          </a:lstStyle>
          <a:p>
            <a:fld id="{BDB8D1E3-1DAE-664E-B350-75CA63E753F0}" type="slidenum">
              <a:rPr lang="en-US" smtClean="0"/>
              <a:pPr/>
              <a:t>‹#›</a:t>
            </a:fld>
            <a:endParaRPr lang="en-US" dirty="0"/>
          </a:p>
        </p:txBody>
      </p:sp>
      <p:sp>
        <p:nvSpPr>
          <p:cNvPr id="4" name="Date Placeholder 3"/>
          <p:cNvSpPr>
            <a:spLocks noGrp="1"/>
          </p:cNvSpPr>
          <p:nvPr>
            <p:ph type="dt" sz="half" idx="2"/>
          </p:nvPr>
        </p:nvSpPr>
        <p:spPr>
          <a:xfrm>
            <a:off x="10094674" y="6009417"/>
            <a:ext cx="1224844" cy="365125"/>
          </a:xfrm>
          <a:prstGeom prst="rect">
            <a:avLst/>
          </a:prstGeom>
        </p:spPr>
        <p:txBody>
          <a:bodyPr vert="horz" lIns="91440" tIns="45720" rIns="91440" bIns="45720" rtlCol="0" anchor="ctr"/>
          <a:lstStyle>
            <a:lvl1pPr algn="r">
              <a:defRPr sz="1000">
                <a:solidFill>
                  <a:schemeClr val="bg1">
                    <a:lumMod val="75000"/>
                  </a:schemeClr>
                </a:solidFill>
              </a:defRPr>
            </a:lvl1pPr>
          </a:lstStyle>
          <a:p>
            <a:fld id="{B80A0F2B-E692-5549-89C0-DEF97C653501}" type="datetimeFigureOut">
              <a:rPr lang="en-US" smtClean="0"/>
              <a:pPr/>
              <a:t>11/20/23</a:t>
            </a:fld>
            <a:endParaRPr lang="en-US" dirty="0"/>
          </a:p>
        </p:txBody>
      </p:sp>
      <p:pic>
        <p:nvPicPr>
          <p:cNvPr id="13" name="Picture 25" descr="NASA insigniaCMYK"/>
          <p:cNvPicPr preferRelativeResize="0">
            <a:picLocks noChangeAspect="1" noChangeArrowheads="1"/>
          </p:cNvPicPr>
          <p:nvPr userDrawn="1"/>
        </p:nvPicPr>
        <p:blipFill>
          <a:blip r:embed="rId9">
            <a:extLst>
              <a:ext uri="{28A0092B-C50C-407E-A947-70E740481C1C}">
                <a14:useLocalDpi xmlns:a14="http://schemas.microsoft.com/office/drawing/2010/main"/>
              </a:ext>
            </a:extLst>
          </a:blip>
          <a:srcRect/>
          <a:stretch>
            <a:fillRect/>
          </a:stretch>
        </p:blipFill>
        <p:spPr bwMode="auto">
          <a:xfrm>
            <a:off x="11478542" y="97427"/>
            <a:ext cx="575446" cy="481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TextBox 17">
            <a:extLst>
              <a:ext uri="{FF2B5EF4-FFF2-40B4-BE49-F238E27FC236}">
                <a16:creationId xmlns:a16="http://schemas.microsoft.com/office/drawing/2014/main" id="{7B67A393-44F6-A443-A176-FD799F4F7164}"/>
              </a:ext>
            </a:extLst>
          </p:cNvPr>
          <p:cNvSpPr txBox="1"/>
          <p:nvPr userDrawn="1"/>
        </p:nvSpPr>
        <p:spPr>
          <a:xfrm>
            <a:off x="9797143" y="172057"/>
            <a:ext cx="1407271" cy="276999"/>
          </a:xfrm>
          <a:prstGeom prst="rect">
            <a:avLst/>
          </a:prstGeom>
          <a:noFill/>
        </p:spPr>
        <p:txBody>
          <a:bodyPr wrap="square" lIns="0" tIns="0" rIns="0" bIns="0" rtlCol="0">
            <a:spAutoFit/>
          </a:bodyPr>
          <a:lstStyle/>
          <a:p>
            <a:pPr algn="r"/>
            <a:r>
              <a:rPr lang="en-US" sz="900" dirty="0">
                <a:solidFill>
                  <a:schemeClr val="bg2">
                    <a:lumMod val="50000"/>
                  </a:schemeClr>
                </a:solidFill>
                <a:latin typeface="Arial" charset="0"/>
                <a:ea typeface="Arial" charset="0"/>
                <a:cs typeface="Arial" charset="0"/>
              </a:rPr>
              <a:t>National Aeronautics and</a:t>
            </a:r>
          </a:p>
          <a:p>
            <a:pPr algn="r"/>
            <a:r>
              <a:rPr lang="en-US" sz="900" dirty="0">
                <a:solidFill>
                  <a:schemeClr val="bg2">
                    <a:lumMod val="50000"/>
                  </a:schemeClr>
                </a:solidFill>
                <a:latin typeface="Arial" charset="0"/>
                <a:ea typeface="Arial" charset="0"/>
                <a:cs typeface="Arial" charset="0"/>
              </a:rPr>
              <a:t>Space Administration</a:t>
            </a:r>
          </a:p>
        </p:txBody>
      </p:sp>
      <p:cxnSp>
        <p:nvCxnSpPr>
          <p:cNvPr id="19" name="Straight Connector 18">
            <a:extLst>
              <a:ext uri="{FF2B5EF4-FFF2-40B4-BE49-F238E27FC236}">
                <a16:creationId xmlns:a16="http://schemas.microsoft.com/office/drawing/2014/main" id="{4A82477E-2E5A-EF42-9B2F-9E1BB2260986}"/>
              </a:ext>
            </a:extLst>
          </p:cNvPr>
          <p:cNvCxnSpPr>
            <a:cxnSpLocks/>
          </p:cNvCxnSpPr>
          <p:nvPr userDrawn="1"/>
        </p:nvCxnSpPr>
        <p:spPr>
          <a:xfrm>
            <a:off x="11344545" y="100958"/>
            <a:ext cx="0" cy="481693"/>
          </a:xfrm>
          <a:prstGeom prst="line">
            <a:avLst/>
          </a:prstGeom>
          <a:ln w="6350">
            <a:solidFill>
              <a:schemeClr val="bg2">
                <a:lumMod val="50000"/>
              </a:schemeClr>
            </a:solidFill>
          </a:ln>
          <a:effectLst/>
        </p:spPr>
        <p:style>
          <a:lnRef idx="1">
            <a:schemeClr val="accent1"/>
          </a:lnRef>
          <a:fillRef idx="0">
            <a:schemeClr val="accent1"/>
          </a:fillRef>
          <a:effectRef idx="0">
            <a:schemeClr val="accent1"/>
          </a:effectRef>
          <a:fontRef idx="minor">
            <a:schemeClr val="tx1"/>
          </a:fontRef>
        </p:style>
      </p:cxnSp>
      <p:sp>
        <p:nvSpPr>
          <p:cNvPr id="14" name="Round Same Side Corner Rectangle 13">
            <a:extLst>
              <a:ext uri="{FF2B5EF4-FFF2-40B4-BE49-F238E27FC236}">
                <a16:creationId xmlns:a16="http://schemas.microsoft.com/office/drawing/2014/main" id="{19657229-D035-02CF-9292-64925777DA4C}"/>
              </a:ext>
            </a:extLst>
          </p:cNvPr>
          <p:cNvSpPr/>
          <p:nvPr userDrawn="1"/>
        </p:nvSpPr>
        <p:spPr>
          <a:xfrm>
            <a:off x="254147" y="6388893"/>
            <a:ext cx="11683705" cy="469107"/>
          </a:xfrm>
          <a:prstGeom prst="round2SameRect">
            <a:avLst>
              <a:gd name="adj1" fmla="val 29744"/>
              <a:gd name="adj2" fmla="val 0"/>
            </a:avLst>
          </a:prstGeom>
          <a:solidFill>
            <a:srgbClr val="DBDBDB"/>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E62B24DA-C3FB-BD58-9753-D69D74F75209}"/>
              </a:ext>
            </a:extLst>
          </p:cNvPr>
          <p:cNvSpPr txBox="1"/>
          <p:nvPr userDrawn="1"/>
        </p:nvSpPr>
        <p:spPr>
          <a:xfrm>
            <a:off x="1680022" y="6460333"/>
            <a:ext cx="2581079" cy="221599"/>
          </a:xfrm>
          <a:prstGeom prst="rect">
            <a:avLst/>
          </a:prstGeom>
          <a:noFill/>
        </p:spPr>
        <p:txBody>
          <a:bodyPr wrap="square" lIns="0" tIns="0" rIns="0" bIns="0" rtlCol="0">
            <a:spAutoFit/>
          </a:bodyPr>
          <a:lstStyle/>
          <a:p>
            <a:pPr algn="l">
              <a:lnSpc>
                <a:spcPct val="90000"/>
              </a:lnSpc>
            </a:pPr>
            <a:r>
              <a:rPr lang="en-US" sz="800" b="1" i="0" dirty="0">
                <a:solidFill>
                  <a:srgbClr val="1C75BC"/>
                </a:solidFill>
                <a:ea typeface="Arial Regular" charset="0"/>
              </a:rPr>
              <a:t>Global Modeling</a:t>
            </a:r>
            <a:r>
              <a:rPr lang="en-US" sz="800" b="1" i="0" baseline="0" dirty="0">
                <a:solidFill>
                  <a:srgbClr val="1C75BC"/>
                </a:solidFill>
                <a:ea typeface="Arial Regular" charset="0"/>
              </a:rPr>
              <a:t> </a:t>
            </a:r>
            <a:r>
              <a:rPr lang="en-US" sz="800" b="1" i="0" dirty="0">
                <a:solidFill>
                  <a:srgbClr val="1C75BC"/>
                </a:solidFill>
                <a:ea typeface="Arial Regular" charset="0"/>
              </a:rPr>
              <a:t>and</a:t>
            </a:r>
            <a:r>
              <a:rPr lang="en-US" sz="800" b="1" i="0" baseline="0" dirty="0">
                <a:solidFill>
                  <a:srgbClr val="1C75BC"/>
                </a:solidFill>
                <a:ea typeface="Arial Regular" charset="0"/>
              </a:rPr>
              <a:t> </a:t>
            </a:r>
            <a:r>
              <a:rPr lang="en-US" sz="800" b="1" i="0" dirty="0">
                <a:solidFill>
                  <a:srgbClr val="1C75BC"/>
                </a:solidFill>
                <a:ea typeface="Arial Regular" charset="0"/>
              </a:rPr>
              <a:t>Assimilation Office</a:t>
            </a:r>
          </a:p>
          <a:p>
            <a:pPr marL="0" marR="0" indent="0" algn="l" defTabSz="914400" rtl="0" eaLnBrk="1" fontAlgn="auto" latinLnBrk="0" hangingPunct="1">
              <a:lnSpc>
                <a:spcPct val="90000"/>
              </a:lnSpc>
              <a:spcBef>
                <a:spcPts val="0"/>
              </a:spcBef>
              <a:spcAft>
                <a:spcPts val="0"/>
              </a:spcAft>
              <a:buClrTx/>
              <a:buSzTx/>
              <a:buFontTx/>
              <a:buNone/>
              <a:tabLst/>
              <a:defRPr/>
            </a:pPr>
            <a:r>
              <a:rPr lang="en-US" sz="800" b="0" i="0" dirty="0">
                <a:solidFill>
                  <a:srgbClr val="1C75BC"/>
                </a:solidFill>
                <a:ea typeface="Arial Regular" charset="0"/>
              </a:rPr>
              <a:t>gmao.gsfc.nasa.gov</a:t>
            </a:r>
          </a:p>
        </p:txBody>
      </p:sp>
      <p:pic>
        <p:nvPicPr>
          <p:cNvPr id="16" name="Picture 15">
            <a:extLst>
              <a:ext uri="{FF2B5EF4-FFF2-40B4-BE49-F238E27FC236}">
                <a16:creationId xmlns:a16="http://schemas.microsoft.com/office/drawing/2014/main" id="{CF9706AB-A8EF-1990-435B-5E9FD30F3B19}"/>
              </a:ext>
            </a:extLst>
          </p:cNvPr>
          <p:cNvPicPr>
            <a:picLocks noChangeAspect="1"/>
          </p:cNvPicPr>
          <p:nvPr userDrawn="1"/>
        </p:nvPicPr>
        <p:blipFill>
          <a:blip r:embed="rId10"/>
          <a:stretch>
            <a:fillRect/>
          </a:stretch>
        </p:blipFill>
        <p:spPr>
          <a:xfrm>
            <a:off x="10244428" y="6460333"/>
            <a:ext cx="1521837" cy="322856"/>
          </a:xfrm>
          <a:prstGeom prst="rect">
            <a:avLst/>
          </a:prstGeom>
        </p:spPr>
      </p:pic>
      <p:pic>
        <p:nvPicPr>
          <p:cNvPr id="17" name="Picture 16">
            <a:extLst>
              <a:ext uri="{FF2B5EF4-FFF2-40B4-BE49-F238E27FC236}">
                <a16:creationId xmlns:a16="http://schemas.microsoft.com/office/drawing/2014/main" id="{1A6B80E5-CD31-2EC5-9AFB-16E3FB09A9BB}"/>
              </a:ext>
            </a:extLst>
          </p:cNvPr>
          <p:cNvPicPr>
            <a:picLocks noChangeAspect="1"/>
          </p:cNvPicPr>
          <p:nvPr userDrawn="1"/>
        </p:nvPicPr>
        <p:blipFill>
          <a:blip r:embed="rId11"/>
          <a:stretch>
            <a:fillRect/>
          </a:stretch>
        </p:blipFill>
        <p:spPr>
          <a:xfrm>
            <a:off x="469634" y="6470272"/>
            <a:ext cx="1120627" cy="286476"/>
          </a:xfrm>
          <a:prstGeom prst="rect">
            <a:avLst/>
          </a:prstGeom>
        </p:spPr>
      </p:pic>
    </p:spTree>
    <p:extLst>
      <p:ext uri="{BB962C8B-B14F-4D97-AF65-F5344CB8AC3E}">
        <p14:creationId xmlns:p14="http://schemas.microsoft.com/office/powerpoint/2010/main" val="1915515587"/>
      </p:ext>
    </p:extLst>
  </p:cSld>
  <p:clrMap bg1="lt1" tx1="dk1" bg2="lt2" tx2="dk2" accent1="accent1" accent2="accent2" accent3="accent3" accent4="accent4" accent5="accent5" accent6="accent6" hlink="hlink" folHlink="folHlink"/>
  <p:sldLayoutIdLst>
    <p:sldLayoutId id="2147483654" r:id="rId1"/>
    <p:sldLayoutId id="2147483658" r:id="rId2"/>
    <p:sldLayoutId id="2147483655" r:id="rId3"/>
    <p:sldLayoutId id="2147483649" r:id="rId4"/>
    <p:sldLayoutId id="2147483650" r:id="rId5"/>
    <p:sldLayoutId id="2147483657" r:id="rId6"/>
    <p:sldLayoutId id="2147483652" r:id="rId7"/>
  </p:sldLayoutIdLst>
  <p:txStyles>
    <p:titleStyle>
      <a:lvl1pPr algn="l" defTabSz="914400" rtl="0" eaLnBrk="1" latinLnBrk="0" hangingPunct="1">
        <a:lnSpc>
          <a:spcPct val="90000"/>
        </a:lnSpc>
        <a:spcBef>
          <a:spcPct val="0"/>
        </a:spcBef>
        <a:buNone/>
        <a:defRPr sz="2800" b="1" kern="1200">
          <a:solidFill>
            <a:srgbClr val="90B737"/>
          </a:solidFill>
          <a:latin typeface="+mj-lt"/>
          <a:ea typeface="+mj-ea"/>
          <a:cs typeface="+mj-cs"/>
        </a:defRPr>
      </a:lvl1pPr>
    </p:titleStyle>
    <p:bodyStyle>
      <a:lvl1pPr marL="0" indent="0" algn="l" defTabSz="914400" rtl="0" eaLnBrk="1" latinLnBrk="0" hangingPunct="1">
        <a:lnSpc>
          <a:spcPct val="90000"/>
        </a:lnSpc>
        <a:spcBef>
          <a:spcPts val="1000"/>
        </a:spcBef>
        <a:buFontTx/>
        <a:buNone/>
        <a:defRPr sz="2000" kern="1200">
          <a:solidFill>
            <a:schemeClr val="bg1"/>
          </a:solidFill>
          <a:latin typeface="+mn-lt"/>
          <a:ea typeface="+mn-ea"/>
          <a:cs typeface="+mn-cs"/>
        </a:defRPr>
      </a:lvl1pPr>
      <a:lvl2pPr marL="274320" indent="-194310" algn="ctr" defTabSz="914400" rtl="0" eaLnBrk="1" latinLnBrk="0" hangingPunct="1">
        <a:lnSpc>
          <a:spcPct val="90000"/>
        </a:lnSpc>
        <a:spcBef>
          <a:spcPts val="500"/>
        </a:spcBef>
        <a:buFont typeface="Arial" charset="0"/>
        <a:buChar char="•"/>
        <a:defRPr sz="1800" kern="1200">
          <a:solidFill>
            <a:schemeClr val="tx1"/>
          </a:solidFill>
          <a:latin typeface="+mn-lt"/>
          <a:ea typeface="+mn-ea"/>
          <a:cs typeface="+mn-cs"/>
        </a:defRPr>
      </a:lvl2pPr>
      <a:lvl3pPr marL="651510" indent="-194310" algn="ctr" defTabSz="914400" rtl="0" eaLnBrk="1" latinLnBrk="0" hangingPunct="1">
        <a:lnSpc>
          <a:spcPct val="90000"/>
        </a:lnSpc>
        <a:spcBef>
          <a:spcPts val="500"/>
        </a:spcBef>
        <a:buFont typeface="Arial" charset="0"/>
        <a:buChar char="•"/>
        <a:defRPr sz="1600" kern="1200">
          <a:solidFill>
            <a:schemeClr val="tx1"/>
          </a:solidFill>
          <a:latin typeface="+mn-lt"/>
          <a:ea typeface="+mn-ea"/>
          <a:cs typeface="+mn-cs"/>
        </a:defRPr>
      </a:lvl3pPr>
      <a:lvl4pPr marL="1291590" indent="-194310" algn="ctr" defTabSz="914400" rtl="0" eaLnBrk="1" latinLnBrk="0" hangingPunct="1">
        <a:lnSpc>
          <a:spcPct val="90000"/>
        </a:lnSpc>
        <a:spcBef>
          <a:spcPts val="500"/>
        </a:spcBef>
        <a:buFont typeface="Arial" charset="0"/>
        <a:buChar char="•"/>
        <a:defRPr sz="1400" kern="1200">
          <a:solidFill>
            <a:schemeClr val="tx1"/>
          </a:solidFill>
          <a:latin typeface="+mn-lt"/>
          <a:ea typeface="+mn-ea"/>
          <a:cs typeface="+mn-cs"/>
        </a:defRPr>
      </a:lvl4pPr>
      <a:lvl5pPr marL="1634490" indent="-171450" algn="ctr" defTabSz="914400" rtl="0" eaLnBrk="1" latinLnBrk="0" hangingPunct="1">
        <a:lnSpc>
          <a:spcPct val="90000"/>
        </a:lnSpc>
        <a:spcBef>
          <a:spcPts val="500"/>
        </a:spcBef>
        <a:buFont typeface="Arial"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2C45E8C-FDB5-0EE3-4EF2-7E4B11D8F4EB}"/>
              </a:ext>
            </a:extLst>
          </p:cNvPr>
          <p:cNvSpPr>
            <a:spLocks noGrp="1"/>
          </p:cNvSpPr>
          <p:nvPr>
            <p:ph type="title"/>
          </p:nvPr>
        </p:nvSpPr>
        <p:spPr>
          <a:xfrm>
            <a:off x="296994" y="115598"/>
            <a:ext cx="10259550" cy="458507"/>
          </a:xfrm>
        </p:spPr>
        <p:txBody>
          <a:bodyPr>
            <a:noAutofit/>
          </a:bodyPr>
          <a:lstStyle/>
          <a:p>
            <a:r>
              <a:rPr lang="pt-BR" sz="2400" dirty="0"/>
              <a:t>Fusão de dados de qualidade do ar no Google Earth </a:t>
            </a:r>
            <a:r>
              <a:rPr lang="pt-BR" sz="2400" dirty="0" err="1"/>
              <a:t>Engine</a:t>
            </a:r>
            <a:endParaRPr lang="en-US" sz="2400" dirty="0"/>
          </a:p>
        </p:txBody>
      </p:sp>
      <p:pic>
        <p:nvPicPr>
          <p:cNvPr id="3" name="Picture 2">
            <a:extLst>
              <a:ext uri="{FF2B5EF4-FFF2-40B4-BE49-F238E27FC236}">
                <a16:creationId xmlns:a16="http://schemas.microsoft.com/office/drawing/2014/main" id="{82F333C0-3977-7DE9-37EE-40373EC0482E}"/>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963" b="458"/>
          <a:stretch/>
        </p:blipFill>
        <p:spPr bwMode="auto">
          <a:xfrm>
            <a:off x="410588" y="643738"/>
            <a:ext cx="11370824" cy="5029200"/>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D41A840C-8BE6-3632-5ACF-A980B7B4982E}"/>
              </a:ext>
            </a:extLst>
          </p:cNvPr>
          <p:cNvSpPr txBox="1"/>
          <p:nvPr/>
        </p:nvSpPr>
        <p:spPr>
          <a:xfrm>
            <a:off x="2853900" y="1217617"/>
            <a:ext cx="2627162" cy="738664"/>
          </a:xfrm>
          <a:prstGeom prst="rect">
            <a:avLst/>
          </a:prstGeom>
          <a:solidFill>
            <a:srgbClr val="DBDBDB"/>
          </a:solidFill>
          <a:ln>
            <a:solidFill>
              <a:schemeClr val="accent1"/>
            </a:solidFill>
          </a:ln>
        </p:spPr>
        <p:txBody>
          <a:bodyPr wrap="square" rtlCol="0">
            <a:spAutoFit/>
          </a:bodyPr>
          <a:lstStyle/>
          <a:p>
            <a:r>
              <a:rPr lang="pt-BR" sz="1400" dirty="0">
                <a:solidFill>
                  <a:srgbClr val="1C75BC"/>
                </a:solidFill>
              </a:rPr>
              <a:t>as áreas piloto incluem Rio de Janeiro, Dakar (Senegal) e partes de 4 estados dos EUA</a:t>
            </a:r>
            <a:endParaRPr lang="en-US" sz="1400" dirty="0">
              <a:solidFill>
                <a:srgbClr val="1C75BC"/>
              </a:solidFill>
            </a:endParaRPr>
          </a:p>
        </p:txBody>
      </p:sp>
      <p:cxnSp>
        <p:nvCxnSpPr>
          <p:cNvPr id="8" name="Straight Arrow Connector 7">
            <a:extLst>
              <a:ext uri="{FF2B5EF4-FFF2-40B4-BE49-F238E27FC236}">
                <a16:creationId xmlns:a16="http://schemas.microsoft.com/office/drawing/2014/main" id="{72482F8E-78B0-DF04-15B6-5EFCF89C7036}"/>
              </a:ext>
            </a:extLst>
          </p:cNvPr>
          <p:cNvCxnSpPr>
            <a:cxnSpLocks/>
            <a:stCxn id="6" idx="1"/>
          </p:cNvCxnSpPr>
          <p:nvPr/>
        </p:nvCxnSpPr>
        <p:spPr>
          <a:xfrm flipH="1">
            <a:off x="1410969" y="1586949"/>
            <a:ext cx="1442931" cy="601267"/>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A0D104F4-8816-FEDF-5501-025662F0B7C6}"/>
              </a:ext>
            </a:extLst>
          </p:cNvPr>
          <p:cNvSpPr txBox="1"/>
          <p:nvPr/>
        </p:nvSpPr>
        <p:spPr>
          <a:xfrm>
            <a:off x="526137" y="5209298"/>
            <a:ext cx="3212593" cy="523220"/>
          </a:xfrm>
          <a:prstGeom prst="rect">
            <a:avLst/>
          </a:prstGeom>
          <a:solidFill>
            <a:srgbClr val="DBDBDB"/>
          </a:solidFill>
          <a:ln>
            <a:solidFill>
              <a:schemeClr val="accent1"/>
            </a:solidFill>
          </a:ln>
        </p:spPr>
        <p:txBody>
          <a:bodyPr wrap="square" rtlCol="0">
            <a:spAutoFit/>
          </a:bodyPr>
          <a:lstStyle/>
          <a:p>
            <a:pPr algn="ctr"/>
            <a:r>
              <a:rPr lang="pt-BR" sz="1400" dirty="0">
                <a:solidFill>
                  <a:srgbClr val="1C75BC"/>
                </a:solidFill>
              </a:rPr>
              <a:t>serão fornecidas previsões para os principais poluentes </a:t>
            </a:r>
            <a:r>
              <a:rPr lang="en-US" sz="1400" dirty="0">
                <a:solidFill>
                  <a:srgbClr val="1C75BC"/>
                </a:solidFill>
              </a:rPr>
              <a:t>(NO</a:t>
            </a:r>
            <a:r>
              <a:rPr lang="en-US" sz="1400" baseline="-25000" dirty="0">
                <a:solidFill>
                  <a:srgbClr val="1C75BC"/>
                </a:solidFill>
              </a:rPr>
              <a:t>2</a:t>
            </a:r>
            <a:r>
              <a:rPr lang="en-US" sz="1400" dirty="0">
                <a:solidFill>
                  <a:srgbClr val="1C75BC"/>
                </a:solidFill>
              </a:rPr>
              <a:t>, PM</a:t>
            </a:r>
            <a:r>
              <a:rPr lang="en-US" sz="1400" baseline="-25000" dirty="0">
                <a:solidFill>
                  <a:srgbClr val="1C75BC"/>
                </a:solidFill>
              </a:rPr>
              <a:t>2.5</a:t>
            </a:r>
            <a:r>
              <a:rPr lang="en-US" sz="1400" dirty="0">
                <a:solidFill>
                  <a:srgbClr val="1C75BC"/>
                </a:solidFill>
              </a:rPr>
              <a:t>, O</a:t>
            </a:r>
            <a:r>
              <a:rPr lang="en-US" sz="1400" baseline="-25000" dirty="0">
                <a:solidFill>
                  <a:srgbClr val="1C75BC"/>
                </a:solidFill>
              </a:rPr>
              <a:t>3</a:t>
            </a:r>
            <a:r>
              <a:rPr lang="en-US" sz="1400" dirty="0">
                <a:solidFill>
                  <a:srgbClr val="1C75BC"/>
                </a:solidFill>
              </a:rPr>
              <a:t>)</a:t>
            </a:r>
          </a:p>
        </p:txBody>
      </p:sp>
      <p:cxnSp>
        <p:nvCxnSpPr>
          <p:cNvPr id="15" name="Straight Arrow Connector 14">
            <a:extLst>
              <a:ext uri="{FF2B5EF4-FFF2-40B4-BE49-F238E27FC236}">
                <a16:creationId xmlns:a16="http://schemas.microsoft.com/office/drawing/2014/main" id="{7E9681DB-7FF6-52C6-5C07-32D62AC6C856}"/>
              </a:ext>
            </a:extLst>
          </p:cNvPr>
          <p:cNvCxnSpPr>
            <a:cxnSpLocks/>
          </p:cNvCxnSpPr>
          <p:nvPr/>
        </p:nvCxnSpPr>
        <p:spPr>
          <a:xfrm flipV="1">
            <a:off x="5642727" y="3924350"/>
            <a:ext cx="669851" cy="385463"/>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83CCA7A4-7E1F-BAD7-0109-9A61497B64E7}"/>
              </a:ext>
            </a:extLst>
          </p:cNvPr>
          <p:cNvSpPr txBox="1"/>
          <p:nvPr/>
        </p:nvSpPr>
        <p:spPr>
          <a:xfrm>
            <a:off x="8304068" y="3355706"/>
            <a:ext cx="3153721" cy="954107"/>
          </a:xfrm>
          <a:prstGeom prst="rect">
            <a:avLst/>
          </a:prstGeom>
          <a:solidFill>
            <a:srgbClr val="DBDBDB"/>
          </a:solidFill>
          <a:ln>
            <a:solidFill>
              <a:schemeClr val="accent1"/>
            </a:solidFill>
          </a:ln>
        </p:spPr>
        <p:txBody>
          <a:bodyPr wrap="square" rtlCol="0">
            <a:spAutoFit/>
          </a:bodyPr>
          <a:lstStyle/>
          <a:p>
            <a:pPr algn="ctr"/>
            <a:r>
              <a:rPr lang="pt-BR" sz="1400" dirty="0">
                <a:solidFill>
                  <a:srgbClr val="1C75BC"/>
                </a:solidFill>
              </a:rPr>
              <a:t>previsões de concentração inicial na superfície a partir de dados de satélite (ESA TROPOMI) e de saída do modelo fundido (NASA GEOS-CF)</a:t>
            </a:r>
            <a:endParaRPr lang="en-US" sz="1400" dirty="0">
              <a:solidFill>
                <a:srgbClr val="1C75BC"/>
              </a:solidFill>
            </a:endParaRPr>
          </a:p>
        </p:txBody>
      </p:sp>
      <p:sp>
        <p:nvSpPr>
          <p:cNvPr id="20" name="TextBox 19">
            <a:extLst>
              <a:ext uri="{FF2B5EF4-FFF2-40B4-BE49-F238E27FC236}">
                <a16:creationId xmlns:a16="http://schemas.microsoft.com/office/drawing/2014/main" id="{99DB1293-4F09-BF3C-1B11-14F93BA4B916}"/>
              </a:ext>
            </a:extLst>
          </p:cNvPr>
          <p:cNvSpPr txBox="1"/>
          <p:nvPr/>
        </p:nvSpPr>
        <p:spPr>
          <a:xfrm>
            <a:off x="2220167" y="2149012"/>
            <a:ext cx="2627162" cy="954107"/>
          </a:xfrm>
          <a:prstGeom prst="rect">
            <a:avLst/>
          </a:prstGeom>
          <a:solidFill>
            <a:srgbClr val="DBDBDB"/>
          </a:solidFill>
          <a:ln>
            <a:solidFill>
              <a:schemeClr val="accent1"/>
            </a:solidFill>
          </a:ln>
        </p:spPr>
        <p:txBody>
          <a:bodyPr wrap="square" rtlCol="0">
            <a:spAutoFit/>
          </a:bodyPr>
          <a:lstStyle/>
          <a:p>
            <a:r>
              <a:rPr lang="pt-BR" sz="1400" dirty="0">
                <a:solidFill>
                  <a:srgbClr val="1C75BC"/>
                </a:solidFill>
              </a:rPr>
              <a:t>a fusão de dados em várias fases (fase 4 selecionada aqui) quantifica o impacto de diferentes conjuntos de dados</a:t>
            </a:r>
            <a:endParaRPr lang="en-US" sz="1400" dirty="0">
              <a:solidFill>
                <a:srgbClr val="1C75BC"/>
              </a:solidFill>
            </a:endParaRPr>
          </a:p>
        </p:txBody>
      </p:sp>
      <p:cxnSp>
        <p:nvCxnSpPr>
          <p:cNvPr id="23" name="Straight Arrow Connector 22">
            <a:extLst>
              <a:ext uri="{FF2B5EF4-FFF2-40B4-BE49-F238E27FC236}">
                <a16:creationId xmlns:a16="http://schemas.microsoft.com/office/drawing/2014/main" id="{9032D0B4-5424-350B-AEC7-B70B0E7FE50E}"/>
              </a:ext>
            </a:extLst>
          </p:cNvPr>
          <p:cNvCxnSpPr>
            <a:cxnSpLocks/>
            <a:stCxn id="20" idx="1"/>
          </p:cNvCxnSpPr>
          <p:nvPr/>
        </p:nvCxnSpPr>
        <p:spPr>
          <a:xfrm flipH="1">
            <a:off x="879341" y="2626066"/>
            <a:ext cx="1340826" cy="33010"/>
          </a:xfrm>
          <a:prstGeom prst="straightConnector1">
            <a:avLst/>
          </a:prstGeom>
          <a:ln w="19050">
            <a:tailEnd type="triangle"/>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5C133B3F-E894-9A6C-BD77-BD03CA34A8ED}"/>
              </a:ext>
            </a:extLst>
          </p:cNvPr>
          <p:cNvSpPr txBox="1"/>
          <p:nvPr/>
        </p:nvSpPr>
        <p:spPr>
          <a:xfrm>
            <a:off x="5129417" y="694706"/>
            <a:ext cx="6409853" cy="369332"/>
          </a:xfrm>
          <a:prstGeom prst="rect">
            <a:avLst/>
          </a:prstGeom>
          <a:noFill/>
        </p:spPr>
        <p:txBody>
          <a:bodyPr wrap="square" rtlCol="0">
            <a:spAutoFit/>
          </a:bodyPr>
          <a:lstStyle/>
          <a:p>
            <a:pPr algn="ctr"/>
            <a:r>
              <a:rPr lang="pt-BR" b="1" dirty="0">
                <a:solidFill>
                  <a:srgbClr val="C00000"/>
                </a:solidFill>
              </a:rPr>
              <a:t>os resultados apresentados aqui são preliminares</a:t>
            </a:r>
            <a:endParaRPr lang="en-US" b="1" dirty="0">
              <a:solidFill>
                <a:srgbClr val="C00000"/>
              </a:solidFill>
            </a:endParaRPr>
          </a:p>
        </p:txBody>
      </p:sp>
      <p:sp>
        <p:nvSpPr>
          <p:cNvPr id="14" name="TextBox 13">
            <a:extLst>
              <a:ext uri="{FF2B5EF4-FFF2-40B4-BE49-F238E27FC236}">
                <a16:creationId xmlns:a16="http://schemas.microsoft.com/office/drawing/2014/main" id="{0E2F030A-0AD6-5F6B-DD7E-927F5F1A6B50}"/>
              </a:ext>
            </a:extLst>
          </p:cNvPr>
          <p:cNvSpPr txBox="1"/>
          <p:nvPr/>
        </p:nvSpPr>
        <p:spPr>
          <a:xfrm>
            <a:off x="3533748" y="4169526"/>
            <a:ext cx="2197255" cy="954107"/>
          </a:xfrm>
          <a:prstGeom prst="rect">
            <a:avLst/>
          </a:prstGeom>
          <a:solidFill>
            <a:srgbClr val="DBDBDB"/>
          </a:solidFill>
          <a:ln>
            <a:solidFill>
              <a:schemeClr val="accent1"/>
            </a:solidFill>
          </a:ln>
        </p:spPr>
        <p:txBody>
          <a:bodyPr wrap="square" rtlCol="0">
            <a:spAutoFit/>
          </a:bodyPr>
          <a:lstStyle/>
          <a:p>
            <a:pPr algn="r"/>
            <a:r>
              <a:rPr lang="pt-BR" sz="1400" dirty="0">
                <a:solidFill>
                  <a:srgbClr val="1C75BC"/>
                </a:solidFill>
              </a:rPr>
              <a:t>dados do monitor de qualidade do ar para atualização local e correção de viés regional</a:t>
            </a:r>
            <a:endParaRPr lang="en-US" sz="1400" dirty="0">
              <a:solidFill>
                <a:srgbClr val="1C75BC"/>
              </a:solidFill>
            </a:endParaRPr>
          </a:p>
        </p:txBody>
      </p:sp>
      <p:sp>
        <p:nvSpPr>
          <p:cNvPr id="7" name="TextBox 6">
            <a:extLst>
              <a:ext uri="{FF2B5EF4-FFF2-40B4-BE49-F238E27FC236}">
                <a16:creationId xmlns:a16="http://schemas.microsoft.com/office/drawing/2014/main" id="{3EF22877-D9FA-F55C-FB9B-BCD1C91785F1}"/>
              </a:ext>
            </a:extLst>
          </p:cNvPr>
          <p:cNvSpPr txBox="1"/>
          <p:nvPr/>
        </p:nvSpPr>
        <p:spPr>
          <a:xfrm>
            <a:off x="296994" y="5802151"/>
            <a:ext cx="11659032" cy="461665"/>
          </a:xfrm>
          <a:prstGeom prst="rect">
            <a:avLst/>
          </a:prstGeom>
          <a:noFill/>
          <a:ln>
            <a:solidFill>
              <a:schemeClr val="accent1"/>
            </a:solidFill>
          </a:ln>
        </p:spPr>
        <p:txBody>
          <a:bodyPr wrap="square" rtlCol="0">
            <a:spAutoFit/>
          </a:bodyPr>
          <a:lstStyle/>
          <a:p>
            <a:r>
              <a:rPr lang="en-US" sz="1200" dirty="0">
                <a:solidFill>
                  <a:srgbClr val="1C75BC"/>
                </a:solidFill>
              </a:rPr>
              <a:t>Os cientistas da NASA GMAO e a sua equip</a:t>
            </a:r>
            <a:r>
              <a:rPr lang="pt-BR" sz="1200" dirty="0">
                <a:solidFill>
                  <a:srgbClr val="1C75BC"/>
                </a:solidFill>
              </a:rPr>
              <a:t>e</a:t>
            </a:r>
            <a:r>
              <a:rPr lang="en-US" sz="1200" dirty="0">
                <a:solidFill>
                  <a:srgbClr val="1C75BC"/>
                </a:solidFill>
              </a:rPr>
              <a:t> estão </a:t>
            </a:r>
            <a:r>
              <a:rPr lang="pt-BR" sz="1200" dirty="0">
                <a:solidFill>
                  <a:srgbClr val="1C75BC"/>
                </a:solidFill>
              </a:rPr>
              <a:t>combinando</a:t>
            </a:r>
            <a:r>
              <a:rPr lang="en-US" sz="1200" dirty="0">
                <a:solidFill>
                  <a:srgbClr val="1C75BC"/>
                </a:solidFill>
              </a:rPr>
              <a:t> dados de modelos, satélites e monitores terrestres no Google Earth Engine para produzir estimativas e previsões de alta resolução espacial e temporal da qualidade do ar para os gestores da qualidade do ar em regiões-piloto do projeto, como o Rio de Janeiro (na </a:t>
            </a:r>
            <a:r>
              <a:rPr lang="pt-BR" sz="1200" dirty="0">
                <a:solidFill>
                  <a:srgbClr val="1C75BC"/>
                </a:solidFill>
              </a:rPr>
              <a:t>imagem</a:t>
            </a:r>
            <a:r>
              <a:rPr lang="en-US" sz="1200" dirty="0">
                <a:solidFill>
                  <a:srgbClr val="1C75BC"/>
                </a:solidFill>
              </a:rPr>
              <a:t>).</a:t>
            </a:r>
          </a:p>
        </p:txBody>
      </p:sp>
    </p:spTree>
    <p:extLst>
      <p:ext uri="{BB962C8B-B14F-4D97-AF65-F5344CB8AC3E}">
        <p14:creationId xmlns:p14="http://schemas.microsoft.com/office/powerpoint/2010/main" val="2107572418"/>
      </p:ext>
    </p:extLst>
  </p:cSld>
  <p:clrMapOvr>
    <a:masterClrMapping/>
  </p:clrMapOvr>
</p:sld>
</file>

<file path=ppt/theme/theme1.xml><?xml version="1.0" encoding="utf-8"?>
<a:theme xmlns:a="http://schemas.openxmlformats.org/drawingml/2006/main" name="Office Theme">
  <a:themeElements>
    <a:clrScheme name="Custom 1">
      <a:dk1>
        <a:srgbClr val="FFFFFF"/>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lgn="ctr">
          <a:defRPr dirty="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1315</TotalTime>
  <Words>1317</Words>
  <Application>Microsoft Macintosh PowerPoint</Application>
  <PresentationFormat>Widescreen</PresentationFormat>
  <Paragraphs>28</Paragraphs>
  <Slides>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vt:i4>
      </vt:variant>
    </vt:vector>
  </HeadingPairs>
  <TitlesOfParts>
    <vt:vector size="4" baseType="lpstr">
      <vt:lpstr>Arial</vt:lpstr>
      <vt:lpstr>Calibri</vt:lpstr>
      <vt:lpstr>Office Theme</vt:lpstr>
      <vt:lpstr>Fusão de dados de qualidade do ar no Google Earth Engine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Sterling Spangler</dc:creator>
  <cp:lastModifiedBy>Patel, Kaushal A. (GSFC-670.0)[SCIENCE SYSTEMS AND APPLICATIONS INC]</cp:lastModifiedBy>
  <cp:revision>136</cp:revision>
  <dcterms:created xsi:type="dcterms:W3CDTF">2017-09-25T14:06:05Z</dcterms:created>
  <dcterms:modified xsi:type="dcterms:W3CDTF">2023-11-20T16:57:23Z</dcterms:modified>
</cp:coreProperties>
</file>