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170FC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5538"/>
  </p:normalViewPr>
  <p:slideViewPr>
    <p:cSldViewPr snapToGrid="0" snapToObjects="1">
      <p:cViewPr varScale="1">
        <p:scale>
          <a:sx n="99" d="100"/>
          <a:sy n="99" d="100"/>
        </p:scale>
        <p:origin x="108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E87B-38EC-5F42-B4DC-C4A057027F4C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C583-F4B1-834B-9486-C22126F4F1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90663"/>
            <a:ext cx="10515600" cy="4594225"/>
          </a:xfrm>
        </p:spPr>
        <p:txBody>
          <a:bodyPr/>
          <a:lstStyle/>
          <a:p>
            <a:pPr lvl="0"/>
            <a:r>
              <a:rPr lang="en-US" dirty="0" smtClean="0"/>
              <a:t>Click to edit text.</a:t>
            </a:r>
          </a:p>
        </p:txBody>
      </p:sp>
    </p:spTree>
    <p:extLst>
      <p:ext uri="{BB962C8B-B14F-4D97-AF65-F5344CB8AC3E}">
        <p14:creationId xmlns:p14="http://schemas.microsoft.com/office/powerpoint/2010/main" val="70500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12/14/2017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77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3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34178" y="6445501"/>
            <a:ext cx="529730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0140"/>
            <a:ext cx="10515600" cy="4602163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23151" y="733778"/>
            <a:ext cx="3932237" cy="1134533"/>
          </a:xfrm>
        </p:spPr>
        <p:txBody>
          <a:bodyPr anchor="t" anchorCtr="0">
            <a:normAutofit/>
          </a:bodyPr>
          <a:lstStyle>
            <a:lvl1pPr algn="l">
              <a:defRPr sz="20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75919" y="733778"/>
            <a:ext cx="6172200" cy="5135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23151" y="1952978"/>
            <a:ext cx="3932237" cy="3916010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text.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40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</a:t>
            </a:r>
            <a:r>
              <a:rPr lang="en-US" smtClean="0"/>
              <a:t>text.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0F2B-E692-5549-89C0-DEF97C653501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8D1E3-1DAE-664E-B350-75CA63E753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8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0D0D0D"/>
            </a:gs>
            <a:gs pos="34000">
              <a:srgbClr val="303030"/>
            </a:gs>
            <a:gs pos="49000">
              <a:schemeClr val="bg2">
                <a:lumMod val="1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9786"/>
            <a:ext cx="10515600" cy="820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140"/>
            <a:ext cx="10515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388947"/>
            <a:ext cx="12192000" cy="469076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/>
          <p:cNvSpPr txBox="1"/>
          <p:nvPr userDrawn="1"/>
        </p:nvSpPr>
        <p:spPr>
          <a:xfrm>
            <a:off x="1353099" y="6464945"/>
            <a:ext cx="2581079" cy="2354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900" b="1" i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Global Modeling</a:t>
            </a:r>
            <a:r>
              <a:rPr lang="en-US" sz="900" b="1" i="0" baseline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and</a:t>
            </a:r>
            <a:r>
              <a:rPr lang="en-US" sz="900" b="1" i="0" baseline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 </a:t>
            </a:r>
            <a:r>
              <a:rPr lang="en-US" sz="900" b="1" i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Assimilation Office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dirty="0" smtClean="0">
                <a:solidFill>
                  <a:schemeClr val="tx1">
                    <a:lumMod val="95000"/>
                  </a:schemeClr>
                </a:solidFill>
                <a:ea typeface="Arial Regular" charset="0"/>
              </a:rPr>
              <a:t>gmao.gsfc.nasa.gov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06226" y="6449580"/>
            <a:ext cx="1052957" cy="311817"/>
          </a:xfrm>
          <a:prstGeom prst="rect">
            <a:avLst/>
          </a:prstGeom>
          <a:noFill/>
          <a:ln w="6350">
            <a:solidFill>
              <a:schemeClr val="tx1">
                <a:lumMod val="95000"/>
              </a:schemeClr>
            </a:solidFill>
          </a:ln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133" b="1" i="0" dirty="0" smtClean="0">
                <a:solidFill>
                  <a:schemeClr val="tx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GMAO</a:t>
            </a:r>
            <a:endParaRPr lang="en-US" sz="2133" b="1" i="0" dirty="0">
              <a:solidFill>
                <a:schemeClr val="tx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14666" y="6440922"/>
            <a:ext cx="567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D1E3-1DAE-664E-B350-75CA63E753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3378" y="6440922"/>
            <a:ext cx="122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0F2B-E692-5549-89C0-DEF97C653501}" type="datetimeFigureOut">
              <a:rPr lang="en-US" smtClean="0"/>
              <a:pPr/>
              <a:t>12/14/2017</a:t>
            </a:fld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143107" y="127916"/>
            <a:ext cx="3571124" cy="30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5844" tIns="67921" rIns="135844" bIns="67921"/>
          <a:lstStyle>
            <a:lvl1pPr defTabSz="1019175">
              <a:defRPr sz="4000">
                <a:solidFill>
                  <a:srgbClr val="939BA8"/>
                </a:solidFill>
                <a:latin typeface="Arial" charset="0"/>
              </a:defRPr>
            </a:lvl1pPr>
            <a:lvl2pPr defTabSz="1019175">
              <a:defRPr sz="4000">
                <a:solidFill>
                  <a:srgbClr val="939BA8"/>
                </a:solidFill>
                <a:latin typeface="Arial" charset="0"/>
              </a:defRPr>
            </a:lvl2pPr>
            <a:lvl3pPr defTabSz="1019175">
              <a:defRPr sz="4000">
                <a:solidFill>
                  <a:srgbClr val="939BA8"/>
                </a:solidFill>
                <a:latin typeface="Arial" charset="0"/>
              </a:defRPr>
            </a:lvl3pPr>
            <a:lvl4pPr defTabSz="1019175">
              <a:defRPr sz="4000">
                <a:solidFill>
                  <a:srgbClr val="939BA8"/>
                </a:solidFill>
                <a:latin typeface="Arial" charset="0"/>
              </a:defRPr>
            </a:lvl4pPr>
            <a:lvl5pPr defTabSz="1019175">
              <a:defRPr sz="4000">
                <a:solidFill>
                  <a:srgbClr val="939BA8"/>
                </a:solidFill>
                <a:latin typeface="Arial" charset="0"/>
              </a:defRPr>
            </a:lvl5pPr>
            <a:lvl6pPr marL="4572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6pPr>
            <a:lvl7pPr marL="9144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7pPr>
            <a:lvl8pPr marL="13716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8pPr>
            <a:lvl9pPr marL="1828800" defTabSz="1019175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939BA8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933" b="0" i="0" dirty="0">
                <a:solidFill>
                  <a:schemeClr val="tx1">
                    <a:lumMod val="65000"/>
                  </a:schemeClr>
                </a:solidFill>
                <a:ea typeface="Arial Regular" charset="0"/>
              </a:rPr>
              <a:t>National Aeronautics and Space Administration</a:t>
            </a:r>
          </a:p>
        </p:txBody>
      </p:sp>
      <p:pic>
        <p:nvPicPr>
          <p:cNvPr id="13" name="Picture 25" descr="NASA insigniaCMYK"/>
          <p:cNvPicPr preferRelativeResize="0"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8222" y="127907"/>
            <a:ext cx="575446" cy="48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1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55" r:id="rId3"/>
    <p:sldLayoutId id="2147483649" r:id="rId4"/>
    <p:sldLayoutId id="2147483650" r:id="rId5"/>
    <p:sldLayoutId id="2147483657" r:id="rId6"/>
    <p:sldLayoutId id="214748365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5151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91590" indent="-19431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4490" indent="-171450" algn="ctr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tp://gmaoftp.gsfc.nasa.gov/pub/data/sarith/ROUTING_MODEL/daily/SMAP-daily573.pdf" TargetMode="External"/><Relationship Id="rId2" Type="http://schemas.openxmlformats.org/officeDocument/2006/relationships/hyperlink" Target="ftp://gmaoftp.gsfc.nasa.gov/pub/data/sarith/ROUTING_MODEL/smap_floods.pdf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ftp://gmaoftp.gsfc.nasa.gov/pub/data/sarith/ROUTING_MODEL/daily/M2-daily573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GEOS-5 River Routing Model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Validation/Applications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5706" y="1085327"/>
            <a:ext cx="4351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Skill of Daily Simulations : </a:t>
            </a:r>
            <a:br>
              <a:rPr lang="en-US" b="1" dirty="0" smtClean="0"/>
            </a:br>
            <a:r>
              <a:rPr lang="en-US" b="1" dirty="0" smtClean="0"/>
              <a:t>Nash-Sutcliffe Efficiency  </a:t>
            </a:r>
            <a:br>
              <a:rPr lang="en-US" b="1" dirty="0" smtClean="0"/>
            </a:br>
            <a:r>
              <a:rPr lang="en-US" b="1" dirty="0" smtClean="0"/>
              <a:t>(573 basins 2015 – 2017)</a:t>
            </a:r>
            <a:endParaRPr lang="en-US" b="1" u="sng" dirty="0" smtClean="0"/>
          </a:p>
        </p:txBody>
      </p:sp>
      <p:sp>
        <p:nvSpPr>
          <p:cNvPr id="7" name="Rectangle 6"/>
          <p:cNvSpPr/>
          <p:nvPr/>
        </p:nvSpPr>
        <p:spPr>
          <a:xfrm>
            <a:off x="7752200" y="3613533"/>
            <a:ext cx="4351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Daily </a:t>
            </a:r>
            <a:r>
              <a:rPr lang="en-US" dirty="0" err="1" smtClean="0"/>
              <a:t>streamflows</a:t>
            </a:r>
            <a:r>
              <a:rPr lang="en-US" dirty="0" smtClean="0"/>
              <a:t> from a 3-day moving window for the warm period April-Sep were used</a:t>
            </a:r>
            <a:endParaRPr lang="en-US" dirty="0"/>
          </a:p>
        </p:txBody>
      </p:sp>
      <p:pic>
        <p:nvPicPr>
          <p:cNvPr id="8" name="Picture 7" descr="CONUS_ns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804" y="1085326"/>
            <a:ext cx="7067097" cy="530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Validation/Applications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5706" y="1261599"/>
            <a:ext cx="43516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Skill of Daily Simulations : </a:t>
            </a:r>
            <a:br>
              <a:rPr lang="en-US" b="1" dirty="0" smtClean="0"/>
            </a:br>
            <a:r>
              <a:rPr lang="en-US" b="1" dirty="0" smtClean="0"/>
              <a:t>Summary</a:t>
            </a:r>
            <a:br>
              <a:rPr lang="en-US" b="1" dirty="0" smtClean="0"/>
            </a:br>
            <a:r>
              <a:rPr lang="en-US" b="1" dirty="0" smtClean="0"/>
              <a:t>(573 basins 2015 – 2017)</a:t>
            </a:r>
            <a:endParaRPr lang="en-US" b="1" u="sng" dirty="0" smtClean="0"/>
          </a:p>
        </p:txBody>
      </p:sp>
      <p:sp>
        <p:nvSpPr>
          <p:cNvPr id="7" name="Rectangle 6"/>
          <p:cNvSpPr/>
          <p:nvPr/>
        </p:nvSpPr>
        <p:spPr>
          <a:xfrm>
            <a:off x="7752200" y="3613533"/>
            <a:ext cx="4351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Daily </a:t>
            </a:r>
            <a:r>
              <a:rPr lang="en-US" dirty="0" err="1" smtClean="0"/>
              <a:t>streamflows</a:t>
            </a:r>
            <a:r>
              <a:rPr lang="en-US" dirty="0" smtClean="0"/>
              <a:t> from a 3-day moving window for the warm period April-Sep were used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556" t="8000" r="11667" b="4000"/>
          <a:stretch>
            <a:fillRect/>
          </a:stretch>
        </p:blipFill>
        <p:spPr bwMode="auto">
          <a:xfrm>
            <a:off x="609042" y="1269994"/>
            <a:ext cx="7143158" cy="505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Validation/Applications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62651" y="1261599"/>
            <a:ext cx="3734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Skill of Monthly Simulations : Correlation R of monthly </a:t>
            </a:r>
            <a:r>
              <a:rPr lang="en-US" b="1" dirty="0" err="1" smtClean="0"/>
              <a:t>streamflow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anomalies (23 naturalized basins 1980 – 2009)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8889" t="16889" r="13379" b="5084"/>
          <a:stretch>
            <a:fillRect/>
          </a:stretch>
        </p:blipFill>
        <p:spPr bwMode="auto">
          <a:xfrm>
            <a:off x="914400" y="1219200"/>
            <a:ext cx="7150763" cy="514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Validation/Applications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62651" y="1261599"/>
            <a:ext cx="3734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Skill of Monthly Simulations : Correlation R of monthly </a:t>
            </a:r>
            <a:r>
              <a:rPr lang="en-US" b="1" dirty="0" err="1" smtClean="0"/>
              <a:t>streamflow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anomalies (554 basins 1980 – 2009)</a:t>
            </a:r>
          </a:p>
        </p:txBody>
      </p:sp>
      <p:pic>
        <p:nvPicPr>
          <p:cNvPr id="6" name="Picture 5" descr="GLOBAL_corr.png"/>
          <p:cNvPicPr>
            <a:picLocks noChangeAspect="1"/>
          </p:cNvPicPr>
          <p:nvPr/>
        </p:nvPicPr>
        <p:blipFill>
          <a:blip r:embed="rId2" cstate="print"/>
          <a:srcRect b="33333"/>
          <a:stretch>
            <a:fillRect/>
          </a:stretch>
        </p:blipFill>
        <p:spPr>
          <a:xfrm>
            <a:off x="699461" y="1219200"/>
            <a:ext cx="6651031" cy="4372437"/>
          </a:xfrm>
          <a:prstGeom prst="rect">
            <a:avLst/>
          </a:prstGeom>
        </p:spPr>
      </p:pic>
      <p:pic>
        <p:nvPicPr>
          <p:cNvPr id="7" name="Picture 6" descr="GLOBAL_corr.png"/>
          <p:cNvPicPr>
            <a:picLocks noChangeAspect="1"/>
          </p:cNvPicPr>
          <p:nvPr/>
        </p:nvPicPr>
        <p:blipFill>
          <a:blip r:embed="rId2" cstate="print"/>
          <a:srcRect l="12037" t="86667" r="12963"/>
          <a:stretch>
            <a:fillRect/>
          </a:stretch>
        </p:blipFill>
        <p:spPr>
          <a:xfrm>
            <a:off x="938876" y="5446651"/>
            <a:ext cx="61722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Validation/Applications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9263" y="1762699"/>
            <a:ext cx="3988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Summary of Skill of Monthly Simulations : Correlation R of monthly </a:t>
            </a:r>
            <a:r>
              <a:rPr lang="en-US" b="1" dirty="0" err="1" smtClean="0"/>
              <a:t>streamflow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anomalies (554 basins 1980 – 2009)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2778" t="14222" r="23333" b="13778"/>
          <a:stretch>
            <a:fillRect/>
          </a:stretch>
        </p:blipFill>
        <p:spPr bwMode="auto">
          <a:xfrm>
            <a:off x="1523999" y="1371600"/>
            <a:ext cx="5943465" cy="496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Applications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9263" y="1762699"/>
            <a:ext cx="39881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400" b="1" dirty="0" smtClean="0"/>
              <a:t>Drought indices and NAO </a:t>
            </a:r>
            <a:r>
              <a:rPr lang="en-US" sz="2400" b="1" dirty="0" err="1" smtClean="0"/>
              <a:t>teleconnection</a:t>
            </a:r>
            <a:endParaRPr lang="en-US" sz="2400" b="1" dirty="0" smtClean="0"/>
          </a:p>
          <a:p>
            <a:pPr algn="ctr"/>
            <a:endParaRPr lang="en-US" b="1" dirty="0" smtClean="0"/>
          </a:p>
        </p:txBody>
      </p:sp>
      <p:pic>
        <p:nvPicPr>
          <p:cNvPr id="6" name="Picture 5" descr="NAO_PV_JJA-JJ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04739"/>
            <a:ext cx="6902986" cy="51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Global River Network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River Routing Model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 smtClean="0"/>
              <a:t>Model Validation/Applications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2400" dirty="0" smtClean="0"/>
              <a:t>Observed </a:t>
            </a:r>
            <a:r>
              <a:rPr lang="en-US" sz="2400" dirty="0" err="1" smtClean="0"/>
              <a:t>streamflow</a:t>
            </a:r>
            <a:r>
              <a:rPr lang="en-US" sz="2400" dirty="0" smtClean="0"/>
              <a:t> data used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2400" dirty="0" smtClean="0"/>
              <a:t>Routing MERRA2 gridded runoff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2400" dirty="0" smtClean="0"/>
              <a:t>Routing SMAP L4 and SMAP Nature gridded runoff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2400" dirty="0" smtClean="0"/>
              <a:t>Flood events during the SMAP period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sz="2400" dirty="0" smtClean="0"/>
              <a:t>Drought indices and </a:t>
            </a:r>
            <a:r>
              <a:rPr lang="en-US" sz="2400" dirty="0" err="1" smtClean="0"/>
              <a:t>teleconnections</a:t>
            </a:r>
            <a:endParaRPr lang="en-US" sz="2400" dirty="0" smtClean="0"/>
          </a:p>
          <a:p>
            <a:endParaRPr lang="en-US" sz="2400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River Network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889" t="31111" r="40000" b="21778"/>
          <a:stretch>
            <a:fillRect/>
          </a:stretch>
        </p:blipFill>
        <p:spPr bwMode="auto">
          <a:xfrm>
            <a:off x="1752622" y="1165148"/>
            <a:ext cx="3331007" cy="464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05388" y="1654629"/>
            <a:ext cx="5148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291,284 </a:t>
            </a:r>
            <a:r>
              <a:rPr lang="en-US" dirty="0" err="1" smtClean="0"/>
              <a:t>Pfafstetter</a:t>
            </a:r>
            <a:r>
              <a:rPr lang="en-US" dirty="0" smtClean="0"/>
              <a:t> Level 12 </a:t>
            </a:r>
            <a:br>
              <a:rPr lang="en-US" dirty="0" smtClean="0"/>
            </a:br>
            <a:r>
              <a:rPr lang="en-US" dirty="0" smtClean="0"/>
              <a:t>	watersheds globally.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min_lon</a:t>
            </a:r>
            <a:r>
              <a:rPr lang="en-US" dirty="0" smtClean="0"/>
              <a:t>, </a:t>
            </a:r>
            <a:r>
              <a:rPr lang="en-US" dirty="0" err="1" smtClean="0"/>
              <a:t>max_lon</a:t>
            </a:r>
            <a:r>
              <a:rPr lang="en-US" dirty="0" smtClean="0"/>
              <a:t>, </a:t>
            </a:r>
            <a:r>
              <a:rPr lang="en-US" dirty="0" err="1" smtClean="0"/>
              <a:t>min_lat</a:t>
            </a:r>
            <a:r>
              <a:rPr lang="en-US" dirty="0" smtClean="0"/>
              <a:t>, </a:t>
            </a:r>
            <a:r>
              <a:rPr lang="en-US" dirty="0" err="1" smtClean="0"/>
              <a:t>max_lat</a:t>
            </a:r>
            <a:r>
              <a:rPr lang="en-US" dirty="0" smtClean="0"/>
              <a:t>,    	</a:t>
            </a:r>
            <a:r>
              <a:rPr lang="en-US" dirty="0" err="1" smtClean="0"/>
              <a:t>mean_elevation</a:t>
            </a:r>
            <a:r>
              <a:rPr lang="en-US" dirty="0" smtClean="0"/>
              <a:t>, area, length,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ElevDiff</a:t>
            </a:r>
            <a:r>
              <a:rPr lang="en-US" dirty="0" smtClean="0"/>
              <a:t>,  </a:t>
            </a:r>
            <a:r>
              <a:rPr lang="en-US" dirty="0" err="1" smtClean="0"/>
              <a:t>dnst_pfaf_index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DN_long</a:t>
            </a:r>
            <a:r>
              <a:rPr lang="en-US" dirty="0" smtClean="0"/>
              <a:t>, </a:t>
            </a:r>
            <a:r>
              <a:rPr lang="en-US" dirty="0" err="1" smtClean="0"/>
              <a:t>DN_lat</a:t>
            </a:r>
            <a:r>
              <a:rPr lang="en-US" dirty="0" smtClean="0"/>
              <a:t>, </a:t>
            </a:r>
            <a:r>
              <a:rPr lang="en-US" dirty="0" err="1" smtClean="0"/>
              <a:t>UP_lon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UP_lat</a:t>
            </a:r>
            <a:r>
              <a:rPr lang="en-US" dirty="0" smtClean="0"/>
              <a:t>, </a:t>
            </a:r>
            <a:r>
              <a:rPr lang="en-US" dirty="0" err="1" smtClean="0"/>
              <a:t>mouth_lon</a:t>
            </a:r>
            <a:r>
              <a:rPr lang="en-US" dirty="0" smtClean="0"/>
              <a:t>, and 	</a:t>
            </a:r>
            <a:r>
              <a:rPr lang="en-US" dirty="0" err="1" smtClean="0"/>
              <a:t>mouth_lat</a:t>
            </a:r>
            <a:r>
              <a:rPr lang="en-US" dirty="0" smtClean="0"/>
              <a:t> have been</a:t>
            </a:r>
            <a:br>
              <a:rPr lang="en-US" dirty="0" smtClean="0"/>
            </a:br>
            <a:r>
              <a:rPr lang="en-US" dirty="0" smtClean="0"/>
              <a:t>	derived on each watershed.</a:t>
            </a:r>
          </a:p>
          <a:p>
            <a:pPr algn="ctr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River Routing Model</a:t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838200" y="449786"/>
            <a:ext cx="10515600" cy="5643039"/>
            <a:chOff x="838200" y="449786"/>
            <a:chExt cx="10515600" cy="5643039"/>
          </a:xfrm>
        </p:grpSpPr>
        <p:pic>
          <p:nvPicPr>
            <p:cNvPr id="5" name="Picture 4" descr="madrededios_hydroshed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385550"/>
              <a:ext cx="10515600" cy="47072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013460" y="1629923"/>
              <a:ext cx="1387475" cy="8237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3460" y="1967766"/>
              <a:ext cx="1387475" cy="476921"/>
            </a:xfrm>
            <a:prstGeom prst="rect">
              <a:avLst/>
            </a:prstGeom>
            <a:solidFill>
              <a:srgbClr val="0DF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400935" y="1620914"/>
              <a:ext cx="0" cy="823773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013460" y="2444687"/>
              <a:ext cx="1387475" cy="0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13460" y="1620914"/>
              <a:ext cx="0" cy="823773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7936230" y="2503528"/>
              <a:ext cx="1664970" cy="823773"/>
              <a:chOff x="7936230" y="2503528"/>
              <a:chExt cx="1664970" cy="823773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936230" y="2503528"/>
                <a:ext cx="1387475" cy="823773"/>
                <a:chOff x="7936230" y="2503528"/>
                <a:chExt cx="1387475" cy="823773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7936230" y="2503528"/>
                  <a:ext cx="1387475" cy="8237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7936230" y="2850380"/>
                  <a:ext cx="1387475" cy="476921"/>
                </a:xfrm>
                <a:prstGeom prst="rect">
                  <a:avLst/>
                </a:prstGeom>
                <a:solidFill>
                  <a:srgbClr val="0DF3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19"/>
                <p:cNvCxnSpPr/>
                <p:nvPr/>
              </p:nvCxnSpPr>
              <p:spPr>
                <a:xfrm>
                  <a:off x="9323705" y="2503528"/>
                  <a:ext cx="0" cy="823773"/>
                </a:xfrm>
                <a:prstGeom prst="line">
                  <a:avLst/>
                </a:prstGeom>
                <a:ln w="317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7936230" y="3327301"/>
                  <a:ext cx="1387475" cy="0"/>
                </a:xfrm>
                <a:prstGeom prst="line">
                  <a:avLst/>
                </a:prstGeom>
                <a:ln w="317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7936230" y="2503528"/>
                  <a:ext cx="0" cy="823773"/>
                </a:xfrm>
                <a:prstGeom prst="line">
                  <a:avLst/>
                </a:prstGeom>
                <a:ln w="317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Right Arrow 22"/>
              <p:cNvSpPr/>
              <p:nvPr/>
            </p:nvSpPr>
            <p:spPr>
              <a:xfrm>
                <a:off x="9323705" y="3172844"/>
                <a:ext cx="277495" cy="102972"/>
              </a:xfrm>
              <a:prstGeom prst="rightArrow">
                <a:avLst/>
              </a:prstGeom>
              <a:solidFill>
                <a:srgbClr val="0DF3FF"/>
              </a:solidFill>
              <a:ln>
                <a:solidFill>
                  <a:srgbClr val="0DF3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451610" y="2041810"/>
              <a:ext cx="701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W</a:t>
              </a:r>
              <a:r>
                <a:rPr lang="en-US" baseline="-25000" dirty="0" smtClean="0">
                  <a:solidFill>
                    <a:srgbClr val="002060"/>
                  </a:solidFill>
                </a:rPr>
                <a:t>S</a:t>
              </a:r>
              <a:endParaRPr lang="en-US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411932" y="2915414"/>
              <a:ext cx="701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2060"/>
                  </a:solidFill>
                </a:rPr>
                <a:t>W</a:t>
              </a:r>
              <a:r>
                <a:rPr lang="en-US" baseline="-25000" dirty="0" smtClean="0">
                  <a:solidFill>
                    <a:srgbClr val="002060"/>
                  </a:solidFill>
                </a:rPr>
                <a:t>R</a:t>
              </a:r>
              <a:endParaRPr lang="en-US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8241672" y="2313242"/>
              <a:ext cx="353046" cy="262890"/>
            </a:xfrm>
            <a:prstGeom prst="rightArrow">
              <a:avLst/>
            </a:prstGeom>
            <a:solidFill>
              <a:srgbClr val="0DF3FF"/>
            </a:solidFill>
            <a:ln>
              <a:solidFill>
                <a:srgbClr val="0DF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240280" y="2268164"/>
              <a:ext cx="6236335" cy="0"/>
            </a:xfrm>
            <a:prstGeom prst="line">
              <a:avLst/>
            </a:prstGeom>
            <a:ln w="114300">
              <a:solidFill>
                <a:srgbClr val="0DF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9601200" y="3033096"/>
              <a:ext cx="1664970" cy="923330"/>
            </a:xfrm>
            <a:prstGeom prst="rect">
              <a:avLst/>
            </a:prstGeom>
            <a:solidFill>
              <a:srgbClr val="0DF3FF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</a:t>
              </a:r>
              <a:r>
                <a:rPr lang="en-US" b="1" dirty="0" smtClean="0">
                  <a:solidFill>
                    <a:srgbClr val="002060"/>
                  </a:solidFill>
                </a:rPr>
                <a:t>Q</a:t>
              </a:r>
              <a:r>
                <a:rPr lang="en-US" b="1" baseline="-25000" dirty="0" smtClean="0">
                  <a:solidFill>
                    <a:srgbClr val="002060"/>
                  </a:solidFill>
                </a:rPr>
                <a:t>OUT </a:t>
              </a:r>
              <a:r>
                <a:rPr lang="en-US" b="1" dirty="0" smtClean="0">
                  <a:solidFill>
                    <a:srgbClr val="002060"/>
                  </a:solidFill>
                </a:rPr>
                <a:t>to downstream watershed</a:t>
              </a:r>
              <a:endParaRPr lang="en-US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99120" y="1385550"/>
              <a:ext cx="1577340" cy="923330"/>
            </a:xfrm>
            <a:prstGeom prst="rect">
              <a:avLst/>
            </a:prstGeom>
            <a:solidFill>
              <a:srgbClr val="0DF3FF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</a:t>
              </a:r>
              <a:r>
                <a:rPr lang="en-US" b="1" dirty="0" smtClean="0">
                  <a:solidFill>
                    <a:srgbClr val="002060"/>
                  </a:solidFill>
                </a:rPr>
                <a:t>Q</a:t>
              </a:r>
              <a:r>
                <a:rPr lang="en-US" b="1" baseline="-25000" dirty="0" smtClean="0">
                  <a:solidFill>
                    <a:srgbClr val="002060"/>
                  </a:solidFill>
                </a:rPr>
                <a:t>IN </a:t>
              </a:r>
              <a:r>
                <a:rPr lang="en-US" b="1" dirty="0" smtClean="0">
                  <a:solidFill>
                    <a:srgbClr val="002060"/>
                  </a:solidFill>
                </a:rPr>
                <a:t>from upstream watersheds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8746163" y="2322251"/>
              <a:ext cx="470727" cy="262890"/>
            </a:xfrm>
            <a:prstGeom prst="rightArrow">
              <a:avLst/>
            </a:prstGeom>
            <a:solidFill>
              <a:srgbClr val="0DF3FF"/>
            </a:solidFill>
            <a:ln>
              <a:solidFill>
                <a:srgbClr val="0DF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8200" y="449786"/>
              <a:ext cx="1562735" cy="923330"/>
            </a:xfrm>
            <a:prstGeom prst="rect">
              <a:avLst/>
            </a:prstGeom>
            <a:solidFill>
              <a:srgbClr val="0DF3FF">
                <a:alpha val="31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total runoff from land model</a:t>
              </a:r>
              <a:endParaRPr lang="en-US" b="1" dirty="0"/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1363147" y="1474012"/>
              <a:ext cx="527443" cy="350520"/>
            </a:xfrm>
            <a:prstGeom prst="rightArrow">
              <a:avLst/>
            </a:prstGeom>
            <a:solidFill>
              <a:srgbClr val="0DF3FF"/>
            </a:solidFill>
            <a:ln>
              <a:solidFill>
                <a:srgbClr val="0DF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5567" y="0"/>
            <a:ext cx="6577070" cy="4770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River Routing Model</a:t>
            </a:r>
            <a:endParaRPr lang="en-US" sz="25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5373" y="707886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Linear reservoir model 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938718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Reservoir Coefficient for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stream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stream</a:t>
            </a:r>
            <a:r>
              <a:rPr lang="en-US" sz="2400" dirty="0" smtClean="0"/>
              <a:t>)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31404"/>
            <a:ext cx="568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Reservoir Coefficient </a:t>
            </a:r>
          </a:p>
          <a:p>
            <a:r>
              <a:rPr lang="en-US" sz="2400" dirty="0" smtClean="0"/>
              <a:t>           for </a:t>
            </a:r>
            <a:r>
              <a:rPr lang="en-US" sz="2400" dirty="0" err="1" smtClean="0"/>
              <a:t>W</a:t>
            </a:r>
            <a:r>
              <a:rPr lang="en-US" sz="2400" baseline="-25000" dirty="0" err="1" smtClean="0"/>
              <a:t>river</a:t>
            </a:r>
            <a:r>
              <a:rPr lang="en-US" dirty="0" smtClean="0">
                <a:sym typeface="Wingdings" pitchFamily="2" charset="2"/>
              </a:rPr>
              <a:t>  (</a:t>
            </a:r>
            <a:r>
              <a:rPr lang="en-US" sz="2400" dirty="0" err="1" smtClean="0">
                <a:sym typeface="Wingdings" pitchFamily="2" charset="2"/>
              </a:rPr>
              <a:t>K</a:t>
            </a:r>
            <a:r>
              <a:rPr lang="en-US" sz="2400" baseline="-25000" dirty="0" err="1" smtClean="0">
                <a:sym typeface="Wingdings" pitchFamily="2" charset="2"/>
              </a:rPr>
              <a:t>river</a:t>
            </a:r>
            <a:r>
              <a:rPr lang="en-US" dirty="0" smtClean="0">
                <a:sym typeface="Wingdings" pitchFamily="2" charset="2"/>
              </a:rPr>
              <a:t>):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3200" y="4207373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dirty="0" smtClean="0"/>
              <a:t> </a:t>
            </a:r>
            <a:br>
              <a:rPr lang="nn-NO" dirty="0" smtClean="0"/>
            </a:br>
            <a:r>
              <a:rPr lang="nn-NO" dirty="0" smtClean="0"/>
              <a:t>P1 = 0.010611</a:t>
            </a:r>
          </a:p>
          <a:p>
            <a:r>
              <a:rPr lang="nn-NO" dirty="0" smtClean="0"/>
              <a:t>P2 = 0.188556</a:t>
            </a:r>
          </a:p>
          <a:p>
            <a:r>
              <a:rPr lang="nn-NO" dirty="0" smtClean="0"/>
              <a:t>P3 = 0.096864</a:t>
            </a:r>
          </a:p>
          <a:p>
            <a:r>
              <a:rPr lang="nn-NO" dirty="0" smtClean="0"/>
              <a:t>P4 = 0.691310</a:t>
            </a:r>
          </a:p>
          <a:p>
            <a:r>
              <a:rPr lang="nn-NO" dirty="0" smtClean="0"/>
              <a:t>P5 = 0.365747</a:t>
            </a:r>
          </a:p>
          <a:p>
            <a:r>
              <a:rPr lang="nn-NO" dirty="0" smtClean="0"/>
              <a:t>P6 = 0.009831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3200" y="1676400"/>
            <a:ext cx="690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 = Area / length</a:t>
            </a:r>
          </a:p>
          <a:p>
            <a:r>
              <a:rPr lang="en-US" sz="1600" dirty="0" smtClean="0"/>
              <a:t>If (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run</a:t>
            </a:r>
            <a:r>
              <a:rPr lang="en-US" sz="1600" dirty="0" smtClean="0"/>
              <a:t> &lt;  2 ; K = K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   : a = P1; b = P2</a:t>
            </a:r>
          </a:p>
          <a:p>
            <a:r>
              <a:rPr lang="en-US" sz="1600" dirty="0" smtClean="0"/>
              <a:t>If (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run</a:t>
            </a:r>
            <a:r>
              <a:rPr lang="en-US" sz="1600" dirty="0" smtClean="0"/>
              <a:t> &gt; 10 ; K = K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): a = P3; b = P4</a:t>
            </a:r>
          </a:p>
          <a:p>
            <a:r>
              <a:rPr lang="en-US" sz="1600" dirty="0" smtClean="0"/>
              <a:t>If  (2 &lt;=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run</a:t>
            </a:r>
            <a:r>
              <a:rPr lang="en-US" sz="1600" baseline="-25000" dirty="0" smtClean="0"/>
              <a:t> </a:t>
            </a:r>
            <a:r>
              <a:rPr lang="en-US" sz="1600" dirty="0" smtClean="0"/>
              <a:t>&lt;= 10)   :    K = K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+ (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run</a:t>
            </a:r>
            <a:r>
              <a:rPr lang="en-US" sz="1600" dirty="0" smtClean="0"/>
              <a:t> -2)*(K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– K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)/8.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03200" y="4157246"/>
            <a:ext cx="690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 = length; a = P5; b = P6; where</a:t>
            </a:r>
            <a:endParaRPr lang="en-US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17222" t="19556" r="12778" b="4889"/>
          <a:stretch>
            <a:fillRect/>
          </a:stretch>
        </p:blipFill>
        <p:spPr bwMode="auto">
          <a:xfrm>
            <a:off x="5150997" y="2753618"/>
            <a:ext cx="6908800" cy="349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689600" y="1223963"/>
          <a:ext cx="60960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4" imgW="2031840" imgH="469800" progId="Equation.3">
                  <p:embed/>
                </p:oleObj>
              </mc:Choice>
              <mc:Fallback>
                <p:oleObj name="Equation" r:id="rId4" imgW="2031840" imgH="469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1223963"/>
                        <a:ext cx="6096000" cy="1057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 Validation/Applications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50942"/>
              </p:ext>
            </p:extLst>
          </p:nvPr>
        </p:nvGraphicFramePr>
        <p:xfrm>
          <a:off x="1947231" y="1269994"/>
          <a:ext cx="8686800" cy="4445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56726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Daily</a:t>
                      </a:r>
                      <a:r>
                        <a:rPr lang="en-US" baseline="0" dirty="0" smtClean="0"/>
                        <a:t> Simulations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Monthly Simulations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US Floods </a:t>
                      </a:r>
                      <a:b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in SMAP period (2015.04-2017.09)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573 Unregulated basins in the US</a:t>
                      </a:r>
                      <a:b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Naturalized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streamflows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from 23 basins in the US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(1980-2009)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554 Global large</a:t>
                      </a:r>
                      <a:r>
                        <a:rPr lang="en-US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river basins</a:t>
                      </a:r>
                      <a:br>
                        <a:rPr lang="en-US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</a:br>
                      <a:r>
                        <a:rPr lang="en-US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(1980-2009)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MERRA2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SMAP L4</a:t>
                      </a:r>
                      <a:br>
                        <a:rPr lang="en-US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Vv3030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672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SMAP Nature </a:t>
                      </a:r>
                      <a:br>
                        <a:rPr lang="en-US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OL3001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N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Validation/Applications</a:t>
            </a:r>
            <a:endParaRPr lang="en-US" dirty="0"/>
          </a:p>
        </p:txBody>
      </p:sp>
      <p:pic>
        <p:nvPicPr>
          <p:cNvPr id="14" name="Picture 13" descr="CONUS573-basins_NA.jpg"/>
          <p:cNvPicPr>
            <a:picLocks noChangeAspect="1"/>
          </p:cNvPicPr>
          <p:nvPr/>
        </p:nvPicPr>
        <p:blipFill>
          <a:blip r:embed="rId2" cstate="print"/>
          <a:srcRect l="476" t="6667" r="476" b="55555"/>
          <a:stretch>
            <a:fillRect/>
          </a:stretch>
        </p:blipFill>
        <p:spPr>
          <a:xfrm>
            <a:off x="838200" y="1095260"/>
            <a:ext cx="4800600" cy="2092569"/>
          </a:xfrm>
          <a:prstGeom prst="rect">
            <a:avLst/>
          </a:prstGeom>
        </p:spPr>
      </p:pic>
      <p:pic>
        <p:nvPicPr>
          <p:cNvPr id="15" name="Picture 14" descr="CONUS23-basins_NA.jpg"/>
          <p:cNvPicPr>
            <a:picLocks noChangeAspect="1"/>
          </p:cNvPicPr>
          <p:nvPr/>
        </p:nvPicPr>
        <p:blipFill>
          <a:blip r:embed="rId3" cstate="print"/>
          <a:srcRect l="476" t="6667" r="476" b="55555"/>
          <a:stretch>
            <a:fillRect/>
          </a:stretch>
        </p:blipFill>
        <p:spPr>
          <a:xfrm>
            <a:off x="6553200" y="1095260"/>
            <a:ext cx="4800600" cy="2092569"/>
          </a:xfrm>
          <a:prstGeom prst="rect">
            <a:avLst/>
          </a:prstGeom>
        </p:spPr>
      </p:pic>
      <p:pic>
        <p:nvPicPr>
          <p:cNvPr id="16" name="Picture 15" descr="GLOBAL-basins.jpg"/>
          <p:cNvPicPr>
            <a:picLocks noChangeAspect="1"/>
          </p:cNvPicPr>
          <p:nvPr/>
        </p:nvPicPr>
        <p:blipFill>
          <a:blip r:embed="rId4" cstate="print"/>
          <a:srcRect t="7778" r="476" b="56667"/>
          <a:stretch>
            <a:fillRect/>
          </a:stretch>
        </p:blipFill>
        <p:spPr>
          <a:xfrm>
            <a:off x="762000" y="4315858"/>
            <a:ext cx="4876800" cy="19911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38200" y="318782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</a:t>
            </a:r>
            <a:r>
              <a:rPr lang="en-US" dirty="0" smtClean="0"/>
              <a:t>nregulated </a:t>
            </a:r>
            <a:r>
              <a:rPr lang="en-US" dirty="0" smtClean="0"/>
              <a:t>daily streamflow data (1980-2017</a:t>
            </a:r>
            <a:r>
              <a:rPr lang="en-US" dirty="0" smtClean="0"/>
              <a:t>) from 573 basins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923403" y="31878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Naturalized </a:t>
            </a:r>
            <a:r>
              <a:rPr lang="en-US" dirty="0" smtClean="0"/>
              <a:t>monthly </a:t>
            </a:r>
            <a:br>
              <a:rPr lang="en-US" dirty="0" smtClean="0"/>
            </a:br>
            <a:r>
              <a:rPr lang="en-US" dirty="0" smtClean="0"/>
              <a:t>streamflow data (1980-2009</a:t>
            </a:r>
            <a:r>
              <a:rPr lang="en-US" dirty="0" smtClean="0"/>
              <a:t>) from 23 basins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23403" y="5089793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</a:t>
            </a:r>
            <a:r>
              <a:rPr lang="en-US" dirty="0" smtClean="0"/>
              <a:t>onthly </a:t>
            </a:r>
            <a:r>
              <a:rPr lang="en-US" dirty="0" smtClean="0"/>
              <a:t>streamflow data</a:t>
            </a:r>
            <a:br>
              <a:rPr lang="en-US" dirty="0" smtClean="0"/>
            </a:br>
            <a:r>
              <a:rPr lang="en-US" dirty="0" smtClean="0"/>
              <a:t>(1980-2009</a:t>
            </a:r>
            <a:r>
              <a:rPr lang="en-US" dirty="0"/>
              <a:t>) from 554 large basins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Validation/Applications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TIME SERIES COMPARISON</a:t>
            </a:r>
          </a:p>
          <a:p>
            <a:pPr algn="l"/>
            <a:r>
              <a:rPr lang="en-US" b="1" dirty="0" smtClean="0"/>
              <a:t>Daily Simulations (1) : US Flood events in the SMAP period (2015.04-2017.09)</a:t>
            </a:r>
          </a:p>
          <a:p>
            <a:pPr algn="l"/>
            <a:r>
              <a:rPr lang="en-US" dirty="0" smtClean="0">
                <a:hlinkClick r:id="rId2"/>
              </a:rPr>
              <a:t>ftp://gmaoftp.gsfc.nasa.gov/pub/data/sarith/ROUTING_MODEL/smap_floods.pdf</a:t>
            </a:r>
            <a:endParaRPr lang="en-US" dirty="0" smtClean="0"/>
          </a:p>
          <a:p>
            <a:pPr algn="l"/>
            <a:r>
              <a:rPr lang="en-US" dirty="0" smtClean="0"/>
              <a:t>SMAP Nature 	</a:t>
            </a:r>
            <a:r>
              <a:rPr lang="en-US" dirty="0" smtClean="0">
                <a:solidFill>
                  <a:srgbClr val="FF0000"/>
                </a:solidFill>
              </a:rPr>
              <a:t>SMAP L4  	</a:t>
            </a:r>
            <a:r>
              <a:rPr lang="en-US" dirty="0" smtClean="0">
                <a:solidFill>
                  <a:srgbClr val="00B050"/>
                </a:solidFill>
              </a:rPr>
              <a:t>MERRA2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algn="l"/>
            <a:r>
              <a:rPr lang="en-US" b="1" dirty="0" smtClean="0"/>
              <a:t>Daily Simulations (2) : Model Validation on 573 basins for 2015.04 – 2017.09</a:t>
            </a:r>
          </a:p>
          <a:p>
            <a:pPr algn="l"/>
            <a:r>
              <a:rPr lang="en-US" dirty="0" smtClean="0">
                <a:hlinkClick r:id="rId3"/>
              </a:rPr>
              <a:t>ftp://gmaoftp.gsfc.nasa.gov/pub/data/sarith/ROUTING_MODEL/daily/SMAP-daily573.pdf</a:t>
            </a:r>
            <a:endParaRPr lang="en-US" dirty="0" smtClean="0"/>
          </a:p>
          <a:p>
            <a:pPr algn="l"/>
            <a:r>
              <a:rPr lang="en-US" dirty="0" smtClean="0"/>
              <a:t>Observation 	</a:t>
            </a:r>
            <a:r>
              <a:rPr lang="en-US" dirty="0" smtClean="0">
                <a:solidFill>
                  <a:srgbClr val="FF0000"/>
                </a:solidFill>
              </a:rPr>
              <a:t>SMAP L4		</a:t>
            </a:r>
            <a:r>
              <a:rPr lang="en-US" dirty="0" smtClean="0">
                <a:solidFill>
                  <a:srgbClr val="0070C0"/>
                </a:solidFill>
              </a:rPr>
              <a:t>SMAP Nature  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00B050"/>
                </a:solidFill>
              </a:rPr>
              <a:t>MERRA2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algn="l"/>
            <a:r>
              <a:rPr lang="en-US" b="1" dirty="0" smtClean="0"/>
              <a:t>Daily Simulations (3) : Model Validation on 573 basins for 1980 – 2017</a:t>
            </a:r>
          </a:p>
          <a:p>
            <a:pPr algn="l"/>
            <a:r>
              <a:rPr lang="en-US" dirty="0" smtClean="0">
                <a:hlinkClick r:id="rId4"/>
              </a:rPr>
              <a:t>ftp://gmaoftp.gsfc.nasa.gov/pub/data/sarith/ROUTING_MODEL/daily/M2-daily573.pdf</a:t>
            </a:r>
            <a:endParaRPr lang="en-US" dirty="0" smtClean="0"/>
          </a:p>
          <a:p>
            <a:pPr algn="l"/>
            <a:r>
              <a:rPr lang="en-US" dirty="0" smtClean="0"/>
              <a:t>Observation 	</a:t>
            </a:r>
            <a:r>
              <a:rPr lang="en-US" dirty="0" smtClean="0">
                <a:solidFill>
                  <a:srgbClr val="FF0000"/>
                </a:solidFill>
              </a:rPr>
              <a:t>MERRA2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 Validation/Applications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5706" y="1085327"/>
            <a:ext cx="4351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Skill of Daily Simulations : Correlation R  (573 basins 2015 – 2017)</a:t>
            </a:r>
          </a:p>
        </p:txBody>
      </p:sp>
      <p:pic>
        <p:nvPicPr>
          <p:cNvPr id="6" name="Picture 5" descr="CONUS_cor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274" y="1085327"/>
            <a:ext cx="7032432" cy="52743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2200" y="3613533"/>
            <a:ext cx="4351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Daily </a:t>
            </a:r>
            <a:r>
              <a:rPr lang="en-US" dirty="0" err="1" smtClean="0"/>
              <a:t>streamflows</a:t>
            </a:r>
            <a:r>
              <a:rPr lang="en-US" dirty="0" smtClean="0"/>
              <a:t> from a 3-day moving window for the warm period April-Sep were used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14583</TotalTime>
  <Words>374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Regular</vt:lpstr>
      <vt:lpstr>Calibri</vt:lpstr>
      <vt:lpstr>Wingdings</vt:lpstr>
      <vt:lpstr>Office Theme</vt:lpstr>
      <vt:lpstr>Equation</vt:lpstr>
      <vt:lpstr>GEOS-5 River Routing Model </vt:lpstr>
      <vt:lpstr>Content</vt:lpstr>
      <vt:lpstr>Global River Network </vt:lpstr>
      <vt:lpstr>River Routing Model </vt:lpstr>
      <vt:lpstr>PowerPoint Presentation</vt:lpstr>
      <vt:lpstr>Model  Validation/Applications </vt:lpstr>
      <vt:lpstr>Model  Validation/Applications</vt:lpstr>
      <vt:lpstr>Model  Validation/Applications</vt:lpstr>
      <vt:lpstr>Model  Validation/Applications</vt:lpstr>
      <vt:lpstr>Model  Validation/Applications</vt:lpstr>
      <vt:lpstr>Model  Validation/Applications</vt:lpstr>
      <vt:lpstr>Model  Validation/Applications</vt:lpstr>
      <vt:lpstr>Model  Validation/Applications</vt:lpstr>
      <vt:lpstr>Model  Validation/Applications</vt:lpstr>
      <vt:lpstr>Model  Applications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Sterling Spangler</dc:creator>
  <cp:lastModifiedBy>Mahanama, Sarith P. (GSFC-610.1)[SCIENCE SYSTEMS AND APPLICATIONS INC]</cp:lastModifiedBy>
  <cp:revision>311</cp:revision>
  <dcterms:created xsi:type="dcterms:W3CDTF">2017-09-25T14:06:05Z</dcterms:created>
  <dcterms:modified xsi:type="dcterms:W3CDTF">2017-12-14T16:52:28Z</dcterms:modified>
</cp:coreProperties>
</file>