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6" r:id="rId4"/>
    <p:sldId id="277" r:id="rId5"/>
    <p:sldId id="278" r:id="rId6"/>
    <p:sldId id="279" r:id="rId7"/>
    <p:sldId id="281" r:id="rId8"/>
    <p:sldId id="282" r:id="rId9"/>
    <p:sldId id="264" r:id="rId10"/>
    <p:sldId id="285" r:id="rId11"/>
    <p:sldId id="283" r:id="rId12"/>
    <p:sldId id="280" r:id="rId13"/>
    <p:sldId id="296" r:id="rId14"/>
    <p:sldId id="286" r:id="rId15"/>
    <p:sldId id="297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170FC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3" autoAdjust="0"/>
    <p:restoredTop sz="95538"/>
  </p:normalViewPr>
  <p:slideViewPr>
    <p:cSldViewPr snapToGrid="0" snapToObjects="1">
      <p:cViewPr varScale="1">
        <p:scale>
          <a:sx n="95" d="100"/>
          <a:sy n="95" d="100"/>
        </p:scale>
        <p:origin x="84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90663"/>
            <a:ext cx="10515600" cy="4594225"/>
          </a:xfrm>
        </p:spPr>
        <p:txBody>
          <a:bodyPr/>
          <a:lstStyle/>
          <a:p>
            <a:pPr lvl="0"/>
            <a:r>
              <a:rPr lang="en-US" dirty="0" smtClean="0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0140"/>
            <a:ext cx="10515600" cy="46021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8"/>
            <a:ext cx="3932237" cy="1134533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52978"/>
            <a:ext cx="3932237" cy="3916010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text.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</a:t>
            </a:r>
            <a:r>
              <a:rPr lang="en-US" smtClean="0"/>
              <a:t>text.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D0D0D"/>
            </a:gs>
            <a:gs pos="34000">
              <a:srgbClr val="303030"/>
            </a:gs>
            <a:gs pos="49000">
              <a:schemeClr val="bg2">
                <a:lumMod val="1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140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88947"/>
            <a:ext cx="12192000" cy="46907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3099" y="6464945"/>
            <a:ext cx="2581079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6226" y="6449580"/>
            <a:ext cx="1052957" cy="311817"/>
          </a:xfrm>
          <a:prstGeom prst="rect">
            <a:avLst/>
          </a:prstGeom>
          <a:noFill/>
          <a:ln w="6350"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i="0" dirty="0" smtClean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GMAO</a:t>
            </a:r>
            <a:endParaRPr lang="en-US" sz="2133" b="1" i="0" dirty="0">
              <a:solidFill>
                <a:schemeClr val="tx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66" y="6440922"/>
            <a:ext cx="567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3378" y="6440922"/>
            <a:ext cx="122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43107" y="127916"/>
            <a:ext cx="3571124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844" tIns="67921" rIns="135844" bIns="6792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33" b="0" i="0" dirty="0">
                <a:solidFill>
                  <a:schemeClr val="tx1">
                    <a:lumMod val="65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3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222" y="127907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5" r:id="rId3"/>
    <p:sldLayoutId id="2147483649" r:id="rId4"/>
    <p:sldLayoutId id="2147483650" r:id="rId5"/>
    <p:sldLayoutId id="2147483657" r:id="rId6"/>
    <p:sldLayoutId id="214748365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864423"/>
            <a:ext cx="11495314" cy="820208"/>
          </a:xfrm>
        </p:spPr>
        <p:txBody>
          <a:bodyPr>
            <a:noAutofit/>
          </a:bodyPr>
          <a:lstStyle/>
          <a:p>
            <a:r>
              <a:rPr lang="en-US" sz="4000" dirty="0" smtClean="0"/>
              <a:t>Scaling CATCHCN </a:t>
            </a:r>
            <a:r>
              <a:rPr lang="en-US" sz="4000" dirty="0" err="1" smtClean="0"/>
              <a:t>fPAR</a:t>
            </a:r>
            <a:r>
              <a:rPr lang="en-US" sz="4000" dirty="0" smtClean="0"/>
              <a:t> and </a:t>
            </a:r>
            <a:r>
              <a:rPr lang="en-US" sz="4000" dirty="0" err="1" smtClean="0"/>
              <a:t>Albedo</a:t>
            </a:r>
            <a:r>
              <a:rPr lang="en-US" sz="4000" dirty="0" smtClean="0"/>
              <a:t> to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Match MODIS statistics</a:t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(3) Methodology  : global parameter file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114" y="1545771"/>
            <a:ext cx="830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netcdf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FPAR_CDF_Params-M09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dimensions: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19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46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data = 2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tile10D = UNLIMITED ; // (8282 currently)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variables: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lat(tile10D)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Kappa(data,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Lambda(data,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Mu(data,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MinVal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MaxVal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VISa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VISb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NIRmean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octad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tile10D) 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418388" y="2746375"/>
          <a:ext cx="43799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2489200" imgH="431800" progId="Equation.3">
                  <p:embed/>
                </p:oleObj>
              </mc:Choice>
              <mc:Fallback>
                <p:oleObj name="Equation" r:id="rId3" imgW="2489200" imgH="431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2746375"/>
                        <a:ext cx="4379912" cy="758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418388" y="4194629"/>
          <a:ext cx="31353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4194629"/>
                        <a:ext cx="3135313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72784"/>
            <a:ext cx="10515600" cy="820208"/>
          </a:xfrm>
        </p:spPr>
        <p:txBody>
          <a:bodyPr>
            <a:normAutofit/>
          </a:bodyPr>
          <a:lstStyle/>
          <a:p>
            <a:r>
              <a:rPr lang="en-US" dirty="0" smtClean="0"/>
              <a:t>(3) Methodology : implementation </a:t>
            </a:r>
            <a:r>
              <a:rPr lang="en-US" dirty="0"/>
              <a:t>(EASEv2_M36 example) </a:t>
            </a:r>
          </a:p>
        </p:txBody>
      </p:sp>
      <p:pic>
        <p:nvPicPr>
          <p:cNvPr id="5" name="Picture 4" descr="CLM-Carbon_veg_ty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39" y="1054826"/>
            <a:ext cx="7418614" cy="5193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4654" y="2059806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0731" y="4647398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494" y="2066040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6369" y="4647398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4450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Experiment Analysis : The difference of </a:t>
            </a:r>
            <a:r>
              <a:rPr lang="en-US" dirty="0" err="1" smtClean="0"/>
              <a:t>fPAR</a:t>
            </a:r>
            <a:r>
              <a:rPr lang="en-US" dirty="0" smtClean="0"/>
              <a:t> </a:t>
            </a:r>
            <a:r>
              <a:rPr lang="en-US" dirty="0" err="1" smtClean="0"/>
              <a:t>clim</a:t>
            </a:r>
            <a:endParaRPr lang="en-US" dirty="0"/>
          </a:p>
        </p:txBody>
      </p:sp>
      <p:pic>
        <p:nvPicPr>
          <p:cNvPr id="6" name="Picture 5" descr="fpar_diffmaps_sea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03" y="1161788"/>
            <a:ext cx="6780756" cy="5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r_diffmaps_sea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98" y="372649"/>
            <a:ext cx="7837118" cy="58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(4) Experiment Analysis : The difference of </a:t>
            </a:r>
            <a:r>
              <a:rPr lang="en-US" dirty="0" err="1" smtClean="0"/>
              <a:t>Albedo</a:t>
            </a:r>
            <a:r>
              <a:rPr lang="en-US" dirty="0" smtClean="0"/>
              <a:t> </a:t>
            </a:r>
            <a:r>
              <a:rPr lang="en-US" dirty="0" err="1" smtClean="0"/>
              <a:t>clim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1" y="1114425"/>
            <a:ext cx="5495924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6" y="276225"/>
            <a:ext cx="6515100" cy="59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9682"/>
            <a:ext cx="10515600" cy="820208"/>
          </a:xfrm>
        </p:spPr>
        <p:txBody>
          <a:bodyPr/>
          <a:lstStyle/>
          <a:p>
            <a:r>
              <a:rPr lang="en-US" dirty="0" smtClean="0"/>
              <a:t>(4) Experiment Analysis :  </a:t>
            </a:r>
            <a:r>
              <a:rPr lang="en-US" dirty="0" err="1" smtClean="0"/>
              <a:t>fPAR</a:t>
            </a:r>
            <a:r>
              <a:rPr lang="en-US" dirty="0" smtClean="0"/>
              <a:t> 8-day climatology</a:t>
            </a:r>
            <a:endParaRPr lang="en-US" dirty="0"/>
          </a:p>
        </p:txBody>
      </p:sp>
      <p:pic>
        <p:nvPicPr>
          <p:cNvPr id="3" name="Picture 2" descr="fpar_sea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05" y="701458"/>
            <a:ext cx="7365305" cy="5624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https://gmao.gsfc.nasa.gov/gmaoftp/sarith/FPAR_SCALING/CONUS/fpar_season.png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par_WC4Gm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4" y="710852"/>
            <a:ext cx="8292230" cy="5577214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8200" y="39682"/>
            <a:ext cx="10515600" cy="820208"/>
          </a:xfrm>
        </p:spPr>
        <p:txBody>
          <a:bodyPr/>
          <a:lstStyle/>
          <a:p>
            <a:r>
              <a:rPr lang="en-US" dirty="0" smtClean="0"/>
              <a:t>(4) Experiment Analysis :  </a:t>
            </a:r>
            <a:r>
              <a:rPr lang="en-US" dirty="0" err="1" smtClean="0"/>
              <a:t>fPAR</a:t>
            </a:r>
            <a:r>
              <a:rPr lang="en-US" dirty="0" smtClean="0"/>
              <a:t> CDFs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ar_CROPm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8" y="413359"/>
            <a:ext cx="8843376" cy="57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ar_CROP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80" y="526092"/>
            <a:ext cx="9089720" cy="57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114816"/>
            <a:ext cx="10515600" cy="514894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Objectives: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scale CATCHCN </a:t>
            </a:r>
            <a:r>
              <a:rPr lang="en-US" sz="2400" dirty="0" err="1" smtClean="0"/>
              <a:t>fPAR</a:t>
            </a:r>
            <a:r>
              <a:rPr lang="en-US" sz="2400" dirty="0" smtClean="0"/>
              <a:t> to match Cumulative probability Distribution Functions (CDFs) of MODIS </a:t>
            </a:r>
            <a:r>
              <a:rPr lang="en-US" sz="2400" dirty="0" err="1" smtClean="0"/>
              <a:t>fPAR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(ii) match CATCHCN VISDF and NIRDF with MODIS values 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>a.   15-arcsec MCD15A2H.006 8-day composites of </a:t>
            </a:r>
            <a:r>
              <a:rPr lang="en-US" sz="2400" dirty="0" err="1" smtClean="0"/>
              <a:t>fPAR</a:t>
            </a:r>
            <a:r>
              <a:rPr lang="en-US" sz="2400" dirty="0" smtClean="0"/>
              <a:t> aggregated to EASEv2_M09</a:t>
            </a:r>
            <a:br>
              <a:rPr lang="en-US" sz="2400" dirty="0" smtClean="0"/>
            </a:br>
            <a:r>
              <a:rPr lang="en-US" sz="2400" dirty="0" smtClean="0"/>
              <a:t>grid for the period 2003-2016</a:t>
            </a:r>
            <a:br>
              <a:rPr lang="en-US" sz="2400" dirty="0" smtClean="0"/>
            </a:br>
            <a:r>
              <a:rPr lang="en-US" sz="2400" dirty="0" smtClean="0"/>
              <a:t>b.   30-arcsec MCD43GF 8-day composites of NIRDF and VISDF aggregated to EASEv2_M09 grid for the period 2003-2015</a:t>
            </a:r>
            <a:br>
              <a:rPr lang="en-US" sz="2400" dirty="0" smtClean="0"/>
            </a:br>
            <a:r>
              <a:rPr lang="en-US" sz="2400" dirty="0" smtClean="0"/>
              <a:t>c.   Global catchment-CN offline simulation on the EASEv2_M09 grid for the period 2003-2016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Methodology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Preliminary Results : CONUS/GLOBAL sims on the EASEv2_M36 grid (2003-2016)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 alb/</a:t>
            </a:r>
            <a:r>
              <a:rPr lang="en-US" sz="2400" dirty="0" err="1" smtClean="0"/>
              <a:t>fPAR</a:t>
            </a:r>
            <a:r>
              <a:rPr lang="en-US" sz="2400" dirty="0" smtClean="0"/>
              <a:t> </a:t>
            </a:r>
            <a:r>
              <a:rPr lang="en-US" sz="2400" dirty="0" err="1" smtClean="0"/>
              <a:t>clim</a:t>
            </a:r>
            <a:r>
              <a:rPr lang="en-US" sz="2400" dirty="0" smtClean="0"/>
              <a:t> maps</a:t>
            </a:r>
            <a:br>
              <a:rPr lang="en-US" sz="2400" dirty="0" smtClean="0"/>
            </a:br>
            <a:r>
              <a:rPr lang="en-US" sz="2400" dirty="0" smtClean="0"/>
              <a:t>(ii)  </a:t>
            </a:r>
            <a:r>
              <a:rPr lang="en-US" sz="2400" dirty="0" err="1" smtClean="0"/>
              <a:t>fPAR</a:t>
            </a:r>
            <a:r>
              <a:rPr lang="en-US" sz="2400" dirty="0" smtClean="0"/>
              <a:t> CDFs, </a:t>
            </a:r>
            <a:r>
              <a:rPr lang="en-US" sz="2400" dirty="0" err="1" smtClean="0"/>
              <a:t>fPAR</a:t>
            </a:r>
            <a:r>
              <a:rPr lang="en-US" sz="2400" dirty="0" smtClean="0"/>
              <a:t> annual cycles from </a:t>
            </a:r>
          </a:p>
          <a:p>
            <a:endParaRPr lang="en-US" sz="24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ar_CC3Gm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60" y="407095"/>
            <a:ext cx="8713939" cy="58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ar_CC3G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99" y="356992"/>
            <a:ext cx="8726463" cy="60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ar_BLDtSm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18" y="263047"/>
            <a:ext cx="8150268" cy="61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ar_BLDT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52" y="557408"/>
            <a:ext cx="8814147" cy="58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(3) Methodology : </a:t>
            </a:r>
            <a:r>
              <a:rPr lang="en-US" dirty="0"/>
              <a:t>background and </a:t>
            </a:r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6" name="Picture 5" descr="CLM-Carbon_veg_ty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8" y="1172279"/>
            <a:ext cx="7309757" cy="511683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7969718" y="1172280"/>
            <a:ext cx="4000154" cy="51168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159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4490" indent="-17145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 smtClean="0"/>
              <a:t>fPAR</a:t>
            </a:r>
            <a:r>
              <a:rPr lang="en-US" sz="2400" dirty="0" smtClean="0"/>
              <a:t> and albedo at a location depend on Plant Functional Type (PFT), and there is a seasonal cycle and spatial heterogeneity</a:t>
            </a: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From the 2 primary PFT types within the 9km cell, the type of the larger fraction was chosen as the dominant PFT of the 9km cell.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(3) Methodology : CDFs of </a:t>
            </a:r>
            <a:r>
              <a:rPr lang="en-US" dirty="0" err="1" smtClean="0"/>
              <a:t>fPAR</a:t>
            </a:r>
            <a:r>
              <a:rPr lang="en-US" dirty="0" smtClean="0"/>
              <a:t> for different PFTs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" y="1164115"/>
            <a:ext cx="7048100" cy="5123047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777213" y="1181363"/>
            <a:ext cx="4298537" cy="5116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159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4490" indent="-17145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2400" dirty="0" smtClean="0"/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Region : 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x10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tile centered around 45N, 117E</a:t>
            </a:r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Period : D185-192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60086" y="3455412"/>
            <a:ext cx="13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MODIS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CATCHCN</a:t>
            </a:r>
          </a:p>
        </p:txBody>
      </p:sp>
    </p:spTree>
    <p:extLst>
      <p:ext uri="{BB962C8B-B14F-4D97-AF65-F5344CB8AC3E}">
        <p14:creationId xmlns:p14="http://schemas.microsoft.com/office/powerpoint/2010/main" val="25803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7725" y="248703"/>
            <a:ext cx="10515600" cy="820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(3) Methodology </a:t>
            </a:r>
            <a:r>
              <a:rPr lang="en-US" dirty="0"/>
              <a:t>:</a:t>
            </a:r>
            <a:r>
              <a:rPr lang="en-US" dirty="0" smtClean="0"/>
              <a:t> Seasonal cycle of CDFs for Broadleaf Deciduous Temperate trees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085850"/>
            <a:ext cx="912495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(3) Methodology </a:t>
            </a:r>
            <a:r>
              <a:rPr lang="en-US" dirty="0"/>
              <a:t>:</a:t>
            </a:r>
            <a:r>
              <a:rPr lang="en-US" dirty="0" smtClean="0"/>
              <a:t> CDFs of </a:t>
            </a:r>
            <a:r>
              <a:rPr lang="en-US" dirty="0" err="1" smtClean="0"/>
              <a:t>fPAR</a:t>
            </a:r>
            <a:r>
              <a:rPr lang="en-US" dirty="0" smtClean="0"/>
              <a:t> (spatial </a:t>
            </a:r>
            <a:r>
              <a:rPr lang="en-US" dirty="0"/>
              <a:t>h</a:t>
            </a:r>
            <a:r>
              <a:rPr lang="en-US" dirty="0" smtClean="0"/>
              <a:t>eterogeneity)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6" t="6073" r="-70" b="52523"/>
          <a:stretch/>
        </p:blipFill>
        <p:spPr>
          <a:xfrm>
            <a:off x="852500" y="2110454"/>
            <a:ext cx="4629276" cy="4214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4491" r="223" b="49474"/>
          <a:stretch/>
        </p:blipFill>
        <p:spPr>
          <a:xfrm>
            <a:off x="7036067" y="2110453"/>
            <a:ext cx="4317733" cy="4214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3553" y="1422458"/>
            <a:ext cx="35906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10</a:t>
            </a:r>
            <a:r>
              <a:rPr lang="en-US" sz="2400" baseline="30000" dirty="0"/>
              <a:t>o</a:t>
            </a:r>
            <a:r>
              <a:rPr lang="en-US" sz="2400" dirty="0"/>
              <a:t>x10</a:t>
            </a:r>
            <a:r>
              <a:rPr lang="en-US" sz="2400" baseline="30000" dirty="0"/>
              <a:t>o</a:t>
            </a:r>
            <a:r>
              <a:rPr lang="en-US" sz="2400" dirty="0"/>
              <a:t> tile </a:t>
            </a:r>
            <a:r>
              <a:rPr lang="en-US" sz="2400" dirty="0" smtClean="0"/>
              <a:t>at </a:t>
            </a:r>
            <a:r>
              <a:rPr lang="en-US" sz="2400" dirty="0"/>
              <a:t>45N, 117E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033" y="1422457"/>
            <a:ext cx="369325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10</a:t>
            </a:r>
            <a:r>
              <a:rPr lang="en-US" sz="2400" baseline="30000" dirty="0"/>
              <a:t>o</a:t>
            </a:r>
            <a:r>
              <a:rPr lang="en-US" sz="2400" dirty="0"/>
              <a:t>x10</a:t>
            </a:r>
            <a:r>
              <a:rPr lang="en-US" sz="2400" baseline="30000" dirty="0"/>
              <a:t>o</a:t>
            </a:r>
            <a:r>
              <a:rPr lang="en-US" sz="2400" dirty="0"/>
              <a:t> tile </a:t>
            </a:r>
            <a:r>
              <a:rPr lang="en-US" sz="2400" dirty="0" smtClean="0"/>
              <a:t>at </a:t>
            </a:r>
            <a:r>
              <a:rPr lang="en-US" sz="2400" dirty="0"/>
              <a:t>45N, </a:t>
            </a:r>
            <a:r>
              <a:rPr lang="en-US" sz="2400" dirty="0" smtClean="0"/>
              <a:t>-115E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87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9" t="56386" r="-2310" b="639"/>
          <a:stretch/>
        </p:blipFill>
        <p:spPr>
          <a:xfrm>
            <a:off x="838200" y="1357769"/>
            <a:ext cx="5154962" cy="47285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(3) Methodology : Deriving CDF parameters to define continuous functions of </a:t>
            </a:r>
            <a:r>
              <a:rPr lang="en-US" dirty="0" err="1" smtClean="0"/>
              <a:t>fPAR</a:t>
            </a:r>
            <a:r>
              <a:rPr lang="en-US" dirty="0" smtClean="0"/>
              <a:t> CDFs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01657"/>
              </p:ext>
            </p:extLst>
          </p:nvPr>
        </p:nvGraphicFramePr>
        <p:xfrm>
          <a:off x="7060738" y="3253339"/>
          <a:ext cx="43799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4" imgW="2489200" imgH="431800" progId="Equation.3">
                  <p:embed/>
                </p:oleObj>
              </mc:Choice>
              <mc:Fallback>
                <p:oleObj name="Equation" r:id="rId4" imgW="24892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738" y="3253339"/>
                        <a:ext cx="4379912" cy="758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850108" y="2435192"/>
            <a:ext cx="0" cy="256032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95587" y="2473693"/>
            <a:ext cx="0" cy="2521819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95587" y="2473693"/>
            <a:ext cx="673775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(3) Methodology  : Deriving albedo parameters to determine NIRDF and VISDF from </a:t>
            </a:r>
            <a:r>
              <a:rPr lang="en-US" dirty="0" err="1" smtClean="0"/>
              <a:t>fPAR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1269994"/>
            <a:ext cx="7661189" cy="4899454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7969718" y="1172280"/>
            <a:ext cx="4000154" cy="5116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1590" indent="-19431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4490" indent="-17145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2400" dirty="0" smtClean="0"/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Region : 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x10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tile centered around 37N, -97W</a:t>
            </a:r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Period : D185-192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64934"/>
              </p:ext>
            </p:extLst>
          </p:nvPr>
        </p:nvGraphicFramePr>
        <p:xfrm>
          <a:off x="8447593" y="4375862"/>
          <a:ext cx="31353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4" imgW="1790700" imgH="406400" progId="Equation.3">
                  <p:embed/>
                </p:oleObj>
              </mc:Choice>
              <mc:Fallback>
                <p:oleObj name="Equation" r:id="rId4" imgW="1790700" imgH="40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7593" y="4375862"/>
                        <a:ext cx="3135313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0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817" y="311906"/>
            <a:ext cx="11106752" cy="820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(3) Methodology </a:t>
            </a:r>
            <a:r>
              <a:rPr lang="en-US" dirty="0"/>
              <a:t>:</a:t>
            </a:r>
            <a:r>
              <a:rPr lang="en-US" dirty="0" smtClean="0"/>
              <a:t> locations of 8,282 10</a:t>
            </a:r>
            <a:r>
              <a:rPr lang="en-US" baseline="30000" dirty="0" smtClean="0"/>
              <a:t>o</a:t>
            </a:r>
            <a:r>
              <a:rPr lang="en-US" dirty="0" smtClean="0"/>
              <a:t>x10</a:t>
            </a:r>
            <a:r>
              <a:rPr lang="en-US" baseline="30000" dirty="0" smtClean="0"/>
              <a:t>o</a:t>
            </a:r>
            <a:r>
              <a:rPr lang="en-US" dirty="0" smtClean="0"/>
              <a:t> tiles for scale parameters</a:t>
            </a:r>
            <a:endParaRPr lang="en-US" dirty="0"/>
          </a:p>
        </p:txBody>
      </p:sp>
      <p:pic>
        <p:nvPicPr>
          <p:cNvPr id="8" name="Picture 7" descr="MODIS_t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1132114"/>
            <a:ext cx="7750629" cy="516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16407</TotalTime>
  <Words>256</Words>
  <Application>Microsoft Office PowerPoint</Application>
  <PresentationFormat>Widescreen</PresentationFormat>
  <Paragraphs>52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Regular</vt:lpstr>
      <vt:lpstr>Calibri</vt:lpstr>
      <vt:lpstr>Courier New</vt:lpstr>
      <vt:lpstr>Office Theme</vt:lpstr>
      <vt:lpstr>Equation</vt:lpstr>
      <vt:lpstr>Scaling CATCHCN fPAR and Albedo to   Match MODIS statistics </vt:lpstr>
      <vt:lpstr>Content</vt:lpstr>
      <vt:lpstr>(3) Methodology : background and assumptions</vt:lpstr>
      <vt:lpstr>(3) Methodology : CDFs of fPAR for different PFTs</vt:lpstr>
      <vt:lpstr>(3) Methodology : Seasonal cycle of CDFs for Broadleaf Deciduous Temperate trees</vt:lpstr>
      <vt:lpstr>(3) Methodology : CDFs of fPAR (spatial heterogeneity)</vt:lpstr>
      <vt:lpstr>(3) Methodology : Deriving CDF parameters to define continuous functions of fPAR CDFs</vt:lpstr>
      <vt:lpstr>(3) Methodology  : Deriving albedo parameters to determine NIRDF and VISDF from fPAR</vt:lpstr>
      <vt:lpstr>(3) Methodology : locations of 8,282 10ox10o tiles for scale parameters</vt:lpstr>
      <vt:lpstr>(3) Methodology  : global parameter file</vt:lpstr>
      <vt:lpstr>(3) Methodology : implementation (EASEv2_M36 example) </vt:lpstr>
      <vt:lpstr>(4) Experiment Analysis : The difference of fPAR clim</vt:lpstr>
      <vt:lpstr>PowerPoint Presentation</vt:lpstr>
      <vt:lpstr>(4) Experiment Analysis : The difference of Albedo clim</vt:lpstr>
      <vt:lpstr>PowerPoint Presentation</vt:lpstr>
      <vt:lpstr>(4) Experiment Analysis :  fPAR 8-day climatology</vt:lpstr>
      <vt:lpstr>(4) Experiment Analysis :  fPAR CDFs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Sterling Spangler</dc:creator>
  <cp:lastModifiedBy>Mahanama, Sarith P. (GSFC-610.1)[SCIENCE SYSTEMS AND APPLICATIONS INC]</cp:lastModifiedBy>
  <cp:revision>449</cp:revision>
  <dcterms:created xsi:type="dcterms:W3CDTF">2017-09-25T14:06:05Z</dcterms:created>
  <dcterms:modified xsi:type="dcterms:W3CDTF">2018-11-09T13:42:00Z</dcterms:modified>
</cp:coreProperties>
</file>