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7" r:id="rId2"/>
    <p:sldId id="425" r:id="rId3"/>
    <p:sldId id="1031" r:id="rId4"/>
    <p:sldId id="997" r:id="rId5"/>
    <p:sldId id="426" r:id="rId6"/>
    <p:sldId id="1029" r:id="rId7"/>
    <p:sldId id="1002" r:id="rId8"/>
    <p:sldId id="1021" r:id="rId9"/>
    <p:sldId id="998" r:id="rId10"/>
    <p:sldId id="999" r:id="rId11"/>
    <p:sldId id="1022" r:id="rId12"/>
    <p:sldId id="1023" r:id="rId13"/>
    <p:sldId id="1025" r:id="rId14"/>
    <p:sldId id="1003" r:id="rId15"/>
    <p:sldId id="1018" r:id="rId16"/>
    <p:sldId id="1001" r:id="rId17"/>
    <p:sldId id="1000" r:id="rId18"/>
    <p:sldId id="1019" r:id="rId19"/>
    <p:sldId id="1020" r:id="rId20"/>
    <p:sldId id="436" r:id="rId21"/>
    <p:sldId id="1006" r:id="rId22"/>
    <p:sldId id="1027" r:id="rId23"/>
    <p:sldId id="1030" r:id="rId24"/>
    <p:sldId id="294" r:id="rId25"/>
    <p:sldId id="273" r:id="rId26"/>
    <p:sldId id="275" r:id="rId27"/>
    <p:sldId id="276" r:id="rId28"/>
    <p:sldId id="277" r:id="rId29"/>
    <p:sldId id="1026" r:id="rId30"/>
    <p:sldId id="1004" r:id="rId31"/>
    <p:sldId id="1005" r:id="rId32"/>
    <p:sldId id="449" r:id="rId33"/>
    <p:sldId id="1007" r:id="rId34"/>
    <p:sldId id="256" r:id="rId35"/>
    <p:sldId id="1008" r:id="rId36"/>
    <p:sldId id="1009" r:id="rId37"/>
    <p:sldId id="1010" r:id="rId38"/>
    <p:sldId id="1011" r:id="rId39"/>
    <p:sldId id="1013" r:id="rId40"/>
    <p:sldId id="265" r:id="rId41"/>
    <p:sldId id="1014" r:id="rId42"/>
    <p:sldId id="1017" r:id="rId43"/>
    <p:sldId id="1024" r:id="rId44"/>
    <p:sldId id="102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6F1C"/>
    <a:srgbClr val="DD8002"/>
    <a:srgbClr val="FF9300"/>
    <a:srgbClr val="0432FF"/>
    <a:srgbClr val="DB6C14"/>
    <a:srgbClr val="D67721"/>
    <a:srgbClr val="D68A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03"/>
    <p:restoredTop sz="95728"/>
  </p:normalViewPr>
  <p:slideViewPr>
    <p:cSldViewPr snapToGrid="0" snapToObjects="1">
      <p:cViewPr varScale="1">
        <p:scale>
          <a:sx n="111" d="100"/>
          <a:sy n="111" d="100"/>
        </p:scale>
        <p:origin x="37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EDF44-220F-D141-BDD1-8A6755568BCB}" type="datetimeFigureOut">
              <a:rPr lang="en-US" smtClean="0"/>
              <a:t>10/20/21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4152F-41F5-7E43-BB5D-592E7BFD1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50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4152F-41F5-7E43-BB5D-592E7BFD16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33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54152F-41F5-7E43-BB5D-592E7BFD16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46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139AE-24D8-1343-8272-ECE402426C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33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139AE-24D8-1343-8272-ECE402426C4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93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139AE-24D8-1343-8272-ECE402426C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62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D789C-F3A4-6245-94C6-B1F37A012A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ACA784-BA32-074D-A90A-3D8D73216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0F76C-1D81-A549-8727-274B6D8F4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4EF40-C40C-9A49-B3C9-E33F5AA0F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E6FFF-A65D-AB4C-8D5F-353BA9C41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63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417F3-3DD6-654A-A349-A72295A61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8DA258-A144-A14F-909A-26E92A587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A0CCE-5461-CB4F-806B-9DAE18D26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A1685-22DA-2744-A52D-9DC52FFD1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29481-ABAC-E240-B451-B44150C7C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88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F47D93-1781-E344-8003-3C9F3DEE49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855288-323A-DC43-BA01-5C7A5449D1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4897F-6BFA-4841-8EA5-D760935C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3763D-74CE-F349-A334-C24592EE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FFC62-D832-8B41-9FFA-754E14E74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83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925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311A3-B6AC-0F44-A639-A8901CDEA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AEF26-389B-E74C-BF9A-02386125F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45E4F-61AD-CF4B-B79B-5C1C03975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94EFB-C815-C541-8209-48188CE83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F64EE-7061-9446-9433-4E0F294FD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13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7F1D9-D826-CF4D-8EF5-A80ADF333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7FD1FA-7850-0E41-9004-D5C8BFF66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15C29-2283-674E-A697-0AE820EE1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DBCA1-53A9-064C-B881-D21B5D4BB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ED917-A95B-AB46-8444-A87ADCFD2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62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0F6FA-412A-0B4B-84CC-0CE958EB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FFD81-09DA-8E4C-92B9-BA2C6F2A3D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C4E8C4-EADB-F043-8AF9-6C872116E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A14894-9896-D947-B50F-88FEC95F0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74F32-F07D-A744-8F6C-94410EFFC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939B61-D46B-6541-B300-22C8DF42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57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7BAB4-EF11-9845-9A4B-CDFDA6060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49682-BAB4-CE40-9B72-5F6B39AEB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E616F-5953-E64F-B5F7-30D7C90997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AAD47F-C58F-3A42-BCBB-189680589D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EE8032-17C8-FF40-B852-2B856F7F4F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D4165F-1A0C-144A-B636-2BC0163BB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A00D22-277B-9C47-9941-3705D18C8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885F2-A595-2F47-867A-4338BEB67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26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ACF66-1761-EC4A-8A3C-62461A29F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51BB09-6799-F04F-9791-B5747B270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596B19-3408-AE4B-91DD-5D96C9984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467A46-F917-564D-9146-72A0CBDF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04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709CF5-5485-CF48-8F1B-8F23693E6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D94308-B59B-B644-B3F6-630E61E0D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504A3-8AB7-6245-A72F-C67A1E579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24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D8067-734A-D24F-AD0A-CF559947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856A3-A08B-5E49-BA66-A1A9E613B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089F2E-3EF7-FA46-A88A-648F030D8A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37AF3E-98A0-8748-824F-8AA3C6DCC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A7F40-E982-944D-8962-12E5BEF4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96B1F-4979-9C43-A6D5-9C7D65F95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42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8E15B-0BA9-184D-8D85-896747A50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0AFC17-6D77-1A4D-8DC9-6765F815D6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073E79-66BD-9349-AD00-A108DD7E0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CB6414-FFCF-2640-AE1E-27116174F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94B54B-8EDE-3C4E-B348-1AEEEE5FE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C5B631-B32D-9B4B-B18B-DB9EA8EB4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49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D98C8D-4457-F049-88A5-BEF5A976B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326A0-8C0B-7A41-BF50-F90571455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C6547-2749-0B45-9DE1-01370098CE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B9163-A7A6-444D-BB83-2D03469677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20E17-9665-A144-8E06-BDD6684DB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9B9BB-EFC8-4F4E-80BE-94053C52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17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emf"/><Relationship Id="rId5" Type="http://schemas.openxmlformats.org/officeDocument/2006/relationships/image" Target="../media/image62.jpg"/><Relationship Id="rId4" Type="http://schemas.openxmlformats.org/officeDocument/2006/relationships/image" Target="../media/image61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3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emf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mao.gsfc.nasa.gov/GMAO_products/GEOS-IT/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earthdata.nasa.gov/display/EL/How+To+Register+For+an+EarthData+Login+Profile" TargetMode="External"/><Relationship Id="rId2" Type="http://schemas.openxmlformats.org/officeDocument/2006/relationships/hyperlink" Target="https://urs.earthdata.nasa.gov/home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isc.gsfc.nasa.gov/data-acces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AC50B1-D1CF-794D-9902-8E7525E471F2}"/>
              </a:ext>
            </a:extLst>
          </p:cNvPr>
          <p:cNvSpPr/>
          <p:nvPr/>
        </p:nvSpPr>
        <p:spPr>
          <a:xfrm>
            <a:off x="0" y="683903"/>
            <a:ext cx="12192000" cy="5756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0" name="TextShape 1"/>
          <p:cNvSpPr txBox="1"/>
          <p:nvPr/>
        </p:nvSpPr>
        <p:spPr>
          <a:xfrm>
            <a:off x="3763613" y="2535284"/>
            <a:ext cx="10225314" cy="13942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GEOS-IT Sample Data </a:t>
            </a:r>
          </a:p>
          <a:p>
            <a:pPr>
              <a:lnSpc>
                <a:spcPct val="100000"/>
              </a:lnSpc>
            </a:pPr>
            <a:r>
              <a:rPr lang="en-US" sz="40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Review</a:t>
            </a:r>
            <a:r>
              <a:rPr lang="en-US" sz="4000" b="1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by GMAO and </a:t>
            </a:r>
          </a:p>
          <a:p>
            <a:pPr>
              <a:lnSpc>
                <a:spcPct val="100000"/>
              </a:lnSpc>
            </a:pPr>
            <a:r>
              <a:rPr lang="en-US" sz="4000" b="1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Feedback from</a:t>
            </a:r>
          </a:p>
          <a:p>
            <a:pPr>
              <a:lnSpc>
                <a:spcPct val="100000"/>
              </a:lnSpc>
            </a:pPr>
            <a:r>
              <a:rPr lang="en-US" sz="40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Instrument Teams</a:t>
            </a:r>
          </a:p>
          <a:p>
            <a:pPr algn="ctr">
              <a:lnSpc>
                <a:spcPct val="100000"/>
              </a:lnSpc>
            </a:pPr>
            <a:r>
              <a:rPr lang="en-US" sz="4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 </a:t>
            </a:r>
          </a:p>
        </p:txBody>
      </p:sp>
      <p:sp>
        <p:nvSpPr>
          <p:cNvPr id="231" name="TextShape 2"/>
          <p:cNvSpPr txBox="1"/>
          <p:nvPr/>
        </p:nvSpPr>
        <p:spPr>
          <a:xfrm>
            <a:off x="3211560" y="4464727"/>
            <a:ext cx="9143640" cy="80532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25000" lnSpcReduction="20000"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en-US" sz="7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Presented by Steven Pawson, Rob Lucchesi, </a:t>
            </a:r>
            <a:r>
              <a:rPr lang="en-US" sz="7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Guang-Dih</a:t>
            </a:r>
            <a:r>
              <a:rPr lang="en-US" sz="7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Lei, and Gary Partyka </a:t>
            </a: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en-US" sz="7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 behalf of the GMAO GEOS-IT development group</a:t>
            </a: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lang="en-US" sz="6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en-US" sz="7200" b="0" strike="noStrike" spc="-1" dirty="0">
                <a:solidFill>
                  <a:srgbClr val="18171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October 20, 2021 </a:t>
            </a:r>
            <a:endParaRPr lang="en-US" sz="7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TextShape 3"/>
          <p:cNvSpPr txBox="1"/>
          <p:nvPr/>
        </p:nvSpPr>
        <p:spPr>
          <a:xfrm>
            <a:off x="11550600" y="6440760"/>
            <a:ext cx="53100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EEC5ABE1-DECB-4F43-85D0-F77BBD81B4C9}" type="slidenum">
              <a:rPr lang="en-US" sz="9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fld>
            <a:endParaRPr lang="en-US" sz="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33" name="CustomShape 4"/>
          <p:cNvSpPr/>
          <p:nvPr/>
        </p:nvSpPr>
        <p:spPr>
          <a:xfrm>
            <a:off x="1880280" y="3236399"/>
            <a:ext cx="8635320" cy="9097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CustomShape 5"/>
          <p:cNvSpPr/>
          <p:nvPr/>
        </p:nvSpPr>
        <p:spPr>
          <a:xfrm>
            <a:off x="840600" y="3912840"/>
            <a:ext cx="1070964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" name="Picture 9" descr="NASA insigniaCMYK">
            <a:extLst>
              <a:ext uri="{FF2B5EF4-FFF2-40B4-BE49-F238E27FC236}">
                <a16:creationId xmlns:a16="http://schemas.microsoft.com/office/drawing/2014/main" id="{D2AF84F0-4A3B-2246-B062-1BBABBC4673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853" y="173622"/>
            <a:ext cx="956453" cy="80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2A94287-E64F-2A4E-94E5-0BE415A05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055" y="230833"/>
            <a:ext cx="5013116" cy="600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1883" tIns="50941" rIns="101883" bIns="50941"/>
          <a:lstStyle>
            <a:lvl1pPr defTabSz="1019175">
              <a:defRPr sz="4000">
                <a:solidFill>
                  <a:srgbClr val="939BA8"/>
                </a:solidFill>
                <a:latin typeface="Arial" charset="0"/>
              </a:defRPr>
            </a:lvl1pPr>
            <a:lvl2pPr defTabSz="1019175">
              <a:defRPr sz="4000">
                <a:solidFill>
                  <a:srgbClr val="939BA8"/>
                </a:solidFill>
                <a:latin typeface="Arial" charset="0"/>
              </a:defRPr>
            </a:lvl2pPr>
            <a:lvl3pPr defTabSz="1019175">
              <a:defRPr sz="4000">
                <a:solidFill>
                  <a:srgbClr val="939BA8"/>
                </a:solidFill>
                <a:latin typeface="Arial" charset="0"/>
              </a:defRPr>
            </a:lvl3pPr>
            <a:lvl4pPr defTabSz="1019175">
              <a:defRPr sz="4000">
                <a:solidFill>
                  <a:srgbClr val="939BA8"/>
                </a:solidFill>
                <a:latin typeface="Arial" charset="0"/>
              </a:defRPr>
            </a:lvl4pPr>
            <a:lvl5pPr defTabSz="1019175">
              <a:defRPr sz="4000">
                <a:solidFill>
                  <a:srgbClr val="939BA8"/>
                </a:solidFill>
                <a:latin typeface="Arial" charset="0"/>
              </a:defRPr>
            </a:lvl5pPr>
            <a:lvl6pPr marL="4572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6pPr>
            <a:lvl7pPr marL="9144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7pPr>
            <a:lvl8pPr marL="13716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8pPr>
            <a:lvl9pPr marL="18288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b="0" i="0" dirty="0">
                <a:solidFill>
                  <a:schemeClr val="tx1">
                    <a:lumMod val="65000"/>
                    <a:lumOff val="35000"/>
                  </a:schemeClr>
                </a:solidFill>
                <a:ea typeface="Arial Regular" charset="0"/>
              </a:rPr>
              <a:t>National Aeronautics and Space Administration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9E1EFB-4704-6B45-B1C3-79EC04B7CD10}"/>
              </a:ext>
            </a:extLst>
          </p:cNvPr>
          <p:cNvSpPr/>
          <p:nvPr/>
        </p:nvSpPr>
        <p:spPr>
          <a:xfrm>
            <a:off x="0" y="6122153"/>
            <a:ext cx="12192000" cy="73584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E0D950-1605-6C49-B722-5F9B46855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00" y="6359302"/>
            <a:ext cx="1420831" cy="3646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4F1B8C-9118-7945-9E1D-8BFACE9F6304}"/>
              </a:ext>
            </a:extLst>
          </p:cNvPr>
          <p:cNvSpPr txBox="1"/>
          <p:nvPr/>
        </p:nvSpPr>
        <p:spPr>
          <a:xfrm>
            <a:off x="1747231" y="6375873"/>
            <a:ext cx="2729462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b="1" i="0" dirty="0">
                <a:solidFill>
                  <a:schemeClr val="bg1"/>
                </a:solidFill>
                <a:ea typeface="Arial Regular" charset="0"/>
              </a:rPr>
              <a:t>Global Modeling</a:t>
            </a:r>
            <a:r>
              <a:rPr lang="en-US" sz="1200" b="1" i="0" baseline="0" dirty="0">
                <a:solidFill>
                  <a:schemeClr val="bg1"/>
                </a:solidFill>
                <a:ea typeface="Arial Regular" charset="0"/>
              </a:rPr>
              <a:t> </a:t>
            </a:r>
            <a:r>
              <a:rPr lang="en-US" sz="1200" b="1" i="0" dirty="0">
                <a:solidFill>
                  <a:schemeClr val="bg1"/>
                </a:solidFill>
                <a:ea typeface="Arial Regular" charset="0"/>
              </a:rPr>
              <a:t>and</a:t>
            </a:r>
            <a:r>
              <a:rPr lang="en-US" sz="1200" b="1" i="0" baseline="0" dirty="0">
                <a:solidFill>
                  <a:schemeClr val="bg1"/>
                </a:solidFill>
                <a:ea typeface="Arial Regular" charset="0"/>
              </a:rPr>
              <a:t> </a:t>
            </a:r>
            <a:r>
              <a:rPr lang="en-US" sz="1200" b="1" i="0" dirty="0">
                <a:solidFill>
                  <a:schemeClr val="bg1"/>
                </a:solidFill>
                <a:ea typeface="Arial Regular" charset="0"/>
              </a:rPr>
              <a:t>Assimilation Office</a:t>
            </a:r>
          </a:p>
          <a:p>
            <a:pPr marL="0" marR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chemeClr val="bg1"/>
                </a:solidFill>
                <a:ea typeface="Arial Regular" charset="0"/>
              </a:rPr>
              <a:t>gmao.gsfc.nasa.gov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F1B7B52-8F53-0947-B461-7C6202F5F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00" y="1182209"/>
            <a:ext cx="3523429" cy="48289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9B6405-E4DF-5949-BE37-4AD637812F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6914" y="130214"/>
            <a:ext cx="2928233" cy="164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3459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BCAEC0E-2502-3348-94DC-6EBD9EEA9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686" y="0"/>
            <a:ext cx="550235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641C01-E328-C749-B39C-AD07144C5E2D}"/>
              </a:ext>
            </a:extLst>
          </p:cNvPr>
          <p:cNvSpPr txBox="1"/>
          <p:nvPr/>
        </p:nvSpPr>
        <p:spPr>
          <a:xfrm>
            <a:off x="355089" y="929670"/>
            <a:ext cx="3455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GEOS-IT 300hPa Temp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DCB8ED-17B0-0D48-8ACB-6D3C4B8252B0}"/>
              </a:ext>
            </a:extLst>
          </p:cNvPr>
          <p:cNvSpPr txBox="1"/>
          <p:nvPr/>
        </p:nvSpPr>
        <p:spPr>
          <a:xfrm>
            <a:off x="238976" y="2905780"/>
            <a:ext cx="3427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ECMWF 300hPa Temp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64EA7A-A1E1-194E-AA7E-E3BCC46B94D6}"/>
              </a:ext>
            </a:extLst>
          </p:cNvPr>
          <p:cNvSpPr txBox="1"/>
          <p:nvPr/>
        </p:nvSpPr>
        <p:spPr>
          <a:xfrm>
            <a:off x="1124410" y="5119209"/>
            <a:ext cx="1656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difference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634FE5-BD2B-5B4A-89E3-FBCF49E4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10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628309-2E10-7E43-9430-ACF957F0D2B5}"/>
              </a:ext>
            </a:extLst>
          </p:cNvPr>
          <p:cNvSpPr/>
          <p:nvPr/>
        </p:nvSpPr>
        <p:spPr>
          <a:xfrm>
            <a:off x="7739743" y="468086"/>
            <a:ext cx="653143" cy="2569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1DF25-DCF3-354E-A678-A16EE80AD726}"/>
              </a:ext>
            </a:extLst>
          </p:cNvPr>
          <p:cNvSpPr txBox="1"/>
          <p:nvPr/>
        </p:nvSpPr>
        <p:spPr>
          <a:xfrm>
            <a:off x="8392886" y="268031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July 2018</a:t>
            </a:r>
          </a:p>
        </p:txBody>
      </p:sp>
    </p:spTree>
    <p:extLst>
      <p:ext uri="{BB962C8B-B14F-4D97-AF65-F5344CB8AC3E}">
        <p14:creationId xmlns:p14="http://schemas.microsoft.com/office/powerpoint/2010/main" val="3648951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B8A2CA71-EA3D-4840-A578-1BD36ADFD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76" b="13228"/>
          <a:stretch/>
        </p:blipFill>
        <p:spPr>
          <a:xfrm>
            <a:off x="0" y="5155099"/>
            <a:ext cx="5498379" cy="1705430"/>
          </a:xfrm>
          <a:prstGeom prst="rect">
            <a:avLst/>
          </a:prstGeom>
        </p:spPr>
      </p:pic>
      <p:pic>
        <p:nvPicPr>
          <p:cNvPr id="30" name="Picture 29" descr="Chart, line chart&#10;&#10;Description automatically generated">
            <a:extLst>
              <a:ext uri="{FF2B5EF4-FFF2-40B4-BE49-F238E27FC236}">
                <a16:creationId xmlns:a16="http://schemas.microsoft.com/office/drawing/2014/main" id="{EF3DE52F-F8C8-AA4D-BBCE-A005F59D63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376" b="13228"/>
          <a:stretch/>
        </p:blipFill>
        <p:spPr>
          <a:xfrm>
            <a:off x="1" y="3431520"/>
            <a:ext cx="5486400" cy="1705428"/>
          </a:xfrm>
          <a:prstGeom prst="rect">
            <a:avLst/>
          </a:prstGeom>
        </p:spPr>
      </p:pic>
      <p:pic>
        <p:nvPicPr>
          <p:cNvPr id="32" name="Picture 31" descr="Chart, line chart&#10;&#10;Description automatically generated">
            <a:extLst>
              <a:ext uri="{FF2B5EF4-FFF2-40B4-BE49-F238E27FC236}">
                <a16:creationId xmlns:a16="http://schemas.microsoft.com/office/drawing/2014/main" id="{38137236-C572-7C49-82B5-FC192305AF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376" b="13228"/>
          <a:stretch/>
        </p:blipFill>
        <p:spPr>
          <a:xfrm>
            <a:off x="0" y="1683664"/>
            <a:ext cx="5498379" cy="1705427"/>
          </a:xfrm>
          <a:prstGeom prst="rect">
            <a:avLst/>
          </a:prstGeom>
        </p:spPr>
      </p:pic>
      <p:pic>
        <p:nvPicPr>
          <p:cNvPr id="34" name="Picture 33" descr="Chart, line chart&#10;&#10;Description automatically generated">
            <a:extLst>
              <a:ext uri="{FF2B5EF4-FFF2-40B4-BE49-F238E27FC236}">
                <a16:creationId xmlns:a16="http://schemas.microsoft.com/office/drawing/2014/main" id="{7229099C-D2C8-B34A-B7E4-2E0207BEA0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376" b="13228"/>
          <a:stretch/>
        </p:blipFill>
        <p:spPr>
          <a:xfrm>
            <a:off x="0" y="-5868"/>
            <a:ext cx="5486400" cy="1702923"/>
          </a:xfrm>
          <a:prstGeom prst="rect">
            <a:avLst/>
          </a:prstGeom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3B406E58-43C3-2F47-BBC5-9697EF5DBB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376" b="13228"/>
          <a:stretch/>
        </p:blipFill>
        <p:spPr>
          <a:xfrm>
            <a:off x="6705599" y="5138053"/>
            <a:ext cx="5486401" cy="1705430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65F9BDB2-2720-1142-85D3-A351BA7137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376" b="13228"/>
          <a:stretch/>
        </p:blipFill>
        <p:spPr>
          <a:xfrm>
            <a:off x="6705599" y="3429000"/>
            <a:ext cx="5486402" cy="1705430"/>
          </a:xfrm>
          <a:prstGeom prst="rect">
            <a:avLst/>
          </a:prstGeom>
        </p:spPr>
      </p:pic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CB7D94F4-8A39-2741-9635-615681DF3AE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1376" b="13228"/>
          <a:stretch/>
        </p:blipFill>
        <p:spPr>
          <a:xfrm>
            <a:off x="6705596" y="1705427"/>
            <a:ext cx="5486403" cy="1705427"/>
          </a:xfrm>
          <a:prstGeom prst="rect">
            <a:avLst/>
          </a:prstGeom>
        </p:spPr>
      </p:pic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07F27E6C-055A-2643-90D2-F081390C33B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1376" b="13228"/>
          <a:stretch/>
        </p:blipFill>
        <p:spPr>
          <a:xfrm>
            <a:off x="6705596" y="0"/>
            <a:ext cx="5486403" cy="17054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416C27-AFF9-CB41-92E9-EB0ADA81BE8D}"/>
              </a:ext>
            </a:extLst>
          </p:cNvPr>
          <p:cNvSpPr txBox="1"/>
          <p:nvPr/>
        </p:nvSpPr>
        <p:spPr>
          <a:xfrm>
            <a:off x="10886495" y="3596163"/>
            <a:ext cx="71205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700hPa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41FF8A-894F-2041-A8F4-A2CDAA8E49B2}"/>
              </a:ext>
            </a:extLst>
          </p:cNvPr>
          <p:cNvSpPr txBox="1"/>
          <p:nvPr/>
        </p:nvSpPr>
        <p:spPr>
          <a:xfrm>
            <a:off x="10886495" y="5301593"/>
            <a:ext cx="71205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850hPa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0F9ACB-417E-FB40-AD4B-987477753F5F}"/>
              </a:ext>
            </a:extLst>
          </p:cNvPr>
          <p:cNvSpPr txBox="1"/>
          <p:nvPr/>
        </p:nvSpPr>
        <p:spPr>
          <a:xfrm>
            <a:off x="10886495" y="1864818"/>
            <a:ext cx="71205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500hPa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14F0B3-0564-A746-89EC-CC36484F09C4}"/>
              </a:ext>
            </a:extLst>
          </p:cNvPr>
          <p:cNvSpPr txBox="1"/>
          <p:nvPr/>
        </p:nvSpPr>
        <p:spPr>
          <a:xfrm>
            <a:off x="10886495" y="153735"/>
            <a:ext cx="71205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300hPa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D6811E-D795-F541-84D3-3302C06AD405}"/>
              </a:ext>
            </a:extLst>
          </p:cNvPr>
          <p:cNvSpPr txBox="1"/>
          <p:nvPr/>
        </p:nvSpPr>
        <p:spPr>
          <a:xfrm>
            <a:off x="4245370" y="5320847"/>
            <a:ext cx="71205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200hPa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6A2669-665F-7C47-A4CD-F501B08968EF}"/>
              </a:ext>
            </a:extLst>
          </p:cNvPr>
          <p:cNvSpPr txBox="1"/>
          <p:nvPr/>
        </p:nvSpPr>
        <p:spPr>
          <a:xfrm>
            <a:off x="4245370" y="3596163"/>
            <a:ext cx="71205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100hPa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2C3911-A8D3-E64E-A45A-04B90BEF75BB}"/>
              </a:ext>
            </a:extLst>
          </p:cNvPr>
          <p:cNvSpPr txBox="1"/>
          <p:nvPr/>
        </p:nvSpPr>
        <p:spPr>
          <a:xfrm>
            <a:off x="4346483" y="1856680"/>
            <a:ext cx="62709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70hPa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5918F4-5500-DF48-83DA-0D04F39F8576}"/>
              </a:ext>
            </a:extLst>
          </p:cNvPr>
          <p:cNvSpPr txBox="1"/>
          <p:nvPr/>
        </p:nvSpPr>
        <p:spPr>
          <a:xfrm>
            <a:off x="4346483" y="153757"/>
            <a:ext cx="62709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10hPa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7DD6E9-47AC-A04E-9B86-6F8C93E7552F}"/>
              </a:ext>
            </a:extLst>
          </p:cNvPr>
          <p:cNvSpPr txBox="1"/>
          <p:nvPr/>
        </p:nvSpPr>
        <p:spPr>
          <a:xfrm>
            <a:off x="5094628" y="464435"/>
            <a:ext cx="1782667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Tropics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(20N,S)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Monthly Mean</a:t>
            </a:r>
          </a:p>
          <a:p>
            <a:pPr algn="ctr"/>
            <a:r>
              <a:rPr lang="en-US" dirty="0"/>
              <a:t>2018 – 2019 </a:t>
            </a:r>
          </a:p>
          <a:p>
            <a:pPr algn="ctr"/>
            <a:r>
              <a:rPr lang="en-US" sz="1600" dirty="0"/>
              <a:t>Temperature (K) </a:t>
            </a:r>
          </a:p>
          <a:p>
            <a:pPr algn="ctr"/>
            <a:r>
              <a:rPr lang="en-US" sz="1600" dirty="0"/>
              <a:t>difference w/ ERA5</a:t>
            </a:r>
          </a:p>
          <a:p>
            <a:pPr algn="ctr"/>
            <a:endParaRPr lang="en-US" sz="1600" dirty="0"/>
          </a:p>
          <a:p>
            <a:pPr algn="ctr"/>
            <a:r>
              <a:rPr lang="en-US" sz="1600" b="1" dirty="0"/>
              <a:t>__ CERES 5.4.1</a:t>
            </a:r>
          </a:p>
          <a:p>
            <a:pPr algn="ctr"/>
            <a:r>
              <a:rPr lang="en-US" sz="1600" b="1" dirty="0">
                <a:solidFill>
                  <a:srgbClr val="0432FF"/>
                </a:solidFill>
              </a:rPr>
              <a:t>__ FPIT</a:t>
            </a:r>
          </a:p>
          <a:p>
            <a:pPr algn="ctr"/>
            <a:r>
              <a:rPr lang="en-US" sz="1600" b="1" dirty="0">
                <a:solidFill>
                  <a:srgbClr val="E50002"/>
                </a:solidFill>
              </a:rPr>
              <a:t>__ GEOS-IT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9C31A3-AE7C-3645-AAE4-0B463D99D4D1}"/>
              </a:ext>
            </a:extLst>
          </p:cNvPr>
          <p:cNvSpPr txBox="1"/>
          <p:nvPr/>
        </p:nvSpPr>
        <p:spPr>
          <a:xfrm>
            <a:off x="5642612" y="6211669"/>
            <a:ext cx="14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2060"/>
                </a:solidFill>
              </a:rPr>
              <a:t>still have a modest</a:t>
            </a:r>
          </a:p>
          <a:p>
            <a:pPr algn="ctr"/>
            <a:r>
              <a:rPr lang="en-US" sz="1200" i="1" dirty="0">
                <a:solidFill>
                  <a:srgbClr val="002060"/>
                </a:solidFill>
              </a:rPr>
              <a:t>cold bias at 850mb </a:t>
            </a:r>
          </a:p>
          <a:p>
            <a:pPr algn="ctr"/>
            <a:r>
              <a:rPr lang="en-US" sz="1200" i="1" dirty="0">
                <a:solidFill>
                  <a:srgbClr val="002060"/>
                </a:solidFill>
              </a:rPr>
              <a:t>(and also 925hPa)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56F6F6-6F63-BF49-AC3E-3EF31E893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11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78D803-41A4-8A4F-B50A-E3D139F3E20B}"/>
              </a:ext>
            </a:extLst>
          </p:cNvPr>
          <p:cNvCxnSpPr>
            <a:cxnSpLocks/>
          </p:cNvCxnSpPr>
          <p:nvPr/>
        </p:nvCxnSpPr>
        <p:spPr>
          <a:xfrm>
            <a:off x="504555" y="816429"/>
            <a:ext cx="4469023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083D588-CE89-4F43-89FC-4D6FB3E07DF3}"/>
              </a:ext>
            </a:extLst>
          </p:cNvPr>
          <p:cNvCxnSpPr>
            <a:cxnSpLocks/>
          </p:cNvCxnSpPr>
          <p:nvPr/>
        </p:nvCxnSpPr>
        <p:spPr>
          <a:xfrm>
            <a:off x="488401" y="2503715"/>
            <a:ext cx="4469023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884B490-785C-E34C-8706-E5D99A38503B}"/>
              </a:ext>
            </a:extLst>
          </p:cNvPr>
          <p:cNvCxnSpPr>
            <a:cxnSpLocks/>
          </p:cNvCxnSpPr>
          <p:nvPr/>
        </p:nvCxnSpPr>
        <p:spPr>
          <a:xfrm>
            <a:off x="504555" y="4267200"/>
            <a:ext cx="4469023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A6D626E-9C85-5244-B247-EA67658B479C}"/>
              </a:ext>
            </a:extLst>
          </p:cNvPr>
          <p:cNvCxnSpPr>
            <a:cxnSpLocks/>
          </p:cNvCxnSpPr>
          <p:nvPr/>
        </p:nvCxnSpPr>
        <p:spPr>
          <a:xfrm>
            <a:off x="504555" y="5976258"/>
            <a:ext cx="4469023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2D08235-5C66-A442-87D1-8073C0903BF7}"/>
              </a:ext>
            </a:extLst>
          </p:cNvPr>
          <p:cNvCxnSpPr>
            <a:cxnSpLocks/>
          </p:cNvCxnSpPr>
          <p:nvPr/>
        </p:nvCxnSpPr>
        <p:spPr>
          <a:xfrm>
            <a:off x="7231926" y="816429"/>
            <a:ext cx="4469023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48FCC8C-1B0C-E041-8D8C-204A64AEC787}"/>
              </a:ext>
            </a:extLst>
          </p:cNvPr>
          <p:cNvCxnSpPr>
            <a:cxnSpLocks/>
          </p:cNvCxnSpPr>
          <p:nvPr/>
        </p:nvCxnSpPr>
        <p:spPr>
          <a:xfrm>
            <a:off x="7231926" y="2503715"/>
            <a:ext cx="4469023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72382C7-369A-594B-8008-D00BFE8A8804}"/>
              </a:ext>
            </a:extLst>
          </p:cNvPr>
          <p:cNvCxnSpPr>
            <a:cxnSpLocks/>
          </p:cNvCxnSpPr>
          <p:nvPr/>
        </p:nvCxnSpPr>
        <p:spPr>
          <a:xfrm>
            <a:off x="7231926" y="4267200"/>
            <a:ext cx="4469023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7BCA096-BA02-E542-ADD0-963BCA9811F7}"/>
              </a:ext>
            </a:extLst>
          </p:cNvPr>
          <p:cNvCxnSpPr>
            <a:cxnSpLocks/>
          </p:cNvCxnSpPr>
          <p:nvPr/>
        </p:nvCxnSpPr>
        <p:spPr>
          <a:xfrm>
            <a:off x="7231926" y="5976258"/>
            <a:ext cx="4469023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267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ADD45EA-21FC-2B4B-ADBC-E16150AD16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76" b="13228"/>
          <a:stretch/>
        </p:blipFill>
        <p:spPr>
          <a:xfrm>
            <a:off x="6705600" y="5152571"/>
            <a:ext cx="5486400" cy="1705429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1833B58B-AF2A-EA45-ACF9-9A7B7865D2C0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21375" b="13237"/>
          <a:stretch/>
        </p:blipFill>
        <p:spPr>
          <a:xfrm>
            <a:off x="6705600" y="3447141"/>
            <a:ext cx="5486400" cy="1705430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5C95F636-F0E4-DE4F-9212-D0185BBD0A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376" b="13228"/>
          <a:stretch/>
        </p:blipFill>
        <p:spPr>
          <a:xfrm>
            <a:off x="6705600" y="1705429"/>
            <a:ext cx="5486400" cy="1705430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6EF7C5B1-91AE-564E-B712-70000B47BC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376" b="13228"/>
          <a:stretch/>
        </p:blipFill>
        <p:spPr>
          <a:xfrm>
            <a:off x="6705600" y="0"/>
            <a:ext cx="5486400" cy="1705429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CA026954-75F8-6B44-894C-B70B29C660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376" b="13228"/>
          <a:stretch/>
        </p:blipFill>
        <p:spPr>
          <a:xfrm>
            <a:off x="0" y="5152570"/>
            <a:ext cx="5486400" cy="1705430"/>
          </a:xfrm>
          <a:prstGeom prst="rect">
            <a:avLst/>
          </a:prstGeom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AA1287F4-A886-4E4B-803C-9CADF80AC9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376" b="13228"/>
          <a:stretch/>
        </p:blipFill>
        <p:spPr>
          <a:xfrm>
            <a:off x="0" y="3447139"/>
            <a:ext cx="5486400" cy="1705430"/>
          </a:xfrm>
          <a:prstGeom prst="rect">
            <a:avLst/>
          </a:prstGeom>
        </p:spPr>
      </p:pic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C49B5B68-DADD-1A47-9829-D6192A46973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1376" b="13228"/>
          <a:stretch/>
        </p:blipFill>
        <p:spPr>
          <a:xfrm>
            <a:off x="0" y="1705428"/>
            <a:ext cx="5486400" cy="1705430"/>
          </a:xfrm>
          <a:prstGeom prst="rect">
            <a:avLst/>
          </a:prstGeom>
        </p:spPr>
      </p:pic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E33BDCE2-B81F-FE4A-93CD-0F8C0797908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1376" b="13228"/>
          <a:stretch/>
        </p:blipFill>
        <p:spPr>
          <a:xfrm>
            <a:off x="0" y="0"/>
            <a:ext cx="5486400" cy="17054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416C27-AFF9-CB41-92E9-EB0ADA81BE8D}"/>
              </a:ext>
            </a:extLst>
          </p:cNvPr>
          <p:cNvSpPr txBox="1"/>
          <p:nvPr/>
        </p:nvSpPr>
        <p:spPr>
          <a:xfrm>
            <a:off x="10958607" y="3591038"/>
            <a:ext cx="72167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700hPa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41FF8A-894F-2041-A8F4-A2CDAA8E49B2}"/>
              </a:ext>
            </a:extLst>
          </p:cNvPr>
          <p:cNvSpPr txBox="1"/>
          <p:nvPr/>
        </p:nvSpPr>
        <p:spPr>
          <a:xfrm>
            <a:off x="10969400" y="5320804"/>
            <a:ext cx="72167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850hPa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0F9ACB-417E-FB40-AD4B-987477753F5F}"/>
              </a:ext>
            </a:extLst>
          </p:cNvPr>
          <p:cNvSpPr txBox="1"/>
          <p:nvPr/>
        </p:nvSpPr>
        <p:spPr>
          <a:xfrm>
            <a:off x="10958607" y="1854148"/>
            <a:ext cx="72167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500hPa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14F0B3-0564-A746-89EC-CC36484F09C4}"/>
              </a:ext>
            </a:extLst>
          </p:cNvPr>
          <p:cNvSpPr txBox="1"/>
          <p:nvPr/>
        </p:nvSpPr>
        <p:spPr>
          <a:xfrm>
            <a:off x="10963416" y="156657"/>
            <a:ext cx="71205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300hPa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D6811E-D795-F541-84D3-3302C06AD405}"/>
              </a:ext>
            </a:extLst>
          </p:cNvPr>
          <p:cNvSpPr txBox="1"/>
          <p:nvPr/>
        </p:nvSpPr>
        <p:spPr>
          <a:xfrm>
            <a:off x="4217673" y="5320804"/>
            <a:ext cx="71205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200hPa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6A2669-665F-7C47-A4CD-F501B08968EF}"/>
              </a:ext>
            </a:extLst>
          </p:cNvPr>
          <p:cNvSpPr txBox="1"/>
          <p:nvPr/>
        </p:nvSpPr>
        <p:spPr>
          <a:xfrm>
            <a:off x="4217673" y="3615358"/>
            <a:ext cx="71205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100hPa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2C3911-A8D3-E64E-A45A-04B90BEF75BB}"/>
              </a:ext>
            </a:extLst>
          </p:cNvPr>
          <p:cNvSpPr txBox="1"/>
          <p:nvPr/>
        </p:nvSpPr>
        <p:spPr>
          <a:xfrm>
            <a:off x="4361084" y="1849326"/>
            <a:ext cx="62709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70hPa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5918F4-5500-DF48-83DA-0D04F39F8576}"/>
              </a:ext>
            </a:extLst>
          </p:cNvPr>
          <p:cNvSpPr txBox="1"/>
          <p:nvPr/>
        </p:nvSpPr>
        <p:spPr>
          <a:xfrm>
            <a:off x="4302632" y="156657"/>
            <a:ext cx="62709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10hPa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7DD6E9-47AC-A04E-9B86-6F8C93E7552F}"/>
              </a:ext>
            </a:extLst>
          </p:cNvPr>
          <p:cNvSpPr txBox="1"/>
          <p:nvPr/>
        </p:nvSpPr>
        <p:spPr>
          <a:xfrm>
            <a:off x="5017170" y="464435"/>
            <a:ext cx="1937582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Middle Latitudes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</a:rPr>
              <a:t>(30-60N,S)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Monthly Mean</a:t>
            </a:r>
          </a:p>
          <a:p>
            <a:pPr algn="ctr"/>
            <a:r>
              <a:rPr lang="en-US" dirty="0"/>
              <a:t>2018 - 2019</a:t>
            </a:r>
          </a:p>
          <a:p>
            <a:pPr algn="ctr"/>
            <a:r>
              <a:rPr lang="en-US" sz="1600" dirty="0"/>
              <a:t>Temperature (K) </a:t>
            </a:r>
          </a:p>
          <a:p>
            <a:pPr algn="ctr"/>
            <a:r>
              <a:rPr lang="en-US" sz="1600" dirty="0"/>
              <a:t>difference w/ ERA5</a:t>
            </a:r>
          </a:p>
          <a:p>
            <a:pPr algn="ctr"/>
            <a:endParaRPr lang="en-US" sz="1600" dirty="0"/>
          </a:p>
          <a:p>
            <a:pPr algn="ctr"/>
            <a:r>
              <a:rPr lang="en-US" sz="1600" b="1" dirty="0"/>
              <a:t>__ CERES 5.4.1</a:t>
            </a:r>
          </a:p>
          <a:p>
            <a:pPr algn="ctr"/>
            <a:r>
              <a:rPr lang="en-US" sz="1600" b="1" dirty="0">
                <a:solidFill>
                  <a:srgbClr val="0432FF"/>
                </a:solidFill>
              </a:rPr>
              <a:t>__ FPIT</a:t>
            </a:r>
          </a:p>
          <a:p>
            <a:pPr algn="ctr"/>
            <a:r>
              <a:rPr lang="en-US" sz="1600" b="1" dirty="0">
                <a:solidFill>
                  <a:srgbClr val="E50002"/>
                </a:solidFill>
              </a:rPr>
              <a:t>__ GEOS-IT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809AAD-5E8B-4749-9763-7421DD0D0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12</a:t>
            </a:fld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3B4365A-7020-DF46-B82B-1DB86B707799}"/>
              </a:ext>
            </a:extLst>
          </p:cNvPr>
          <p:cNvCxnSpPr>
            <a:cxnSpLocks/>
          </p:cNvCxnSpPr>
          <p:nvPr/>
        </p:nvCxnSpPr>
        <p:spPr>
          <a:xfrm>
            <a:off x="504555" y="816429"/>
            <a:ext cx="4469023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71E8055-D3B9-EA41-9300-912291F442C7}"/>
              </a:ext>
            </a:extLst>
          </p:cNvPr>
          <p:cNvCxnSpPr>
            <a:cxnSpLocks/>
          </p:cNvCxnSpPr>
          <p:nvPr/>
        </p:nvCxnSpPr>
        <p:spPr>
          <a:xfrm>
            <a:off x="460704" y="2525486"/>
            <a:ext cx="4469023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C879BA1-E6EE-F841-9D86-3A1EFB29232C}"/>
              </a:ext>
            </a:extLst>
          </p:cNvPr>
          <p:cNvCxnSpPr>
            <a:cxnSpLocks/>
          </p:cNvCxnSpPr>
          <p:nvPr/>
        </p:nvCxnSpPr>
        <p:spPr>
          <a:xfrm>
            <a:off x="504555" y="4278086"/>
            <a:ext cx="4469023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8D609D0-58DE-DA44-99DB-56CFFF3F696E}"/>
              </a:ext>
            </a:extLst>
          </p:cNvPr>
          <p:cNvCxnSpPr>
            <a:cxnSpLocks/>
          </p:cNvCxnSpPr>
          <p:nvPr/>
        </p:nvCxnSpPr>
        <p:spPr>
          <a:xfrm>
            <a:off x="504555" y="5976258"/>
            <a:ext cx="4469023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ACEA307-3B7A-C04F-8083-273AA77D38E9}"/>
              </a:ext>
            </a:extLst>
          </p:cNvPr>
          <p:cNvCxnSpPr>
            <a:cxnSpLocks/>
          </p:cNvCxnSpPr>
          <p:nvPr/>
        </p:nvCxnSpPr>
        <p:spPr>
          <a:xfrm>
            <a:off x="7206447" y="816429"/>
            <a:ext cx="4469023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1F25CFF-6F5B-0847-9372-E3B1E06B5D10}"/>
              </a:ext>
            </a:extLst>
          </p:cNvPr>
          <p:cNvCxnSpPr>
            <a:cxnSpLocks/>
          </p:cNvCxnSpPr>
          <p:nvPr/>
        </p:nvCxnSpPr>
        <p:spPr>
          <a:xfrm>
            <a:off x="7206447" y="4278086"/>
            <a:ext cx="4469023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7CD4632-C188-7945-B353-CE7609280C08}"/>
              </a:ext>
            </a:extLst>
          </p:cNvPr>
          <p:cNvCxnSpPr>
            <a:cxnSpLocks/>
          </p:cNvCxnSpPr>
          <p:nvPr/>
        </p:nvCxnSpPr>
        <p:spPr>
          <a:xfrm>
            <a:off x="7222049" y="5976258"/>
            <a:ext cx="4469023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66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1E71AF7F-A17A-4D4B-8230-5527D11CD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855" y="1025841"/>
            <a:ext cx="4898572" cy="5330032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04E22C66-CC50-BD4A-9DE9-05D6B0FFB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27" y="1025841"/>
            <a:ext cx="4898572" cy="53300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F14095-FD54-9848-BC0B-D59B0191DAD6}"/>
              </a:ext>
            </a:extLst>
          </p:cNvPr>
          <p:cNvSpPr txBox="1"/>
          <p:nvPr/>
        </p:nvSpPr>
        <p:spPr>
          <a:xfrm>
            <a:off x="2046846" y="319314"/>
            <a:ext cx="8593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2-meter Temperature Difference (K) with ERA5; January 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6A1207-D612-D64B-B207-0FA8B2BB530F}"/>
              </a:ext>
            </a:extLst>
          </p:cNvPr>
          <p:cNvSpPr txBox="1"/>
          <p:nvPr/>
        </p:nvSpPr>
        <p:spPr>
          <a:xfrm>
            <a:off x="1375769" y="1025841"/>
            <a:ext cx="322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GEOS-IT minus ERA5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5E3214-95F7-7341-A3C4-0C26FE68EB2F}"/>
              </a:ext>
            </a:extLst>
          </p:cNvPr>
          <p:cNvSpPr txBox="1"/>
          <p:nvPr/>
        </p:nvSpPr>
        <p:spPr>
          <a:xfrm>
            <a:off x="7867687" y="1025841"/>
            <a:ext cx="2662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FPIT minus ERA5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A12C3F-1AD7-E34A-84A2-4B8CC8838B80}"/>
              </a:ext>
            </a:extLst>
          </p:cNvPr>
          <p:cNvSpPr txBox="1"/>
          <p:nvPr/>
        </p:nvSpPr>
        <p:spPr>
          <a:xfrm>
            <a:off x="8153323" y="6169354"/>
            <a:ext cx="23284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2060"/>
                </a:solidFill>
              </a:rPr>
              <a:t>GEOS-IT has an updated </a:t>
            </a:r>
          </a:p>
          <a:p>
            <a:pPr algn="ctr"/>
            <a:r>
              <a:rPr lang="en-US" sz="1400" i="1" dirty="0">
                <a:solidFill>
                  <a:srgbClr val="002060"/>
                </a:solidFill>
              </a:rPr>
              <a:t>land model which has been </a:t>
            </a:r>
          </a:p>
          <a:p>
            <a:pPr algn="ctr"/>
            <a:r>
              <a:rPr lang="en-US" sz="1400" i="1" dirty="0">
                <a:solidFill>
                  <a:srgbClr val="002060"/>
                </a:solidFill>
              </a:rPr>
              <a:t>carefully validated by GMAO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EAC38-4703-324A-83C2-ED25392C6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13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44675E-871F-214A-AE03-F386F8F82670}"/>
              </a:ext>
            </a:extLst>
          </p:cNvPr>
          <p:cNvSpPr txBox="1"/>
          <p:nvPr/>
        </p:nvSpPr>
        <p:spPr>
          <a:xfrm>
            <a:off x="631755" y="6277076"/>
            <a:ext cx="4933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/>
              <a:t>more realistic diurnal temperature ranges (not shown) in GEOS-IT</a:t>
            </a:r>
          </a:p>
          <a:p>
            <a:pPr algn="ctr"/>
            <a:r>
              <a:rPr lang="en-US" sz="1400" i="1" dirty="0"/>
              <a:t>with the higher heat capacity from the updated land model</a:t>
            </a:r>
          </a:p>
        </p:txBody>
      </p:sp>
    </p:spTree>
    <p:extLst>
      <p:ext uri="{BB962C8B-B14F-4D97-AF65-F5344CB8AC3E}">
        <p14:creationId xmlns:p14="http://schemas.microsoft.com/office/powerpoint/2010/main" val="3047275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6532304-F883-0342-B4B3-E34D19F079F4}"/>
              </a:ext>
            </a:extLst>
          </p:cNvPr>
          <p:cNvSpPr txBox="1"/>
          <p:nvPr/>
        </p:nvSpPr>
        <p:spPr>
          <a:xfrm>
            <a:off x="2056464" y="319314"/>
            <a:ext cx="8079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2-meter Temperature Difference (K) with ERA5; July 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98BBF8-7348-7244-B55F-2D5261AAB473}"/>
              </a:ext>
            </a:extLst>
          </p:cNvPr>
          <p:cNvSpPr txBox="1"/>
          <p:nvPr/>
        </p:nvSpPr>
        <p:spPr>
          <a:xfrm>
            <a:off x="9353068" y="1230085"/>
            <a:ext cx="166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GEOS-IT – ERA5</a:t>
            </a:r>
          </a:p>
        </p:txBody>
      </p:sp>
      <p:pic>
        <p:nvPicPr>
          <p:cNvPr id="15" name="Picture 1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718D6DE0-F896-5945-933B-28657C10A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28" y="1025841"/>
            <a:ext cx="4898571" cy="5333346"/>
          </a:xfrm>
          <a:prstGeom prst="rect">
            <a:avLst/>
          </a:prstGeom>
        </p:spPr>
      </p:pic>
      <p:pic>
        <p:nvPicPr>
          <p:cNvPr id="16" name="Picture 15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778CE4D0-DF24-F545-9EFF-BEA26ABA6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517" y="1025841"/>
            <a:ext cx="4898571" cy="53333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CAA00D-C0EF-8C41-AF16-7700ED99F518}"/>
              </a:ext>
            </a:extLst>
          </p:cNvPr>
          <p:cNvSpPr txBox="1"/>
          <p:nvPr/>
        </p:nvSpPr>
        <p:spPr>
          <a:xfrm>
            <a:off x="7976922" y="6192782"/>
            <a:ext cx="2752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2060"/>
                </a:solidFill>
              </a:rPr>
              <a:t>regional cold biases (Africa, SAM) result</a:t>
            </a:r>
          </a:p>
          <a:p>
            <a:pPr algn="ctr"/>
            <a:r>
              <a:rPr lang="en-US" sz="1200" i="1" dirty="0">
                <a:solidFill>
                  <a:srgbClr val="002060"/>
                </a:solidFill>
              </a:rPr>
              <a:t>from an exaggerated water cycle in these</a:t>
            </a:r>
          </a:p>
          <a:p>
            <a:pPr algn="ctr"/>
            <a:r>
              <a:rPr lang="en-US" sz="1200" i="1" dirty="0">
                <a:solidFill>
                  <a:srgbClr val="002060"/>
                </a:solidFill>
              </a:rPr>
              <a:t>areas (i.e. enhanced evaporation)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ED5E53-A8F9-E344-ABDC-21E18460F1FA}"/>
              </a:ext>
            </a:extLst>
          </p:cNvPr>
          <p:cNvSpPr txBox="1"/>
          <p:nvPr/>
        </p:nvSpPr>
        <p:spPr>
          <a:xfrm>
            <a:off x="1375769" y="1025841"/>
            <a:ext cx="322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GEOS-IT minus ERA5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681988-A6B7-2543-9806-C2E917B4F63E}"/>
              </a:ext>
            </a:extLst>
          </p:cNvPr>
          <p:cNvSpPr txBox="1"/>
          <p:nvPr/>
        </p:nvSpPr>
        <p:spPr>
          <a:xfrm>
            <a:off x="7868348" y="1025841"/>
            <a:ext cx="2662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FPIT minus ERA5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B51EDF-816E-434E-A41F-0540B704E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14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7E3ECE-5261-8B4D-8B44-5364A259530E}"/>
              </a:ext>
            </a:extLst>
          </p:cNvPr>
          <p:cNvSpPr txBox="1"/>
          <p:nvPr/>
        </p:nvSpPr>
        <p:spPr>
          <a:xfrm>
            <a:off x="631755" y="6277076"/>
            <a:ext cx="4933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/>
              <a:t>more realistic diurnal temperature ranges (not shown) in GEOS-IT</a:t>
            </a:r>
          </a:p>
          <a:p>
            <a:pPr algn="ctr"/>
            <a:r>
              <a:rPr lang="en-US" sz="1400" i="1" dirty="0"/>
              <a:t>with the higher heat capacity from the updated land model</a:t>
            </a:r>
          </a:p>
        </p:txBody>
      </p:sp>
    </p:spTree>
    <p:extLst>
      <p:ext uri="{BB962C8B-B14F-4D97-AF65-F5344CB8AC3E}">
        <p14:creationId xmlns:p14="http://schemas.microsoft.com/office/powerpoint/2010/main" val="3033917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F804F69-8A15-774F-9871-F8F85E2F6A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87" r="16946"/>
          <a:stretch/>
        </p:blipFill>
        <p:spPr>
          <a:xfrm>
            <a:off x="304800" y="914399"/>
            <a:ext cx="6096000" cy="5628623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EE6B8179-8226-7346-BA46-17B0C3E9E0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24" r="18609"/>
          <a:stretch/>
        </p:blipFill>
        <p:spPr>
          <a:xfrm>
            <a:off x="5791200" y="914399"/>
            <a:ext cx="6096000" cy="5628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973917-1623-AA45-AB54-35C6B9E387BA}"/>
              </a:ext>
            </a:extLst>
          </p:cNvPr>
          <p:cNvSpPr txBox="1"/>
          <p:nvPr/>
        </p:nvSpPr>
        <p:spPr>
          <a:xfrm>
            <a:off x="1705471" y="314978"/>
            <a:ext cx="8781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Tropical UTH (mg/kg) Profiles among GMAO Systems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B74C82-A1E0-9A49-9F37-4C2280EBE456}"/>
              </a:ext>
            </a:extLst>
          </p:cNvPr>
          <p:cNvSpPr txBox="1"/>
          <p:nvPr/>
        </p:nvSpPr>
        <p:spPr>
          <a:xfrm>
            <a:off x="3918857" y="2828835"/>
            <a:ext cx="1564211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__ CERES 5.4.1</a:t>
            </a:r>
          </a:p>
          <a:p>
            <a:r>
              <a:rPr lang="en-US" dirty="0">
                <a:solidFill>
                  <a:srgbClr val="0432FF"/>
                </a:solidFill>
              </a:rPr>
              <a:t>__ FPIT</a:t>
            </a:r>
          </a:p>
          <a:p>
            <a:r>
              <a:rPr lang="en-US" dirty="0">
                <a:solidFill>
                  <a:srgbClr val="E50002"/>
                </a:solidFill>
              </a:rPr>
              <a:t>__ GEOS-IT</a:t>
            </a:r>
          </a:p>
          <a:p>
            <a:r>
              <a:rPr lang="en-US" dirty="0">
                <a:solidFill>
                  <a:srgbClr val="00B050"/>
                </a:solidFill>
              </a:rPr>
              <a:t>__ ERA5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3F93F4-6EC2-3545-AEAE-07223D4C29E9}"/>
              </a:ext>
            </a:extLst>
          </p:cNvPr>
          <p:cNvSpPr txBox="1"/>
          <p:nvPr/>
        </p:nvSpPr>
        <p:spPr>
          <a:xfrm>
            <a:off x="9543143" y="2828835"/>
            <a:ext cx="1564211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__ CERES 5.4.1</a:t>
            </a:r>
          </a:p>
          <a:p>
            <a:r>
              <a:rPr lang="en-US" dirty="0">
                <a:solidFill>
                  <a:srgbClr val="0432FF"/>
                </a:solidFill>
              </a:rPr>
              <a:t>__ FPIT</a:t>
            </a:r>
          </a:p>
          <a:p>
            <a:r>
              <a:rPr lang="en-US" dirty="0">
                <a:solidFill>
                  <a:srgbClr val="E50002"/>
                </a:solidFill>
              </a:rPr>
              <a:t>__ GEOS-IT</a:t>
            </a:r>
          </a:p>
          <a:p>
            <a:r>
              <a:rPr lang="en-US" dirty="0">
                <a:solidFill>
                  <a:srgbClr val="00B050"/>
                </a:solidFill>
              </a:rPr>
              <a:t>__ ERA5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B98E55-8FFA-0E43-A7FC-FF91AFCAE183}"/>
              </a:ext>
            </a:extLst>
          </p:cNvPr>
          <p:cNvSpPr txBox="1"/>
          <p:nvPr/>
        </p:nvSpPr>
        <p:spPr>
          <a:xfrm>
            <a:off x="2267855" y="1395950"/>
            <a:ext cx="2169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B0F0"/>
                </a:solidFill>
              </a:rPr>
              <a:t>January 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5B49C8-6253-AB45-9372-058980D86E68}"/>
              </a:ext>
            </a:extLst>
          </p:cNvPr>
          <p:cNvSpPr txBox="1"/>
          <p:nvPr/>
        </p:nvSpPr>
        <p:spPr>
          <a:xfrm>
            <a:off x="8362498" y="1390335"/>
            <a:ext cx="156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B0F0"/>
                </a:solidFill>
              </a:rPr>
              <a:t>July 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09924F-2E02-964B-80E7-E608A2331415}"/>
              </a:ext>
            </a:extLst>
          </p:cNvPr>
          <p:cNvSpPr txBox="1"/>
          <p:nvPr/>
        </p:nvSpPr>
        <p:spPr>
          <a:xfrm>
            <a:off x="245728" y="3428999"/>
            <a:ext cx="530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hPa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ABB7BC-24C2-3442-A92C-FC173A646AE6}"/>
              </a:ext>
            </a:extLst>
          </p:cNvPr>
          <p:cNvSpPr txBox="1"/>
          <p:nvPr/>
        </p:nvSpPr>
        <p:spPr>
          <a:xfrm>
            <a:off x="5870014" y="3428999"/>
            <a:ext cx="530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hPa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768BCA-3580-5644-AD35-E627615AD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46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AFD08F1-EC94-EC4A-8953-45AD43711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039" y="0"/>
            <a:ext cx="5304574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BA578E-67B0-B74E-B9F1-0DECBE4D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16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E60271-9924-E745-9209-2B8D7B3B0810}"/>
              </a:ext>
            </a:extLst>
          </p:cNvPr>
          <p:cNvSpPr txBox="1"/>
          <p:nvPr/>
        </p:nvSpPr>
        <p:spPr>
          <a:xfrm>
            <a:off x="478711" y="929670"/>
            <a:ext cx="289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FPIT 300hPa Temp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34F73A-B379-F940-B67B-F4823F969430}"/>
              </a:ext>
            </a:extLst>
          </p:cNvPr>
          <p:cNvSpPr txBox="1"/>
          <p:nvPr/>
        </p:nvSpPr>
        <p:spPr>
          <a:xfrm>
            <a:off x="262223" y="2905780"/>
            <a:ext cx="2923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ECMWF 300hPa Temp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196E55-8D1B-A44B-BF16-2FD4237CC683}"/>
              </a:ext>
            </a:extLst>
          </p:cNvPr>
          <p:cNvSpPr txBox="1"/>
          <p:nvPr/>
        </p:nvSpPr>
        <p:spPr>
          <a:xfrm>
            <a:off x="1124410" y="5119209"/>
            <a:ext cx="1452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difference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37E1A6-7A38-5941-A176-E3A0080BFAEA}"/>
              </a:ext>
            </a:extLst>
          </p:cNvPr>
          <p:cNvSpPr txBox="1"/>
          <p:nvPr/>
        </p:nvSpPr>
        <p:spPr>
          <a:xfrm>
            <a:off x="8479972" y="268031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July 2018</a:t>
            </a:r>
          </a:p>
        </p:txBody>
      </p:sp>
    </p:spTree>
    <p:extLst>
      <p:ext uri="{BB962C8B-B14F-4D97-AF65-F5344CB8AC3E}">
        <p14:creationId xmlns:p14="http://schemas.microsoft.com/office/powerpoint/2010/main" val="2589523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D88CA6A-DEDA-E042-9898-C98D5AB54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298" y="0"/>
            <a:ext cx="530286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AC0EB2-F70E-B74D-BBC1-4EEB00B207BD}"/>
              </a:ext>
            </a:extLst>
          </p:cNvPr>
          <p:cNvSpPr/>
          <p:nvPr/>
        </p:nvSpPr>
        <p:spPr>
          <a:xfrm>
            <a:off x="3182112" y="43249"/>
            <a:ext cx="18918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9BCB10-74E4-394D-9A50-4B98F0BD3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CFF4B5-408F-AE46-A8E3-D7463B756F91}"/>
              </a:ext>
            </a:extLst>
          </p:cNvPr>
          <p:cNvSpPr txBox="1"/>
          <p:nvPr/>
        </p:nvSpPr>
        <p:spPr>
          <a:xfrm>
            <a:off x="262223" y="2905780"/>
            <a:ext cx="2923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ECMWF 300hPa Temp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FC9493-81F6-734E-A464-6FB0935D1B13}"/>
              </a:ext>
            </a:extLst>
          </p:cNvPr>
          <p:cNvSpPr txBox="1"/>
          <p:nvPr/>
        </p:nvSpPr>
        <p:spPr>
          <a:xfrm>
            <a:off x="262223" y="929670"/>
            <a:ext cx="3427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GEOS-IT 300hPa Temp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D76FBB-B803-7B4F-8BB4-653DCDA18BD9}"/>
              </a:ext>
            </a:extLst>
          </p:cNvPr>
          <p:cNvSpPr txBox="1"/>
          <p:nvPr/>
        </p:nvSpPr>
        <p:spPr>
          <a:xfrm>
            <a:off x="1124410" y="5119209"/>
            <a:ext cx="1452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difference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50E58-6688-0841-A90B-636BCAB04D70}"/>
              </a:ext>
            </a:extLst>
          </p:cNvPr>
          <p:cNvSpPr txBox="1"/>
          <p:nvPr/>
        </p:nvSpPr>
        <p:spPr>
          <a:xfrm>
            <a:off x="8479972" y="268031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July 2018</a:t>
            </a:r>
          </a:p>
        </p:txBody>
      </p:sp>
    </p:spTree>
    <p:extLst>
      <p:ext uri="{BB962C8B-B14F-4D97-AF65-F5344CB8AC3E}">
        <p14:creationId xmlns:p14="http://schemas.microsoft.com/office/powerpoint/2010/main" val="3690795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1AA01A49-515A-1949-8722-FADADA3D7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583" y="-1"/>
            <a:ext cx="4143874" cy="342900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A01DA336-2069-754E-AA57-A6CAA7A05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355" y="-1"/>
            <a:ext cx="4143874" cy="3429000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CF2A1EAD-D501-6641-BCC9-D61D45EE9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8583" y="3429000"/>
            <a:ext cx="4143874" cy="3429000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1121E03F-6540-5842-B2DF-B7C07E7D6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4355" y="3428999"/>
            <a:ext cx="4143874" cy="34290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1F6942-DFA1-AF44-8BF2-125B5A4061D4}"/>
              </a:ext>
            </a:extLst>
          </p:cNvPr>
          <p:cNvSpPr txBox="1"/>
          <p:nvPr/>
        </p:nvSpPr>
        <p:spPr>
          <a:xfrm>
            <a:off x="61914" y="159658"/>
            <a:ext cx="210532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O-F Statistics</a:t>
            </a:r>
          </a:p>
          <a:p>
            <a:r>
              <a:rPr lang="en-US" sz="2400" dirty="0"/>
              <a:t>vs. RAOB </a:t>
            </a:r>
          </a:p>
          <a:p>
            <a:endParaRPr lang="en-US" sz="2400" dirty="0"/>
          </a:p>
          <a:p>
            <a:r>
              <a:rPr lang="en-US" sz="2400" b="1" i="1" dirty="0">
                <a:solidFill>
                  <a:srgbClr val="002060"/>
                </a:solidFill>
              </a:rPr>
              <a:t>January 2018</a:t>
            </a:r>
          </a:p>
          <a:p>
            <a:endParaRPr lang="en-US" sz="2400" dirty="0"/>
          </a:p>
          <a:p>
            <a:r>
              <a:rPr lang="en-US" sz="2400" dirty="0"/>
              <a:t>Mean (dash)</a:t>
            </a:r>
          </a:p>
          <a:p>
            <a:r>
              <a:rPr lang="en-US" sz="2400" dirty="0"/>
              <a:t>Std. Dev. (solid)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FBE102-D841-DE41-98E2-B6AE9E2C6E89}"/>
              </a:ext>
            </a:extLst>
          </p:cNvPr>
          <p:cNvSpPr txBox="1"/>
          <p:nvPr/>
        </p:nvSpPr>
        <p:spPr>
          <a:xfrm>
            <a:off x="2645432" y="159658"/>
            <a:ext cx="8810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Temp</a:t>
            </a:r>
          </a:p>
          <a:p>
            <a:r>
              <a:rPr lang="en-US" sz="2400" b="1" dirty="0"/>
              <a:t>(K)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26A6BD-0E2E-EA4D-B800-F1D9169E16FC}"/>
              </a:ext>
            </a:extLst>
          </p:cNvPr>
          <p:cNvSpPr txBox="1"/>
          <p:nvPr/>
        </p:nvSpPr>
        <p:spPr>
          <a:xfrm>
            <a:off x="2659417" y="3588658"/>
            <a:ext cx="881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Temp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DB47B4-9BA7-3941-9855-77EAE1FD0A8C}"/>
              </a:ext>
            </a:extLst>
          </p:cNvPr>
          <p:cNvSpPr txBox="1"/>
          <p:nvPr/>
        </p:nvSpPr>
        <p:spPr>
          <a:xfrm>
            <a:off x="7413375" y="156868"/>
            <a:ext cx="9598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SPHU</a:t>
            </a:r>
          </a:p>
          <a:p>
            <a:r>
              <a:rPr lang="en-US" sz="2400" b="1" dirty="0"/>
              <a:t>(g/kg)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DCF0EA-FC90-CD48-AA99-A53A2CB107BC}"/>
              </a:ext>
            </a:extLst>
          </p:cNvPr>
          <p:cNvSpPr txBox="1"/>
          <p:nvPr/>
        </p:nvSpPr>
        <p:spPr>
          <a:xfrm>
            <a:off x="7441992" y="3588658"/>
            <a:ext cx="888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SPHU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E0934C-28FE-F742-8AC2-45D042B7F021}"/>
              </a:ext>
            </a:extLst>
          </p:cNvPr>
          <p:cNvSpPr/>
          <p:nvPr/>
        </p:nvSpPr>
        <p:spPr>
          <a:xfrm>
            <a:off x="6012520" y="100327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__ CERES 5.4.1</a:t>
            </a:r>
          </a:p>
          <a:p>
            <a:r>
              <a:rPr lang="en-US" sz="1600" dirty="0">
                <a:solidFill>
                  <a:srgbClr val="0432FF"/>
                </a:solidFill>
              </a:rPr>
              <a:t>__ FPIT</a:t>
            </a:r>
          </a:p>
          <a:p>
            <a:r>
              <a:rPr lang="en-US" sz="1600" dirty="0">
                <a:solidFill>
                  <a:srgbClr val="E50002"/>
                </a:solidFill>
              </a:rPr>
              <a:t>__ GEOS-IT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31BC64-760B-DE4B-AEAB-4EE81AF8BBCB}"/>
              </a:ext>
            </a:extLst>
          </p:cNvPr>
          <p:cNvSpPr/>
          <p:nvPr/>
        </p:nvSpPr>
        <p:spPr>
          <a:xfrm>
            <a:off x="6012520" y="460822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__ CERES 5.4.1</a:t>
            </a:r>
          </a:p>
          <a:p>
            <a:r>
              <a:rPr lang="en-US" sz="1600" dirty="0">
                <a:solidFill>
                  <a:srgbClr val="0432FF"/>
                </a:solidFill>
              </a:rPr>
              <a:t>__ FPIT</a:t>
            </a:r>
          </a:p>
          <a:p>
            <a:r>
              <a:rPr lang="en-US" sz="1600" dirty="0">
                <a:solidFill>
                  <a:srgbClr val="E50002"/>
                </a:solidFill>
              </a:rPr>
              <a:t>__ GEOS-IT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56958-C2D8-8242-9C23-C6ED5E10B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E4D1B2-0B84-7E48-927C-CE23A0F04531}"/>
              </a:ext>
            </a:extLst>
          </p:cNvPr>
          <p:cNvSpPr txBox="1"/>
          <p:nvPr/>
        </p:nvSpPr>
        <p:spPr>
          <a:xfrm>
            <a:off x="6227094" y="156868"/>
            <a:ext cx="946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GLOBAL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669EC7-2228-8D43-9BE7-5AF88B4BD3B9}"/>
              </a:ext>
            </a:extLst>
          </p:cNvPr>
          <p:cNvSpPr txBox="1"/>
          <p:nvPr/>
        </p:nvSpPr>
        <p:spPr>
          <a:xfrm>
            <a:off x="6201830" y="3585868"/>
            <a:ext cx="996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TROPICS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95EB31-2B16-224F-B4E7-A8E729D3050A}"/>
              </a:ext>
            </a:extLst>
          </p:cNvPr>
          <p:cNvSpPr txBox="1"/>
          <p:nvPr/>
        </p:nvSpPr>
        <p:spPr>
          <a:xfrm>
            <a:off x="2184355" y="1585797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9B85A7-170B-2F41-B40C-AE7328C2A8F6}"/>
              </a:ext>
            </a:extLst>
          </p:cNvPr>
          <p:cNvSpPr txBox="1"/>
          <p:nvPr/>
        </p:nvSpPr>
        <p:spPr>
          <a:xfrm>
            <a:off x="-48467" y="2988694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48FA4C-AF3D-914A-BD9C-BB3C6B099F2D}"/>
              </a:ext>
            </a:extLst>
          </p:cNvPr>
          <p:cNvSpPr txBox="1"/>
          <p:nvPr/>
        </p:nvSpPr>
        <p:spPr>
          <a:xfrm>
            <a:off x="61914" y="3005024"/>
            <a:ext cx="21258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note that while there is a mean</a:t>
            </a:r>
          </a:p>
          <a:p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increase in the bias, there is a</a:t>
            </a:r>
          </a:p>
          <a:p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systematic reduction in the</a:t>
            </a:r>
          </a:p>
          <a:p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standard deviation (a more</a:t>
            </a:r>
          </a:p>
          <a:p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difficult metric to improve) </a:t>
            </a:r>
          </a:p>
        </p:txBody>
      </p:sp>
    </p:spTree>
    <p:extLst>
      <p:ext uri="{BB962C8B-B14F-4D97-AF65-F5344CB8AC3E}">
        <p14:creationId xmlns:p14="http://schemas.microsoft.com/office/powerpoint/2010/main" val="1024549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A01A49-515A-1949-8722-FADADA3D7E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84355" y="0"/>
            <a:ext cx="4143874" cy="3428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1DA336-2069-754E-AA57-A6CAA7A055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88583" y="0"/>
            <a:ext cx="4143874" cy="3428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2A1EAD-D501-6641-BCC9-D61D45EE91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88584" y="3429000"/>
            <a:ext cx="4143874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21E03F-6540-5842-B2DF-B7C07E7D63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184353" y="3428999"/>
            <a:ext cx="4143873" cy="34290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1F6942-DFA1-AF44-8BF2-125B5A4061D4}"/>
              </a:ext>
            </a:extLst>
          </p:cNvPr>
          <p:cNvSpPr txBox="1"/>
          <p:nvPr/>
        </p:nvSpPr>
        <p:spPr>
          <a:xfrm>
            <a:off x="61914" y="159658"/>
            <a:ext cx="210532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O-F Statistics</a:t>
            </a:r>
          </a:p>
          <a:p>
            <a:r>
              <a:rPr lang="en-US" sz="2400" dirty="0"/>
              <a:t>vs. RAOB</a:t>
            </a:r>
          </a:p>
          <a:p>
            <a:endParaRPr lang="en-US" sz="2400" dirty="0"/>
          </a:p>
          <a:p>
            <a:r>
              <a:rPr lang="en-US" sz="2400" b="1" i="1" dirty="0">
                <a:solidFill>
                  <a:srgbClr val="002060"/>
                </a:solidFill>
              </a:rPr>
              <a:t>July 2018</a:t>
            </a:r>
          </a:p>
          <a:p>
            <a:endParaRPr lang="en-US" sz="2400" dirty="0"/>
          </a:p>
          <a:p>
            <a:r>
              <a:rPr lang="en-US" sz="2400" dirty="0"/>
              <a:t>Mean (dash)</a:t>
            </a:r>
          </a:p>
          <a:p>
            <a:r>
              <a:rPr lang="en-US" sz="2400" dirty="0"/>
              <a:t>Std. Dev. (solid)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FBE102-D841-DE41-98E2-B6AE9E2C6E89}"/>
              </a:ext>
            </a:extLst>
          </p:cNvPr>
          <p:cNvSpPr txBox="1"/>
          <p:nvPr/>
        </p:nvSpPr>
        <p:spPr>
          <a:xfrm>
            <a:off x="2645432" y="159658"/>
            <a:ext cx="8810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Temp</a:t>
            </a:r>
          </a:p>
          <a:p>
            <a:r>
              <a:rPr lang="en-US" sz="2400" b="1" dirty="0"/>
              <a:t>(K)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26A6BD-0E2E-EA4D-B800-F1D9169E16FC}"/>
              </a:ext>
            </a:extLst>
          </p:cNvPr>
          <p:cNvSpPr txBox="1"/>
          <p:nvPr/>
        </p:nvSpPr>
        <p:spPr>
          <a:xfrm>
            <a:off x="2659417" y="3588658"/>
            <a:ext cx="881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Temp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DB47B4-9BA7-3941-9855-77EAE1FD0A8C}"/>
              </a:ext>
            </a:extLst>
          </p:cNvPr>
          <p:cNvSpPr txBox="1"/>
          <p:nvPr/>
        </p:nvSpPr>
        <p:spPr>
          <a:xfrm>
            <a:off x="7413375" y="156868"/>
            <a:ext cx="9598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SPHU</a:t>
            </a:r>
          </a:p>
          <a:p>
            <a:r>
              <a:rPr lang="en-US" sz="2400" b="1" dirty="0"/>
              <a:t>(g/kg)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DCF0EA-FC90-CD48-AA99-A53A2CB107BC}"/>
              </a:ext>
            </a:extLst>
          </p:cNvPr>
          <p:cNvSpPr txBox="1"/>
          <p:nvPr/>
        </p:nvSpPr>
        <p:spPr>
          <a:xfrm>
            <a:off x="7441992" y="3588658"/>
            <a:ext cx="888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SPHU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115194-06FB-4E47-8E8C-6CA1D1F9B799}"/>
              </a:ext>
            </a:extLst>
          </p:cNvPr>
          <p:cNvSpPr/>
          <p:nvPr/>
        </p:nvSpPr>
        <p:spPr>
          <a:xfrm>
            <a:off x="6012520" y="100327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__ CERES 5.4.1</a:t>
            </a:r>
          </a:p>
          <a:p>
            <a:r>
              <a:rPr lang="en-US" sz="1600" dirty="0">
                <a:solidFill>
                  <a:srgbClr val="0432FF"/>
                </a:solidFill>
              </a:rPr>
              <a:t>__ FPIT</a:t>
            </a:r>
          </a:p>
          <a:p>
            <a:r>
              <a:rPr lang="en-US" sz="1600" dirty="0">
                <a:solidFill>
                  <a:srgbClr val="E50002"/>
                </a:solidFill>
              </a:rPr>
              <a:t>__ GEOS-IT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8F4A86-79F4-5040-A275-D2B421AD06F2}"/>
              </a:ext>
            </a:extLst>
          </p:cNvPr>
          <p:cNvSpPr/>
          <p:nvPr/>
        </p:nvSpPr>
        <p:spPr>
          <a:xfrm>
            <a:off x="6012520" y="460822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__ CERES 5.4.1</a:t>
            </a:r>
          </a:p>
          <a:p>
            <a:r>
              <a:rPr lang="en-US" sz="1600" dirty="0">
                <a:solidFill>
                  <a:srgbClr val="0432FF"/>
                </a:solidFill>
              </a:rPr>
              <a:t>__ FPIT</a:t>
            </a:r>
          </a:p>
          <a:p>
            <a:r>
              <a:rPr lang="en-US" sz="1600" dirty="0">
                <a:solidFill>
                  <a:srgbClr val="E50002"/>
                </a:solidFill>
              </a:rPr>
              <a:t>__ GEOS-IT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FFD206-BFC5-4748-8C22-6DCB7C43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19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099B1A-74F3-844F-9B03-EA0FBBB4E7EA}"/>
              </a:ext>
            </a:extLst>
          </p:cNvPr>
          <p:cNvSpPr txBox="1"/>
          <p:nvPr/>
        </p:nvSpPr>
        <p:spPr>
          <a:xfrm>
            <a:off x="6227094" y="156868"/>
            <a:ext cx="946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GLOBAL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9A7131-7C44-2C45-8454-A3B94C901539}"/>
              </a:ext>
            </a:extLst>
          </p:cNvPr>
          <p:cNvSpPr txBox="1"/>
          <p:nvPr/>
        </p:nvSpPr>
        <p:spPr>
          <a:xfrm>
            <a:off x="6201830" y="3585868"/>
            <a:ext cx="996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TROPICS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A3A235-D277-864F-8B83-F376B9ECA017}"/>
              </a:ext>
            </a:extLst>
          </p:cNvPr>
          <p:cNvSpPr txBox="1"/>
          <p:nvPr/>
        </p:nvSpPr>
        <p:spPr>
          <a:xfrm>
            <a:off x="61914" y="3005024"/>
            <a:ext cx="21258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note that while there is a mean</a:t>
            </a:r>
          </a:p>
          <a:p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increase in the bias, there is a</a:t>
            </a:r>
          </a:p>
          <a:p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systematic reduction in the</a:t>
            </a:r>
          </a:p>
          <a:p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standard deviation (a more</a:t>
            </a:r>
          </a:p>
          <a:p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difficult metric to improve)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995499-DAFB-2642-B5C7-8F7924C5345B}"/>
              </a:ext>
            </a:extLst>
          </p:cNvPr>
          <p:cNvSpPr txBox="1"/>
          <p:nvPr/>
        </p:nvSpPr>
        <p:spPr>
          <a:xfrm>
            <a:off x="-48467" y="2988694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9D3C6B-B536-6249-9AEB-06AA29B98971}"/>
              </a:ext>
            </a:extLst>
          </p:cNvPr>
          <p:cNvSpPr txBox="1"/>
          <p:nvPr/>
        </p:nvSpPr>
        <p:spPr>
          <a:xfrm>
            <a:off x="2184355" y="1585797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683162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B9617-D76E-DC46-B5E2-16B11CA29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350" y="449786"/>
            <a:ext cx="6997550" cy="82020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7030A0"/>
                </a:solidFill>
              </a:rPr>
              <a:t>Objectives for Today’s Meeting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39702-9EBC-294E-B012-69454CAE3C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F929E6-BD87-8943-A313-87431E01D5B4}"/>
              </a:ext>
            </a:extLst>
          </p:cNvPr>
          <p:cNvSpPr txBox="1"/>
          <p:nvPr/>
        </p:nvSpPr>
        <p:spPr>
          <a:xfrm>
            <a:off x="4461350" y="1269994"/>
            <a:ext cx="7521856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7030A0"/>
                </a:solidFill>
              </a:rPr>
              <a:t>Discussion of the sample 2018 GEOS-IT data that were distributed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Integrity of the product: what is better and worse than GEOS-FPIT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Known issues … and potential fixes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Positives and (especially) negatives from the users 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rgbClr val="7030A0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7030A0"/>
                </a:solidFill>
              </a:rPr>
              <a:t>A revised timeline for product generation and distribution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Thank you for your patience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GMAO’s new estimate assumes that no major issues arise today 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rgbClr val="7030A0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7030A0"/>
                </a:solidFill>
              </a:rPr>
              <a:t>Data formats, files, and distribution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Updates (ISO-compliant) file-name conventions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Latitude-longitude-pressure data largely unchanged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Dual output (cube and </a:t>
            </a:r>
            <a:r>
              <a:rPr lang="en-US" dirty="0" err="1">
                <a:solidFill>
                  <a:srgbClr val="7030A0"/>
                </a:solidFill>
              </a:rPr>
              <a:t>lat-lon</a:t>
            </a:r>
            <a:r>
              <a:rPr lang="en-US" dirty="0">
                <a:solidFill>
                  <a:srgbClr val="7030A0"/>
                </a:solidFill>
              </a:rPr>
              <a:t>) for model-level files – at least for now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Distribution via the GES-DISC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034E139-E43E-F341-85D2-2BEAC3F5A2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9" t="16078" r="38300" b="16272"/>
          <a:stretch/>
        </p:blipFill>
        <p:spPr bwMode="auto">
          <a:xfrm>
            <a:off x="105105" y="470806"/>
            <a:ext cx="4245690" cy="565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752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22C4140E-5C59-D245-8D03-F74DCEF12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99" y="1110257"/>
            <a:ext cx="5223800" cy="5428655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9EB190F4-85B9-894C-859D-FBEB9B567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488" y="1110257"/>
            <a:ext cx="5223800" cy="54286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57AA94-0200-E64D-A503-B12BA15498D1}"/>
              </a:ext>
            </a:extLst>
          </p:cNvPr>
          <p:cNvSpPr txBox="1"/>
          <p:nvPr/>
        </p:nvSpPr>
        <p:spPr>
          <a:xfrm>
            <a:off x="1629448" y="5242290"/>
            <a:ext cx="1118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__ GEOS-IT</a:t>
            </a:r>
          </a:p>
          <a:p>
            <a:r>
              <a:rPr lang="en-US" sz="1600" dirty="0">
                <a:solidFill>
                  <a:srgbClr val="0432FF"/>
                </a:solidFill>
              </a:rPr>
              <a:t>__ FPIT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F2951A-5AF9-DC4D-AA2D-0DA020E6D9D0}"/>
              </a:ext>
            </a:extLst>
          </p:cNvPr>
          <p:cNvSpPr txBox="1"/>
          <p:nvPr/>
        </p:nvSpPr>
        <p:spPr>
          <a:xfrm>
            <a:off x="4323177" y="3405094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0C595E-09B2-214C-805F-7688410650F2}"/>
              </a:ext>
            </a:extLst>
          </p:cNvPr>
          <p:cNvSpPr txBox="1"/>
          <p:nvPr/>
        </p:nvSpPr>
        <p:spPr>
          <a:xfrm>
            <a:off x="3034782" y="3429000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3B2BFE94-2FFE-AC43-9EE2-423B92A78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9992-E524-A641-AAE0-5DDDF77AB7DD}" type="slidenum">
              <a:rPr lang="en-US" smtClean="0"/>
              <a:t>20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E1F2A1-83D9-834E-921D-4D0BB28D2A35}"/>
              </a:ext>
            </a:extLst>
          </p:cNvPr>
          <p:cNvSpPr txBox="1"/>
          <p:nvPr/>
        </p:nvSpPr>
        <p:spPr>
          <a:xfrm>
            <a:off x="6230602" y="3682093"/>
            <a:ext cx="977512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/>
              <a:t>TROPICS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4C756E-A01F-4042-99F5-0F710D66B9C2}"/>
              </a:ext>
            </a:extLst>
          </p:cNvPr>
          <p:cNvSpPr txBox="1"/>
          <p:nvPr/>
        </p:nvSpPr>
        <p:spPr>
          <a:xfrm>
            <a:off x="273016" y="3692072"/>
            <a:ext cx="929165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/>
              <a:t>GLOBAL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5D34D-9D93-2349-85AF-C1854D3C31CF}"/>
              </a:ext>
            </a:extLst>
          </p:cNvPr>
          <p:cNvSpPr txBox="1"/>
          <p:nvPr/>
        </p:nvSpPr>
        <p:spPr>
          <a:xfrm>
            <a:off x="3555858" y="162485"/>
            <a:ext cx="6053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Zonal Wind (UWND) Observation Statistics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FA7BE-4FAB-A54A-AAB8-4467381E9C83}"/>
              </a:ext>
            </a:extLst>
          </p:cNvPr>
          <p:cNvSpPr/>
          <p:nvPr/>
        </p:nvSpPr>
        <p:spPr>
          <a:xfrm>
            <a:off x="2830286" y="1110257"/>
            <a:ext cx="1034143" cy="108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D5F7D4-D870-7441-A8A0-17748EC52DDA}"/>
              </a:ext>
            </a:extLst>
          </p:cNvPr>
          <p:cNvSpPr/>
          <p:nvPr/>
        </p:nvSpPr>
        <p:spPr>
          <a:xfrm>
            <a:off x="8605185" y="1099371"/>
            <a:ext cx="1034143" cy="108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93E845-940B-DD48-BCE0-1B86ED458EE3}"/>
              </a:ext>
            </a:extLst>
          </p:cNvPr>
          <p:cNvSpPr txBox="1"/>
          <p:nvPr/>
        </p:nvSpPr>
        <p:spPr>
          <a:xfrm>
            <a:off x="5106635" y="624150"/>
            <a:ext cx="2951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black curve was for an internal comparison</a:t>
            </a:r>
          </a:p>
        </p:txBody>
      </p:sp>
    </p:spTree>
    <p:extLst>
      <p:ext uri="{BB962C8B-B14F-4D97-AF65-F5344CB8AC3E}">
        <p14:creationId xmlns:p14="http://schemas.microsoft.com/office/powerpoint/2010/main" val="2082610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ABF74B2-E83F-B44A-A5B9-37BAA564E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741" t="17779" r="4741" b="10052"/>
          <a:stretch/>
        </p:blipFill>
        <p:spPr>
          <a:xfrm>
            <a:off x="249277" y="776514"/>
            <a:ext cx="10726101" cy="60814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C1FA8F-2563-FE41-916D-35A4C833E72B}"/>
              </a:ext>
            </a:extLst>
          </p:cNvPr>
          <p:cNvSpPr txBox="1"/>
          <p:nvPr/>
        </p:nvSpPr>
        <p:spPr>
          <a:xfrm>
            <a:off x="2787145" y="188685"/>
            <a:ext cx="661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Top of the Atmosphere Energy Balance (W/m2)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54540D-1DD1-0B46-8BB5-E03E018AEB85}"/>
              </a:ext>
            </a:extLst>
          </p:cNvPr>
          <p:cNvSpPr txBox="1"/>
          <p:nvPr/>
        </p:nvSpPr>
        <p:spPr>
          <a:xfrm>
            <a:off x="3367313" y="885371"/>
            <a:ext cx="525990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___ CERES 5.4.1           </a:t>
            </a:r>
            <a:r>
              <a:rPr lang="en-US" sz="2000" b="1" dirty="0">
                <a:solidFill>
                  <a:srgbClr val="0432FF"/>
                </a:solidFill>
              </a:rPr>
              <a:t>___ FPIT  </a:t>
            </a:r>
            <a:r>
              <a:rPr lang="en-US" sz="2000" dirty="0"/>
              <a:t>         </a:t>
            </a:r>
            <a:r>
              <a:rPr lang="en-US" sz="2000" b="1" dirty="0">
                <a:solidFill>
                  <a:srgbClr val="E50002"/>
                </a:solidFill>
              </a:rPr>
              <a:t>___GEOS-IT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099E9A-AD74-8A41-9D06-12F385EAEE24}"/>
              </a:ext>
            </a:extLst>
          </p:cNvPr>
          <p:cNvSpPr txBox="1"/>
          <p:nvPr/>
        </p:nvSpPr>
        <p:spPr>
          <a:xfrm>
            <a:off x="3367313" y="6383013"/>
            <a:ext cx="605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2060"/>
                </a:solidFill>
              </a:rPr>
              <a:t>defined as net shortwave (SWTNT) minus outgoing longwave (LWTUP)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5128C6-49B8-094F-806E-021AB7FA8004}"/>
              </a:ext>
            </a:extLst>
          </p:cNvPr>
          <p:cNvCxnSpPr>
            <a:cxnSpLocks/>
          </p:cNvCxnSpPr>
          <p:nvPr/>
        </p:nvCxnSpPr>
        <p:spPr>
          <a:xfrm>
            <a:off x="1698171" y="3749040"/>
            <a:ext cx="87811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205F8E-7286-BD47-97EA-8C6120202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72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71943E-5A3E-4C4F-8A07-61F698A32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6DFB8BA-6B81-1C40-AFD1-9FF21F1DC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172" y="947056"/>
            <a:ext cx="8262256" cy="59109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F6C62D-2A27-484C-A2DE-87EB7A8768EE}"/>
              </a:ext>
            </a:extLst>
          </p:cNvPr>
          <p:cNvSpPr txBox="1"/>
          <p:nvPr/>
        </p:nvSpPr>
        <p:spPr>
          <a:xfrm>
            <a:off x="6879259" y="947056"/>
            <a:ext cx="1225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(all </a:t>
            </a:r>
            <a:r>
              <a:rPr lang="en-US" sz="1200" dirty="0" err="1"/>
              <a:t>sfc</a:t>
            </a:r>
            <a:r>
              <a:rPr lang="en-US" sz="1200" dirty="0"/>
              <a:t>. pressure </a:t>
            </a:r>
          </a:p>
          <a:p>
            <a:pPr algn="ctr"/>
            <a:r>
              <a:rPr lang="en-US" sz="1200" dirty="0"/>
              <a:t>obs. included)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4F1E35-A40E-9941-9773-8C5120EC761C}"/>
              </a:ext>
            </a:extLst>
          </p:cNvPr>
          <p:cNvSpPr txBox="1"/>
          <p:nvPr/>
        </p:nvSpPr>
        <p:spPr>
          <a:xfrm>
            <a:off x="3283371" y="136525"/>
            <a:ext cx="5625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Surface Pressure Observation Statistics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36F9C2-4EF8-7648-BEC8-730EA817761C}"/>
              </a:ext>
            </a:extLst>
          </p:cNvPr>
          <p:cNvCxnSpPr/>
          <p:nvPr/>
        </p:nvCxnSpPr>
        <p:spPr>
          <a:xfrm>
            <a:off x="2721429" y="4398264"/>
            <a:ext cx="71410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279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BC3A81-7A17-8144-B4B8-C05370E79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370B087B-04FC-8040-A5F5-4BB2257EE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2" r="7429"/>
          <a:stretch/>
        </p:blipFill>
        <p:spPr>
          <a:xfrm>
            <a:off x="0" y="674225"/>
            <a:ext cx="6096000" cy="5509549"/>
          </a:xfrm>
          <a:prstGeom prst="rect">
            <a:avLst/>
          </a:prstGeom>
        </p:spPr>
      </p:pic>
      <p:pic>
        <p:nvPicPr>
          <p:cNvPr id="7" name="Picture 6" descr="A picture containing map&#10;&#10;Description automatically generated">
            <a:extLst>
              <a:ext uri="{FF2B5EF4-FFF2-40B4-BE49-F238E27FC236}">
                <a16:creationId xmlns:a16="http://schemas.microsoft.com/office/drawing/2014/main" id="{4CB09819-34CC-E442-BA04-F64CEA5A6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097" y="1524846"/>
            <a:ext cx="5465125" cy="4349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3FCF32-E875-E54C-99BB-47866C117980}"/>
              </a:ext>
            </a:extLst>
          </p:cNvPr>
          <p:cNvSpPr txBox="1"/>
          <p:nvPr/>
        </p:nvSpPr>
        <p:spPr>
          <a:xfrm>
            <a:off x="777517" y="1524846"/>
            <a:ext cx="4772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Mean Precipitation (mm/d)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298BFA-527C-B54E-BD8A-0A805C245CBE}"/>
              </a:ext>
            </a:extLst>
          </p:cNvPr>
          <p:cNvSpPr txBox="1"/>
          <p:nvPr/>
        </p:nvSpPr>
        <p:spPr>
          <a:xfrm>
            <a:off x="1403241" y="271744"/>
            <a:ext cx="9385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</a:rPr>
              <a:t>The global mean precipitation and land/ocean distribution is more realistic in GEOS-IT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4BA5B1-FAE7-BF42-AF58-ED13D4B469CC}"/>
              </a:ext>
            </a:extLst>
          </p:cNvPr>
          <p:cNvSpPr txBox="1"/>
          <p:nvPr/>
        </p:nvSpPr>
        <p:spPr>
          <a:xfrm>
            <a:off x="590309" y="4225159"/>
            <a:ext cx="123296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__ GEOS-IT</a:t>
            </a:r>
          </a:p>
          <a:p>
            <a:r>
              <a:rPr lang="en-US" b="1" dirty="0"/>
              <a:t>__FPIT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3243A9-357D-644B-AD6E-539A4D433D22}"/>
              </a:ext>
            </a:extLst>
          </p:cNvPr>
          <p:cNvSpPr txBox="1"/>
          <p:nvPr/>
        </p:nvSpPr>
        <p:spPr>
          <a:xfrm>
            <a:off x="1057978" y="5502604"/>
            <a:ext cx="45099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2060"/>
                </a:solidFill>
              </a:rPr>
              <a:t>A notable drift up in land precipitation can even be</a:t>
            </a:r>
          </a:p>
          <a:p>
            <a:pPr algn="ctr"/>
            <a:r>
              <a:rPr lang="en-US" sz="1600" i="1" dirty="0">
                <a:solidFill>
                  <a:srgbClr val="002060"/>
                </a:solidFill>
              </a:rPr>
              <a:t>detected in FPIT global precipitation. This has been</a:t>
            </a:r>
          </a:p>
          <a:p>
            <a:pPr algn="ctr"/>
            <a:r>
              <a:rPr lang="en-US" sz="1600" i="1" dirty="0">
                <a:solidFill>
                  <a:srgbClr val="002060"/>
                </a:solidFill>
              </a:rPr>
              <a:t>greatly improved in GEOS-IT with a more realistic</a:t>
            </a:r>
          </a:p>
          <a:p>
            <a:pPr algn="ctr"/>
            <a:r>
              <a:rPr lang="en-US" sz="1600" i="1" dirty="0">
                <a:solidFill>
                  <a:srgbClr val="002060"/>
                </a:solidFill>
              </a:rPr>
              <a:t>global mean value close to 3.00 mm/d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42B279-9F4E-D343-A20C-33DBAC6FC907}"/>
              </a:ext>
            </a:extLst>
          </p:cNvPr>
          <p:cNvSpPr txBox="1"/>
          <p:nvPr/>
        </p:nvSpPr>
        <p:spPr>
          <a:xfrm>
            <a:off x="6693048" y="1278625"/>
            <a:ext cx="49732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GEOS-IT minus FPIT Precipitation (mm/d)</a:t>
            </a:r>
          </a:p>
          <a:p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2018</a:t>
            </a:r>
          </a:p>
        </p:txBody>
      </p:sp>
    </p:spTree>
    <p:extLst>
      <p:ext uri="{BB962C8B-B14F-4D97-AF65-F5344CB8AC3E}">
        <p14:creationId xmlns:p14="http://schemas.microsoft.com/office/powerpoint/2010/main" val="26227501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Timeline&#10;&#10;Description automatically generated">
            <a:extLst>
              <a:ext uri="{FF2B5EF4-FFF2-40B4-BE49-F238E27FC236}">
                <a16:creationId xmlns:a16="http://schemas.microsoft.com/office/drawing/2014/main" id="{D9790418-C6F3-B740-9E9B-7C18442A6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45"/>
          <a:stretch/>
        </p:blipFill>
        <p:spPr>
          <a:xfrm>
            <a:off x="345057" y="1310219"/>
            <a:ext cx="11708927" cy="5090581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29B36E13-4A3B-0242-8A55-C08C641E0141}"/>
              </a:ext>
            </a:extLst>
          </p:cNvPr>
          <p:cNvSpPr txBox="1">
            <a:spLocks/>
          </p:cNvSpPr>
          <p:nvPr/>
        </p:nvSpPr>
        <p:spPr>
          <a:xfrm>
            <a:off x="590531" y="662677"/>
            <a:ext cx="4487901" cy="813130"/>
          </a:xfr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000000"/>
                </a:solidFill>
              </a:rPr>
              <a:t>Ozone data for GEOS-IT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3162E2-4AE4-CD42-9663-DAF39DD91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24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4E4C5-E640-E942-9C8D-B9F0D639ACE9}"/>
              </a:ext>
            </a:extLst>
          </p:cNvPr>
          <p:cNvSpPr txBox="1"/>
          <p:nvPr/>
        </p:nvSpPr>
        <p:spPr>
          <a:xfrm>
            <a:off x="7189770" y="136525"/>
            <a:ext cx="4851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Ozone and upper atmosphere slides prepared by:</a:t>
            </a:r>
          </a:p>
          <a:p>
            <a:pPr algn="ctr"/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Kris Wargan and Jianjun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Jin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26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7165EC08-784D-C44B-8167-AFE6E90F9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43"/>
          <a:stretch/>
        </p:blipFill>
        <p:spPr>
          <a:xfrm>
            <a:off x="126160" y="1293764"/>
            <a:ext cx="7194441" cy="5012775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3689EFB-D042-F743-87B8-180A04DF05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91"/>
          <a:stretch/>
        </p:blipFill>
        <p:spPr>
          <a:xfrm>
            <a:off x="7320601" y="1293764"/>
            <a:ext cx="4179082" cy="5012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81B748-4966-B84F-8A9C-CEA026D88DAA}"/>
              </a:ext>
            </a:extLst>
          </p:cNvPr>
          <p:cNvSpPr txBox="1"/>
          <p:nvPr/>
        </p:nvSpPr>
        <p:spPr>
          <a:xfrm>
            <a:off x="0" y="16828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Zonal mean, 30</a:t>
            </a:r>
            <a:r>
              <a:rPr lang="en-US" sz="3600" b="1" baseline="30000" dirty="0"/>
              <a:t>o</a:t>
            </a:r>
            <a:r>
              <a:rPr lang="en-US" sz="3600" b="1" dirty="0"/>
              <a:t>S–30</a:t>
            </a:r>
            <a:r>
              <a:rPr lang="en-US" sz="3600" b="1" baseline="30000" dirty="0"/>
              <a:t>o</a:t>
            </a:r>
            <a:r>
              <a:rPr lang="en-US" sz="3600" b="1" dirty="0"/>
              <a:t>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3F92E9-DE06-3E47-BA44-D26C27318368}"/>
              </a:ext>
            </a:extLst>
          </p:cNvPr>
          <p:cNvSpPr txBox="1"/>
          <p:nvPr/>
        </p:nvSpPr>
        <p:spPr>
          <a:xfrm>
            <a:off x="522979" y="3968019"/>
            <a:ext cx="3200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Zonal monthly mean and difference with respect to MLS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23A61-4E33-CF47-8C0E-5528896D0A31}"/>
              </a:ext>
            </a:extLst>
          </p:cNvPr>
          <p:cNvSpPr txBox="1"/>
          <p:nvPr/>
        </p:nvSpPr>
        <p:spPr>
          <a:xfrm>
            <a:off x="323606" y="6262469"/>
            <a:ext cx="11742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Updated observing system: improved and more consistent ozone record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622D79-C694-C945-934D-9D51F49FE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94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FA072-6BF5-F94A-981E-94D776D546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44" t="48870" r="-1"/>
          <a:stretch/>
        </p:blipFill>
        <p:spPr>
          <a:xfrm>
            <a:off x="7351672" y="3726611"/>
            <a:ext cx="4152066" cy="2529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FAE355-F002-5440-85CE-4E64ABBD2063}"/>
              </a:ext>
            </a:extLst>
          </p:cNvPr>
          <p:cNvSpPr txBox="1"/>
          <p:nvPr/>
        </p:nvSpPr>
        <p:spPr>
          <a:xfrm>
            <a:off x="0" y="14270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Zonal mean, 30</a:t>
            </a:r>
            <a:r>
              <a:rPr lang="en-US" sz="3600" b="1" baseline="30000" dirty="0"/>
              <a:t>o</a:t>
            </a:r>
            <a:r>
              <a:rPr lang="en-US" sz="3600" b="1" dirty="0"/>
              <a:t>N–60</a:t>
            </a:r>
            <a:r>
              <a:rPr lang="en-US" sz="3600" b="1" baseline="30000" dirty="0"/>
              <a:t>o</a:t>
            </a:r>
            <a:r>
              <a:rPr lang="en-US" sz="3600" b="1" dirty="0"/>
              <a:t>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93FF07-F6AC-6D4A-B6C8-DA7168E7DC42}"/>
              </a:ext>
            </a:extLst>
          </p:cNvPr>
          <p:cNvSpPr txBox="1"/>
          <p:nvPr/>
        </p:nvSpPr>
        <p:spPr>
          <a:xfrm>
            <a:off x="522979" y="3968019"/>
            <a:ext cx="3200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Zonal monthly mean and difference with respect to MLS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C9B537-387E-094C-912C-CC1CB449D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309" r="53356" b="51130"/>
          <a:stretch/>
        </p:blipFill>
        <p:spPr>
          <a:xfrm>
            <a:off x="6964059" y="1308524"/>
            <a:ext cx="3809433" cy="24180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1E7D5B-3850-914E-BD2E-2B13074189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750" b="48870"/>
          <a:stretch/>
        </p:blipFill>
        <p:spPr>
          <a:xfrm>
            <a:off x="3620972" y="1308524"/>
            <a:ext cx="3676973" cy="2529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70270C-E69C-CF47-9E96-680ABBE533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49" r="9047" b="51130"/>
          <a:stretch/>
        </p:blipFill>
        <p:spPr>
          <a:xfrm>
            <a:off x="465821" y="1308524"/>
            <a:ext cx="3401056" cy="24180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B15A91-22EE-DB46-88E1-99A26C7BA1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55" r="-2603" b="53749"/>
          <a:stretch/>
        </p:blipFill>
        <p:spPr>
          <a:xfrm>
            <a:off x="10819774" y="1308524"/>
            <a:ext cx="906405" cy="2288517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5796EFF1-DF6D-214A-BE9E-79064E8F07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" r="96372" b="63513"/>
          <a:stretch/>
        </p:blipFill>
        <p:spPr>
          <a:xfrm>
            <a:off x="126160" y="1293765"/>
            <a:ext cx="285933" cy="18289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280A05-7159-E445-BD64-96BD7CC8AA2E}"/>
              </a:ext>
            </a:extLst>
          </p:cNvPr>
          <p:cNvSpPr txBox="1"/>
          <p:nvPr/>
        </p:nvSpPr>
        <p:spPr>
          <a:xfrm>
            <a:off x="323606" y="6262469"/>
            <a:ext cx="11742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Updated observing system: improved and more consistent ozone record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28A28F-8737-5E4F-898C-9181450E10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51" t="48870" r="9045"/>
          <a:stretch/>
        </p:blipFill>
        <p:spPr>
          <a:xfrm>
            <a:off x="3847380" y="3726611"/>
            <a:ext cx="3401055" cy="2529924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E5F5A78-9EBB-D646-8599-3954116E9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95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194102-84CF-2F48-9967-D376515A7B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23890" y="488060"/>
            <a:ext cx="9312812" cy="59214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074F20-EEAC-BA40-B039-D18BF67FF8A7}"/>
              </a:ext>
            </a:extLst>
          </p:cNvPr>
          <p:cNvSpPr txBox="1"/>
          <p:nvPr/>
        </p:nvSpPr>
        <p:spPr>
          <a:xfrm>
            <a:off x="0" y="-11193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Difference standard deviation, 30</a:t>
            </a:r>
            <a:r>
              <a:rPr lang="en-US" sz="3600" b="1" baseline="30000" dirty="0"/>
              <a:t>o</a:t>
            </a:r>
            <a:r>
              <a:rPr lang="en-US" sz="3600" b="1" dirty="0"/>
              <a:t>S–30</a:t>
            </a:r>
            <a:r>
              <a:rPr lang="en-US" sz="3600" b="1" baseline="30000" dirty="0"/>
              <a:t>o</a:t>
            </a:r>
            <a:r>
              <a:rPr lang="en-US" sz="3600" b="1" dirty="0"/>
              <a:t>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76E7AE-0738-3243-8F33-2B43CC815970}"/>
              </a:ext>
            </a:extLst>
          </p:cNvPr>
          <p:cNvSpPr txBox="1"/>
          <p:nvPr/>
        </p:nvSpPr>
        <p:spPr>
          <a:xfrm>
            <a:off x="1769805" y="3525572"/>
            <a:ext cx="320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Zonal monthly difference standard deviation with respect to MLS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9864D4-C3E2-3B4B-B156-FF7EE468F389}"/>
              </a:ext>
            </a:extLst>
          </p:cNvPr>
          <p:cNvSpPr txBox="1"/>
          <p:nvPr/>
        </p:nvSpPr>
        <p:spPr>
          <a:xfrm>
            <a:off x="9798932" y="4650078"/>
            <a:ext cx="256736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400" dirty="0"/>
              <a:t>Blue: improvement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18D943-8036-0241-9DC5-C5EE635879BB}"/>
              </a:ext>
            </a:extLst>
          </p:cNvPr>
          <p:cNvSpPr/>
          <p:nvPr/>
        </p:nvSpPr>
        <p:spPr>
          <a:xfrm>
            <a:off x="2472997" y="774178"/>
            <a:ext cx="339213" cy="8372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7B47E5-08EE-AF40-91F6-FCAE9907D3ED}"/>
              </a:ext>
            </a:extLst>
          </p:cNvPr>
          <p:cNvSpPr/>
          <p:nvPr/>
        </p:nvSpPr>
        <p:spPr>
          <a:xfrm>
            <a:off x="6563841" y="774177"/>
            <a:ext cx="339213" cy="8372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1746B6-8748-034E-B023-29F729A45828}"/>
              </a:ext>
            </a:extLst>
          </p:cNvPr>
          <p:cNvSpPr txBox="1"/>
          <p:nvPr/>
        </p:nvSpPr>
        <p:spPr>
          <a:xfrm>
            <a:off x="323606" y="6188726"/>
            <a:ext cx="11742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Updated observing system: improved and more consistent ozone record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892DCA-4868-8547-9D46-B4F6DB976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56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194102-84CF-2F48-9967-D376515A7B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23890" y="532307"/>
            <a:ext cx="9312811" cy="59214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074F20-EEAC-BA40-B039-D18BF67FF8A7}"/>
              </a:ext>
            </a:extLst>
          </p:cNvPr>
          <p:cNvSpPr txBox="1"/>
          <p:nvPr/>
        </p:nvSpPr>
        <p:spPr>
          <a:xfrm>
            <a:off x="0" y="-6768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Difference standard deviation, 30</a:t>
            </a:r>
            <a:r>
              <a:rPr lang="en-US" sz="3600" b="1" baseline="30000" dirty="0"/>
              <a:t>o</a:t>
            </a:r>
            <a:r>
              <a:rPr lang="en-US" sz="3600" b="1" dirty="0"/>
              <a:t>N–60</a:t>
            </a:r>
            <a:r>
              <a:rPr lang="en-US" sz="3600" b="1" baseline="30000" dirty="0"/>
              <a:t>o</a:t>
            </a:r>
            <a:r>
              <a:rPr lang="en-US" sz="3600" b="1" dirty="0"/>
              <a:t>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1B7C2-A89F-6849-9936-864E0D225F5E}"/>
              </a:ext>
            </a:extLst>
          </p:cNvPr>
          <p:cNvSpPr txBox="1"/>
          <p:nvPr/>
        </p:nvSpPr>
        <p:spPr>
          <a:xfrm>
            <a:off x="1769805" y="3569819"/>
            <a:ext cx="320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Zonal monthly difference standard deviation with respect to MLS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F5BC56-E651-164A-9A62-16D49E1935A3}"/>
              </a:ext>
            </a:extLst>
          </p:cNvPr>
          <p:cNvSpPr txBox="1"/>
          <p:nvPr/>
        </p:nvSpPr>
        <p:spPr>
          <a:xfrm>
            <a:off x="323606" y="6188726"/>
            <a:ext cx="11742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Updated observing system: improved and more consistent ozone record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4AA8B1-B8F6-5949-B1B2-09F382B3C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28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7ADED7-FD4C-5944-BA51-8644F762A63A}"/>
              </a:ext>
            </a:extLst>
          </p:cNvPr>
          <p:cNvSpPr txBox="1"/>
          <p:nvPr/>
        </p:nvSpPr>
        <p:spPr>
          <a:xfrm>
            <a:off x="9798932" y="4650078"/>
            <a:ext cx="256736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400" dirty="0"/>
              <a:t>Blue: improvement</a:t>
            </a:r>
          </a:p>
        </p:txBody>
      </p:sp>
    </p:spTree>
    <p:extLst>
      <p:ext uri="{BB962C8B-B14F-4D97-AF65-F5344CB8AC3E}">
        <p14:creationId xmlns:p14="http://schemas.microsoft.com/office/powerpoint/2010/main" val="1378116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F5CE2C-938B-B24F-A665-CA71D08E6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D6C677CA-D0F9-764C-9D7C-97B5FACC0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165" y="0"/>
            <a:ext cx="887767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6313FF-5880-E446-A5FB-A6D75DA75B1D}"/>
              </a:ext>
            </a:extLst>
          </p:cNvPr>
          <p:cNvSpPr txBox="1"/>
          <p:nvPr/>
        </p:nvSpPr>
        <p:spPr>
          <a:xfrm>
            <a:off x="3101654" y="812799"/>
            <a:ext cx="598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Total Column Ozone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avg.’d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60N-60S (DU)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5E0AF-A3F5-BC42-BF64-3C652F7F2DC3}"/>
              </a:ext>
            </a:extLst>
          </p:cNvPr>
          <p:cNvSpPr txBox="1"/>
          <p:nvPr/>
        </p:nvSpPr>
        <p:spPr>
          <a:xfrm>
            <a:off x="2859314" y="4542971"/>
            <a:ext cx="123296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__ GEOS-IT</a:t>
            </a:r>
          </a:p>
          <a:p>
            <a:r>
              <a:rPr lang="en-US" b="1" dirty="0"/>
              <a:t>__ FPIT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408113-E79D-E647-BFD8-96570466AC21}"/>
              </a:ext>
            </a:extLst>
          </p:cNvPr>
          <p:cNvSpPr txBox="1"/>
          <p:nvPr/>
        </p:nvSpPr>
        <p:spPr>
          <a:xfrm>
            <a:off x="2823596" y="6219825"/>
            <a:ext cx="6544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Very little difference in the total column ozone from FPIT to GEOS-IT</a:t>
            </a:r>
          </a:p>
        </p:txBody>
      </p:sp>
    </p:spTree>
    <p:extLst>
      <p:ext uri="{BB962C8B-B14F-4D97-AF65-F5344CB8AC3E}">
        <p14:creationId xmlns:p14="http://schemas.microsoft.com/office/powerpoint/2010/main" val="3877673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8EC691-9FFA-4347-9B3E-D8C80070B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3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A37516B-55CA-CA4E-B3FF-6C8B0E516122}"/>
              </a:ext>
            </a:extLst>
          </p:cNvPr>
          <p:cNvSpPr txBox="1">
            <a:spLocks/>
          </p:cNvSpPr>
          <p:nvPr/>
        </p:nvSpPr>
        <p:spPr>
          <a:xfrm>
            <a:off x="4461350" y="449786"/>
            <a:ext cx="6997550" cy="82020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7030A0"/>
                </a:solidFill>
              </a:rPr>
              <a:t>The cube-sphere file question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5D61B4-E971-184F-B97E-412E7B3471EC}"/>
              </a:ext>
            </a:extLst>
          </p:cNvPr>
          <p:cNvSpPr txBox="1"/>
          <p:nvPr/>
        </p:nvSpPr>
        <p:spPr>
          <a:xfrm>
            <a:off x="4461350" y="1269994"/>
            <a:ext cx="752185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7030A0"/>
                </a:solidFill>
              </a:rPr>
              <a:t>We have heard the arguments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Some users have a strong desire to retain the </a:t>
            </a:r>
            <a:r>
              <a:rPr lang="en-US" dirty="0" err="1">
                <a:solidFill>
                  <a:srgbClr val="7030A0"/>
                </a:solidFill>
              </a:rPr>
              <a:t>lat-lon</a:t>
            </a:r>
            <a:r>
              <a:rPr lang="en-US" dirty="0">
                <a:solidFill>
                  <a:srgbClr val="7030A0"/>
                </a:solidFill>
              </a:rPr>
              <a:t> files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Diagnostic software is the main driver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Propose to retain the </a:t>
            </a:r>
            <a:r>
              <a:rPr lang="en-US" dirty="0" err="1">
                <a:solidFill>
                  <a:srgbClr val="7030A0"/>
                </a:solidFill>
              </a:rPr>
              <a:t>lat-lon</a:t>
            </a:r>
            <a:r>
              <a:rPr lang="en-US" dirty="0">
                <a:solidFill>
                  <a:srgbClr val="7030A0"/>
                </a:solidFill>
              </a:rPr>
              <a:t> files for now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rgbClr val="7030A0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7030A0"/>
                </a:solidFill>
              </a:rPr>
              <a:t>Cubed-sphere data remain our objective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Cost (data space) and accuracy advantages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Will necessitate tool developments from the GMAO side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Do not intent to leave you stranded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7030A0"/>
                </a:solidFill>
              </a:rPr>
              <a:t>We will defer this discussion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Smaller group of interested parties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Will continue with the dual output as we go in to production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348B3E81-6A8A-2F4B-94A3-B43C2A934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96" t="14448" r="35360" b="14926"/>
          <a:stretch/>
        </p:blipFill>
        <p:spPr>
          <a:xfrm>
            <a:off x="220718" y="588580"/>
            <a:ext cx="4017708" cy="554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868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8C686BCA-1B6B-C74D-9344-597726325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18" y="0"/>
            <a:ext cx="10785764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DCBDDC-1989-F143-A074-AEE2CDF7A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3997-F33B-AF49-BF9F-C33EA668C09D}" type="slidenum">
              <a:rPr lang="en-US" smtClean="0"/>
              <a:t>30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7AD424-A48A-7046-B710-10715E0F868F}"/>
              </a:ext>
            </a:extLst>
          </p:cNvPr>
          <p:cNvSpPr txBox="1"/>
          <p:nvPr/>
        </p:nvSpPr>
        <p:spPr>
          <a:xfrm>
            <a:off x="369289" y="3744686"/>
            <a:ext cx="478323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GEOSIT exhibits less mean bias of SPHU in the</a:t>
            </a:r>
          </a:p>
          <a:p>
            <a:r>
              <a:rPr lang="en-US" dirty="0"/>
              <a:t>stratosphere than FPIT</a:t>
            </a:r>
          </a:p>
          <a:p>
            <a:endParaRPr lang="en-US" dirty="0"/>
          </a:p>
          <a:p>
            <a:r>
              <a:rPr lang="en-US" dirty="0"/>
              <a:t>The ‘tape recorder’ portion of the time-series</a:t>
            </a:r>
          </a:p>
          <a:p>
            <a:r>
              <a:rPr lang="en-US" dirty="0"/>
              <a:t>is not very different between FPIT and GEOS-IT</a:t>
            </a:r>
          </a:p>
          <a:p>
            <a:r>
              <a:rPr lang="en-US" dirty="0"/>
              <a:t>except for a slight shift in time. Both GEOS-IT and</a:t>
            </a:r>
          </a:p>
          <a:p>
            <a:r>
              <a:rPr lang="en-US" dirty="0"/>
              <a:t>FPIT are too wet in this portion of the lower</a:t>
            </a:r>
          </a:p>
          <a:p>
            <a:r>
              <a:rPr lang="en-US" dirty="0"/>
              <a:t>stratosphere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6540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62F84D62-B4F3-A34C-8111-EC4EAE8D1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18" y="0"/>
            <a:ext cx="1078576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1BF449-BD9A-CC48-AA68-0511A5CC810A}"/>
              </a:ext>
            </a:extLst>
          </p:cNvPr>
          <p:cNvSpPr txBox="1"/>
          <p:nvPr/>
        </p:nvSpPr>
        <p:spPr>
          <a:xfrm>
            <a:off x="369289" y="3744686"/>
            <a:ext cx="478323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GEOSIT exhibits less mean bias of SPHU in the</a:t>
            </a:r>
          </a:p>
          <a:p>
            <a:r>
              <a:rPr lang="en-US" dirty="0"/>
              <a:t>stratosphere than FPIT</a:t>
            </a:r>
          </a:p>
          <a:p>
            <a:endParaRPr lang="en-US" dirty="0"/>
          </a:p>
          <a:p>
            <a:r>
              <a:rPr lang="en-US" dirty="0"/>
              <a:t>The ‘tape recorder’ portion of the time-series</a:t>
            </a:r>
          </a:p>
          <a:p>
            <a:r>
              <a:rPr lang="en-US" dirty="0"/>
              <a:t>is not very different between FPIT and GEOS-IT</a:t>
            </a:r>
          </a:p>
          <a:p>
            <a:r>
              <a:rPr lang="en-US" dirty="0"/>
              <a:t>except for a slight shift in time. Both GEOS-IT and</a:t>
            </a:r>
          </a:p>
          <a:p>
            <a:r>
              <a:rPr lang="en-US" dirty="0"/>
              <a:t>FPIT are too wet in this portion of the lower</a:t>
            </a:r>
          </a:p>
          <a:p>
            <a:r>
              <a:rPr lang="en-US" dirty="0"/>
              <a:t>stratosphere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92D928-7474-C449-BE4E-75BC92A04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3997-F33B-AF49-BF9F-C33EA668C09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60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33EACAC4-786D-7549-837F-BDEBEE454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BB807-B132-4843-AC54-F7FAAC859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9992-E524-A641-AAE0-5DDDF77AB7DD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5770E5-D57C-D845-B26E-A17E0C12211F}"/>
              </a:ext>
            </a:extLst>
          </p:cNvPr>
          <p:cNvSpPr txBox="1"/>
          <p:nvPr/>
        </p:nvSpPr>
        <p:spPr>
          <a:xfrm>
            <a:off x="2357741" y="2361236"/>
            <a:ext cx="99059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DD6F1C"/>
                </a:solidFill>
              </a:rPr>
              <a:t>__ GEOS-IT</a:t>
            </a:r>
          </a:p>
          <a:p>
            <a:r>
              <a:rPr lang="en-US" sz="1400" b="1" dirty="0">
                <a:solidFill>
                  <a:srgbClr val="0432FF"/>
                </a:solidFill>
              </a:rPr>
              <a:t>__ FPIT</a:t>
            </a:r>
          </a:p>
        </p:txBody>
      </p:sp>
    </p:spTree>
    <p:extLst>
      <p:ext uri="{BB962C8B-B14F-4D97-AF65-F5344CB8AC3E}">
        <p14:creationId xmlns:p14="http://schemas.microsoft.com/office/powerpoint/2010/main" val="1478370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22597D-D48F-4399-B767-9117EBD00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-189593"/>
            <a:ext cx="10515600" cy="3794125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cs typeface="Arial" panose="020B0604020202020204" pitchFamily="34" charset="0"/>
              </a:rPr>
              <a:t>T2M, </a:t>
            </a:r>
            <a:r>
              <a:rPr lang="en-US" sz="4400" dirty="0" err="1">
                <a:cs typeface="Arial" panose="020B0604020202020204" pitchFamily="34" charset="0"/>
              </a:rPr>
              <a:t>Precip</a:t>
            </a:r>
            <a:r>
              <a:rPr lang="en-US" sz="4400" dirty="0">
                <a:cs typeface="Arial" panose="020B0604020202020204" pitchFamily="34" charset="0"/>
              </a:rPr>
              <a:t>., etc. in </a:t>
            </a:r>
            <a:r>
              <a:rPr 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GEOS-IT</a:t>
            </a:r>
            <a:r>
              <a:rPr lang="en-US" sz="4400" b="1" dirty="0">
                <a:solidFill>
                  <a:srgbClr val="92D050"/>
                </a:solidFill>
                <a:cs typeface="Arial" panose="020B0604020202020204" pitchFamily="34" charset="0"/>
              </a:rPr>
              <a:t> </a:t>
            </a:r>
            <a:r>
              <a:rPr lang="en-US" sz="4400" dirty="0">
                <a:cs typeface="Arial" panose="020B0604020202020204" pitchFamily="34" charset="0"/>
              </a:rPr>
              <a:t>Over Greenland, Antarctica, and the Arctic Ocean vs. Station  Observations &amp; </a:t>
            </a:r>
            <a:r>
              <a:rPr lang="en-US" sz="4400" b="1" dirty="0">
                <a:cs typeface="Arial" panose="020B0604020202020204" pitchFamily="34" charset="0"/>
              </a:rPr>
              <a:t>FPIT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06F9D3-8CDD-424F-84E6-020F2BFB7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5964" y="4327299"/>
            <a:ext cx="10515600" cy="1500187"/>
          </a:xfrm>
        </p:spPr>
        <p:txBody>
          <a:bodyPr/>
          <a:lstStyle/>
          <a:p>
            <a:r>
              <a:rPr lang="en-US" i="1" dirty="0"/>
              <a:t>Prepared by: Richard Cullather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EA60A7-EEAF-B948-AC04-845B9825A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394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740DB47-F434-4B1A-8FFB-3FCACFB218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30"/>
          <a:stretch/>
        </p:blipFill>
        <p:spPr>
          <a:xfrm>
            <a:off x="8006453" y="1860423"/>
            <a:ext cx="4109006" cy="31371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8ED9C0-ECE1-441A-A2DB-9885756B73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0"/>
          <a:stretch/>
        </p:blipFill>
        <p:spPr>
          <a:xfrm>
            <a:off x="4041495" y="1860423"/>
            <a:ext cx="4109006" cy="3137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5A054A-892A-46CA-96D6-655023E2CF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61"/>
          <a:stretch/>
        </p:blipFill>
        <p:spPr>
          <a:xfrm>
            <a:off x="0" y="1860423"/>
            <a:ext cx="4185545" cy="3137154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6C45A80C-A19E-4AAB-8129-5FF1585CF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Comparison With Antarctic Station Temperatures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F58B31-E9E3-4A13-9E09-F11B14ABE474}"/>
              </a:ext>
            </a:extLst>
          </p:cNvPr>
          <p:cNvSpPr txBox="1"/>
          <p:nvPr/>
        </p:nvSpPr>
        <p:spPr>
          <a:xfrm>
            <a:off x="4185545" y="993913"/>
            <a:ext cx="3545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Analysis Minus Station Temperature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B3BC25-32DD-4107-B41B-4FC0A3EAE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637" y="5164668"/>
            <a:ext cx="2425699" cy="161713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68BBD46-FC9C-4A9D-B1F5-6AF9CF4750F2}"/>
              </a:ext>
            </a:extLst>
          </p:cNvPr>
          <p:cNvSpPr/>
          <p:nvPr/>
        </p:nvSpPr>
        <p:spPr>
          <a:xfrm>
            <a:off x="6014292" y="5973234"/>
            <a:ext cx="127000" cy="11377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4E209C-3DA3-4CE8-B091-CFB0F6CE362F}"/>
              </a:ext>
            </a:extLst>
          </p:cNvPr>
          <p:cNvSpPr/>
          <p:nvPr/>
        </p:nvSpPr>
        <p:spPr>
          <a:xfrm>
            <a:off x="6276022" y="6165390"/>
            <a:ext cx="127000" cy="11377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5C5DF9F-E94A-463C-980C-1E2E96F881B7}"/>
              </a:ext>
            </a:extLst>
          </p:cNvPr>
          <p:cNvSpPr/>
          <p:nvPr/>
        </p:nvSpPr>
        <p:spPr>
          <a:xfrm>
            <a:off x="5620040" y="5628677"/>
            <a:ext cx="127000" cy="11377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4036A5-4774-4D97-B290-856EA957E295}"/>
              </a:ext>
            </a:extLst>
          </p:cNvPr>
          <p:cNvSpPr txBox="1"/>
          <p:nvPr/>
        </p:nvSpPr>
        <p:spPr>
          <a:xfrm>
            <a:off x="6077792" y="5803236"/>
            <a:ext cx="7970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South Pole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D8E0C1-FBEF-4EB4-ACF3-FB6B98E63EC1}"/>
              </a:ext>
            </a:extLst>
          </p:cNvPr>
          <p:cNvSpPr txBox="1"/>
          <p:nvPr/>
        </p:nvSpPr>
        <p:spPr>
          <a:xfrm>
            <a:off x="6339522" y="6087004"/>
            <a:ext cx="5774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Vostok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9382D8-4493-403F-B041-0F6EF79554B3}"/>
              </a:ext>
            </a:extLst>
          </p:cNvPr>
          <p:cNvSpPr txBox="1"/>
          <p:nvPr/>
        </p:nvSpPr>
        <p:spPr>
          <a:xfrm>
            <a:off x="5624601" y="5530547"/>
            <a:ext cx="7793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Halley Bay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E8C6B1-A784-AA43-B0C5-8809F37EB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34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72E6BF-91B9-F24F-9CC2-DB0DBB3906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93" t="93897" r="23317" b="1756"/>
          <a:stretch/>
        </p:blipFill>
        <p:spPr>
          <a:xfrm>
            <a:off x="3136537" y="1426778"/>
            <a:ext cx="5170698" cy="33706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826A1FD-E328-6349-AEC2-5727FD600B03}"/>
              </a:ext>
            </a:extLst>
          </p:cNvPr>
          <p:cNvSpPr/>
          <p:nvPr/>
        </p:nvSpPr>
        <p:spPr>
          <a:xfrm>
            <a:off x="1208314" y="4793053"/>
            <a:ext cx="10058400" cy="118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56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576639-E415-4532-833C-C915752B6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05678"/>
          </a:xfrm>
        </p:spPr>
        <p:txBody>
          <a:bodyPr/>
          <a:lstStyle/>
          <a:p>
            <a:r>
              <a:rPr lang="en-US" b="1" dirty="0"/>
              <a:t>Reanalysis Vs. Station, South Pole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8FDFBB-00CE-490A-8B92-A9A7A4F139E0}"/>
              </a:ext>
            </a:extLst>
          </p:cNvPr>
          <p:cNvSpPr txBox="1"/>
          <p:nvPr/>
        </p:nvSpPr>
        <p:spPr>
          <a:xfrm>
            <a:off x="9293087" y="1202635"/>
            <a:ext cx="28028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FP-IT too cold at warmer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GEOS-IT Sample too warm at colder temps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A9F649-D7D2-40D4-8B3E-CF4B96FEE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692"/>
            <a:ext cx="8653272" cy="627430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4B2972-1F6D-5941-9FE9-2E0295C21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761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561E43-B019-42BB-BC55-667BF9F94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07"/>
          <a:stretch/>
        </p:blipFill>
        <p:spPr>
          <a:xfrm>
            <a:off x="7880583" y="1860423"/>
            <a:ext cx="4114328" cy="3137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5B038F-19EE-4346-9939-149217B8F6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07"/>
          <a:stretch/>
        </p:blipFill>
        <p:spPr>
          <a:xfrm>
            <a:off x="3936101" y="1860423"/>
            <a:ext cx="4135961" cy="31371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761FF2-0703-440E-AD00-32769750DF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71"/>
          <a:stretch/>
        </p:blipFill>
        <p:spPr>
          <a:xfrm>
            <a:off x="13252" y="1860423"/>
            <a:ext cx="4133192" cy="313715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D35A828-7C4E-48F4-AB89-A5B02BBFB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Comparison With Greenland Station Temperatures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C30DAB-FAD8-4583-97FB-D87361022F5A}"/>
              </a:ext>
            </a:extLst>
          </p:cNvPr>
          <p:cNvSpPr txBox="1"/>
          <p:nvPr/>
        </p:nvSpPr>
        <p:spPr>
          <a:xfrm>
            <a:off x="4185545" y="993913"/>
            <a:ext cx="3545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Analysis Minus Station Temperature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E7C43E4-AA70-44FC-AEC3-9DB2AEC67A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21990" y="4944027"/>
            <a:ext cx="1148384" cy="191397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FA312BC-0D93-4EAE-95CF-6D7681830769}"/>
              </a:ext>
            </a:extLst>
          </p:cNvPr>
          <p:cNvSpPr/>
          <p:nvPr/>
        </p:nvSpPr>
        <p:spPr>
          <a:xfrm>
            <a:off x="5877081" y="5757133"/>
            <a:ext cx="127000" cy="11377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030D2CF-41FC-467E-AE2C-8C2E1DD55E9B}"/>
              </a:ext>
            </a:extLst>
          </p:cNvPr>
          <p:cNvSpPr/>
          <p:nvPr/>
        </p:nvSpPr>
        <p:spPr>
          <a:xfrm>
            <a:off x="5958632" y="5437870"/>
            <a:ext cx="127000" cy="11377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D3A6CE-5376-4D1F-BC6F-488AA62B0E17}"/>
              </a:ext>
            </a:extLst>
          </p:cNvPr>
          <p:cNvSpPr/>
          <p:nvPr/>
        </p:nvSpPr>
        <p:spPr>
          <a:xfrm>
            <a:off x="5650664" y="6164369"/>
            <a:ext cx="127000" cy="11377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D7DF9E-23B0-4B0D-99EA-2624255DEC03}"/>
              </a:ext>
            </a:extLst>
          </p:cNvPr>
          <p:cNvSpPr txBox="1"/>
          <p:nvPr/>
        </p:nvSpPr>
        <p:spPr>
          <a:xfrm>
            <a:off x="6022132" y="5374197"/>
            <a:ext cx="7184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EGP AWS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AAC2A7-2E81-4058-A948-70A45AB0B8CD}"/>
              </a:ext>
            </a:extLst>
          </p:cNvPr>
          <p:cNvSpPr txBox="1"/>
          <p:nvPr/>
        </p:nvSpPr>
        <p:spPr>
          <a:xfrm>
            <a:off x="5940581" y="5702614"/>
            <a:ext cx="9861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Summit Camp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469095-FE4C-45ED-A5C4-E133D1369650}"/>
              </a:ext>
            </a:extLst>
          </p:cNvPr>
          <p:cNvSpPr txBox="1"/>
          <p:nvPr/>
        </p:nvSpPr>
        <p:spPr>
          <a:xfrm>
            <a:off x="4403896" y="6068333"/>
            <a:ext cx="1317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Kangerlussuaq</a:t>
            </a:r>
            <a:r>
              <a:rPr lang="en-US" sz="1100" dirty="0"/>
              <a:t> AWS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3B91CF-2261-3B4D-8039-95CC758E0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36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C9E4F7-E505-D342-8D76-43DD588654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93" t="93897" r="23317" b="1756"/>
          <a:stretch/>
        </p:blipFill>
        <p:spPr>
          <a:xfrm>
            <a:off x="3136537" y="1426778"/>
            <a:ext cx="5170698" cy="337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055C02-B354-1944-88BB-D3823E3F028C}"/>
              </a:ext>
            </a:extLst>
          </p:cNvPr>
          <p:cNvSpPr/>
          <p:nvPr/>
        </p:nvSpPr>
        <p:spPr>
          <a:xfrm>
            <a:off x="1208314" y="4793053"/>
            <a:ext cx="9808029" cy="111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819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6BE0A5-5740-4F3F-8814-C29B890E3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692"/>
            <a:ext cx="8653272" cy="62743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98EAFC-50E0-4CC3-B948-3E683D10AA56}"/>
              </a:ext>
            </a:extLst>
          </p:cNvPr>
          <p:cNvSpPr txBox="1"/>
          <p:nvPr/>
        </p:nvSpPr>
        <p:spPr>
          <a:xfrm>
            <a:off x="9293087" y="1202635"/>
            <a:ext cx="28028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FP-IT again too cold at warmer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Both systems have difficulty at colder temps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DA1236F2-3EDD-4197-A8B5-88E9070A7798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7056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Reanalysis Vs. Station, Summit Camp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E537FF-8C45-944E-A54A-E646C2DC4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52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1549A1-DAA4-4AD3-AA52-2D5E9B03B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582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884E2-C53B-4195-929B-CF3CFA76B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359" y="1268529"/>
            <a:ext cx="2425699" cy="161713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B9AE01F-7AA8-4810-BD05-3E4516630A58}"/>
              </a:ext>
            </a:extLst>
          </p:cNvPr>
          <p:cNvSpPr/>
          <p:nvPr/>
        </p:nvSpPr>
        <p:spPr>
          <a:xfrm>
            <a:off x="10795014" y="2077095"/>
            <a:ext cx="127000" cy="11377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8932AB6-0FCA-4CBD-8A18-082C286B672F}"/>
              </a:ext>
            </a:extLst>
          </p:cNvPr>
          <p:cNvSpPr/>
          <p:nvPr/>
        </p:nvSpPr>
        <p:spPr>
          <a:xfrm>
            <a:off x="11056744" y="2269251"/>
            <a:ext cx="127000" cy="11377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6CD22A6-46BE-489F-9E69-82F6D4C197E2}"/>
              </a:ext>
            </a:extLst>
          </p:cNvPr>
          <p:cNvSpPr/>
          <p:nvPr/>
        </p:nvSpPr>
        <p:spPr>
          <a:xfrm>
            <a:off x="10400762" y="1732538"/>
            <a:ext cx="127000" cy="11377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D1A663-7F3E-49B1-B146-B7E4FB26260A}"/>
              </a:ext>
            </a:extLst>
          </p:cNvPr>
          <p:cNvSpPr txBox="1"/>
          <p:nvPr/>
        </p:nvSpPr>
        <p:spPr>
          <a:xfrm>
            <a:off x="10858514" y="1907097"/>
            <a:ext cx="7970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South Pole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5E7445-B903-4E25-BC38-4C4D3A1E76AF}"/>
              </a:ext>
            </a:extLst>
          </p:cNvPr>
          <p:cNvSpPr txBox="1"/>
          <p:nvPr/>
        </p:nvSpPr>
        <p:spPr>
          <a:xfrm>
            <a:off x="11120244" y="2190865"/>
            <a:ext cx="5774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Vostok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906C34-D656-423B-8AA5-D2E371226110}"/>
              </a:ext>
            </a:extLst>
          </p:cNvPr>
          <p:cNvSpPr txBox="1"/>
          <p:nvPr/>
        </p:nvSpPr>
        <p:spPr>
          <a:xfrm>
            <a:off x="10405323" y="1634408"/>
            <a:ext cx="7793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Halley Bay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B6C64C2-0E2A-498B-8715-8D34D68B5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0762" y="3251540"/>
            <a:ext cx="1148384" cy="191397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7B52F71-A2CF-4E1C-8DD3-8B67530DFB40}"/>
              </a:ext>
            </a:extLst>
          </p:cNvPr>
          <p:cNvSpPr/>
          <p:nvPr/>
        </p:nvSpPr>
        <p:spPr>
          <a:xfrm>
            <a:off x="10955853" y="4064646"/>
            <a:ext cx="127000" cy="11377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2D86864-6316-418A-A30E-E925E25B7CAD}"/>
              </a:ext>
            </a:extLst>
          </p:cNvPr>
          <p:cNvSpPr/>
          <p:nvPr/>
        </p:nvSpPr>
        <p:spPr>
          <a:xfrm>
            <a:off x="11037404" y="3745383"/>
            <a:ext cx="127000" cy="11377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5BD637-D681-4AAB-9F48-4D3949B3AF89}"/>
              </a:ext>
            </a:extLst>
          </p:cNvPr>
          <p:cNvSpPr/>
          <p:nvPr/>
        </p:nvSpPr>
        <p:spPr>
          <a:xfrm>
            <a:off x="10729436" y="4471882"/>
            <a:ext cx="127000" cy="11377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4037B4-38E0-43D7-840A-592D63AEF0EA}"/>
              </a:ext>
            </a:extLst>
          </p:cNvPr>
          <p:cNvSpPr txBox="1"/>
          <p:nvPr/>
        </p:nvSpPr>
        <p:spPr>
          <a:xfrm>
            <a:off x="11100904" y="3681710"/>
            <a:ext cx="7184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EGP AWS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D6C747-81DD-40F1-AF76-8CD93ABDA296}"/>
              </a:ext>
            </a:extLst>
          </p:cNvPr>
          <p:cNvSpPr txBox="1"/>
          <p:nvPr/>
        </p:nvSpPr>
        <p:spPr>
          <a:xfrm>
            <a:off x="11019353" y="4010127"/>
            <a:ext cx="9861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Summit Camp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1B535A-5931-44EC-A407-A44CD4EE6923}"/>
              </a:ext>
            </a:extLst>
          </p:cNvPr>
          <p:cNvSpPr txBox="1"/>
          <p:nvPr/>
        </p:nvSpPr>
        <p:spPr>
          <a:xfrm>
            <a:off x="9482668" y="4375846"/>
            <a:ext cx="1317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Kangerlussuaq</a:t>
            </a:r>
            <a:r>
              <a:rPr lang="en-US" sz="1100" dirty="0"/>
              <a:t> AWS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0B3254-560B-6D40-A334-43368E68F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940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DA5B58-A4F2-4983-8642-5E09901D0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35" y="798023"/>
            <a:ext cx="8357676" cy="605997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B29A47C-10AB-41BF-9DD7-B4EA66C8E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8022"/>
          </a:xfrm>
        </p:spPr>
        <p:txBody>
          <a:bodyPr/>
          <a:lstStyle/>
          <a:p>
            <a:r>
              <a:rPr lang="en-US" dirty="0"/>
              <a:t>Area Averages – T2M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B939C8-17FC-441C-AB0D-8640C6C65A78}"/>
              </a:ext>
            </a:extLst>
          </p:cNvPr>
          <p:cNvSpPr txBox="1"/>
          <p:nvPr/>
        </p:nvSpPr>
        <p:spPr>
          <a:xfrm>
            <a:off x="8601866" y="2627682"/>
            <a:ext cx="3192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GEOS_IT Sample and MERRA-2 differ by 1.1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 over Greenland, 1.9° over Antarctica, but only 0.2° over the Arctic Ocean.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9A4E26-FD0E-45DB-83AC-30A353BEF6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3" r="17736"/>
          <a:stretch/>
        </p:blipFill>
        <p:spPr>
          <a:xfrm>
            <a:off x="9130476" y="798023"/>
            <a:ext cx="1455058" cy="139491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593C1BA-9C6E-42A8-BD71-FC48CB9FF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3529" y="798023"/>
            <a:ext cx="836947" cy="13949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4CA0EB-BAB7-4B27-96B2-B25CBC4347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t="14872" r="5007" b="15511"/>
          <a:stretch/>
        </p:blipFill>
        <p:spPr>
          <a:xfrm>
            <a:off x="10656344" y="798023"/>
            <a:ext cx="1394911" cy="139491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413BB3-CAB3-F648-93C6-502C18F48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97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85CD95B-E713-C44E-82B9-18F13ABAE3C9}"/>
              </a:ext>
            </a:extLst>
          </p:cNvPr>
          <p:cNvSpPr/>
          <p:nvPr/>
        </p:nvSpPr>
        <p:spPr>
          <a:xfrm>
            <a:off x="0" y="670365"/>
            <a:ext cx="12192000" cy="5756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F74CD92-D3EC-AC45-824F-20560C683F3F}"/>
              </a:ext>
            </a:extLst>
          </p:cNvPr>
          <p:cNvCxnSpPr>
            <a:cxnSpLocks/>
          </p:cNvCxnSpPr>
          <p:nvPr/>
        </p:nvCxnSpPr>
        <p:spPr>
          <a:xfrm>
            <a:off x="10158317" y="1319708"/>
            <a:ext cx="24981" cy="3918149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D3F0004-BD10-234D-9EA6-259E8A04223D}"/>
              </a:ext>
            </a:extLst>
          </p:cNvPr>
          <p:cNvCxnSpPr>
            <a:cxnSpLocks/>
          </p:cNvCxnSpPr>
          <p:nvPr/>
        </p:nvCxnSpPr>
        <p:spPr>
          <a:xfrm>
            <a:off x="9331360" y="1317208"/>
            <a:ext cx="24981" cy="3918149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6FC2E2A-2CF8-3042-873E-C889EB1E6D25}"/>
              </a:ext>
            </a:extLst>
          </p:cNvPr>
          <p:cNvCxnSpPr>
            <a:cxnSpLocks/>
          </p:cNvCxnSpPr>
          <p:nvPr/>
        </p:nvCxnSpPr>
        <p:spPr>
          <a:xfrm>
            <a:off x="5169515" y="1314708"/>
            <a:ext cx="0" cy="3845142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BC6CF91-BA5A-4848-B791-31EBB89685F0}"/>
              </a:ext>
            </a:extLst>
          </p:cNvPr>
          <p:cNvCxnSpPr>
            <a:cxnSpLocks/>
          </p:cNvCxnSpPr>
          <p:nvPr/>
        </p:nvCxnSpPr>
        <p:spPr>
          <a:xfrm>
            <a:off x="3385265" y="1312208"/>
            <a:ext cx="33999" cy="3830701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E2CD91-0972-3147-A653-3318D119A19C}"/>
              </a:ext>
            </a:extLst>
          </p:cNvPr>
          <p:cNvCxnSpPr>
            <a:cxnSpLocks/>
          </p:cNvCxnSpPr>
          <p:nvPr/>
        </p:nvCxnSpPr>
        <p:spPr>
          <a:xfrm>
            <a:off x="4362981" y="1339688"/>
            <a:ext cx="0" cy="3803221"/>
          </a:xfrm>
          <a:prstGeom prst="line">
            <a:avLst/>
          </a:prstGeom>
          <a:ln w="38100">
            <a:solidFill>
              <a:schemeClr val="accent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entagon 21">
            <a:extLst>
              <a:ext uri="{FF2B5EF4-FFF2-40B4-BE49-F238E27FC236}">
                <a16:creationId xmlns:a16="http://schemas.microsoft.com/office/drawing/2014/main" id="{DF204A94-AA68-944E-8EA0-92E7B62317E5}"/>
              </a:ext>
            </a:extLst>
          </p:cNvPr>
          <p:cNvSpPr/>
          <p:nvPr/>
        </p:nvSpPr>
        <p:spPr>
          <a:xfrm>
            <a:off x="4839066" y="4558294"/>
            <a:ext cx="7063105" cy="479685"/>
          </a:xfrm>
          <a:prstGeom prst="homePlate">
            <a:avLst/>
          </a:prstGeom>
          <a:pattFill prst="wdDnDiag">
            <a:fgClr>
              <a:schemeClr val="accent3">
                <a:lumMod val="20000"/>
                <a:lumOff val="80000"/>
              </a:schemeClr>
            </a:fgClr>
            <a:bgClr>
              <a:schemeClr val="bg1"/>
            </a:bgClr>
          </a:patt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BFBEE9-7DC3-534A-AEED-BC73DA35FFF6}"/>
              </a:ext>
            </a:extLst>
          </p:cNvPr>
          <p:cNvSpPr txBox="1">
            <a:spLocks/>
          </p:cNvSpPr>
          <p:nvPr/>
        </p:nvSpPr>
        <p:spPr>
          <a:xfrm>
            <a:off x="3429538" y="105509"/>
            <a:ext cx="5763883" cy="813130"/>
          </a:xfr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GEOS-IT Schedule and Status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2B869-96C4-4B40-B9F1-FFEA91B3007A}"/>
              </a:ext>
            </a:extLst>
          </p:cNvPr>
          <p:cNvSpPr/>
          <p:nvPr/>
        </p:nvSpPr>
        <p:spPr>
          <a:xfrm>
            <a:off x="1454045" y="1677686"/>
            <a:ext cx="9795721" cy="464696"/>
          </a:xfrm>
          <a:prstGeom prst="rect">
            <a:avLst/>
          </a:prstGeom>
          <a:solidFill>
            <a:schemeClr val="accent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AC78C8-DED1-614D-84F5-EF032FD6A421}"/>
              </a:ext>
            </a:extLst>
          </p:cNvPr>
          <p:cNvSpPr txBox="1"/>
          <p:nvPr/>
        </p:nvSpPr>
        <p:spPr>
          <a:xfrm>
            <a:off x="4377123" y="1707668"/>
            <a:ext cx="2893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GEOS-FPIT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C37FE0-251F-B145-B45A-3D1137992775}"/>
              </a:ext>
            </a:extLst>
          </p:cNvPr>
          <p:cNvSpPr/>
          <p:nvPr/>
        </p:nvSpPr>
        <p:spPr>
          <a:xfrm>
            <a:off x="1454045" y="2142382"/>
            <a:ext cx="1786959" cy="4646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A229AB-0E7D-0148-8A99-93C9450E8321}"/>
              </a:ext>
            </a:extLst>
          </p:cNvPr>
          <p:cNvSpPr/>
          <p:nvPr/>
        </p:nvSpPr>
        <p:spPr>
          <a:xfrm>
            <a:off x="1807925" y="2616131"/>
            <a:ext cx="4554253" cy="509665"/>
          </a:xfrm>
          <a:prstGeom prst="rect">
            <a:avLst/>
          </a:prstGeom>
          <a:pattFill prst="wdDnDiag">
            <a:fgClr>
              <a:schemeClr val="bg2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1CC553-05D5-0E4F-84F7-7024A1555F21}"/>
              </a:ext>
            </a:extLst>
          </p:cNvPr>
          <p:cNvSpPr txBox="1"/>
          <p:nvPr/>
        </p:nvSpPr>
        <p:spPr>
          <a:xfrm>
            <a:off x="1485992" y="2226420"/>
            <a:ext cx="1603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</a:rPr>
              <a:t>2018 Test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CFDA34-AC75-CE4F-8F68-BD72DEB2F861}"/>
              </a:ext>
            </a:extLst>
          </p:cNvPr>
          <p:cNvSpPr txBox="1"/>
          <p:nvPr/>
        </p:nvSpPr>
        <p:spPr>
          <a:xfrm>
            <a:off x="2533333" y="2672460"/>
            <a:ext cx="10043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Validate</a:t>
            </a: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2725F9F7-2543-C848-938E-4553E4E1BEE5}"/>
              </a:ext>
            </a:extLst>
          </p:cNvPr>
          <p:cNvSpPr/>
          <p:nvPr/>
        </p:nvSpPr>
        <p:spPr>
          <a:xfrm>
            <a:off x="5014576" y="3116742"/>
            <a:ext cx="6887595" cy="479685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2C26B4-0E01-7A4D-98FC-23900DE8294C}"/>
              </a:ext>
            </a:extLst>
          </p:cNvPr>
          <p:cNvSpPr txBox="1"/>
          <p:nvPr/>
        </p:nvSpPr>
        <p:spPr>
          <a:xfrm>
            <a:off x="5419310" y="3206683"/>
            <a:ext cx="6622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GEOS-IT NRT stream: Jan 2018 -&gt; NRT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CD96AF-F094-DC4D-98FF-27C1DDC50C28}"/>
              </a:ext>
            </a:extLst>
          </p:cNvPr>
          <p:cNvSpPr/>
          <p:nvPr/>
        </p:nvSpPr>
        <p:spPr>
          <a:xfrm>
            <a:off x="5644985" y="3576483"/>
            <a:ext cx="5734518" cy="4646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5E2ECB-E3DA-6747-81E6-B7DEDC1465B2}"/>
              </a:ext>
            </a:extLst>
          </p:cNvPr>
          <p:cNvSpPr txBox="1"/>
          <p:nvPr/>
        </p:nvSpPr>
        <p:spPr>
          <a:xfrm>
            <a:off x="5663517" y="3673876"/>
            <a:ext cx="483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GEOS-IT stream 2: Jan 2008 -&gt; Dec 2017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B89B7-AFC7-B949-8D64-ECB00CB1621F}"/>
              </a:ext>
            </a:extLst>
          </p:cNvPr>
          <p:cNvSpPr/>
          <p:nvPr/>
        </p:nvSpPr>
        <p:spPr>
          <a:xfrm>
            <a:off x="5261285" y="4066116"/>
            <a:ext cx="6118218" cy="4646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A1F385-433A-1E42-BF4E-040838F9E273}"/>
              </a:ext>
            </a:extLst>
          </p:cNvPr>
          <p:cNvSpPr txBox="1"/>
          <p:nvPr/>
        </p:nvSpPr>
        <p:spPr>
          <a:xfrm>
            <a:off x="5695996" y="4126077"/>
            <a:ext cx="530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GEOS-IT stream 1: Jan 1998 -&gt; Dec 2007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A1B0DA-C157-7A4B-AC1F-FE0BC06867E7}"/>
              </a:ext>
            </a:extLst>
          </p:cNvPr>
          <p:cNvSpPr txBox="1"/>
          <p:nvPr/>
        </p:nvSpPr>
        <p:spPr>
          <a:xfrm>
            <a:off x="7304729" y="4608686"/>
            <a:ext cx="11967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Monitor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7E969-9443-D54A-A62D-35CCA556577D}"/>
              </a:ext>
            </a:extLst>
          </p:cNvPr>
          <p:cNvSpPr txBox="1"/>
          <p:nvPr/>
        </p:nvSpPr>
        <p:spPr>
          <a:xfrm>
            <a:off x="1139252" y="943170"/>
            <a:ext cx="88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   May      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82BD0E4-C00E-AB4A-AF5D-1BD843A40F0F}"/>
              </a:ext>
            </a:extLst>
          </p:cNvPr>
          <p:cNvSpPr/>
          <p:nvPr/>
        </p:nvSpPr>
        <p:spPr>
          <a:xfrm>
            <a:off x="1158134" y="907475"/>
            <a:ext cx="10091635" cy="4076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733C15-710F-F443-BE89-56ED510A9062}"/>
              </a:ext>
            </a:extLst>
          </p:cNvPr>
          <p:cNvSpPr txBox="1"/>
          <p:nvPr/>
        </p:nvSpPr>
        <p:spPr>
          <a:xfrm>
            <a:off x="3004786" y="945669"/>
            <a:ext cx="88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   Aug      </a:t>
            </a:r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A7B9DAF0-2A39-344F-A9F2-756CAFE2E0DA}"/>
              </a:ext>
            </a:extLst>
          </p:cNvPr>
          <p:cNvSpPr/>
          <p:nvPr/>
        </p:nvSpPr>
        <p:spPr>
          <a:xfrm rot="10800000">
            <a:off x="3171892" y="3204455"/>
            <a:ext cx="479678" cy="33520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9B3C74-4F58-C945-8C97-9BA4B0EF73F9}"/>
              </a:ext>
            </a:extLst>
          </p:cNvPr>
          <p:cNvSpPr txBox="1"/>
          <p:nvPr/>
        </p:nvSpPr>
        <p:spPr>
          <a:xfrm>
            <a:off x="4732028" y="935679"/>
            <a:ext cx="88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   Nov     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DB8C19-9E0E-BB4A-9C7C-63B61867CFB9}"/>
              </a:ext>
            </a:extLst>
          </p:cNvPr>
          <p:cNvSpPr txBox="1"/>
          <p:nvPr/>
        </p:nvSpPr>
        <p:spPr>
          <a:xfrm>
            <a:off x="2732171" y="3617360"/>
            <a:ext cx="1234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Sample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Release     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E2FE7F-3678-2E48-88F3-B97B9F349384}"/>
              </a:ext>
            </a:extLst>
          </p:cNvPr>
          <p:cNvSpPr txBox="1"/>
          <p:nvPr/>
        </p:nvSpPr>
        <p:spPr>
          <a:xfrm>
            <a:off x="8088254" y="938179"/>
            <a:ext cx="88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   July  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558F50-D355-E44B-A9EB-657D5C64D05C}"/>
              </a:ext>
            </a:extLst>
          </p:cNvPr>
          <p:cNvCxnSpPr>
            <a:cxnSpLocks/>
          </p:cNvCxnSpPr>
          <p:nvPr/>
        </p:nvCxnSpPr>
        <p:spPr>
          <a:xfrm>
            <a:off x="10897500" y="1910034"/>
            <a:ext cx="884398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7F3C1D3-B1E5-154C-A739-5B82DF29D48C}"/>
              </a:ext>
            </a:extLst>
          </p:cNvPr>
          <p:cNvSpPr/>
          <p:nvPr/>
        </p:nvSpPr>
        <p:spPr>
          <a:xfrm>
            <a:off x="5034033" y="3129235"/>
            <a:ext cx="456333" cy="431790"/>
          </a:xfrm>
          <a:prstGeom prst="rect">
            <a:avLst/>
          </a:prstGeom>
          <a:pattFill prst="horzBrick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6171A38-F906-F24C-B60A-5D24249A2D9A}"/>
              </a:ext>
            </a:extLst>
          </p:cNvPr>
          <p:cNvSpPr/>
          <p:nvPr/>
        </p:nvSpPr>
        <p:spPr>
          <a:xfrm>
            <a:off x="5261286" y="4081105"/>
            <a:ext cx="374751" cy="429290"/>
          </a:xfrm>
          <a:prstGeom prst="rect">
            <a:avLst/>
          </a:prstGeom>
          <a:pattFill prst="horzBrick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8AD940B-4A94-584E-A383-F34254DC460A}"/>
              </a:ext>
            </a:extLst>
          </p:cNvPr>
          <p:cNvSpPr/>
          <p:nvPr/>
        </p:nvSpPr>
        <p:spPr>
          <a:xfrm>
            <a:off x="5263786" y="3603925"/>
            <a:ext cx="374751" cy="429290"/>
          </a:xfrm>
          <a:prstGeom prst="rect">
            <a:avLst/>
          </a:prstGeom>
          <a:pattFill prst="horzBrick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D2276FA-3D8B-5A4B-B0A1-1DB22913C8CC}"/>
              </a:ext>
            </a:extLst>
          </p:cNvPr>
          <p:cNvSpPr txBox="1"/>
          <p:nvPr/>
        </p:nvSpPr>
        <p:spPr>
          <a:xfrm>
            <a:off x="10501981" y="935679"/>
            <a:ext cx="88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   Dec     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965953-200F-CD4C-B8E0-D7F948AB554E}"/>
              </a:ext>
            </a:extLst>
          </p:cNvPr>
          <p:cNvSpPr/>
          <p:nvPr/>
        </p:nvSpPr>
        <p:spPr>
          <a:xfrm>
            <a:off x="1155178" y="584773"/>
            <a:ext cx="5055476" cy="237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F5546A-835F-0546-B09D-65B21F69B6AC}"/>
              </a:ext>
            </a:extLst>
          </p:cNvPr>
          <p:cNvSpPr txBox="1"/>
          <p:nvPr/>
        </p:nvSpPr>
        <p:spPr>
          <a:xfrm>
            <a:off x="3199922" y="555049"/>
            <a:ext cx="2827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40B81D0-C044-CE40-8EF8-B2270E423E4A}"/>
              </a:ext>
            </a:extLst>
          </p:cNvPr>
          <p:cNvSpPr/>
          <p:nvPr/>
        </p:nvSpPr>
        <p:spPr>
          <a:xfrm>
            <a:off x="6212453" y="590757"/>
            <a:ext cx="5055476" cy="237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D82BCD1-B5C0-9B4F-A3AB-232F9650C35A}"/>
              </a:ext>
            </a:extLst>
          </p:cNvPr>
          <p:cNvSpPr txBox="1"/>
          <p:nvPr/>
        </p:nvSpPr>
        <p:spPr>
          <a:xfrm>
            <a:off x="8050429" y="539289"/>
            <a:ext cx="351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</a:t>
            </a:r>
          </a:p>
        </p:txBody>
      </p:sp>
      <p:sp>
        <p:nvSpPr>
          <p:cNvPr id="46" name="Down Arrow 45">
            <a:extLst>
              <a:ext uri="{FF2B5EF4-FFF2-40B4-BE49-F238E27FC236}">
                <a16:creationId xmlns:a16="http://schemas.microsoft.com/office/drawing/2014/main" id="{70FCF916-575B-8848-BC34-94F913A1D448}"/>
              </a:ext>
            </a:extLst>
          </p:cNvPr>
          <p:cNvSpPr/>
          <p:nvPr/>
        </p:nvSpPr>
        <p:spPr>
          <a:xfrm>
            <a:off x="8316683" y="2747256"/>
            <a:ext cx="479678" cy="33520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EB78F65-F4A1-C946-A9B4-0572C15F73D8}"/>
              </a:ext>
            </a:extLst>
          </p:cNvPr>
          <p:cNvSpPr txBox="1"/>
          <p:nvPr/>
        </p:nvSpPr>
        <p:spPr>
          <a:xfrm>
            <a:off x="7929514" y="2151169"/>
            <a:ext cx="1234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NRT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Release       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15E7903-2773-7046-B753-110A0F9074E5}"/>
              </a:ext>
            </a:extLst>
          </p:cNvPr>
          <p:cNvCxnSpPr>
            <a:cxnSpLocks/>
          </p:cNvCxnSpPr>
          <p:nvPr/>
        </p:nvCxnSpPr>
        <p:spPr>
          <a:xfrm>
            <a:off x="8537819" y="1301448"/>
            <a:ext cx="24981" cy="3918149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Down Arrow 48">
            <a:extLst>
              <a:ext uri="{FF2B5EF4-FFF2-40B4-BE49-F238E27FC236}">
                <a16:creationId xmlns:a16="http://schemas.microsoft.com/office/drawing/2014/main" id="{ED859F49-D8C3-0546-BB0D-4D2F8C321BFF}"/>
              </a:ext>
            </a:extLst>
          </p:cNvPr>
          <p:cNvSpPr/>
          <p:nvPr/>
        </p:nvSpPr>
        <p:spPr>
          <a:xfrm>
            <a:off x="11233300" y="2763026"/>
            <a:ext cx="479678" cy="33520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8720594-1165-0E44-AE10-3B5227DDF3D6}"/>
              </a:ext>
            </a:extLst>
          </p:cNvPr>
          <p:cNvSpPr txBox="1"/>
          <p:nvPr/>
        </p:nvSpPr>
        <p:spPr>
          <a:xfrm>
            <a:off x="10362656" y="2187959"/>
            <a:ext cx="1234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       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C04DC77-8BF2-B04E-AD18-129F62AC3862}"/>
              </a:ext>
            </a:extLst>
          </p:cNvPr>
          <p:cNvCxnSpPr>
            <a:cxnSpLocks/>
          </p:cNvCxnSpPr>
          <p:nvPr/>
        </p:nvCxnSpPr>
        <p:spPr>
          <a:xfrm>
            <a:off x="10970961" y="1338238"/>
            <a:ext cx="24981" cy="3918149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F36485E9-E827-AD43-8C1A-8B0EC4443B1A}"/>
              </a:ext>
            </a:extLst>
          </p:cNvPr>
          <p:cNvSpPr txBox="1"/>
          <p:nvPr/>
        </p:nvSpPr>
        <p:spPr>
          <a:xfrm>
            <a:off x="10835615" y="2156429"/>
            <a:ext cx="1234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Full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Release 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BD3A48-577A-864F-8037-97425EBA20D2}"/>
              </a:ext>
            </a:extLst>
          </p:cNvPr>
          <p:cNvSpPr txBox="1"/>
          <p:nvPr/>
        </p:nvSpPr>
        <p:spPr>
          <a:xfrm>
            <a:off x="1324126" y="5159850"/>
            <a:ext cx="5641309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</a:rPr>
              <a:t>Current status: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Sample data (2018) has been distributed.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Validation continues …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Production expected to start in November. 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94F38F8-7E23-2C47-9B75-1E41C175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451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D2FFC4-E8D3-4039-BA0B-73B2A2316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682" y="583692"/>
            <a:ext cx="4326636" cy="3137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CA944D-B9EC-4FF9-9A5D-43F2EDBCC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364" y="3720846"/>
            <a:ext cx="4326636" cy="3137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3C1881-3FA2-4FBC-8764-1C401C440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720846"/>
            <a:ext cx="4326636" cy="3137154"/>
          </a:xfrm>
          <a:prstGeom prst="rect">
            <a:avLst/>
          </a:prstGeom>
        </p:spPr>
      </p:pic>
      <p:sp>
        <p:nvSpPr>
          <p:cNvPr id="8" name="Title 9">
            <a:extLst>
              <a:ext uri="{FF2B5EF4-FFF2-40B4-BE49-F238E27FC236}">
                <a16:creationId xmlns:a16="http://schemas.microsoft.com/office/drawing/2014/main" id="{C9316073-3CA7-43B4-B942-21FEFF8EAC07}"/>
              </a:ext>
            </a:extLst>
          </p:cNvPr>
          <p:cNvSpPr txBox="1">
            <a:spLocks/>
          </p:cNvSpPr>
          <p:nvPr/>
        </p:nvSpPr>
        <p:spPr>
          <a:xfrm>
            <a:off x="559904" y="1"/>
            <a:ext cx="10515600" cy="477078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Area Averages – Annual Atmospheric Moisture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DC9415-A717-4749-BAB4-94785017C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433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047A85-DB28-483E-9AE2-46CF122598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18"/>
          <a:stretch/>
        </p:blipFill>
        <p:spPr>
          <a:xfrm>
            <a:off x="1464541" y="583692"/>
            <a:ext cx="4126832" cy="3137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85098F-AA77-482F-A745-951C589733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69"/>
          <a:stretch/>
        </p:blipFill>
        <p:spPr>
          <a:xfrm>
            <a:off x="6594180" y="583692"/>
            <a:ext cx="4133279" cy="31371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3747A2-665B-4DB4-BB53-374964F7B1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78"/>
          <a:stretch/>
        </p:blipFill>
        <p:spPr>
          <a:xfrm>
            <a:off x="4031718" y="3720846"/>
            <a:ext cx="4128563" cy="313715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9E7B6B0-F951-461F-ADE3-03A1C2B8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04" y="1"/>
            <a:ext cx="10515600" cy="477078"/>
          </a:xfrm>
        </p:spPr>
        <p:txBody>
          <a:bodyPr>
            <a:normAutofit fontScale="90000"/>
          </a:bodyPr>
          <a:lstStyle/>
          <a:p>
            <a:r>
              <a:rPr lang="en-US" dirty="0"/>
              <a:t>Area Averages - PRECTOT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1E7086-458F-0E46-8789-80E7BFED3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351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80205-183E-4D0D-AA8A-1D9160246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Cryosphere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8987C-692A-4A3C-BABC-F03D53E7B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861" y="1619590"/>
            <a:ext cx="10840278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Over polar ice sheets, </a:t>
            </a:r>
            <a:r>
              <a:rPr lang="en-US" b="1" dirty="0">
                <a:solidFill>
                  <a:srgbClr val="FF0000"/>
                </a:solidFill>
              </a:rPr>
              <a:t>GEOS-IT </a:t>
            </a:r>
            <a:r>
              <a:rPr lang="en-US" dirty="0"/>
              <a:t>T2M is consistently warmer than </a:t>
            </a:r>
            <a:r>
              <a:rPr lang="en-US" b="1" dirty="0"/>
              <a:t>FPIT</a:t>
            </a:r>
            <a:r>
              <a:rPr lang="en-US" dirty="0"/>
              <a:t> in many locations, and for all seasons. </a:t>
            </a:r>
          </a:p>
          <a:p>
            <a:endParaRPr lang="en-US" dirty="0"/>
          </a:p>
          <a:p>
            <a:r>
              <a:rPr lang="en-US" dirty="0"/>
              <a:t>For South Pole, </a:t>
            </a:r>
            <a:r>
              <a:rPr lang="en-US" b="1" dirty="0">
                <a:solidFill>
                  <a:srgbClr val="FF0000"/>
                </a:solidFill>
              </a:rPr>
              <a:t>GEOS-IT </a:t>
            </a:r>
            <a:r>
              <a:rPr lang="en-US" dirty="0"/>
              <a:t>is about 1.8</a:t>
            </a:r>
            <a:r>
              <a:rPr lang="en-US" dirty="0">
                <a:cs typeface="Times New Roman" panose="02020603050405020304" pitchFamily="18" charset="0"/>
              </a:rPr>
              <a:t>° warmer than the station observation. </a:t>
            </a:r>
          </a:p>
          <a:p>
            <a:endParaRPr lang="en-US" dirty="0">
              <a:cs typeface="Times New Roman" panose="02020603050405020304" pitchFamily="18" charset="0"/>
            </a:endParaRPr>
          </a:p>
          <a:p>
            <a:r>
              <a:rPr lang="en-US" dirty="0"/>
              <a:t>The</a:t>
            </a:r>
            <a:r>
              <a:rPr lang="en-US" b="1" dirty="0">
                <a:solidFill>
                  <a:srgbClr val="FF0000"/>
                </a:solidFill>
              </a:rPr>
              <a:t> GEOS-IT </a:t>
            </a:r>
            <a:r>
              <a:rPr lang="en-US" dirty="0"/>
              <a:t>T2M </a:t>
            </a:r>
            <a:r>
              <a:rPr lang="en-US" dirty="0">
                <a:cs typeface="Times New Roman" panose="02020603050405020304" pitchFamily="18" charset="0"/>
              </a:rPr>
              <a:t>is closer to station values in summer months for South Pole, Summit Camp &amp; EGP AWS Greenland. </a:t>
            </a:r>
          </a:p>
          <a:p>
            <a:endParaRPr lang="en-US" dirty="0"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System temperature differences are considerably smaller over the Arctic Ocean.</a:t>
            </a:r>
          </a:p>
          <a:p>
            <a:pPr marL="0" indent="0">
              <a:buNone/>
            </a:pPr>
            <a:endParaRPr lang="en-US" dirty="0"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Annual </a:t>
            </a:r>
            <a:r>
              <a:rPr lang="en-US" b="1" dirty="0">
                <a:solidFill>
                  <a:srgbClr val="FF0000"/>
                </a:solidFill>
              </a:rPr>
              <a:t>GEOS-IT </a:t>
            </a:r>
            <a:r>
              <a:rPr lang="en-US" dirty="0">
                <a:cs typeface="Times New Roman" panose="02020603050405020304" pitchFamily="18" charset="0"/>
              </a:rPr>
              <a:t>precipitation is about 10% less than </a:t>
            </a:r>
            <a:r>
              <a:rPr lang="en-US" b="1" dirty="0">
                <a:cs typeface="Times New Roman" panose="02020603050405020304" pitchFamily="18" charset="0"/>
              </a:rPr>
              <a:t>FPIT</a:t>
            </a:r>
            <a:r>
              <a:rPr lang="en-US" dirty="0">
                <a:cs typeface="Times New Roman" panose="02020603050405020304" pitchFamily="18" charset="0"/>
              </a:rPr>
              <a:t>, and about 25% less in summer months. </a:t>
            </a:r>
            <a:r>
              <a:rPr lang="en-US" b="1" dirty="0"/>
              <a:t>FPIT</a:t>
            </a:r>
            <a:r>
              <a:rPr lang="en-US" dirty="0"/>
              <a:t> is known to have excessive Arctic Ocean precipitation in comparison to historical climatologies ; the lower </a:t>
            </a:r>
            <a:r>
              <a:rPr lang="en-US" b="1" dirty="0">
                <a:solidFill>
                  <a:srgbClr val="FF0000"/>
                </a:solidFill>
              </a:rPr>
              <a:t>GEOS-IT</a:t>
            </a:r>
            <a:r>
              <a:rPr lang="en-US" dirty="0"/>
              <a:t> values are likely to be an improvement.</a:t>
            </a:r>
            <a:endParaRPr lang="en-US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11236-EBF9-554E-B949-3FEB61A3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29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DDAAF647-CF65-8542-8104-DDB6C7DA64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6" t="33651" r="6020" b="9206"/>
          <a:stretch/>
        </p:blipFill>
        <p:spPr>
          <a:xfrm>
            <a:off x="1" y="0"/>
            <a:ext cx="6096000" cy="2612571"/>
          </a:xfrm>
          <a:prstGeom prst="rect">
            <a:avLst/>
          </a:prstGeom>
        </p:spPr>
      </p:pic>
      <p:pic>
        <p:nvPicPr>
          <p:cNvPr id="7" name="Picture 6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4CFCE3A0-4E75-8E47-AC68-FC7CA42C5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49" t="33016" r="7328" b="9418"/>
          <a:stretch/>
        </p:blipFill>
        <p:spPr>
          <a:xfrm>
            <a:off x="6096000" y="-27432"/>
            <a:ext cx="6096000" cy="2612571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EA1ADDF9-BED6-E943-B7F9-5393C788E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42" y="2888343"/>
            <a:ext cx="4800518" cy="3708400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85E98FFC-339E-654B-B425-5B506892A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740" y="2888343"/>
            <a:ext cx="4800518" cy="370840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3FA1A30-6662-7340-88CB-1C79FD6A0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43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B00DF4-3B1F-CE41-9C8A-749605827DC4}"/>
              </a:ext>
            </a:extLst>
          </p:cNvPr>
          <p:cNvSpPr txBox="1"/>
          <p:nvPr/>
        </p:nvSpPr>
        <p:spPr>
          <a:xfrm>
            <a:off x="1086190" y="1799771"/>
            <a:ext cx="4584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GEOS-IT MSLP analysis (hPa) 10-10-2018 06z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476AFD-31CE-9242-A050-8F684016F914}"/>
              </a:ext>
            </a:extLst>
          </p:cNvPr>
          <p:cNvSpPr txBox="1"/>
          <p:nvPr/>
        </p:nvSpPr>
        <p:spPr>
          <a:xfrm>
            <a:off x="6959861" y="1799771"/>
            <a:ext cx="4183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FPIT MSLP analysis (hPa) 10-10-2018 06z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00453E-0581-0A4B-A3BA-9D693554986E}"/>
              </a:ext>
            </a:extLst>
          </p:cNvPr>
          <p:cNvSpPr txBox="1"/>
          <p:nvPr/>
        </p:nvSpPr>
        <p:spPr>
          <a:xfrm>
            <a:off x="1731494" y="2585139"/>
            <a:ext cx="3293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GEOS-IT Hurricane Michael X-section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Wind, Temp 10-10-2018 06z along 28N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8C5A1E-241C-0846-87C6-43DC8ED31EA7}"/>
              </a:ext>
            </a:extLst>
          </p:cNvPr>
          <p:cNvSpPr txBox="1"/>
          <p:nvPr/>
        </p:nvSpPr>
        <p:spPr>
          <a:xfrm>
            <a:off x="7605165" y="2585139"/>
            <a:ext cx="3293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FPIT Hurricane Michael X-section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Wind, Temp 10-10-2018 06z along 28N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7D7E0D-5D9A-2142-B211-8B026B81921C}"/>
              </a:ext>
            </a:extLst>
          </p:cNvPr>
          <p:cNvSpPr txBox="1"/>
          <p:nvPr/>
        </p:nvSpPr>
        <p:spPr>
          <a:xfrm>
            <a:off x="5448260" y="5151815"/>
            <a:ext cx="17903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2060"/>
                </a:solidFill>
              </a:rPr>
              <a:t>we do not expect</a:t>
            </a:r>
          </a:p>
          <a:p>
            <a:r>
              <a:rPr lang="en-US" sz="1600" i="1" dirty="0">
                <a:solidFill>
                  <a:srgbClr val="002060"/>
                </a:solidFill>
              </a:rPr>
              <a:t>the representation </a:t>
            </a:r>
          </a:p>
          <a:p>
            <a:r>
              <a:rPr lang="en-US" sz="1600" i="1" dirty="0">
                <a:solidFill>
                  <a:srgbClr val="002060"/>
                </a:solidFill>
              </a:rPr>
              <a:t>of tropical cyclones</a:t>
            </a:r>
          </a:p>
          <a:p>
            <a:r>
              <a:rPr lang="en-US" sz="1600" i="1" dirty="0">
                <a:solidFill>
                  <a:srgbClr val="002060"/>
                </a:solidFill>
              </a:rPr>
              <a:t>to be significantly </a:t>
            </a:r>
          </a:p>
          <a:p>
            <a:r>
              <a:rPr lang="en-US" sz="1600" i="1" dirty="0">
                <a:solidFill>
                  <a:srgbClr val="002060"/>
                </a:solidFill>
              </a:rPr>
              <a:t>different between</a:t>
            </a:r>
          </a:p>
          <a:p>
            <a:r>
              <a:rPr lang="en-US" sz="1600" i="1" dirty="0">
                <a:solidFill>
                  <a:srgbClr val="002060"/>
                </a:solidFill>
              </a:rPr>
              <a:t>FPIT and GEOS-IT</a:t>
            </a:r>
          </a:p>
        </p:txBody>
      </p:sp>
    </p:spTree>
    <p:extLst>
      <p:ext uri="{BB962C8B-B14F-4D97-AF65-F5344CB8AC3E}">
        <p14:creationId xmlns:p14="http://schemas.microsoft.com/office/powerpoint/2010/main" val="33087911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CE9873-2604-2F4D-9909-ABA0298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44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3CCD44-AF48-844E-BA66-7156B5271B7E}"/>
              </a:ext>
            </a:extLst>
          </p:cNvPr>
          <p:cNvSpPr txBox="1"/>
          <p:nvPr/>
        </p:nvSpPr>
        <p:spPr>
          <a:xfrm>
            <a:off x="666857" y="370114"/>
            <a:ext cx="853785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This summary was meant to convey a general overview of the </a:t>
            </a:r>
          </a:p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meteorological quality of the GMAO’s GEOS-IT system as it transitions from FPIT</a:t>
            </a:r>
          </a:p>
          <a:p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As with FPIT, we will continue our monitoring and evaluation effort</a:t>
            </a:r>
          </a:p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on a regular basis before and during production of GEOS-IT data streams.</a:t>
            </a:r>
          </a:p>
          <a:p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We really do rely heavily on you, the users of this product, to help shape</a:t>
            </a:r>
          </a:p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quality of GEOS-IT by sharing the exercise of evaluating is alongside of us. </a:t>
            </a:r>
          </a:p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If you point us to what you’d like us to further investigate…we will investigate it! </a:t>
            </a:r>
          </a:p>
          <a:p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We are confident in the system about to be launched into production</a:t>
            </a:r>
          </a:p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and that it will serve your needs well into the future.</a:t>
            </a:r>
          </a:p>
          <a:p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BA5CBEA-48E6-DE49-811A-6C072A671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9" y="4209369"/>
            <a:ext cx="2329543" cy="2329543"/>
          </a:xfrm>
          <a:prstGeom prst="rect">
            <a:avLst/>
          </a:prstGeom>
          <a:effectLst>
            <a:softEdge rad="28922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12615F-1E78-9B49-9274-9BBBD48DB332}"/>
              </a:ext>
            </a:extLst>
          </p:cNvPr>
          <p:cNvSpPr txBox="1"/>
          <p:nvPr/>
        </p:nvSpPr>
        <p:spPr>
          <a:xfrm>
            <a:off x="666857" y="5086578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165425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39702-9EBC-294E-B012-69454CAE3C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4FA348-827D-A34D-812B-A35F10B87479}"/>
              </a:ext>
            </a:extLst>
          </p:cNvPr>
          <p:cNvSpPr txBox="1">
            <a:spLocks/>
          </p:cNvSpPr>
          <p:nvPr/>
        </p:nvSpPr>
        <p:spPr>
          <a:xfrm>
            <a:off x="990600" y="602186"/>
            <a:ext cx="10515600" cy="82020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GEOS-IT Collection Status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09A49-7100-D344-88C5-4C9F243DCD09}"/>
              </a:ext>
            </a:extLst>
          </p:cNvPr>
          <p:cNvSpPr txBox="1"/>
          <p:nvPr/>
        </p:nvSpPr>
        <p:spPr>
          <a:xfrm>
            <a:off x="462337" y="1232903"/>
            <a:ext cx="11291299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Sample 2018 data contains 57 collections (monthly volume: 1.3 TB)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Web site that accompanied the sample data release details the changes to filename conventions (including an ISO compatible time format) and ESDT identifiers.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hlinkClick r:id="rId2"/>
              </a:rPr>
              <a:t>https://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hlinkClick r:id="rId2"/>
              </a:rPr>
              <a:t>gmao.gsfc.nasa.gov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hlinkClick r:id="rId2"/>
              </a:rPr>
              <a:t>/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hlinkClick r:id="rId2"/>
              </a:rPr>
              <a:t>GMAO_products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hlinkClick r:id="rId2"/>
              </a:rPr>
              <a:t>/GEOS-IT/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Dual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lat-lon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and cubed-sphere versions at start of production.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Propose to drop the following collections (260GB/month, 19%):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Upper air ozone tendencies by process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en-US" sz="1600" dirty="0">
                <a:solidFill>
                  <a:srgbClr val="FF0000"/>
                </a:solidFill>
              </a:rPr>
              <a:t>odt_tavg_3hr_glo_L576x361_v72 &amp; odt_tavg_3hr_glo_C180x180x6_v72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Upper-air humidity tendencies by process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en-US" sz="1600" dirty="0">
                <a:solidFill>
                  <a:srgbClr val="FF0000"/>
                </a:solidFill>
              </a:rPr>
              <a:t>qdt_tavg_3hr_glo_L576x361_v72 &amp; qdt_tavg_3hr_glo_C180x180x6_v72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Upper-air wind tendencies by process</a:t>
            </a:r>
          </a:p>
          <a:p>
            <a:pPr lvl="2">
              <a:spcAft>
                <a:spcPts val="1200"/>
              </a:spcAft>
            </a:pPr>
            <a:r>
              <a:rPr lang="en-US" sz="1600" dirty="0">
                <a:solidFill>
                  <a:srgbClr val="FF0000"/>
                </a:solidFill>
              </a:rPr>
              <a:t>udt_tavg_3hr_glo_L576x361_v72 &amp; udt_tavg_3hr_glo_C180x180x6_v72</a:t>
            </a:r>
          </a:p>
          <a:p>
            <a:pPr lvl="2">
              <a:spcAft>
                <a:spcPts val="1200"/>
              </a:spcAft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spcAft>
                <a:spcPts val="1200"/>
              </a:spcAft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spcAft>
                <a:spcPts val="1200"/>
              </a:spcAft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spcAft>
                <a:spcPts val="1200"/>
              </a:spcAft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77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39702-9EBC-294E-B012-69454CAE3C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4FA348-827D-A34D-812B-A35F10B87479}"/>
              </a:ext>
            </a:extLst>
          </p:cNvPr>
          <p:cNvSpPr txBox="1">
            <a:spLocks/>
          </p:cNvSpPr>
          <p:nvPr/>
        </p:nvSpPr>
        <p:spPr>
          <a:xfrm>
            <a:off x="990600" y="602186"/>
            <a:ext cx="10515600" cy="82020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GEOS-IT Production Data Access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09A49-7100-D344-88C5-4C9F243DCD09}"/>
              </a:ext>
            </a:extLst>
          </p:cNvPr>
          <p:cNvSpPr txBox="1"/>
          <p:nvPr/>
        </p:nvSpPr>
        <p:spPr>
          <a:xfrm>
            <a:off x="462337" y="1335643"/>
            <a:ext cx="11291299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GEOS FP-IT is the only data set distributed through the GES DISC without the use of an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EarthData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Login account.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FP-IT access is restricted to specific IP addresses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GEOS-IT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PULL subscriptions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will require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EarthData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authentication.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PULL users will need to set up an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EarthData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Login account and inform the GES DISC (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guang-dih.lei@nasa.gov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) of their registered username. 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PUSH subscriptions will not see any change.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Register here: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              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hlinkClick r:id="rId2"/>
              </a:rPr>
              <a:t>https://urs.earthdata.nasa.gov/home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Registration instructions: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              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hlinkClick r:id="rId3"/>
              </a:rPr>
              <a:t>https://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hlinkClick r:id="rId3"/>
              </a:rPr>
              <a:t>wiki.earthdata.nasa.gov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hlinkClick r:id="rId3"/>
              </a:rPr>
              <a:t>/display/EL/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hlinkClick r:id="rId3"/>
              </a:rPr>
              <a:t>How+To+Register+For+an+EarthData+Login+Profile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Once registered, data download options: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              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hlinkClick r:id="rId4"/>
              </a:rPr>
              <a:t>https://disc.gsfc.nasa.gov/data-access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spcAft>
                <a:spcPts val="1200"/>
              </a:spcAft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spcAft>
                <a:spcPts val="1200"/>
              </a:spcAft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62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FA2814-F012-F84F-908D-AB48837933B5}"/>
              </a:ext>
            </a:extLst>
          </p:cNvPr>
          <p:cNvSpPr txBox="1"/>
          <p:nvPr/>
        </p:nvSpPr>
        <p:spPr>
          <a:xfrm>
            <a:off x="0" y="1455491"/>
            <a:ext cx="1172709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/>
              <a:t>     GEOS-IT represents a system of equal or improved quality </a:t>
            </a:r>
          </a:p>
          <a:p>
            <a:pPr algn="ctr"/>
            <a:r>
              <a:rPr lang="en-US" sz="3600" b="1" i="1" dirty="0"/>
              <a:t>       for most fields from the current FPIT system</a:t>
            </a:r>
          </a:p>
          <a:p>
            <a:pPr algn="ctr"/>
            <a:endParaRPr lang="en-US" sz="3600" dirty="0"/>
          </a:p>
          <a:p>
            <a:pPr algn="ctr"/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2F4C75-5A45-5C4F-BC17-7087E505D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0810-937A-5641-8C09-6354F645E3CC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47C5529-3B27-D947-87A1-DF8ACF789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005" y="3906923"/>
            <a:ext cx="2631989" cy="2631989"/>
          </a:xfrm>
          <a:prstGeom prst="rect">
            <a:avLst/>
          </a:prstGeom>
          <a:effectLst>
            <a:softEdge rad="70842"/>
          </a:effectLst>
        </p:spPr>
      </p:pic>
    </p:spTree>
    <p:extLst>
      <p:ext uri="{BB962C8B-B14F-4D97-AF65-F5344CB8AC3E}">
        <p14:creationId xmlns:p14="http://schemas.microsoft.com/office/powerpoint/2010/main" val="345449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FA2814-F012-F84F-908D-AB48837933B5}"/>
              </a:ext>
            </a:extLst>
          </p:cNvPr>
          <p:cNvSpPr txBox="1"/>
          <p:nvPr/>
        </p:nvSpPr>
        <p:spPr>
          <a:xfrm>
            <a:off x="370169" y="300796"/>
            <a:ext cx="10851689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climate of GEOS-IT as compared with the system it will replace, FPIT: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dirty="0"/>
              <a:t>GEOS-IT represents a system of equal or improved quality in most quantities </a:t>
            </a:r>
          </a:p>
          <a:p>
            <a:r>
              <a:rPr lang="en-US" sz="2000" b="1" i="1" dirty="0"/>
              <a:t>        from the current FPIT system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 Chronic significant biases in FPIT, especially tropical T and q profiles in the </a:t>
            </a:r>
          </a:p>
          <a:p>
            <a:r>
              <a:rPr lang="en-US" sz="2000" dirty="0"/>
              <a:t>       troposphere are essentially removed in GEOS-IT</a:t>
            </a:r>
          </a:p>
          <a:p>
            <a:r>
              <a:rPr lang="en-US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 TOA energy balance re-established</a:t>
            </a:r>
          </a:p>
          <a:p>
            <a:r>
              <a:rPr lang="en-US" sz="2000" dirty="0"/>
              <a:t>     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The land/ocean, snow fraction, and polar cap precipitation distribution is more realistic in GEOS-IT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Updated ozone data sources provide an improved and more consistent data record</a:t>
            </a:r>
          </a:p>
          <a:p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We noted some concerning trends in the regime transition of the upper altitudes</a:t>
            </a:r>
          </a:p>
          <a:p>
            <a:r>
              <a:rPr lang="en-US" sz="2000" dirty="0"/>
              <a:t>        of the equatorial QBO winds and SAO in GEOS-IT sample months. We believe that we </a:t>
            </a:r>
          </a:p>
          <a:p>
            <a:r>
              <a:rPr lang="en-US" sz="2000" dirty="0"/>
              <a:t>        understand the source of this discrepancy and will apply a correction in time for production.</a:t>
            </a:r>
          </a:p>
          <a:p>
            <a:r>
              <a:rPr lang="en-US" sz="2000" dirty="0"/>
              <a:t>        We will closely monitor the structure of the upper atmosphere equatorial fields. 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        </a:t>
            </a:r>
            <a:endParaRPr lang="en-US" sz="2400" b="1" dirty="0">
              <a:solidFill>
                <a:srgbClr val="C00000"/>
              </a:solidFill>
            </a:endParaRPr>
          </a:p>
          <a:p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2F4C75-5A45-5C4F-BC17-7087E505D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0810-937A-5641-8C09-6354F645E3CC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8B492D-DA15-4E41-9F84-C857BCF6565B}"/>
              </a:ext>
            </a:extLst>
          </p:cNvPr>
          <p:cNvSpPr txBox="1"/>
          <p:nvPr/>
        </p:nvSpPr>
        <p:spPr>
          <a:xfrm>
            <a:off x="8718314" y="1959429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BBF2E4-51D0-5B49-BA30-B0ADB5A93F97}"/>
              </a:ext>
            </a:extLst>
          </p:cNvPr>
          <p:cNvSpPr txBox="1"/>
          <p:nvPr/>
        </p:nvSpPr>
        <p:spPr>
          <a:xfrm>
            <a:off x="4661570" y="2782669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B810BF-D00C-1149-A1AE-51C4255DF1BC}"/>
              </a:ext>
            </a:extLst>
          </p:cNvPr>
          <p:cNvSpPr txBox="1"/>
          <p:nvPr/>
        </p:nvSpPr>
        <p:spPr>
          <a:xfrm>
            <a:off x="11290916" y="3429000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2094DE-0233-2342-AF59-0E4842AF02A8}"/>
              </a:ext>
            </a:extLst>
          </p:cNvPr>
          <p:cNvSpPr txBox="1"/>
          <p:nvPr/>
        </p:nvSpPr>
        <p:spPr>
          <a:xfrm>
            <a:off x="9982200" y="4075331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1553153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B8D4B88-522F-EE45-9D7D-288C821A7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112" y="0"/>
            <a:ext cx="54835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08B228-3EF5-3347-A543-C4E1D3733F43}"/>
              </a:ext>
            </a:extLst>
          </p:cNvPr>
          <p:cNvSpPr/>
          <p:nvPr/>
        </p:nvSpPr>
        <p:spPr>
          <a:xfrm>
            <a:off x="3182112" y="0"/>
            <a:ext cx="18918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FF1648-D229-3549-AF79-1FCC82716A19}"/>
              </a:ext>
            </a:extLst>
          </p:cNvPr>
          <p:cNvSpPr txBox="1"/>
          <p:nvPr/>
        </p:nvSpPr>
        <p:spPr>
          <a:xfrm>
            <a:off x="478711" y="929670"/>
            <a:ext cx="2892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FPIT 300hPa Temp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67DCCB-3DDA-9F46-84E3-8AB5B44DE948}"/>
              </a:ext>
            </a:extLst>
          </p:cNvPr>
          <p:cNvSpPr txBox="1"/>
          <p:nvPr/>
        </p:nvSpPr>
        <p:spPr>
          <a:xfrm>
            <a:off x="262223" y="2905780"/>
            <a:ext cx="3427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ECMWF 300hPa Temp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F91692-4FC4-B147-B460-F52F5329FE13}"/>
              </a:ext>
            </a:extLst>
          </p:cNvPr>
          <p:cNvSpPr txBox="1"/>
          <p:nvPr/>
        </p:nvSpPr>
        <p:spPr>
          <a:xfrm>
            <a:off x="1124410" y="5119209"/>
            <a:ext cx="1656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difference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5A7A10-5409-E240-A080-E1704B3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9B9BB-EFC8-4F4E-80BE-94053C523867}" type="slidenum">
              <a:rPr lang="en-US" smtClean="0"/>
              <a:t>9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8384FA-A06E-534D-B822-65418DE3BF33}"/>
              </a:ext>
            </a:extLst>
          </p:cNvPr>
          <p:cNvSpPr/>
          <p:nvPr/>
        </p:nvSpPr>
        <p:spPr>
          <a:xfrm>
            <a:off x="7739743" y="468086"/>
            <a:ext cx="653143" cy="2569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3122F7-3A27-CB4A-B4B4-858307DD9031}"/>
              </a:ext>
            </a:extLst>
          </p:cNvPr>
          <p:cNvSpPr txBox="1"/>
          <p:nvPr/>
        </p:nvSpPr>
        <p:spPr>
          <a:xfrm>
            <a:off x="8392886" y="268031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July 2018</a:t>
            </a:r>
          </a:p>
        </p:txBody>
      </p:sp>
    </p:spTree>
    <p:extLst>
      <p:ext uri="{BB962C8B-B14F-4D97-AF65-F5344CB8AC3E}">
        <p14:creationId xmlns:p14="http://schemas.microsoft.com/office/powerpoint/2010/main" val="3941465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2758</TotalTime>
  <Words>2123</Words>
  <Application>Microsoft Macintosh PowerPoint</Application>
  <PresentationFormat>Widescreen</PresentationFormat>
  <Paragraphs>437</Paragraphs>
  <Slides>44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Helvetica Neue</vt:lpstr>
      <vt:lpstr>Times New Roman</vt:lpstr>
      <vt:lpstr>Office Theme</vt:lpstr>
      <vt:lpstr>PowerPoint Presentation</vt:lpstr>
      <vt:lpstr>Objectives for Today’s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T2M, Precip., etc. in GEOS-IT Over Greenland, Antarctica, and the Arctic Ocean vs. Station  Observations &amp; FPIT</vt:lpstr>
      <vt:lpstr>Comparison With Antarctic Station Temperatures</vt:lpstr>
      <vt:lpstr>Reanalysis Vs. Station, South Pole</vt:lpstr>
      <vt:lpstr>Comparison With Greenland Station Temperatures</vt:lpstr>
      <vt:lpstr>PowerPoint Presentation</vt:lpstr>
      <vt:lpstr>PowerPoint Presentation</vt:lpstr>
      <vt:lpstr>Area Averages – T2M</vt:lpstr>
      <vt:lpstr>PowerPoint Presentation</vt:lpstr>
      <vt:lpstr>Area Averages - PRECTOT</vt:lpstr>
      <vt:lpstr>Cryosphere Summary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Partyka, Gary S. (GSFC-610.1)[SCIENCE SYSTEMS AND APPLICATIONS INC]</dc:creator>
  <cp:lastModifiedBy>Partyka, Gary S. (GSFC-610.1)[SCIENCE SYSTEMS AND APPLICATIONS INC]</cp:lastModifiedBy>
  <cp:revision>14</cp:revision>
  <dcterms:created xsi:type="dcterms:W3CDTF">2021-10-13T19:53:57Z</dcterms:created>
  <dcterms:modified xsi:type="dcterms:W3CDTF">2021-10-20T18:57:05Z</dcterms:modified>
</cp:coreProperties>
</file>