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BDBDB"/>
    <a:srgbClr val="CDCDCD"/>
    <a:srgbClr val="CAE2F6"/>
    <a:srgbClr val="EBF3FE"/>
    <a:srgbClr val="1C75BC"/>
    <a:srgbClr val="DCF3FE"/>
    <a:srgbClr val="90B737"/>
    <a:srgbClr val="92D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2"/>
    <p:restoredTop sz="96327"/>
  </p:normalViewPr>
  <p:slideViewPr>
    <p:cSldViewPr snapToGrid="0" snapToObjects="1">
      <p:cViewPr varScale="1">
        <p:scale>
          <a:sx n="132" d="100"/>
          <a:sy n="132" d="100"/>
        </p:scale>
        <p:origin x="17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E87B-38EC-5F42-B4DC-C4A057027F4C}" type="datetimeFigureOut">
              <a:rPr lang="en-US" smtClean="0"/>
              <a:t>8/18/23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C583-F4B1-834B-9486-C22126F4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791" y="185231"/>
            <a:ext cx="9298623" cy="113428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8/18/23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6791" y="1490663"/>
            <a:ext cx="11598415" cy="459422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8/18/23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8/18/23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ub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8/18/23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4178" y="6445501"/>
            <a:ext cx="529730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0140"/>
            <a:ext cx="10515600" cy="46021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8/18/23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23151" y="733778"/>
            <a:ext cx="3932237" cy="1134533"/>
          </a:xfrm>
        </p:spPr>
        <p:txBody>
          <a:bodyPr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919" y="733778"/>
            <a:ext cx="6172200" cy="5135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1" y="1952978"/>
            <a:ext cx="3932237" cy="3916010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8/18/23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</a:t>
            </a:r>
            <a:r>
              <a:rPr lang="en-US"/>
              <a:t>text.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8/18/23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3">
                <a:lumMod val="0"/>
                <a:lumOff val="100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1C8F4B49-F8B7-7949-9C28-BF428A8465A9}"/>
              </a:ext>
            </a:extLst>
          </p:cNvPr>
          <p:cNvSpPr/>
          <p:nvPr userDrawn="1"/>
        </p:nvSpPr>
        <p:spPr>
          <a:xfrm flipV="1">
            <a:off x="12327008" y="310556"/>
            <a:ext cx="2923160" cy="688745"/>
          </a:xfrm>
          <a:prstGeom prst="round2SameRect">
            <a:avLst>
              <a:gd name="adj1" fmla="val 29744"/>
              <a:gd name="adj2" fmla="val 0"/>
            </a:avLst>
          </a:prstGeom>
          <a:solidFill>
            <a:srgbClr val="DBD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C1A24936-C200-1F4F-A086-CF0CE45ABAB3}"/>
              </a:ext>
            </a:extLst>
          </p:cNvPr>
          <p:cNvSpPr/>
          <p:nvPr userDrawn="1"/>
        </p:nvSpPr>
        <p:spPr>
          <a:xfrm>
            <a:off x="254147" y="6388893"/>
            <a:ext cx="11683705" cy="469107"/>
          </a:xfrm>
          <a:prstGeom prst="round2SameRect">
            <a:avLst>
              <a:gd name="adj1" fmla="val 29744"/>
              <a:gd name="adj2" fmla="val 0"/>
            </a:avLst>
          </a:prstGeom>
          <a:solidFill>
            <a:srgbClr val="DBD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792" y="187841"/>
            <a:ext cx="9204790" cy="115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791" y="1490140"/>
            <a:ext cx="11598418" cy="46021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680022" y="6460333"/>
            <a:ext cx="2581079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800" b="1" i="0" dirty="0">
                <a:solidFill>
                  <a:srgbClr val="1C75BC"/>
                </a:solidFill>
                <a:ea typeface="Arial Regular" charset="0"/>
              </a:rPr>
              <a:t>Global Modeling</a:t>
            </a:r>
            <a:r>
              <a:rPr lang="en-US" sz="800" b="1" i="0" baseline="0" dirty="0">
                <a:solidFill>
                  <a:srgbClr val="1C75BC"/>
                </a:solidFill>
                <a:ea typeface="Arial Regular" charset="0"/>
              </a:rPr>
              <a:t> </a:t>
            </a:r>
            <a:r>
              <a:rPr lang="en-US" sz="800" b="1" i="0" dirty="0">
                <a:solidFill>
                  <a:srgbClr val="1C75BC"/>
                </a:solidFill>
                <a:ea typeface="Arial Regular" charset="0"/>
              </a:rPr>
              <a:t>and</a:t>
            </a:r>
            <a:r>
              <a:rPr lang="en-US" sz="800" b="1" i="0" baseline="0" dirty="0">
                <a:solidFill>
                  <a:srgbClr val="1C75BC"/>
                </a:solidFill>
                <a:ea typeface="Arial Regular" charset="0"/>
              </a:rPr>
              <a:t> </a:t>
            </a:r>
            <a:r>
              <a:rPr lang="en-US" sz="800" b="1" i="0" dirty="0">
                <a:solidFill>
                  <a:srgbClr val="1C75BC"/>
                </a:solidFill>
                <a:ea typeface="Arial Regular" charset="0"/>
              </a:rPr>
              <a:t>Assimilation Office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1C75BC"/>
                </a:solidFill>
                <a:ea typeface="Arial Regular" charset="0"/>
              </a:rPr>
              <a:t>gmao.gsfc.nasa.gov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962" y="6009417"/>
            <a:ext cx="567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DB8D1E3-1DAE-664E-B350-75CA63E75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4674" y="6009417"/>
            <a:ext cx="122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80A0F2B-E692-5549-89C0-DEF97C653501}" type="datetimeFigureOut">
              <a:rPr lang="en-US" smtClean="0"/>
              <a:pPr/>
              <a:t>8/18/23</a:t>
            </a:fld>
            <a:endParaRPr lang="en-US" dirty="0"/>
          </a:p>
        </p:txBody>
      </p:sp>
      <p:pic>
        <p:nvPicPr>
          <p:cNvPr id="13" name="Picture 25" descr="NASA insigniaCMYK"/>
          <p:cNvPicPr preferRelativeResize="0"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8542" y="97427"/>
            <a:ext cx="575446" cy="4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ED0B9B-9887-9A47-94D6-3EAAF774207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244428" y="6460333"/>
            <a:ext cx="1521837" cy="322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6E619-8AEE-C94F-B790-5BC7501047F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69634" y="6470272"/>
            <a:ext cx="1120627" cy="2864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67A393-44F6-A443-A176-FD799F4F7164}"/>
              </a:ext>
            </a:extLst>
          </p:cNvPr>
          <p:cNvSpPr txBox="1"/>
          <p:nvPr userDrawn="1"/>
        </p:nvSpPr>
        <p:spPr>
          <a:xfrm>
            <a:off x="9797143" y="172057"/>
            <a:ext cx="1407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National Aeronautics and</a:t>
            </a:r>
          </a:p>
          <a:p>
            <a:pPr algn="r"/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Space Administration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82477E-2E5A-EF42-9B2F-9E1BB2260986}"/>
              </a:ext>
            </a:extLst>
          </p:cNvPr>
          <p:cNvCxnSpPr>
            <a:cxnSpLocks/>
          </p:cNvCxnSpPr>
          <p:nvPr userDrawn="1"/>
        </p:nvCxnSpPr>
        <p:spPr>
          <a:xfrm>
            <a:off x="11344545" y="100958"/>
            <a:ext cx="0" cy="48169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5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5" r:id="rId3"/>
    <p:sldLayoutId id="2147483649" r:id="rId4"/>
    <p:sldLayoutId id="2147483650" r:id="rId5"/>
    <p:sldLayoutId id="2147483657" r:id="rId6"/>
    <p:sldLayoutId id="21474836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90B73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27432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5151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159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490" indent="-17145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planet&#10;&#10;Description automatically generated">
            <a:extLst>
              <a:ext uri="{FF2B5EF4-FFF2-40B4-BE49-F238E27FC236}">
                <a16:creationId xmlns:a16="http://schemas.microsoft.com/office/drawing/2014/main" id="{19AFFBF6-984B-596F-F111-49039F62A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40" y="1357162"/>
            <a:ext cx="9326880" cy="3108960"/>
          </a:xfrm>
          <a:prstGeom prst="rect">
            <a:avLst/>
          </a:prstGeom>
        </p:spPr>
      </p:pic>
      <p:pic>
        <p:nvPicPr>
          <p:cNvPr id="3" name="Picture 2" descr="A graph of a number of different numbers&#10;&#10;Description automatically generated with medium confidence">
            <a:extLst>
              <a:ext uri="{FF2B5EF4-FFF2-40B4-BE49-F238E27FC236}">
                <a16:creationId xmlns:a16="http://schemas.microsoft.com/office/drawing/2014/main" id="{5508B826-13B3-2DFC-403F-E157D8F8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568" y="804932"/>
            <a:ext cx="2362402" cy="4049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4D6A8-0641-1535-E4F7-70D7285143EC}"/>
              </a:ext>
            </a:extLst>
          </p:cNvPr>
          <p:cNvSpPr txBox="1"/>
          <p:nvPr/>
        </p:nvSpPr>
        <p:spPr>
          <a:xfrm>
            <a:off x="1636295" y="4854764"/>
            <a:ext cx="285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Increasing Resolution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1ADB7B3-58B6-C485-9785-6B9241A403DA}"/>
              </a:ext>
            </a:extLst>
          </p:cNvPr>
          <p:cNvSpPr/>
          <p:nvPr/>
        </p:nvSpPr>
        <p:spPr>
          <a:xfrm>
            <a:off x="4331369" y="4951381"/>
            <a:ext cx="4403558" cy="272715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1EFDF-AAB5-25A7-E4C9-848AC77FC79D}"/>
              </a:ext>
            </a:extLst>
          </p:cNvPr>
          <p:cNvSpPr txBox="1"/>
          <p:nvPr/>
        </p:nvSpPr>
        <p:spPr>
          <a:xfrm>
            <a:off x="7399623" y="5500838"/>
            <a:ext cx="4604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Enstrophy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increases with increasing resolution, however, the increase from x0048 is smaller suggesting that the mesoscale features are converging.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396F514-0678-A9E6-0E8C-641A54321285}"/>
              </a:ext>
            </a:extLst>
          </p:cNvPr>
          <p:cNvSpPr/>
          <p:nvPr/>
        </p:nvSpPr>
        <p:spPr>
          <a:xfrm>
            <a:off x="9753600" y="4957011"/>
            <a:ext cx="778042" cy="601578"/>
          </a:xfrm>
          <a:custGeom>
            <a:avLst/>
            <a:gdLst>
              <a:gd name="connsiteX0" fmla="*/ 0 w 778042"/>
              <a:gd name="connsiteY0" fmla="*/ 601578 h 601578"/>
              <a:gd name="connsiteX1" fmla="*/ 256674 w 778042"/>
              <a:gd name="connsiteY1" fmla="*/ 328863 h 601578"/>
              <a:gd name="connsiteX2" fmla="*/ 376989 w 778042"/>
              <a:gd name="connsiteY2" fmla="*/ 457200 h 601578"/>
              <a:gd name="connsiteX3" fmla="*/ 778042 w 778042"/>
              <a:gd name="connsiteY3" fmla="*/ 0 h 60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42" h="601578">
                <a:moveTo>
                  <a:pt x="0" y="601578"/>
                </a:moveTo>
                <a:cubicBezTo>
                  <a:pt x="96921" y="477252"/>
                  <a:pt x="193842" y="352926"/>
                  <a:pt x="256674" y="328863"/>
                </a:cubicBezTo>
                <a:cubicBezTo>
                  <a:pt x="319506" y="304800"/>
                  <a:pt x="290094" y="512011"/>
                  <a:pt x="376989" y="457200"/>
                </a:cubicBezTo>
                <a:cubicBezTo>
                  <a:pt x="463884" y="402389"/>
                  <a:pt x="620963" y="201194"/>
                  <a:pt x="778042" y="0"/>
                </a:cubicBezTo>
              </a:path>
            </a:pathLst>
          </a:custGeom>
          <a:noFill/>
          <a:ln w="28575"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43E23-7076-913B-585B-E1303F2F27B4}"/>
              </a:ext>
            </a:extLst>
          </p:cNvPr>
          <p:cNvSpPr txBox="1"/>
          <p:nvPr/>
        </p:nvSpPr>
        <p:spPr>
          <a:xfrm>
            <a:off x="3291840" y="298383"/>
            <a:ext cx="387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27 January 2022 00UTC</a:t>
            </a:r>
          </a:p>
        </p:txBody>
      </p:sp>
    </p:spTree>
    <p:extLst>
      <p:ext uri="{BB962C8B-B14F-4D97-AF65-F5344CB8AC3E}">
        <p14:creationId xmlns:p14="http://schemas.microsoft.com/office/powerpoint/2010/main" val="117425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MAO-light-template-16x9_new_v2 (1)" id="{910F9222-27CD-BB4D-A2F0-5EF774B6F49C}" vid="{3946BE8B-2F56-9E46-9B4C-9B71F94DCF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4270</TotalTime>
  <Words>28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Coy, Lawrence (GSFC-610.1)[SCIENCE SYSTEMS AND APPLICATIONS INC]</dc:creator>
  <cp:lastModifiedBy>Coy, Lawrence (GSFC-610.1)[SCIENCE SYSTEMS AND APPLICATIONS INC]</cp:lastModifiedBy>
  <cp:revision>8</cp:revision>
  <dcterms:created xsi:type="dcterms:W3CDTF">2023-07-20T14:29:40Z</dcterms:created>
  <dcterms:modified xsi:type="dcterms:W3CDTF">2023-08-21T17:41:28Z</dcterms:modified>
</cp:coreProperties>
</file>