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70" r:id="rId5"/>
    <p:sldId id="282" r:id="rId6"/>
    <p:sldId id="308" r:id="rId7"/>
    <p:sldId id="285" r:id="rId8"/>
    <p:sldId id="286" r:id="rId9"/>
    <p:sldId id="288" r:id="rId10"/>
    <p:sldId id="276" r:id="rId11"/>
    <p:sldId id="290" r:id="rId12"/>
    <p:sldId id="297" r:id="rId13"/>
    <p:sldId id="305" r:id="rId14"/>
    <p:sldId id="291" r:id="rId15"/>
    <p:sldId id="307" r:id="rId16"/>
    <p:sldId id="306" r:id="rId17"/>
    <p:sldId id="261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333C01-F591-E726-3073-3E246308C469}" name="Dezfuli, Amin (GSFC-610.1)[SCIENCE SYSTEMS AND APPLICATIONS INC]" initials="DA(6SAAI" userId="S::adezfuli@ndc.nasa.gov::f6a684a3-1b3f-4b31-82d2-03fa4a714d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C75BC"/>
    <a:srgbClr val="EF37D6"/>
    <a:srgbClr val="FF8AD8"/>
    <a:srgbClr val="DBDBDB"/>
    <a:srgbClr val="CDCDCD"/>
    <a:srgbClr val="CAE2F6"/>
    <a:srgbClr val="EBF3FE"/>
    <a:srgbClr val="DCF3FE"/>
    <a:srgbClr val="90B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6"/>
    <p:restoredTop sz="95028"/>
  </p:normalViewPr>
  <p:slideViewPr>
    <p:cSldViewPr snapToGrid="0" snapToObjects="1">
      <p:cViewPr varScale="1">
        <p:scale>
          <a:sx n="81" d="100"/>
          <a:sy n="81" d="100"/>
        </p:scale>
        <p:origin x="1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5/19/23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791" y="185231"/>
            <a:ext cx="9298623" cy="11342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5/19/23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6791" y="1490663"/>
            <a:ext cx="11598415" cy="4594225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5/19/23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5/19/23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5/19/23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5/19/23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5/19/23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(w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ound Same Side Corner Rectangle 11"/>
          <p:cNvSpPr/>
          <p:nvPr/>
        </p:nvSpPr>
        <p:spPr>
          <a:xfrm>
            <a:off x="254147" y="6388893"/>
            <a:ext cx="11683706" cy="469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8" y="0"/>
                </a:moveTo>
                <a:lnTo>
                  <a:pt x="21342" y="0"/>
                </a:lnTo>
                <a:cubicBezTo>
                  <a:pt x="21485" y="0"/>
                  <a:pt x="21600" y="2876"/>
                  <a:pt x="21600" y="6425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6425"/>
                </a:lnTo>
                <a:cubicBezTo>
                  <a:pt x="0" y="2876"/>
                  <a:pt x="115" y="0"/>
                  <a:pt x="258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36" name="TextBox 8"/>
          <p:cNvSpPr txBox="1"/>
          <p:nvPr/>
        </p:nvSpPr>
        <p:spPr>
          <a:xfrm>
            <a:off x="1680022" y="6460333"/>
            <a:ext cx="2581080" cy="22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90000"/>
              </a:lnSpc>
              <a:defRPr sz="1600" b="1">
                <a:solidFill>
                  <a:srgbClr val="1C75B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Global Modeling and Assimilation Office</a:t>
            </a:r>
          </a:p>
          <a:p>
            <a:pPr algn="l" defTabSz="914400">
              <a:lnSpc>
                <a:spcPct val="90000"/>
              </a:lnSpc>
              <a:defRPr sz="1600">
                <a:solidFill>
                  <a:srgbClr val="1C75B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gmao.gsfc.nasa.gov</a:t>
            </a:r>
          </a:p>
        </p:txBody>
      </p:sp>
      <p:pic>
        <p:nvPicPr>
          <p:cNvPr id="23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428" y="6460333"/>
            <a:ext cx="1521838" cy="322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34" y="6470272"/>
            <a:ext cx="1120628" cy="286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" name="Group"/>
          <p:cNvGrpSpPr/>
          <p:nvPr/>
        </p:nvGrpSpPr>
        <p:grpSpPr>
          <a:xfrm>
            <a:off x="9797143" y="97427"/>
            <a:ext cx="2256846" cy="485224"/>
            <a:chOff x="0" y="0"/>
            <a:chExt cx="4513690" cy="970446"/>
          </a:xfrm>
        </p:grpSpPr>
        <p:pic>
          <p:nvPicPr>
            <p:cNvPr id="239" name="Picture 25" descr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2797" y="0"/>
              <a:ext cx="1150893" cy="9633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TextBox 17"/>
            <p:cNvSpPr txBox="1"/>
            <p:nvPr/>
          </p:nvSpPr>
          <p:spPr>
            <a:xfrm>
              <a:off x="0" y="149260"/>
              <a:ext cx="2814543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defTabSz="914400">
                <a:defRPr sz="1800">
                  <a:solidFill>
                    <a:srgbClr val="76717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/>
                <a:t>National Aeronautics and</a:t>
              </a:r>
            </a:p>
            <a:p>
              <a:pPr algn="r" defTabSz="914400">
                <a:defRPr sz="1800">
                  <a:solidFill>
                    <a:srgbClr val="76717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/>
                <a:t>Space Administration</a:t>
              </a:r>
            </a:p>
          </p:txBody>
        </p:sp>
        <p:sp>
          <p:nvSpPr>
            <p:cNvPr id="241" name="Straight Connector 18"/>
            <p:cNvSpPr/>
            <p:nvPr/>
          </p:nvSpPr>
          <p:spPr>
            <a:xfrm>
              <a:off x="3094803" y="7061"/>
              <a:ext cx="1" cy="963385"/>
            </a:xfrm>
            <a:prstGeom prst="line">
              <a:avLst/>
            </a:prstGeom>
            <a:noFill/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176" y="6075312"/>
            <a:ext cx="239054" cy="233336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5521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C1A24936-C200-1F4F-A086-CF0CE45ABAB3}"/>
              </a:ext>
            </a:extLst>
          </p:cNvPr>
          <p:cNvSpPr/>
          <p:nvPr userDrawn="1"/>
        </p:nvSpPr>
        <p:spPr>
          <a:xfrm>
            <a:off x="254147" y="6388893"/>
            <a:ext cx="11683705" cy="469107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792" y="187841"/>
            <a:ext cx="9204790" cy="115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791" y="1490140"/>
            <a:ext cx="11598418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680022" y="6460333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962" y="6009417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4674" y="6009417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5/19/23</a:t>
            </a:fld>
            <a:endParaRPr lang="en-US" dirty="0"/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8542" y="9742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0B9B-9887-9A47-94D6-3EAAF77420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44428" y="6460333"/>
            <a:ext cx="1521837" cy="32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6E619-8AEE-C94F-B790-5BC7501047F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9634" y="6470272"/>
            <a:ext cx="1120627" cy="286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67A393-44F6-A443-A176-FD799F4F7164}"/>
              </a:ext>
            </a:extLst>
          </p:cNvPr>
          <p:cNvSpPr txBox="1"/>
          <p:nvPr userDrawn="1"/>
        </p:nvSpPr>
        <p:spPr>
          <a:xfrm>
            <a:off x="9797143" y="172057"/>
            <a:ext cx="14072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National Aeronautics and</a:t>
            </a:r>
          </a:p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Space Administration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2477E-2E5A-EF42-9B2F-9E1BB2260986}"/>
              </a:ext>
            </a:extLst>
          </p:cNvPr>
          <p:cNvCxnSpPr>
            <a:cxnSpLocks/>
          </p:cNvCxnSpPr>
          <p:nvPr userDrawn="1"/>
        </p:nvCxnSpPr>
        <p:spPr>
          <a:xfrm>
            <a:off x="11344545" y="100958"/>
            <a:ext cx="0" cy="48169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90B737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2A191DB3-A004-2014-7EB4-6131837D1490}"/>
              </a:ext>
            </a:extLst>
          </p:cNvPr>
          <p:cNvSpPr txBox="1">
            <a:spLocks/>
          </p:cNvSpPr>
          <p:nvPr/>
        </p:nvSpPr>
        <p:spPr>
          <a:xfrm>
            <a:off x="108177" y="529056"/>
            <a:ext cx="5641444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B73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Studying transport and chemistry with the Stratospheric Composition Reanalysis of Aura Microwave Limb Sounder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id="{1E5912E2-517D-2116-CACD-ABDA1AE2823A}"/>
              </a:ext>
            </a:extLst>
          </p:cNvPr>
          <p:cNvSpPr txBox="1">
            <a:spLocks/>
          </p:cNvSpPr>
          <p:nvPr/>
        </p:nvSpPr>
        <p:spPr>
          <a:xfrm>
            <a:off x="336998" y="3627648"/>
            <a:ext cx="5508827" cy="8547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7432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51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159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4490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 Wargan, Gloria L. Manney, Brad Weir, K. Emma </a:t>
            </a:r>
            <a:r>
              <a:rPr lang="en-US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Knowland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Steven Pawson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3D6F0-52E8-19C9-7857-30CC117F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88" t="12132" r="17085"/>
          <a:stretch/>
        </p:blipFill>
        <p:spPr>
          <a:xfrm>
            <a:off x="6454997" y="1256460"/>
            <a:ext cx="5359913" cy="3320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2ADAF-E740-8B24-CE0D-DD551D958BF0}"/>
              </a:ext>
            </a:extLst>
          </p:cNvPr>
          <p:cNvSpPr txBox="1"/>
          <p:nvPr/>
        </p:nvSpPr>
        <p:spPr>
          <a:xfrm>
            <a:off x="10496248" y="125646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HNO</a:t>
            </a:r>
            <a:r>
              <a:rPr lang="en-US" b="1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at 500 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D6EA5-4860-2BD0-B234-54097AA0FE94}"/>
              </a:ext>
            </a:extLst>
          </p:cNvPr>
          <p:cNvSpPr/>
          <p:nvPr/>
        </p:nvSpPr>
        <p:spPr>
          <a:xfrm>
            <a:off x="7232741" y="3826836"/>
            <a:ext cx="3887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M2-SCREAM</a:t>
            </a:r>
          </a:p>
        </p:txBody>
      </p:sp>
      <p:pic>
        <p:nvPicPr>
          <p:cNvPr id="9" name="Picture 4" descr="Microwave Limb Sounder - Earth Instruments - NASA Jet Propulsion Laboratory">
            <a:extLst>
              <a:ext uri="{FF2B5EF4-FFF2-40B4-BE49-F238E27FC236}">
                <a16:creationId xmlns:a16="http://schemas.microsoft.com/office/drawing/2014/main" id="{FA4B5BA7-6441-C36D-925E-066D7661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746" y="43060"/>
            <a:ext cx="3696552" cy="20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5AB81E-B8D7-BEE3-AD35-D2DD78FFBF16}"/>
              </a:ext>
            </a:extLst>
          </p:cNvPr>
          <p:cNvSpPr txBox="1"/>
          <p:nvPr/>
        </p:nvSpPr>
        <p:spPr>
          <a:xfrm>
            <a:off x="0" y="602520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Project funded by NASA’s Modeling Analysis and Prediction (MAP)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5BCB6-EFFD-ACEB-3779-2C8F40DAF630}"/>
              </a:ext>
            </a:extLst>
          </p:cNvPr>
          <p:cNvSpPr txBox="1"/>
          <p:nvPr/>
        </p:nvSpPr>
        <p:spPr>
          <a:xfrm>
            <a:off x="2928899" y="5232208"/>
            <a:ext cx="5656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12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International Limb Workshop, Brussels May 2023</a:t>
            </a:r>
          </a:p>
        </p:txBody>
      </p:sp>
    </p:spTree>
    <p:extLst>
      <p:ext uri="{BB962C8B-B14F-4D97-AF65-F5344CB8AC3E}">
        <p14:creationId xmlns:p14="http://schemas.microsoft.com/office/powerpoint/2010/main" val="347004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9E3FD0FA-8FD4-61D7-1EBF-C831F067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" y="601815"/>
            <a:ext cx="7299633" cy="51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74D4B6-DD5F-ADAA-A7BE-259933727649}"/>
              </a:ext>
            </a:extLst>
          </p:cNvPr>
          <p:cNvSpPr txBox="1"/>
          <p:nvPr/>
        </p:nvSpPr>
        <p:spPr>
          <a:xfrm>
            <a:off x="7353154" y="1898445"/>
            <a:ext cx="492555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Departures from the zonal mean for </a:t>
            </a:r>
            <a:endParaRPr lang="en-US" sz="2200" dirty="0">
              <a:solidFill>
                <a:srgbClr val="1C1D1E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scaled PV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water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HCl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HNO</a:t>
            </a:r>
            <a:r>
              <a:rPr lang="en-US" sz="2200" b="0" i="0" baseline="-2500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N</a:t>
            </a:r>
            <a:r>
              <a:rPr lang="en-US" sz="2200" b="0" i="0" baseline="-2500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O 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ozone </a:t>
            </a:r>
          </a:p>
          <a:p>
            <a:r>
              <a:rPr lang="en-US" sz="2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at 80°W on 31 January 2020. Also shown are potential temperature contours</a:t>
            </a:r>
            <a:r>
              <a:rPr lang="en-US" sz="24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BC844-5AC4-463F-9854-BBB0081E09E7}"/>
              </a:ext>
            </a:extLst>
          </p:cNvPr>
          <p:cNvSpPr txBox="1"/>
          <p:nvPr/>
        </p:nvSpPr>
        <p:spPr>
          <a:xfrm>
            <a:off x="7344699" y="586008"/>
            <a:ext cx="4744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AdvPSTIM10"/>
              </a:rPr>
              <a:t>Smoke with Induced Rotation and Lofting (SWIRL) from the Australian New Year’s wildfires of 2019/2020 </a:t>
            </a:r>
            <a:endParaRPr lang="en-US" sz="2400" b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BAD73B-BEBA-D015-F2EA-E394D1146AD6}"/>
              </a:ext>
            </a:extLst>
          </p:cNvPr>
          <p:cNvSpPr/>
          <p:nvPr/>
        </p:nvSpPr>
        <p:spPr>
          <a:xfrm>
            <a:off x="31694" y="604683"/>
            <a:ext cx="396009" cy="28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25A13F-2357-277F-FFF6-9A47004B565F}"/>
              </a:ext>
            </a:extLst>
          </p:cNvPr>
          <p:cNvSpPr/>
          <p:nvPr/>
        </p:nvSpPr>
        <p:spPr>
          <a:xfrm>
            <a:off x="2425845" y="580107"/>
            <a:ext cx="396009" cy="28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B8EE6-8B75-3185-D946-3D36635F67A8}"/>
              </a:ext>
            </a:extLst>
          </p:cNvPr>
          <p:cNvSpPr/>
          <p:nvPr/>
        </p:nvSpPr>
        <p:spPr>
          <a:xfrm>
            <a:off x="4820000" y="555527"/>
            <a:ext cx="396009" cy="28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501A5C-37E7-3FB8-1D75-97E4B49279D4}"/>
              </a:ext>
            </a:extLst>
          </p:cNvPr>
          <p:cNvSpPr/>
          <p:nvPr/>
        </p:nvSpPr>
        <p:spPr>
          <a:xfrm>
            <a:off x="36611" y="3175820"/>
            <a:ext cx="396009" cy="28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EED373-2D84-9709-3EAA-257AC1B14E2B}"/>
              </a:ext>
            </a:extLst>
          </p:cNvPr>
          <p:cNvSpPr/>
          <p:nvPr/>
        </p:nvSpPr>
        <p:spPr>
          <a:xfrm>
            <a:off x="2430762" y="3151244"/>
            <a:ext cx="396009" cy="28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FB271F-6CD8-6B02-726E-B362F77B1F37}"/>
              </a:ext>
            </a:extLst>
          </p:cNvPr>
          <p:cNvSpPr/>
          <p:nvPr/>
        </p:nvSpPr>
        <p:spPr>
          <a:xfrm>
            <a:off x="4824917" y="3156160"/>
            <a:ext cx="396009" cy="28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BAD6A09-C8C7-9DCA-FB88-36B702AA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2" y="428625"/>
            <a:ext cx="8965668" cy="5700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B2019F-1330-9B04-663C-9F22B26950CE}"/>
              </a:ext>
            </a:extLst>
          </p:cNvPr>
          <p:cNvSpPr/>
          <p:nvPr/>
        </p:nvSpPr>
        <p:spPr>
          <a:xfrm>
            <a:off x="200022" y="842960"/>
            <a:ext cx="528638" cy="44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2C024-19FE-8EC9-4094-5876A4156C57}"/>
              </a:ext>
            </a:extLst>
          </p:cNvPr>
          <p:cNvSpPr/>
          <p:nvPr/>
        </p:nvSpPr>
        <p:spPr>
          <a:xfrm>
            <a:off x="4457695" y="866768"/>
            <a:ext cx="395303" cy="44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F92239-37AE-DA8A-A8AC-D0614E278878}"/>
              </a:ext>
            </a:extLst>
          </p:cNvPr>
          <p:cNvCxnSpPr>
            <a:cxnSpLocks/>
          </p:cNvCxnSpPr>
          <p:nvPr/>
        </p:nvCxnSpPr>
        <p:spPr>
          <a:xfrm flipH="1">
            <a:off x="7372345" y="4629149"/>
            <a:ext cx="1471615" cy="0"/>
          </a:xfrm>
          <a:prstGeom prst="straightConnector1">
            <a:avLst/>
          </a:prstGeom>
          <a:ln w="539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504B0C-D48A-16C4-5A07-349698711A42}"/>
              </a:ext>
            </a:extLst>
          </p:cNvPr>
          <p:cNvCxnSpPr>
            <a:cxnSpLocks/>
          </p:cNvCxnSpPr>
          <p:nvPr/>
        </p:nvCxnSpPr>
        <p:spPr>
          <a:xfrm flipH="1">
            <a:off x="7524745" y="5367341"/>
            <a:ext cx="2790825" cy="0"/>
          </a:xfrm>
          <a:prstGeom prst="straightConnector1">
            <a:avLst/>
          </a:prstGeom>
          <a:ln w="539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2A8F4B-B015-CB43-DDF3-9A26A6DDF350}"/>
              </a:ext>
            </a:extLst>
          </p:cNvPr>
          <p:cNvSpPr txBox="1"/>
          <p:nvPr/>
        </p:nvSpPr>
        <p:spPr>
          <a:xfrm>
            <a:off x="8868710" y="4213650"/>
            <a:ext cx="1335381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Strong polar vortex of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CEBD8-EEA7-D940-4C0A-E6A46ED166D1}"/>
              </a:ext>
            </a:extLst>
          </p:cNvPr>
          <p:cNvSpPr txBox="1"/>
          <p:nvPr/>
        </p:nvSpPr>
        <p:spPr>
          <a:xfrm>
            <a:off x="10315570" y="4805899"/>
            <a:ext cx="1790702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Chlorine repartitioning following Australian wild fires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72321-5558-9ABA-D4BD-BDAFA2ABA00C}"/>
              </a:ext>
            </a:extLst>
          </p:cNvPr>
          <p:cNvSpPr txBox="1"/>
          <p:nvPr/>
        </p:nvSpPr>
        <p:spPr>
          <a:xfrm>
            <a:off x="8812499" y="959462"/>
            <a:ext cx="2783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Long view of dynamical and chemical variability of the stratosphere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CB73DE-8861-96E4-876E-C5B2EB1C2BE1}"/>
              </a:ext>
            </a:extLst>
          </p:cNvPr>
          <p:cNvSpPr txBox="1"/>
          <p:nvPr/>
        </p:nvSpPr>
        <p:spPr>
          <a:xfrm>
            <a:off x="2560349" y="6060043"/>
            <a:ext cx="418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Wargan et al., 2023; plot by G. Manney</a:t>
            </a:r>
          </a:p>
        </p:txBody>
      </p:sp>
    </p:spTree>
    <p:extLst>
      <p:ext uri="{BB962C8B-B14F-4D97-AF65-F5344CB8AC3E}">
        <p14:creationId xmlns:p14="http://schemas.microsoft.com/office/powerpoint/2010/main" val="2196519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de graphic">
            <a:extLst>
              <a:ext uri="{FF2B5EF4-FFF2-40B4-BE49-F238E27FC236}">
                <a16:creationId xmlns:a16="http://schemas.microsoft.com/office/drawing/2014/main" id="{D731B253-6CA6-993E-C5D0-BD996F90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81" y="607756"/>
            <a:ext cx="7976419" cy="32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A93F149A-EA57-430A-6E86-1923EDF13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81" y="3673862"/>
            <a:ext cx="4424516" cy="2730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2E44C9-B207-765F-5EDF-C7E57A930D3F}"/>
              </a:ext>
            </a:extLst>
          </p:cNvPr>
          <p:cNvSpPr txBox="1"/>
          <p:nvPr/>
        </p:nvSpPr>
        <p:spPr>
          <a:xfrm>
            <a:off x="4881582" y="4070556"/>
            <a:ext cx="26052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</a:rPr>
              <a:t>M2-SCREAM</a:t>
            </a:r>
          </a:p>
          <a:p>
            <a:pPr algn="l"/>
            <a:r>
              <a:rPr lang="en-US" sz="2000" b="1" dirty="0">
                <a:solidFill>
                  <a:srgbClr val="08F0F9"/>
                </a:solidFill>
              </a:rPr>
              <a:t>1-sigma uncertainty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82C9E387-F8D4-CFEE-52DA-6F01D079F5B7}"/>
              </a:ext>
            </a:extLst>
          </p:cNvPr>
          <p:cNvSpPr/>
          <p:nvPr/>
        </p:nvSpPr>
        <p:spPr>
          <a:xfrm>
            <a:off x="7133916" y="4620391"/>
            <a:ext cx="471949" cy="656304"/>
          </a:xfrm>
          <a:prstGeom prst="leftBrac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F6417-BD64-3CE7-F62E-FCBB51473A3F}"/>
              </a:ext>
            </a:extLst>
          </p:cNvPr>
          <p:cNvSpPr txBox="1"/>
          <p:nvPr/>
        </p:nvSpPr>
        <p:spPr>
          <a:xfrm>
            <a:off x="5487311" y="476387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10% increase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376376-5500-B23F-412F-97AF92D0BB76}"/>
              </a:ext>
            </a:extLst>
          </p:cNvPr>
          <p:cNvCxnSpPr>
            <a:cxnSpLocks/>
          </p:cNvCxnSpPr>
          <p:nvPr/>
        </p:nvCxnSpPr>
        <p:spPr>
          <a:xfrm flipH="1" flipV="1">
            <a:off x="8203790" y="4763877"/>
            <a:ext cx="1527688" cy="542314"/>
          </a:xfrm>
          <a:prstGeom prst="straightConnector1">
            <a:avLst/>
          </a:prstGeom>
          <a:ln w="53975"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01AF96-11CD-0703-ECE9-C1EF48087402}"/>
              </a:ext>
            </a:extLst>
          </p:cNvPr>
          <p:cNvSpPr txBox="1"/>
          <p:nvPr/>
        </p:nvSpPr>
        <p:spPr>
          <a:xfrm>
            <a:off x="8614418" y="5306191"/>
            <a:ext cx="2487562" cy="830997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070C0"/>
                </a:solidFill>
              </a:rPr>
              <a:t>No efficient sink for water vapor.  The extra moisture is here to stay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37F9AE0-479A-19BD-F4C7-FA546586A026}"/>
              </a:ext>
            </a:extLst>
          </p:cNvPr>
          <p:cNvSpPr txBox="1">
            <a:spLocks/>
          </p:cNvSpPr>
          <p:nvPr/>
        </p:nvSpPr>
        <p:spPr>
          <a:xfrm>
            <a:off x="84478" y="1670204"/>
            <a:ext cx="4099139" cy="45942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7432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51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159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4490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Eruption dates: 13 and 15 January 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Eruption strength comparable to Mt. Pinatubo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Underwater volcano: large water vapor content, less (but some) SO</a:t>
            </a:r>
            <a:r>
              <a:rPr lang="en-US" sz="2400" baseline="-25000" dirty="0"/>
              <a:t>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Stratospheric water vapor enhancement expected to persist for several years.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M2-SCREAM has a realistic representation of the water vapor enhancement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E6BA27-DDA5-624C-D017-9E17C52A0BCB}"/>
              </a:ext>
            </a:extLst>
          </p:cNvPr>
          <p:cNvSpPr txBox="1">
            <a:spLocks/>
          </p:cNvSpPr>
          <p:nvPr/>
        </p:nvSpPr>
        <p:spPr>
          <a:xfrm>
            <a:off x="295886" y="303218"/>
            <a:ext cx="3714770" cy="1134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B7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Hunga Tonga – Hunga Ha’apai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700F8-15E8-9C3D-4FF3-047B376EB1C1}"/>
              </a:ext>
            </a:extLst>
          </p:cNvPr>
          <p:cNvSpPr txBox="1"/>
          <p:nvPr/>
        </p:nvSpPr>
        <p:spPr>
          <a:xfrm>
            <a:off x="10564355" y="324433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650 K</a:t>
            </a:r>
          </a:p>
        </p:txBody>
      </p:sp>
    </p:spTree>
    <p:extLst>
      <p:ext uri="{BB962C8B-B14F-4D97-AF65-F5344CB8AC3E}">
        <p14:creationId xmlns:p14="http://schemas.microsoft.com/office/powerpoint/2010/main" val="197587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6FC69-1637-DD19-45DC-3010C29BB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3343" y="401477"/>
            <a:ext cx="3611816" cy="288741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937E51-7E10-BEF7-B216-A7C3554394F6}"/>
              </a:ext>
            </a:extLst>
          </p:cNvPr>
          <p:cNvCxnSpPr/>
          <p:nvPr/>
        </p:nvCxnSpPr>
        <p:spPr>
          <a:xfrm>
            <a:off x="1563329" y="1194619"/>
            <a:ext cx="0" cy="1592826"/>
          </a:xfrm>
          <a:prstGeom prst="line">
            <a:avLst/>
          </a:prstGeom>
          <a:ln w="6350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271710C-A6B6-34C9-534C-2F3E319C3B62}"/>
              </a:ext>
            </a:extLst>
          </p:cNvPr>
          <p:cNvSpPr txBox="1"/>
          <p:nvPr/>
        </p:nvSpPr>
        <p:spPr>
          <a:xfrm>
            <a:off x="958409" y="779120"/>
            <a:ext cx="1209840" cy="830997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Subtropical transport barrier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4F60F-E75B-F094-C0D8-09B2EA561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34687" y="401477"/>
            <a:ext cx="3611816" cy="2887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89AA0-7861-F658-3B50-B85DCBB768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54522" y="401478"/>
            <a:ext cx="3611815" cy="28874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B093A-E8DC-A073-458B-1F8194AB8AE5}"/>
              </a:ext>
            </a:extLst>
          </p:cNvPr>
          <p:cNvCxnSpPr>
            <a:cxnSpLocks/>
          </p:cNvCxnSpPr>
          <p:nvPr/>
        </p:nvCxnSpPr>
        <p:spPr>
          <a:xfrm flipH="1">
            <a:off x="8443015" y="1524009"/>
            <a:ext cx="412955" cy="623529"/>
          </a:xfrm>
          <a:prstGeom prst="straightConnector1">
            <a:avLst/>
          </a:prstGeom>
          <a:ln w="730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77D0D6-83E8-5BEC-23E3-22815038F77B}"/>
              </a:ext>
            </a:extLst>
          </p:cNvPr>
          <p:cNvSpPr txBox="1"/>
          <p:nvPr/>
        </p:nvSpPr>
        <p:spPr>
          <a:xfrm>
            <a:off x="8096125" y="113992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Polar vortex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F2CE08-DA5C-857D-00CD-2863D11613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3343" y="3446200"/>
            <a:ext cx="3611815" cy="288741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2BD7B5-E726-956A-09BD-5972FF17A90F}"/>
              </a:ext>
            </a:extLst>
          </p:cNvPr>
          <p:cNvCxnSpPr>
            <a:cxnSpLocks/>
          </p:cNvCxnSpPr>
          <p:nvPr/>
        </p:nvCxnSpPr>
        <p:spPr>
          <a:xfrm flipV="1">
            <a:off x="2158183" y="4472860"/>
            <a:ext cx="0" cy="942255"/>
          </a:xfrm>
          <a:prstGeom prst="straightConnector1">
            <a:avLst/>
          </a:prstGeom>
          <a:ln w="539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F947E3-8A96-9470-CE9D-32B72C380561}"/>
              </a:ext>
            </a:extLst>
          </p:cNvPr>
          <p:cNvCxnSpPr>
            <a:cxnSpLocks/>
          </p:cNvCxnSpPr>
          <p:nvPr/>
        </p:nvCxnSpPr>
        <p:spPr>
          <a:xfrm flipH="1">
            <a:off x="830828" y="4472860"/>
            <a:ext cx="1201550" cy="0"/>
          </a:xfrm>
          <a:prstGeom prst="straightConnector1">
            <a:avLst/>
          </a:prstGeom>
          <a:ln w="539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344CA2-906A-BF31-5F24-6FB720457659}"/>
              </a:ext>
            </a:extLst>
          </p:cNvPr>
          <p:cNvCxnSpPr>
            <a:cxnSpLocks/>
          </p:cNvCxnSpPr>
          <p:nvPr/>
        </p:nvCxnSpPr>
        <p:spPr>
          <a:xfrm>
            <a:off x="865243" y="4530217"/>
            <a:ext cx="0" cy="1034021"/>
          </a:xfrm>
          <a:prstGeom prst="straightConnector1">
            <a:avLst/>
          </a:prstGeom>
          <a:ln w="5397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B93998-9688-769E-1CAC-6E10EBE2B4D6}"/>
              </a:ext>
            </a:extLst>
          </p:cNvPr>
          <p:cNvSpPr txBox="1"/>
          <p:nvPr/>
        </p:nvSpPr>
        <p:spPr>
          <a:xfrm>
            <a:off x="496120" y="4024175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</a:rPr>
              <a:t>Brewer-Dobson circulation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BA15516F-9C99-7454-078E-B3CC5C1FB77E}"/>
              </a:ext>
            </a:extLst>
          </p:cNvPr>
          <p:cNvCxnSpPr>
            <a:cxnSpLocks/>
          </p:cNvCxnSpPr>
          <p:nvPr/>
        </p:nvCxnSpPr>
        <p:spPr>
          <a:xfrm>
            <a:off x="1014895" y="5380233"/>
            <a:ext cx="1004034" cy="44827"/>
          </a:xfrm>
          <a:prstGeom prst="curvedConnector3">
            <a:avLst/>
          </a:prstGeom>
          <a:ln w="47625">
            <a:solidFill>
              <a:srgbClr val="00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DF9ABE-3AFF-DA56-3B25-069A7E52AC07}"/>
              </a:ext>
            </a:extLst>
          </p:cNvPr>
          <p:cNvSpPr txBox="1"/>
          <p:nvPr/>
        </p:nvSpPr>
        <p:spPr>
          <a:xfrm>
            <a:off x="916479" y="55194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mixing</a:t>
            </a: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21BCF48-F50B-EAAC-6F2C-9EA9C982F7F4}"/>
              </a:ext>
            </a:extLst>
          </p:cNvPr>
          <p:cNvCxnSpPr>
            <a:cxnSpLocks/>
          </p:cNvCxnSpPr>
          <p:nvPr/>
        </p:nvCxnSpPr>
        <p:spPr>
          <a:xfrm>
            <a:off x="1005065" y="5532633"/>
            <a:ext cx="1004034" cy="44827"/>
          </a:xfrm>
          <a:prstGeom prst="curvedConnector3">
            <a:avLst/>
          </a:prstGeom>
          <a:ln w="47625">
            <a:solidFill>
              <a:srgbClr val="00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729AD90-B0E8-C848-8B50-EFFC9A91DB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21121" y="3446200"/>
            <a:ext cx="3611815" cy="28874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B3047-CF63-917A-BA81-FDBBA287866A}"/>
              </a:ext>
            </a:extLst>
          </p:cNvPr>
          <p:cNvSpPr txBox="1"/>
          <p:nvPr/>
        </p:nvSpPr>
        <p:spPr>
          <a:xfrm>
            <a:off x="8107172" y="3580419"/>
            <a:ext cx="3721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M2-SCREAM shows expansion and redistribution of the extra moisture in agreement with large-scale circulation patterns</a:t>
            </a:r>
          </a:p>
        </p:txBody>
      </p:sp>
    </p:spTree>
    <p:extLst>
      <p:ext uri="{BB962C8B-B14F-4D97-AF65-F5344CB8AC3E}">
        <p14:creationId xmlns:p14="http://schemas.microsoft.com/office/powerpoint/2010/main" val="397808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3BC10FD3-2F3E-5BAD-B7C4-403231931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89" y="1209372"/>
            <a:ext cx="5685153" cy="3425591"/>
          </a:xfrm>
          <a:prstGeom prst="rect">
            <a:avLst/>
          </a:prstGeom>
        </p:spPr>
      </p:pic>
      <p:pic>
        <p:nvPicPr>
          <p:cNvPr id="3" name="Picture 2" descr="A picture containing text, shoji&#10;&#10;Description automatically generated">
            <a:extLst>
              <a:ext uri="{FF2B5EF4-FFF2-40B4-BE49-F238E27FC236}">
                <a16:creationId xmlns:a16="http://schemas.microsoft.com/office/drawing/2014/main" id="{A05D6FC1-D26A-8628-45C7-D236187C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263" y="1209372"/>
            <a:ext cx="5704939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F6568-A81B-E641-818B-7646CED34265}"/>
              </a:ext>
            </a:extLst>
          </p:cNvPr>
          <p:cNvSpPr txBox="1"/>
          <p:nvPr/>
        </p:nvSpPr>
        <p:spPr>
          <a:xfrm>
            <a:off x="2773770" y="271293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0070C0"/>
                </a:solidFill>
              </a:rPr>
              <a:t>Impacts on circulation and composition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4C429-6352-87F8-79C0-7C8721DF6F1F}"/>
              </a:ext>
            </a:extLst>
          </p:cNvPr>
          <p:cNvSpPr txBox="1"/>
          <p:nvPr/>
        </p:nvSpPr>
        <p:spPr>
          <a:xfrm>
            <a:off x="885950" y="794513"/>
            <a:ext cx="1043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Deseasonalized and detrended ozone and N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 anomalies at 26 hPa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AE8F2-1730-0086-BF8F-84E0C18D28FC}"/>
              </a:ext>
            </a:extLst>
          </p:cNvPr>
          <p:cNvSpPr txBox="1"/>
          <p:nvPr/>
        </p:nvSpPr>
        <p:spPr>
          <a:xfrm>
            <a:off x="10512921" y="4940207"/>
            <a:ext cx="1303215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High N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30888B-A748-2146-2937-1D6AC6715A7F}"/>
              </a:ext>
            </a:extLst>
          </p:cNvPr>
          <p:cNvCxnSpPr>
            <a:cxnSpLocks/>
          </p:cNvCxnSpPr>
          <p:nvPr/>
        </p:nvCxnSpPr>
        <p:spPr>
          <a:xfrm flipV="1">
            <a:off x="11164529" y="4062364"/>
            <a:ext cx="0" cy="878342"/>
          </a:xfrm>
          <a:prstGeom prst="straightConnector1">
            <a:avLst/>
          </a:prstGeom>
          <a:ln w="53975"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8E01BE-3453-6FE9-D225-B2ABB07A28A0}"/>
              </a:ext>
            </a:extLst>
          </p:cNvPr>
          <p:cNvSpPr txBox="1"/>
          <p:nvPr/>
        </p:nvSpPr>
        <p:spPr>
          <a:xfrm>
            <a:off x="4489914" y="4940207"/>
            <a:ext cx="1501357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Low ozone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191A9D-6BA1-05C3-CFAF-8B5916D37D2D}"/>
              </a:ext>
            </a:extLst>
          </p:cNvPr>
          <p:cNvCxnSpPr>
            <a:cxnSpLocks/>
          </p:cNvCxnSpPr>
          <p:nvPr/>
        </p:nvCxnSpPr>
        <p:spPr>
          <a:xfrm flipV="1">
            <a:off x="5240593" y="4165603"/>
            <a:ext cx="0" cy="749576"/>
          </a:xfrm>
          <a:prstGeom prst="straightConnector1">
            <a:avLst/>
          </a:prstGeom>
          <a:ln w="53975"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82B1240-BA2E-95F8-647A-AB6DB1E050C5}"/>
              </a:ext>
            </a:extLst>
          </p:cNvPr>
          <p:cNvSpPr txBox="1"/>
          <p:nvPr/>
        </p:nvSpPr>
        <p:spPr>
          <a:xfrm>
            <a:off x="137649" y="5417795"/>
            <a:ext cx="1205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Trace gas anomalies exhibit a strong QBO signal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Low ozone / high N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 in the SH in 2022 consistent with the residual circulation anomaly</a:t>
            </a:r>
          </a:p>
        </p:txBody>
      </p:sp>
    </p:spTree>
    <p:extLst>
      <p:ext uri="{BB962C8B-B14F-4D97-AF65-F5344CB8AC3E}">
        <p14:creationId xmlns:p14="http://schemas.microsoft.com/office/powerpoint/2010/main" val="2512112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0ABD-DDFB-C3A3-5BEC-F51AAB83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8307F-31FA-C534-AF4B-B0D2DD0753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791" y="1053003"/>
            <a:ext cx="11598415" cy="459422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M2-SCREAM is a reanalysis of stratospheric ozone, water vapor, HCl, HNO</a:t>
            </a:r>
            <a:r>
              <a:rPr lang="en-US" sz="2400" baseline="-25000" dirty="0"/>
              <a:t>3</a:t>
            </a:r>
            <a:r>
              <a:rPr lang="en-US" sz="2400" dirty="0"/>
              <a:t>, and N</a:t>
            </a:r>
            <a:r>
              <a:rPr lang="en-US" sz="2400" baseline="-25000" dirty="0"/>
              <a:t>2</a:t>
            </a:r>
            <a:r>
              <a:rPr lang="en-US" sz="2400" dirty="0"/>
              <a:t>O data from </a:t>
            </a:r>
            <a:r>
              <a:rPr lang="en-US" sz="2400" b="1" dirty="0"/>
              <a:t>Aura MLS </a:t>
            </a:r>
            <a:r>
              <a:rPr lang="en-US" sz="2400" dirty="0"/>
              <a:t>driven by MERRA-2 meteorology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reanalysis faithfully represents distributions of those gases on a broad range of scales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M2-SCREAM can be a useful tool for studies of stratospheric composition and transport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NASA GMAO will start production of the Reanalysis of the 21</a:t>
            </a:r>
            <a:r>
              <a:rPr lang="en-US" sz="2400" baseline="30000" dirty="0"/>
              <a:t>st</a:t>
            </a:r>
            <a:r>
              <a:rPr lang="en-US" sz="2400" dirty="0"/>
              <a:t> Century (R21C) with a composition reanalysis, R21C-Chem to follow: tropospheric and stratospheric species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Systematic description and intercomparison of chemical reanalyses will be part of </a:t>
            </a:r>
            <a:r>
              <a:rPr lang="en-US" sz="2400" b="1" dirty="0"/>
              <a:t>the SPARC Reanalysis Intercomparison Project Phase II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FCF6B7-100E-E954-E5C7-C55AFF58BBAE}"/>
              </a:ext>
            </a:extLst>
          </p:cNvPr>
          <p:cNvSpPr txBox="1"/>
          <p:nvPr/>
        </p:nvSpPr>
        <p:spPr>
          <a:xfrm>
            <a:off x="1755058" y="5380716"/>
            <a:ext cx="9438968" cy="9541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Limb data with dense global coverage essential for stratospheric composition reanalyses</a:t>
            </a:r>
          </a:p>
        </p:txBody>
      </p:sp>
    </p:spTree>
    <p:extLst>
      <p:ext uri="{BB962C8B-B14F-4D97-AF65-F5344CB8AC3E}">
        <p14:creationId xmlns:p14="http://schemas.microsoft.com/office/powerpoint/2010/main" val="266440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Picture 9"/>
          <p:cNvPicPr>
            <a:picLocks noChangeAspect="1"/>
          </p:cNvPicPr>
          <p:nvPr/>
        </p:nvPicPr>
        <p:blipFill>
          <a:blip r:embed="rId2"/>
          <a:srcRect l="4705"/>
          <a:stretch>
            <a:fillRect/>
          </a:stretch>
        </p:blipFill>
        <p:spPr>
          <a:xfrm>
            <a:off x="270000" y="671434"/>
            <a:ext cx="7091982" cy="53583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2" name="TextBox 10"/>
          <p:cNvSpPr txBox="1"/>
          <p:nvPr/>
        </p:nvSpPr>
        <p:spPr>
          <a:xfrm>
            <a:off x="676053" y="951445"/>
            <a:ext cx="1669688" cy="369332"/>
          </a:xfrm>
          <a:prstGeom prst="rect">
            <a:avLst/>
          </a:prstGeom>
          <a:solidFill>
            <a:srgbClr val="00B0F0"/>
          </a:solidFill>
          <a:ln w="12700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20" tIns="45720" rIns="45720" bIns="45720" numCol="1" anchor="t">
            <a:spAutoFit/>
          </a:bodyPr>
          <a:lstStyle>
            <a:lvl1pPr defTabSz="1828800"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/>
              <a:t>Ozone, 52 hPa</a:t>
            </a:r>
          </a:p>
        </p:txBody>
      </p:sp>
      <p:sp>
        <p:nvSpPr>
          <p:cNvPr id="333" name="TextBox 12"/>
          <p:cNvSpPr txBox="1"/>
          <p:nvPr/>
        </p:nvSpPr>
        <p:spPr>
          <a:xfrm>
            <a:off x="734828" y="2197273"/>
            <a:ext cx="1544012" cy="369332"/>
          </a:xfrm>
          <a:prstGeom prst="rect">
            <a:avLst/>
          </a:prstGeom>
          <a:solidFill>
            <a:srgbClr val="00B0F0"/>
          </a:solidFill>
          <a:ln w="12700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20" tIns="45720" rIns="45720" bIns="45720" numCol="1" anchor="t">
            <a:spAutoFit/>
          </a:bodyPr>
          <a:lstStyle>
            <a:lvl1pPr defTabSz="1828800"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/>
              <a:t>HCl, 52 hPa</a:t>
            </a:r>
          </a:p>
        </p:txBody>
      </p:sp>
      <p:sp>
        <p:nvSpPr>
          <p:cNvPr id="334" name="TextBox 13"/>
          <p:cNvSpPr txBox="1"/>
          <p:nvPr/>
        </p:nvSpPr>
        <p:spPr>
          <a:xfrm>
            <a:off x="703833" y="3420965"/>
            <a:ext cx="1544012" cy="369332"/>
          </a:xfrm>
          <a:prstGeom prst="rect">
            <a:avLst/>
          </a:prstGeom>
          <a:solidFill>
            <a:srgbClr val="00B0F0"/>
          </a:solidFill>
          <a:ln w="12700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20" tIns="45720" rIns="45720" bIns="45720" numCol="1" anchor="t">
            <a:spAutoFit/>
          </a:bodyPr>
          <a:lstStyle>
            <a:lvl1pPr defTabSz="1828800"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/>
              <a:t>T, 52 hPa</a:t>
            </a:r>
          </a:p>
        </p:txBody>
      </p:sp>
      <p:sp>
        <p:nvSpPr>
          <p:cNvPr id="335" name="TextBox 14"/>
          <p:cNvSpPr txBox="1"/>
          <p:nvPr/>
        </p:nvSpPr>
        <p:spPr>
          <a:xfrm>
            <a:off x="737409" y="4670659"/>
            <a:ext cx="1541431" cy="384721"/>
          </a:xfrm>
          <a:prstGeom prst="rect">
            <a:avLst/>
          </a:prstGeom>
          <a:solidFill>
            <a:srgbClr val="00B0F0"/>
          </a:solidFill>
          <a:ln w="12700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20" tIns="45720" rIns="45720" bIns="45720" numCol="1" anchor="t">
            <a:spAutoFit/>
          </a:bodyPr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sz="1900" dirty="0"/>
              <a:t>H</a:t>
            </a:r>
            <a:r>
              <a:rPr sz="1900" baseline="-15500" dirty="0"/>
              <a:t>2</a:t>
            </a:r>
            <a:r>
              <a:rPr sz="1900" dirty="0"/>
              <a:t>O, 26 hPa</a:t>
            </a:r>
          </a:p>
        </p:txBody>
      </p:sp>
      <p:sp>
        <p:nvSpPr>
          <p:cNvPr id="336" name="Oval 15"/>
          <p:cNvSpPr/>
          <p:nvPr/>
        </p:nvSpPr>
        <p:spPr>
          <a:xfrm>
            <a:off x="5017028" y="1538472"/>
            <a:ext cx="479459" cy="410967"/>
          </a:xfrm>
          <a:prstGeom prst="ellipse">
            <a:avLst/>
          </a:prstGeom>
          <a:noFill/>
          <a:ln w="63500" cap="flat">
            <a:solidFill>
              <a:srgbClr val="548235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7" name="Oval 16"/>
          <p:cNvSpPr/>
          <p:nvPr/>
        </p:nvSpPr>
        <p:spPr>
          <a:xfrm>
            <a:off x="5101380" y="2791251"/>
            <a:ext cx="325783" cy="410967"/>
          </a:xfrm>
          <a:prstGeom prst="ellipse">
            <a:avLst/>
          </a:prstGeom>
          <a:noFill/>
          <a:ln w="63500" cap="flat">
            <a:solidFill>
              <a:srgbClr val="548235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8" name="Oval 17"/>
          <p:cNvSpPr/>
          <p:nvPr/>
        </p:nvSpPr>
        <p:spPr>
          <a:xfrm>
            <a:off x="5041796" y="4000119"/>
            <a:ext cx="479459" cy="410967"/>
          </a:xfrm>
          <a:prstGeom prst="ellipse">
            <a:avLst/>
          </a:prstGeom>
          <a:noFill/>
          <a:ln w="63500" cap="flat">
            <a:solidFill>
              <a:srgbClr val="548235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9" name="Oval 18"/>
          <p:cNvSpPr/>
          <p:nvPr/>
        </p:nvSpPr>
        <p:spPr>
          <a:xfrm>
            <a:off x="5170567" y="827268"/>
            <a:ext cx="479459" cy="411481"/>
          </a:xfrm>
          <a:prstGeom prst="ellipse">
            <a:avLst/>
          </a:prstGeom>
          <a:noFill/>
          <a:ln w="63500" cap="flat">
            <a:solidFill>
              <a:srgbClr val="C04CC5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0" name="Oval 19"/>
          <p:cNvSpPr/>
          <p:nvPr/>
        </p:nvSpPr>
        <p:spPr>
          <a:xfrm>
            <a:off x="5112506" y="2133772"/>
            <a:ext cx="479459" cy="291633"/>
          </a:xfrm>
          <a:prstGeom prst="ellipse">
            <a:avLst/>
          </a:prstGeom>
          <a:noFill/>
          <a:ln w="63500" cap="flat">
            <a:solidFill>
              <a:srgbClr val="C04CC5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1" name="Oval 20"/>
          <p:cNvSpPr/>
          <p:nvPr/>
        </p:nvSpPr>
        <p:spPr>
          <a:xfrm>
            <a:off x="5225891" y="2601341"/>
            <a:ext cx="479459" cy="410967"/>
          </a:xfrm>
          <a:prstGeom prst="ellipse">
            <a:avLst/>
          </a:prstGeom>
          <a:noFill/>
          <a:ln w="63500" cap="flat">
            <a:solidFill>
              <a:srgbClr val="BF9000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2" name="Oval 21"/>
          <p:cNvSpPr/>
          <p:nvPr/>
        </p:nvSpPr>
        <p:spPr>
          <a:xfrm>
            <a:off x="5513878" y="4047921"/>
            <a:ext cx="479459" cy="410967"/>
          </a:xfrm>
          <a:prstGeom prst="ellipse">
            <a:avLst/>
          </a:prstGeom>
          <a:noFill/>
          <a:ln w="63500" cap="flat">
            <a:solidFill>
              <a:srgbClr val="C55A11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3" name="Oval 24"/>
          <p:cNvSpPr/>
          <p:nvPr/>
        </p:nvSpPr>
        <p:spPr>
          <a:xfrm>
            <a:off x="5497106" y="1571421"/>
            <a:ext cx="585799" cy="410967"/>
          </a:xfrm>
          <a:prstGeom prst="ellipse">
            <a:avLst/>
          </a:prstGeom>
          <a:noFill/>
          <a:ln w="63500" cap="flat">
            <a:solidFill>
              <a:srgbClr val="C55A11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4" name="Oval 25"/>
          <p:cNvSpPr/>
          <p:nvPr/>
        </p:nvSpPr>
        <p:spPr>
          <a:xfrm>
            <a:off x="5827106" y="4951519"/>
            <a:ext cx="479459" cy="543559"/>
          </a:xfrm>
          <a:prstGeom prst="ellipse">
            <a:avLst/>
          </a:prstGeom>
          <a:noFill/>
          <a:ln w="63500" cap="flat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5" name="Oval 26"/>
          <p:cNvSpPr/>
          <p:nvPr/>
        </p:nvSpPr>
        <p:spPr>
          <a:xfrm>
            <a:off x="4879472" y="1033008"/>
            <a:ext cx="326099" cy="411481"/>
          </a:xfrm>
          <a:prstGeom prst="ellipse">
            <a:avLst/>
          </a:prstGeom>
          <a:noFill/>
          <a:ln w="63500" cap="flat">
            <a:solidFill>
              <a:srgbClr val="0070C0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6" name="Oval 27"/>
          <p:cNvSpPr/>
          <p:nvPr/>
        </p:nvSpPr>
        <p:spPr>
          <a:xfrm>
            <a:off x="4919528" y="2260383"/>
            <a:ext cx="326099" cy="411481"/>
          </a:xfrm>
          <a:prstGeom prst="ellipse">
            <a:avLst/>
          </a:prstGeom>
          <a:noFill/>
          <a:ln w="63500" cap="flat">
            <a:solidFill>
              <a:srgbClr val="0070C0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7" name="Oval 28"/>
          <p:cNvSpPr/>
          <p:nvPr/>
        </p:nvSpPr>
        <p:spPr>
          <a:xfrm>
            <a:off x="4917210" y="3490550"/>
            <a:ext cx="326099" cy="411481"/>
          </a:xfrm>
          <a:prstGeom prst="ellipse">
            <a:avLst/>
          </a:prstGeom>
          <a:noFill/>
          <a:ln w="63500" cap="flat">
            <a:solidFill>
              <a:srgbClr val="0070C0"/>
            </a:solidFill>
            <a:prstDash val="solid"/>
            <a:miter lim="8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0" name="TextBox 4"/>
          <p:cNvSpPr txBox="1"/>
          <p:nvPr/>
        </p:nvSpPr>
        <p:spPr>
          <a:xfrm>
            <a:off x="7307357" y="1890000"/>
            <a:ext cx="4663287" cy="2926442"/>
          </a:xfrm>
          <a:prstGeom prst="rect">
            <a:avLst/>
          </a:prstGeom>
          <a:ln w="508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tIns="45720" bIns="45720">
            <a:spAutoFit/>
          </a:bodyPr>
          <a:lstStyle/>
          <a:p>
            <a:pPr>
              <a:lnSpc>
                <a:spcPts val="1700"/>
              </a:lnSpc>
              <a:defRPr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/>
              <a:t>Early 2019: Dynamically-driven anomaly</a:t>
            </a:r>
            <a:br>
              <a:rPr sz="1600"/>
            </a:br>
            <a:endParaRPr sz="1600">
              <a:solidFill>
                <a:srgbClr val="548235"/>
              </a:solidFill>
            </a:endParaRPr>
          </a:p>
          <a:p>
            <a:pPr>
              <a:lnSpc>
                <a:spcPts val="1700"/>
              </a:lnSpc>
              <a:defRPr sz="3200" b="1">
                <a:solidFill>
                  <a:srgbClr val="5482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/>
              <a:t>Late 2019: Rare sudden stratospheric warming over Antarctica</a:t>
            </a:r>
            <a:br>
              <a:rPr sz="1600"/>
            </a:br>
            <a:endParaRPr sz="1600"/>
          </a:p>
          <a:p>
            <a:pPr>
              <a:lnSpc>
                <a:spcPts val="1700"/>
              </a:lnSpc>
              <a:defRPr sz="3200" b="1">
                <a:solidFill>
                  <a:srgbClr val="C04CC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/>
              <a:t>2020: Exceptionally strong Arctic polar vortex</a:t>
            </a:r>
            <a:br>
              <a:rPr sz="1600"/>
            </a:br>
            <a:endParaRPr sz="1600"/>
          </a:p>
          <a:p>
            <a:pPr>
              <a:lnSpc>
                <a:spcPts val="1700"/>
              </a:lnSpc>
              <a:defRPr sz="3200" b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/>
              <a:t>2020: Australian New Year’s wildfires</a:t>
            </a:r>
            <a:br>
              <a:rPr sz="1600"/>
            </a:br>
            <a:endParaRPr sz="1600"/>
          </a:p>
          <a:p>
            <a:pPr>
              <a:lnSpc>
                <a:spcPts val="1700"/>
              </a:lnSpc>
              <a:defRPr sz="3200" b="1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/>
              <a:t>2020 and 2021: Long-lasting Antarctic polar vortices</a:t>
            </a:r>
            <a:br>
              <a:rPr sz="1600"/>
            </a:br>
            <a:endParaRPr sz="1600"/>
          </a:p>
          <a:p>
            <a:pPr>
              <a:lnSpc>
                <a:spcPts val="1700"/>
              </a:lnSpc>
              <a:defRPr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/>
              <a:t>2022: Hunga Tonga eruption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29361B3-658F-98C4-E6F0-094EABA29B4D}"/>
              </a:ext>
            </a:extLst>
          </p:cNvPr>
          <p:cNvSpPr txBox="1"/>
          <p:nvPr/>
        </p:nvSpPr>
        <p:spPr>
          <a:xfrm>
            <a:off x="1114680" y="395760"/>
            <a:ext cx="4693055" cy="446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20" tIns="45720" rIns="45720" bIns="45720" numCol="1" anchor="t">
            <a:spAutoFit/>
          </a:bodyPr>
          <a:lstStyle>
            <a:lvl1pPr defTabSz="1828800">
              <a:lnSpc>
                <a:spcPts val="3200"/>
              </a:lnSpc>
              <a:defRPr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600" dirty="0"/>
              <a:t>Trace gas and temperature anomalies</a:t>
            </a:r>
          </a:p>
        </p:txBody>
      </p:sp>
      <p:sp>
        <p:nvSpPr>
          <p:cNvPr id="3" name="Stratospheric extremes">
            <a:extLst>
              <a:ext uri="{FF2B5EF4-FFF2-40B4-BE49-F238E27FC236}">
                <a16:creationId xmlns:a16="http://schemas.microsoft.com/office/drawing/2014/main" id="{ED049D33-021F-D7C7-E945-F5CBC1B88A7C}"/>
              </a:ext>
            </a:extLst>
          </p:cNvPr>
          <p:cNvSpPr txBox="1">
            <a:spLocks/>
          </p:cNvSpPr>
          <p:nvPr/>
        </p:nvSpPr>
        <p:spPr>
          <a:xfrm>
            <a:off x="7308000" y="630000"/>
            <a:ext cx="4662001" cy="12600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4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Our surprising stratosphere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7259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9A5D6F-B9D0-EAAB-C74C-63BAFAE2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This talk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3BF38-243B-FF0F-4724-C91890A76D56}"/>
              </a:ext>
            </a:extLst>
          </p:cNvPr>
          <p:cNvSpPr txBox="1"/>
          <p:nvPr/>
        </p:nvSpPr>
        <p:spPr>
          <a:xfrm>
            <a:off x="-844533" y="35248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B8448-A6F5-FC09-B0C5-FA71E55B6762}"/>
              </a:ext>
            </a:extLst>
          </p:cNvPr>
          <p:cNvSpPr txBox="1"/>
          <p:nvPr/>
        </p:nvSpPr>
        <p:spPr>
          <a:xfrm>
            <a:off x="296789" y="3546521"/>
            <a:ext cx="11598415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This talk highlights a new stratospheric composition reanalysis, M2-SCREAM produced at NASA’s Global Modeling and Assimilation Office 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54EFA5-3418-123D-621C-38ED98E49977}"/>
              </a:ext>
            </a:extLst>
          </p:cNvPr>
          <p:cNvSpPr txBox="1">
            <a:spLocks/>
          </p:cNvSpPr>
          <p:nvPr/>
        </p:nvSpPr>
        <p:spPr>
          <a:xfrm>
            <a:off x="296788" y="1806749"/>
            <a:ext cx="11598415" cy="1252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7432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51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159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4490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400" b="1" dirty="0"/>
              <a:t>Chemical reanalysis: Long (multiyear) record of atmospheric composition data assimilated with a system equipped with an atmospheric chemistry model and constrained by assimilated meteorological fields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80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7EF9-F55A-CF2F-74C4-25DA9DA32A01}"/>
              </a:ext>
            </a:extLst>
          </p:cNvPr>
          <p:cNvSpPr txBox="1">
            <a:spLocks/>
          </p:cNvSpPr>
          <p:nvPr/>
        </p:nvSpPr>
        <p:spPr>
          <a:xfrm>
            <a:off x="614363" y="302306"/>
            <a:ext cx="10739437" cy="820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B73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70C0"/>
                </a:solidFill>
              </a:rPr>
              <a:t>MERRA-2 </a:t>
            </a:r>
            <a:r>
              <a:rPr lang="en-US" u="sng" dirty="0">
                <a:solidFill>
                  <a:srgbClr val="0070C0"/>
                </a:solidFill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tratospheric </a:t>
            </a:r>
            <a:r>
              <a:rPr lang="en-US" u="sng" dirty="0">
                <a:solidFill>
                  <a:srgbClr val="0070C0"/>
                </a:solidFill>
              </a:rPr>
              <a:t>C</a:t>
            </a:r>
            <a:r>
              <a:rPr lang="en-US" dirty="0">
                <a:solidFill>
                  <a:srgbClr val="0070C0"/>
                </a:solidFill>
              </a:rPr>
              <a:t>omposition </a:t>
            </a:r>
            <a:r>
              <a:rPr lang="en-US" u="sng" dirty="0">
                <a:solidFill>
                  <a:srgbClr val="0070C0"/>
                </a:solidFill>
              </a:rPr>
              <a:t>Re</a:t>
            </a:r>
            <a:r>
              <a:rPr lang="en-US" dirty="0">
                <a:solidFill>
                  <a:srgbClr val="0070C0"/>
                </a:solidFill>
              </a:rPr>
              <a:t>analysis of </a:t>
            </a:r>
            <a:r>
              <a:rPr lang="en-US" u="sng" dirty="0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0070C0"/>
                </a:solidFill>
              </a:rPr>
              <a:t>ura </a:t>
            </a:r>
            <a:r>
              <a:rPr lang="en-US" u="sng" dirty="0">
                <a:solidFill>
                  <a:srgbClr val="0070C0"/>
                </a:solidFill>
              </a:rPr>
              <a:t>M</a:t>
            </a:r>
            <a:r>
              <a:rPr lang="en-US" dirty="0">
                <a:solidFill>
                  <a:srgbClr val="0070C0"/>
                </a:solidFill>
              </a:rPr>
              <a:t>LS (M2-SCREAM)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673D5-D97C-B784-D0DF-42A46192A1C6}"/>
              </a:ext>
            </a:extLst>
          </p:cNvPr>
          <p:cNvSpPr txBox="1"/>
          <p:nvPr/>
        </p:nvSpPr>
        <p:spPr>
          <a:xfrm>
            <a:off x="215815" y="1291910"/>
            <a:ext cx="1197618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00000"/>
                </a:solidFill>
              </a:rPr>
              <a:t>Mission long reanalysis of MLS observations of selected species</a:t>
            </a:r>
          </a:p>
          <a:p>
            <a:pPr algn="ctr"/>
            <a:r>
              <a:rPr lang="en-US" sz="2500" b="1" dirty="0">
                <a:solidFill>
                  <a:srgbClr val="000000"/>
                </a:solidFill>
              </a:rPr>
              <a:t>late 2004-present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Assimilating </a:t>
            </a:r>
            <a:r>
              <a:rPr lang="en-US" sz="2400" b="1" dirty="0">
                <a:solidFill>
                  <a:srgbClr val="000000"/>
                </a:solidFill>
              </a:rPr>
              <a:t>O</a:t>
            </a:r>
            <a:r>
              <a:rPr lang="en-US" sz="2400" b="1" baseline="-25000" dirty="0">
                <a:solidFill>
                  <a:srgbClr val="000000"/>
                </a:solidFill>
              </a:rPr>
              <a:t>3</a:t>
            </a:r>
            <a:r>
              <a:rPr lang="en-US" sz="2400" b="1" dirty="0">
                <a:solidFill>
                  <a:srgbClr val="000000"/>
                </a:solidFill>
              </a:rPr>
              <a:t>, H</a:t>
            </a:r>
            <a:r>
              <a:rPr lang="en-US" sz="2400" b="1" baseline="-25000" dirty="0">
                <a:solidFill>
                  <a:srgbClr val="000000"/>
                </a:solidFill>
              </a:rPr>
              <a:t>2</a:t>
            </a:r>
            <a:r>
              <a:rPr lang="en-US" sz="2400" b="1" dirty="0">
                <a:solidFill>
                  <a:srgbClr val="000000"/>
                </a:solidFill>
              </a:rPr>
              <a:t>O, HCl, HNO</a:t>
            </a:r>
            <a:r>
              <a:rPr lang="en-US" sz="2400" b="1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, and </a:t>
            </a:r>
            <a:r>
              <a:rPr lang="en-US" sz="2400" b="1" dirty="0">
                <a:solidFill>
                  <a:srgbClr val="000000"/>
                </a:solidFill>
              </a:rPr>
              <a:t>N</a:t>
            </a:r>
            <a:r>
              <a:rPr lang="en-US" sz="2400" b="1" baseline="-25000" dirty="0">
                <a:solidFill>
                  <a:srgbClr val="000000"/>
                </a:solidFill>
              </a:rPr>
              <a:t>2</a:t>
            </a:r>
            <a:r>
              <a:rPr lang="en-US" sz="2400" b="1" dirty="0">
                <a:solidFill>
                  <a:srgbClr val="000000"/>
                </a:solidFill>
              </a:rPr>
              <a:t>O</a:t>
            </a:r>
            <a:r>
              <a:rPr lang="en-US" sz="2400" dirty="0">
                <a:solidFill>
                  <a:srgbClr val="000000"/>
                </a:solidFill>
              </a:rPr>
              <a:t> from MLS and total ozone from OMI; caveat: HNO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 not assimilated in polar night. These species are important for stratospheric chemistry and as transport tracers.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Constituent Data Assimilation System (</a:t>
            </a:r>
            <a:r>
              <a:rPr lang="en-US" sz="2400">
                <a:solidFill>
                  <a:srgbClr val="000000"/>
                </a:solidFill>
              </a:rPr>
              <a:t>CoDAS)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Resolution of the output: 0.625</a:t>
            </a:r>
            <a:r>
              <a:rPr lang="en-US" sz="2400" baseline="30000" dirty="0">
                <a:solidFill>
                  <a:srgbClr val="000000"/>
                </a:solidFill>
              </a:rPr>
              <a:t>o</a:t>
            </a:r>
            <a:r>
              <a:rPr lang="en-US" sz="2400" dirty="0">
                <a:solidFill>
                  <a:srgbClr val="000000"/>
                </a:solidFill>
              </a:rPr>
              <a:t> × 0.5</a:t>
            </a:r>
            <a:r>
              <a:rPr lang="en-US" sz="2400" baseline="30000" dirty="0">
                <a:solidFill>
                  <a:srgbClr val="000000"/>
                </a:solidFill>
              </a:rPr>
              <a:t>o</a:t>
            </a:r>
            <a:r>
              <a:rPr lang="en-US" sz="2400" dirty="0">
                <a:solidFill>
                  <a:srgbClr val="000000"/>
                </a:solidFill>
              </a:rPr>
              <a:t>; vertical resolution in the stratosphere 1–2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Meteorology constrained by MERRA-2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Chemistry model: StratChem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Stratospheric chemistry: </a:t>
            </a:r>
            <a:r>
              <a:rPr lang="en-US" sz="2400" b="0" i="0" dirty="0">
                <a:solidFill>
                  <a:srgbClr val="1C1D1E"/>
                </a:solidFill>
                <a:effectLst/>
              </a:rPr>
              <a:t>gas-phase, heterogeneous, and photolysis reactions</a:t>
            </a:r>
            <a:endParaRPr lang="en-US" sz="2400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Family scheme: </a:t>
            </a:r>
            <a:r>
              <a:rPr lang="en-US" sz="2400" b="0" i="0" dirty="0">
                <a:solidFill>
                  <a:srgbClr val="1C1D1E"/>
                </a:solidFill>
                <a:effectLst/>
              </a:rPr>
              <a:t>51 transported and 18 inferred species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Analysis uncertainties are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Publicly available from NASA’s GES DISC</a:t>
            </a:r>
          </a:p>
        </p:txBody>
      </p:sp>
    </p:spTree>
    <p:extLst>
      <p:ext uri="{BB962C8B-B14F-4D97-AF65-F5344CB8AC3E}">
        <p14:creationId xmlns:p14="http://schemas.microsoft.com/office/powerpoint/2010/main" val="47849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ED3C663-3390-1A9A-9E74-C0FEECEE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9" y="666554"/>
            <a:ext cx="6298065" cy="3778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611E0-3023-07F1-65B5-4FC92FFE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7"/>
          <a:stretch/>
        </p:blipFill>
        <p:spPr>
          <a:xfrm>
            <a:off x="6047036" y="666554"/>
            <a:ext cx="6116836" cy="3778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7886E-77BB-95D6-0A2A-EC16124947D7}"/>
              </a:ext>
            </a:extLst>
          </p:cNvPr>
          <p:cNvSpPr txBox="1"/>
          <p:nvPr/>
        </p:nvSpPr>
        <p:spPr>
          <a:xfrm>
            <a:off x="182880" y="112541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500 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EBC65-601D-2833-5DE0-7BCEE8E4FDE9}"/>
              </a:ext>
            </a:extLst>
          </p:cNvPr>
          <p:cNvSpPr txBox="1"/>
          <p:nvPr/>
        </p:nvSpPr>
        <p:spPr>
          <a:xfrm>
            <a:off x="6283990" y="112541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500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EF042-2252-34A7-D73E-68AAF995EB45}"/>
              </a:ext>
            </a:extLst>
          </p:cNvPr>
          <p:cNvSpPr txBox="1"/>
          <p:nvPr/>
        </p:nvSpPr>
        <p:spPr>
          <a:xfrm>
            <a:off x="1611602" y="4360987"/>
            <a:ext cx="942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0000"/>
                </a:solidFill>
              </a:rPr>
              <a:t>Maps of assimilated ozone and HCl and MLS observations (circles)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2CE90-9CFE-52F8-E69A-C129397F6AF9}"/>
              </a:ext>
            </a:extLst>
          </p:cNvPr>
          <p:cNvSpPr txBox="1"/>
          <p:nvPr/>
        </p:nvSpPr>
        <p:spPr>
          <a:xfrm>
            <a:off x="182880" y="4963142"/>
            <a:ext cx="115355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000000"/>
                </a:solidFill>
              </a:rPr>
              <a:t>Close agreement between the constituent fields and assimilated MLS data.</a:t>
            </a: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Note dynamically driver features at mid- and high latitudes, and areas of depleted ozone and low HCl within the polar vortex.  </a:t>
            </a:r>
          </a:p>
        </p:txBody>
      </p:sp>
    </p:spTree>
    <p:extLst>
      <p:ext uri="{BB962C8B-B14F-4D97-AF65-F5344CB8AC3E}">
        <p14:creationId xmlns:p14="http://schemas.microsoft.com/office/powerpoint/2010/main" val="191648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A16272-54A5-C682-D1F1-A649FEB73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4708" y="940957"/>
            <a:ext cx="7895492" cy="5252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EA462-47CA-6864-D301-7E03703F7383}"/>
              </a:ext>
            </a:extLst>
          </p:cNvPr>
          <p:cNvSpPr txBox="1"/>
          <p:nvPr/>
        </p:nvSpPr>
        <p:spPr>
          <a:xfrm>
            <a:off x="1451319" y="291197"/>
            <a:ext cx="82963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b="1" dirty="0">
                <a:solidFill>
                  <a:srgbClr val="0070C0"/>
                </a:solidFill>
              </a:rPr>
              <a:t>Comparisons with ACE-FTS, 2005-2021 zonal mean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1F1DB-E7D2-E4FC-995E-D44049311239}"/>
              </a:ext>
            </a:extLst>
          </p:cNvPr>
          <p:cNvSpPr txBox="1"/>
          <p:nvPr/>
        </p:nvSpPr>
        <p:spPr>
          <a:xfrm>
            <a:off x="8328074" y="1040147"/>
            <a:ext cx="38639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000000"/>
                </a:solidFill>
              </a:rPr>
              <a:t>Good overall agreement between the reanalysis and ACE-FTS.</a:t>
            </a:r>
          </a:p>
          <a:p>
            <a:pPr algn="l"/>
            <a:endParaRPr lang="en-US" sz="2200" dirty="0">
              <a:solidFill>
                <a:srgbClr val="000000"/>
              </a:solidFill>
            </a:endParaRP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Differences in O</a:t>
            </a:r>
            <a:r>
              <a:rPr lang="en-US" sz="2200" baseline="-25000" dirty="0">
                <a:solidFill>
                  <a:srgbClr val="000000"/>
                </a:solidFill>
              </a:rPr>
              <a:t>3</a:t>
            </a:r>
            <a:r>
              <a:rPr lang="en-US" sz="2200" dirty="0">
                <a:solidFill>
                  <a:srgbClr val="000000"/>
                </a:solidFill>
              </a:rPr>
              <a:t>, H</a:t>
            </a:r>
            <a:r>
              <a:rPr lang="en-US" sz="2200" baseline="-25000" dirty="0">
                <a:solidFill>
                  <a:srgbClr val="000000"/>
                </a:solidFill>
              </a:rPr>
              <a:t>2</a:t>
            </a:r>
            <a:r>
              <a:rPr lang="en-US" sz="2200" dirty="0">
                <a:solidFill>
                  <a:srgbClr val="000000"/>
                </a:solidFill>
              </a:rPr>
              <a:t>O and N</a:t>
            </a:r>
            <a:r>
              <a:rPr lang="en-US" sz="2200" baseline="-25000" dirty="0">
                <a:solidFill>
                  <a:srgbClr val="000000"/>
                </a:solidFill>
              </a:rPr>
              <a:t>2</a:t>
            </a:r>
            <a:r>
              <a:rPr lang="en-US" sz="2200" dirty="0">
                <a:solidFill>
                  <a:srgbClr val="000000"/>
                </a:solidFill>
              </a:rPr>
              <a:t>O reflect those between MLS and ACE-FTS.</a:t>
            </a:r>
          </a:p>
          <a:p>
            <a:pPr algn="l"/>
            <a:endParaRPr lang="en-US" sz="2200" dirty="0">
              <a:solidFill>
                <a:srgbClr val="000000"/>
              </a:solidFill>
            </a:endParaRP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Polar HNO</a:t>
            </a:r>
            <a:r>
              <a:rPr lang="en-US" sz="2200" baseline="-25000" dirty="0">
                <a:solidFill>
                  <a:srgbClr val="000000"/>
                </a:solidFill>
              </a:rPr>
              <a:t>3</a:t>
            </a:r>
            <a:r>
              <a:rPr lang="en-US" sz="2200" dirty="0">
                <a:solidFill>
                  <a:srgbClr val="000000"/>
                </a:solidFill>
              </a:rPr>
              <a:t> is underestimated in SCREAM; 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546E33-71F0-ACDE-88E8-B9844C8AA21B}"/>
              </a:ext>
            </a:extLst>
          </p:cNvPr>
          <p:cNvSpPr/>
          <p:nvPr/>
        </p:nvSpPr>
        <p:spPr>
          <a:xfrm>
            <a:off x="164708" y="940957"/>
            <a:ext cx="380982" cy="28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7C2D36-3636-07A3-CC12-C437070159C0}"/>
              </a:ext>
            </a:extLst>
          </p:cNvPr>
          <p:cNvSpPr/>
          <p:nvPr/>
        </p:nvSpPr>
        <p:spPr>
          <a:xfrm>
            <a:off x="154878" y="2317471"/>
            <a:ext cx="380982" cy="28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1DD6C-E3CB-1521-FED9-AC1DEB037C01}"/>
              </a:ext>
            </a:extLst>
          </p:cNvPr>
          <p:cNvSpPr/>
          <p:nvPr/>
        </p:nvSpPr>
        <p:spPr>
          <a:xfrm>
            <a:off x="159798" y="4180681"/>
            <a:ext cx="380982" cy="28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3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0C9C-C229-486D-2060-82356D98D1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Representing chemical and dynamical processes on a broad range of scales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38593-6EC5-C109-F05D-B8F5C5C7E9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6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D7D7C-99E7-DF0A-29B3-B0C076833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4745" y="921130"/>
            <a:ext cx="6564936" cy="5240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C6F727-AA4A-5C4E-C185-45060E8819AF}"/>
              </a:ext>
            </a:extLst>
          </p:cNvPr>
          <p:cNvSpPr txBox="1"/>
          <p:nvPr/>
        </p:nvSpPr>
        <p:spPr>
          <a:xfrm>
            <a:off x="269633" y="369384"/>
            <a:ext cx="80602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Comparisons with POLSTRACC data; a single flight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61A58-342D-4E1A-2B96-981953650722}"/>
              </a:ext>
            </a:extLst>
          </p:cNvPr>
          <p:cNvSpPr txBox="1"/>
          <p:nvPr/>
        </p:nvSpPr>
        <p:spPr>
          <a:xfrm>
            <a:off x="7133422" y="921130"/>
            <a:ext cx="49038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000000"/>
                </a:solidFill>
              </a:rPr>
              <a:t>Observations made by the Gimballed Limb Observer for Radiance Imaging of the Atmosphere (GLORIA) onboard the HALO aircraft during the PGS campaign (winter-spring 2016, north Atlantic).</a:t>
            </a:r>
          </a:p>
          <a:p>
            <a:pPr algn="l"/>
            <a:endParaRPr lang="en-US" sz="2200" dirty="0">
              <a:solidFill>
                <a:srgbClr val="000000"/>
              </a:solidFill>
            </a:endParaRP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Close agreement between M2-SCREAM and GLORIA observations. </a:t>
            </a: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Some evidence of low HNO</a:t>
            </a:r>
            <a:r>
              <a:rPr lang="en-US" sz="2200" baseline="-25000" dirty="0">
                <a:solidFill>
                  <a:srgbClr val="000000"/>
                </a:solidFill>
              </a:rPr>
              <a:t>3</a:t>
            </a:r>
            <a:r>
              <a:rPr lang="en-US" sz="2200" dirty="0">
                <a:solidFill>
                  <a:srgbClr val="000000"/>
                </a:solidFill>
              </a:rPr>
              <a:t> bias</a:t>
            </a:r>
          </a:p>
          <a:p>
            <a:pPr algn="l"/>
            <a:endParaRPr lang="en-US" sz="2200" dirty="0">
              <a:solidFill>
                <a:srgbClr val="000000"/>
              </a:solidFill>
            </a:endParaRP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Note the much higher vertical resolution of GLORIA data (250 m) compared to M2-SCREAM (&gt;1 km)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48125-C19F-9147-D5D1-4A477B4B40FC}"/>
              </a:ext>
            </a:extLst>
          </p:cNvPr>
          <p:cNvSpPr txBox="1"/>
          <p:nvPr/>
        </p:nvSpPr>
        <p:spPr>
          <a:xfrm>
            <a:off x="534572" y="2630962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 dirty="0">
                <a:solidFill>
                  <a:srgbClr val="000000"/>
                </a:solidFill>
              </a:rPr>
              <a:t>bottom MLS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C561E-CCB5-3268-8045-1BDB5B562CBA}"/>
              </a:ext>
            </a:extLst>
          </p:cNvPr>
          <p:cNvSpPr/>
          <p:nvPr/>
        </p:nvSpPr>
        <p:spPr>
          <a:xfrm>
            <a:off x="1792760" y="940499"/>
            <a:ext cx="393233" cy="28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DBF6CF-515F-9DCC-383D-944685DAD673}"/>
              </a:ext>
            </a:extLst>
          </p:cNvPr>
          <p:cNvSpPr/>
          <p:nvPr/>
        </p:nvSpPr>
        <p:spPr>
          <a:xfrm>
            <a:off x="149678" y="1828800"/>
            <a:ext cx="393233" cy="42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5398F-B9B6-447A-D06E-E61EB4F88C85}"/>
              </a:ext>
            </a:extLst>
          </p:cNvPr>
          <p:cNvSpPr/>
          <p:nvPr/>
        </p:nvSpPr>
        <p:spPr>
          <a:xfrm>
            <a:off x="159199" y="3567124"/>
            <a:ext cx="393233" cy="42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6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7DF681CC-3783-E061-7AF9-5E6E7510C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5516" y="-820736"/>
            <a:ext cx="5749133" cy="819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6C76C-33E2-0A94-246F-3C50AE9F66CF}"/>
              </a:ext>
            </a:extLst>
          </p:cNvPr>
          <p:cNvSpPr txBox="1"/>
          <p:nvPr/>
        </p:nvSpPr>
        <p:spPr>
          <a:xfrm>
            <a:off x="8527263" y="1599934"/>
            <a:ext cx="3611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“High-resolution view of the 2020 polar vortex breakup and the fate of vortex remnants”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6054C-057E-0833-EE93-1F58A33E3BE2}"/>
              </a:ext>
            </a:extLst>
          </p:cNvPr>
          <p:cNvSpPr txBox="1"/>
          <p:nvPr/>
        </p:nvSpPr>
        <p:spPr>
          <a:xfrm>
            <a:off x="8527263" y="3066457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Manney et al.,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D3161-9C24-FB4E-B4AA-BB31E51C922C}"/>
              </a:ext>
            </a:extLst>
          </p:cNvPr>
          <p:cNvSpPr txBox="1"/>
          <p:nvPr/>
        </p:nvSpPr>
        <p:spPr>
          <a:xfrm>
            <a:off x="8527263" y="3734396"/>
            <a:ext cx="3611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Strong confinement of air within the offspring vortices and filaments through mid-May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E7740-56F5-2786-5C3F-CE9088CAB30D}"/>
              </a:ext>
            </a:extLst>
          </p:cNvPr>
          <p:cNvSpPr txBox="1"/>
          <p:nvPr/>
        </p:nvSpPr>
        <p:spPr>
          <a:xfrm>
            <a:off x="8580146" y="697765"/>
            <a:ext cx="350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Transport during polar vortex breakup</a:t>
            </a:r>
          </a:p>
        </p:txBody>
      </p:sp>
    </p:spTree>
    <p:extLst>
      <p:ext uri="{BB962C8B-B14F-4D97-AF65-F5344CB8AC3E}">
        <p14:creationId xmlns:p14="http://schemas.microsoft.com/office/powerpoint/2010/main" val="3363880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FSO2_OMIandOMPS" id="{A1F6C509-8D42-D046-8DE1-C74BCE68A6BE}" vid="{830897C1-F349-BF4E-AD72-2B25B1FE7A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05630C626BA3419A692C1BD4E17690" ma:contentTypeVersion="9" ma:contentTypeDescription="Create a new document." ma:contentTypeScope="" ma:versionID="af0c9bed3fb4714666b519ac838ae781">
  <xsd:schema xmlns:xsd="http://www.w3.org/2001/XMLSchema" xmlns:xs="http://www.w3.org/2001/XMLSchema" xmlns:p="http://schemas.microsoft.com/office/2006/metadata/properties" xmlns:ns2="639d71f9-1352-4d80-a5c0-2ecf359ba095" xmlns:ns3="d900e117-17a0-4b24-9e47-511ef1d02c43" targetNamespace="http://schemas.microsoft.com/office/2006/metadata/properties" ma:root="true" ma:fieldsID="d91e9ec77b811e39c384d4a02285f8e6" ns2:_="" ns3:_="">
    <xsd:import namespace="639d71f9-1352-4d80-a5c0-2ecf359ba095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d71f9-1352-4d80-a5c0-2ecf359ba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f2403b4-3ab7-4eef-a8fa-bf39814d2f92}" ma:internalName="TaxCatchAll" ma:showField="CatchAllData" ma:web="5471d992-b86c-451e-b38c-0be494ddc7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639d71f9-1352-4d80-a5c0-2ecf359ba0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BB82F4-E992-4923-90E4-C34866056E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9d71f9-1352-4d80-a5c0-2ecf359ba095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A9033B-171D-4CCA-8ED3-CF21F49135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9D4B9A-AD40-4EB6-9A91-0F8075DBE596}">
  <ds:schemaRefs>
    <ds:schemaRef ds:uri="http://schemas.microsoft.com/office/2006/metadata/properties"/>
    <ds:schemaRef ds:uri="http://schemas.microsoft.com/office/infopath/2007/PartnerControls"/>
    <ds:schemaRef ds:uri="d900e117-17a0-4b24-9e47-511ef1d02c43"/>
    <ds:schemaRef ds:uri="639d71f9-1352-4d80-a5c0-2ecf359ba095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71766</TotalTime>
  <Words>844</Words>
  <Application>Microsoft Macintosh PowerPoint</Application>
  <PresentationFormat>Widescreen</PresentationFormat>
  <Paragraphs>99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AdvPSTIM10</vt:lpstr>
      <vt:lpstr>Arial</vt:lpstr>
      <vt:lpstr>Calibri</vt:lpstr>
      <vt:lpstr>Open Sans</vt:lpstr>
      <vt:lpstr>Office Theme</vt:lpstr>
      <vt:lpstr>PowerPoint Presentation</vt:lpstr>
      <vt:lpstr>PowerPoint Presentation</vt:lpstr>
      <vt:lpstr>This talk</vt:lpstr>
      <vt:lpstr>PowerPoint Presentation</vt:lpstr>
      <vt:lpstr>PowerPoint Presentation</vt:lpstr>
      <vt:lpstr>PowerPoint Presentation</vt:lpstr>
      <vt:lpstr>Representing chemical and dynamical processes on a broad range of 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R21C-Chem: Development of a comprehensive atmospheric composition reanalysis </dc:title>
  <dc:creator>Wargan, Krzysztof (GSFC-610.1)[SCIENCE SYSTEMS AND APPLICATIONS INC]</dc:creator>
  <cp:lastModifiedBy>Wargan, Krzysztof (GSFC-610.1)[SCIENCE SYSTEMS AND APPLICATIONS INC]</cp:lastModifiedBy>
  <cp:revision>239</cp:revision>
  <dcterms:created xsi:type="dcterms:W3CDTF">2023-02-16T22:12:27Z</dcterms:created>
  <dcterms:modified xsi:type="dcterms:W3CDTF">2023-05-20T13:34:40Z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0x0101006805630C626BA3419A692C1BD4E17690</vt:lpwstr>
  </property>
  <property fmtid="{D5CDD505-2E9C-101B-9397-08002B2CF9AE}" pid="3" name="MediaServiceImageTags">
    <vt:lpwstr/>
  </property>
</Properties>
</file>