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5" r:id="rId4"/>
    <p:sldId id="267" r:id="rId5"/>
    <p:sldId id="277" r:id="rId6"/>
    <p:sldId id="278" r:id="rId7"/>
    <p:sldId id="258" r:id="rId8"/>
    <p:sldId id="261" r:id="rId9"/>
    <p:sldId id="260" r:id="rId10"/>
    <p:sldId id="262" r:id="rId11"/>
    <p:sldId id="263" r:id="rId12"/>
    <p:sldId id="269" r:id="rId13"/>
    <p:sldId id="272" r:id="rId14"/>
    <p:sldId id="273" r:id="rId15"/>
    <p:sldId id="279" r:id="rId16"/>
    <p:sldId id="265" r:id="rId17"/>
    <p:sldId id="264" r:id="rId18"/>
    <p:sldId id="276" r:id="rId19"/>
    <p:sldId id="266" r:id="rId20"/>
    <p:sldId id="268" r:id="rId21"/>
    <p:sldId id="274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8"/>
    <p:restoredTop sz="89267"/>
  </p:normalViewPr>
  <p:slideViewPr>
    <p:cSldViewPr snapToGrid="0" snapToObjects="1">
      <p:cViewPr varScale="1">
        <p:scale>
          <a:sx n="87" d="100"/>
          <a:sy n="87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0" d="100"/>
          <a:sy n="130" d="100"/>
        </p:scale>
        <p:origin x="7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data around ….</a:t>
            </a:r>
          </a:p>
          <a:p>
            <a:endParaRPr lang="en-US" dirty="0"/>
          </a:p>
          <a:p>
            <a:r>
              <a:rPr lang="en-US" dirty="0"/>
              <a:t>While the result might be tasty, the process of making it might not be so pretty!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support request is currently under the 3</a:t>
            </a:r>
            <a:r>
              <a:rPr lang="en-US" baseline="30000" dirty="0"/>
              <a:t>rd</a:t>
            </a:r>
            <a:r>
              <a:rPr lang="en-US" dirty="0"/>
              <a:t> bullet on the left side of the main GMAO web page, on the</a:t>
            </a:r>
          </a:p>
          <a:p>
            <a:r>
              <a:rPr lang="en-US" dirty="0"/>
              <a:t>“Field Campaign Support” link.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6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2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new capability.  </a:t>
            </a:r>
          </a:p>
          <a:p>
            <a:endParaRPr lang="en-US" dirty="0"/>
          </a:p>
          <a:p>
            <a:r>
              <a:rPr lang="en-US" dirty="0" err="1"/>
              <a:t>OpenDAP</a:t>
            </a:r>
            <a:r>
              <a:rPr lang="en-US" dirty="0"/>
              <a:t> is a data service that allows </a:t>
            </a:r>
            <a:r>
              <a:rPr lang="en-US" dirty="0" err="1"/>
              <a:t>OpenDAP</a:t>
            </a:r>
            <a:r>
              <a:rPr lang="en-US" dirty="0"/>
              <a:t> clients to access the data products and display or download only the data the user is interested in … without downloading the entire data set.</a:t>
            </a:r>
          </a:p>
          <a:p>
            <a:endParaRPr lang="en-US" dirty="0"/>
          </a:p>
          <a:p>
            <a:r>
              <a:rPr lang="en-US" dirty="0" err="1"/>
              <a:t>OpenDAP</a:t>
            </a:r>
            <a:r>
              <a:rPr lang="en-US" dirty="0"/>
              <a:t>: want to get individual variable download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1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1 year in pre-ops testing before ready for data release.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5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look at CF download info.</a:t>
            </a:r>
          </a:p>
          <a:p>
            <a:endParaRPr lang="en-US" dirty="0"/>
          </a:p>
          <a:p>
            <a:r>
              <a:rPr lang="en-US" dirty="0"/>
              <a:t>NEXT: shift gears and talk about job scheduling.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the prerequisites that must be complete every 6 hours before FP and FP-IT can start.</a:t>
            </a:r>
          </a:p>
          <a:p>
            <a:endParaRPr lang="en-US" dirty="0"/>
          </a:p>
          <a:p>
            <a:r>
              <a:rPr lang="en-US" dirty="0"/>
              <a:t>This is just an example of the number of jobs that run on the input side for FP &amp; FP-IT.  I’ve grouped those two together</a:t>
            </a:r>
          </a:p>
          <a:p>
            <a:r>
              <a:rPr lang="en-US" dirty="0"/>
              <a:t>Because they generally use much of the same data.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5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 shows a 24-hour day in operations.  </a:t>
            </a:r>
          </a:p>
          <a:p>
            <a:r>
              <a:rPr lang="en-US" dirty="0"/>
              <a:t>Lots of jobs!</a:t>
            </a:r>
          </a:p>
          <a:p>
            <a:r>
              <a:rPr lang="en-US" dirty="0"/>
              <a:t>The length of the blue bars for the primary DAS runs indicate the runtimes. </a:t>
            </a:r>
          </a:p>
          <a:p>
            <a:r>
              <a:rPr lang="en-US" dirty="0"/>
              <a:t>Doug notes that the chart Is out of date AND incomplete.</a:t>
            </a:r>
          </a:p>
          <a:p>
            <a:endParaRPr lang="en-US" dirty="0"/>
          </a:p>
          <a:p>
            <a:r>
              <a:rPr lang="en-US" dirty="0"/>
              <a:t>NEXT: we need a way to manage and schedule all of this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0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coordinate, schedule and manage this large and complex group of inter-related jobs, we need a task good manager.</a:t>
            </a:r>
          </a:p>
          <a:p>
            <a:endParaRPr lang="en-US" dirty="0"/>
          </a:p>
          <a:p>
            <a:r>
              <a:rPr lang="en-US" dirty="0"/>
              <a:t> Downtime recovery is one of the nicest features of this tool, allowing various jobs with complex dependencies to process</a:t>
            </a:r>
          </a:p>
          <a:p>
            <a:r>
              <a:rPr lang="en-US" dirty="0"/>
              <a:t>In the proper order in a hands-off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73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understand that it is now 2019 and Perl is no longer king.  There is a new king in town and this camel better watch out!</a:t>
            </a:r>
          </a:p>
          <a:p>
            <a:endParaRPr lang="en-US" dirty="0"/>
          </a:p>
          <a:p>
            <a:r>
              <a:rPr lang="en-US" dirty="0"/>
              <a:t>NEXT: last topic will be public documentation about the GMAO production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FOR the NEWER GMAO members … provide an introduction on how the GMAO runs operations, an overview of the various </a:t>
            </a:r>
            <a:r>
              <a:rPr lang="en-US" dirty="0" err="1"/>
              <a:t>gmao</a:t>
            </a:r>
            <a:r>
              <a:rPr lang="en-US" dirty="0"/>
              <a:t> product streams, and help provide information that may help you find data and information related to GMAO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23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often get asked what changed with the FP upgrade of, say, July 2018.  This is the place to find that information.</a:t>
            </a:r>
          </a:p>
          <a:p>
            <a:endParaRPr lang="en-US" dirty="0"/>
          </a:p>
          <a:p>
            <a:r>
              <a:rPr lang="en-US" dirty="0"/>
              <a:t>File specification documents are further down on the page.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86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GMAO sausages are tasty but nearly as much as these will be on the night the </a:t>
            </a:r>
            <a:r>
              <a:rPr lang="en-US" dirty="0" err="1"/>
              <a:t>Nats</a:t>
            </a:r>
            <a:r>
              <a:rPr lang="en-US" dirty="0"/>
              <a:t> win the World Series!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Joe and Brent contribute directly with SMAP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Mark and I also support their FLUID work – data interfaces to link ops to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Karki works with customer data requests and helps manage data archives, particularly verification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Yelena works with much of the scripting and pre-processing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E-mail load is always 10-20 per day, often double or triple that. </a:t>
            </a:r>
          </a:p>
          <a:p>
            <a:endParaRPr lang="en-US" dirty="0"/>
          </a:p>
          <a:p>
            <a:r>
              <a:rPr lang="en-US" dirty="0"/>
              <a:t>Much time is spent working with NCCS to diagnose problems. I/O problems are particularly disruptive.</a:t>
            </a:r>
          </a:p>
          <a:p>
            <a:endParaRPr lang="en-US" dirty="0"/>
          </a:p>
          <a:p>
            <a:r>
              <a:rPr lang="en-US" dirty="0"/>
              <a:t>POP-UP: Nominal OA shift schedules. NCCS downtimes, overnight outages, fall outside of nominal.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2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monitoring products listed here is not a complete list.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Comment: No slide, but we also interact frequently with the GMAO science developers and the SI team.  Mark will cover this in </a:t>
            </a:r>
          </a:p>
          <a:p>
            <a:r>
              <a:rPr lang="en-US" dirty="0"/>
              <a:t>the development process in his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1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support for CERES and TRMM was performed sporadically prior to Terra launch, but there was no continuous NRT production</a:t>
            </a:r>
          </a:p>
          <a:p>
            <a:r>
              <a:rPr lang="en-US" dirty="0"/>
              <a:t>Note: seasonal forecasts have a long history, also pre-dating the GMAO NSIPP.  Routine production of seasonal forecasts has been going since 1997.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3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FP: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300 nodes/8400 processors (11hrs)</a:t>
            </a: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FP-IT: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 nodes/336 processors (2.5 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hrs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M2: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24 nodes/576 processors (2hrs)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8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customer list here is just a selection of examples.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03973"/>
            <a:ext cx="10515600" cy="469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10/23/19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06555"/>
            <a:ext cx="10515600" cy="460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7"/>
            <a:ext cx="3932237" cy="11338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60474"/>
            <a:ext cx="3932237" cy="39085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88947"/>
            <a:ext cx="12192000" cy="4690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200614" y="6487763"/>
            <a:ext cx="25810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Global Modeling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and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0700" y="6440922"/>
            <a:ext cx="531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14695" y="6449580"/>
            <a:ext cx="148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10/23/19</a:t>
            </a:fld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43107" y="127916"/>
            <a:ext cx="3571124" cy="3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5844" tIns="67921" rIns="135844" bIns="6792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33" b="0" i="0" dirty="0">
                <a:solidFill>
                  <a:schemeClr val="bg2">
                    <a:lumMod val="50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2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8222" y="127916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107" y="6487763"/>
            <a:ext cx="914400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B39FD8-B559-C64B-80D6-C291323A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2562469"/>
            <a:ext cx="6350000" cy="317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GMAO </a:t>
            </a:r>
            <a:r>
              <a:rPr lang="en-US" i="1" dirty="0"/>
              <a:t>Science</a:t>
            </a:r>
            <a:r>
              <a:rPr lang="en-US" dirty="0"/>
              <a:t> Theme Meeting</a:t>
            </a:r>
            <a:br>
              <a:rPr lang="en-US" dirty="0"/>
            </a:br>
            <a:r>
              <a:rPr lang="en-US" sz="2000" dirty="0"/>
              <a:t>October 24,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21994-3B75-E04E-B0C7-357E78272CC8}"/>
              </a:ext>
            </a:extLst>
          </p:cNvPr>
          <p:cNvSpPr txBox="1"/>
          <p:nvPr/>
        </p:nvSpPr>
        <p:spPr>
          <a:xfrm>
            <a:off x="4367220" y="1538365"/>
            <a:ext cx="66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GMAO Operations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00D5A-3495-244D-8D57-218D211480D5}"/>
              </a:ext>
            </a:extLst>
          </p:cNvPr>
          <p:cNvSpPr txBox="1"/>
          <p:nvPr/>
        </p:nvSpPr>
        <p:spPr>
          <a:xfrm>
            <a:off x="5363680" y="2130375"/>
            <a:ext cx="66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Quasi Operations</a:t>
            </a:r>
          </a:p>
        </p:txBody>
      </p:sp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C5906243-E6FC-3E45-891A-C9587ED7CEF8}"/>
              </a:ext>
            </a:extLst>
          </p:cNvPr>
          <p:cNvSpPr/>
          <p:nvPr/>
        </p:nvSpPr>
        <p:spPr>
          <a:xfrm>
            <a:off x="5715000" y="1397685"/>
            <a:ext cx="2409092" cy="76522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&quot;No&quot; Symbol 5">
            <a:extLst>
              <a:ext uri="{FF2B5EF4-FFF2-40B4-BE49-F238E27FC236}">
                <a16:creationId xmlns:a16="http://schemas.microsoft.com/office/drawing/2014/main" id="{DB817D9F-43C4-2C4D-97DA-A17E339812D3}"/>
              </a:ext>
            </a:extLst>
          </p:cNvPr>
          <p:cNvSpPr/>
          <p:nvPr/>
        </p:nvSpPr>
        <p:spPr>
          <a:xfrm>
            <a:off x="5346095" y="2057395"/>
            <a:ext cx="3375874" cy="720972"/>
          </a:xfrm>
          <a:prstGeom prst="noSmoking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FD0BA-9152-F44F-B635-2E6ED5334BBC}"/>
              </a:ext>
            </a:extLst>
          </p:cNvPr>
          <p:cNvSpPr txBox="1"/>
          <p:nvPr/>
        </p:nvSpPr>
        <p:spPr>
          <a:xfrm>
            <a:off x="5662246" y="5838561"/>
            <a:ext cx="492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Rob Lucchesi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AE787-139C-9946-85D1-C4893DBBBC3E}"/>
              </a:ext>
            </a:extLst>
          </p:cNvPr>
          <p:cNvSpPr txBox="1"/>
          <p:nvPr/>
        </p:nvSpPr>
        <p:spPr>
          <a:xfrm>
            <a:off x="5867780" y="2775139"/>
            <a:ext cx="66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Production</a:t>
            </a:r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B4B2892E-454A-C04B-A4DF-29A78808F250}"/>
              </a:ext>
            </a:extLst>
          </p:cNvPr>
          <p:cNvSpPr/>
          <p:nvPr/>
        </p:nvSpPr>
        <p:spPr>
          <a:xfrm>
            <a:off x="5715000" y="2775139"/>
            <a:ext cx="2567354" cy="584775"/>
          </a:xfrm>
          <a:prstGeom prst="noSmoking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A0FCE-526D-BF4E-9C4F-5E3716B12A0D}"/>
              </a:ext>
            </a:extLst>
          </p:cNvPr>
          <p:cNvSpPr txBox="1"/>
          <p:nvPr/>
        </p:nvSpPr>
        <p:spPr>
          <a:xfrm>
            <a:off x="5861915" y="3461006"/>
            <a:ext cx="66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Sausage Making</a:t>
            </a:r>
          </a:p>
        </p:txBody>
      </p:sp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1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customers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D79695-4208-C149-AB0B-9E860522C437}"/>
              </a:ext>
            </a:extLst>
          </p:cNvPr>
          <p:cNvSpPr txBox="1"/>
          <p:nvPr/>
        </p:nvSpPr>
        <p:spPr>
          <a:xfrm>
            <a:off x="228602" y="1109898"/>
            <a:ext cx="57325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</a:rPr>
              <a:t>FP: Forward-Processing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Data is available via the NCCS data portal: HTTPS, </a:t>
            </a:r>
            <a:r>
              <a:rPr lang="en-US" sz="2400" dirty="0" err="1">
                <a:solidFill>
                  <a:srgbClr val="000000"/>
                </a:solidFill>
              </a:rPr>
              <a:t>OpenDAP</a:t>
            </a:r>
            <a:r>
              <a:rPr lang="en-US" sz="2400" dirty="0">
                <a:solidFill>
                  <a:srgbClr val="000000"/>
                </a:solidFill>
              </a:rPr>
              <a:t>, FLUID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 login or registration.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geos5-fp-users mailing list: currently 127 subscribed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Diverse user community.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Regular use by news media outlets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Frequent use by field campaigns/mission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GMAO: please notify us using the mission support request page WELL in advance of the campaign.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98A4B-2CF0-504F-8B48-533C796AA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357" y="1406770"/>
            <a:ext cx="5995537" cy="44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FP HTTPS forecast downloads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76AD1-FDFB-A14B-AC3E-558236BA3D91}"/>
              </a:ext>
            </a:extLst>
          </p:cNvPr>
          <p:cNvSpPr txBox="1"/>
          <p:nvPr/>
        </p:nvSpPr>
        <p:spPr>
          <a:xfrm>
            <a:off x="211014" y="1284742"/>
            <a:ext cx="2841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Typical day: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150K-300K hits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1 TB download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Smaller files are popular.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 reduced-resolution  (1/2-degree) 3D file is the 2</a:t>
            </a:r>
            <a:r>
              <a:rPr lang="en-US" baseline="30000" dirty="0">
                <a:solidFill>
                  <a:srgbClr val="000000"/>
                </a:solidFill>
              </a:rPr>
              <a:t>nd</a:t>
            </a:r>
            <a:r>
              <a:rPr lang="en-US" dirty="0">
                <a:solidFill>
                  <a:srgbClr val="000000"/>
                </a:solidFill>
              </a:rPr>
              <a:t> most popular.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01741-E975-5149-8E43-74771CB86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65" y="1070293"/>
            <a:ext cx="8126988" cy="485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1F941-286D-F747-B126-1F8570EFE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179" y="1058334"/>
            <a:ext cx="4601572" cy="5026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E06F9-0A6C-4447-98C8-DBC3AD47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24"/>
          <a:stretch/>
        </p:blipFill>
        <p:spPr>
          <a:xfrm>
            <a:off x="3360512" y="1104159"/>
            <a:ext cx="3728202" cy="37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FP </a:t>
            </a:r>
            <a:r>
              <a:rPr lang="en-US" dirty="0" err="1"/>
              <a:t>OpenDAP</a:t>
            </a:r>
            <a:r>
              <a:rPr lang="en-US" dirty="0"/>
              <a:t> forecast downloads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76AD1-FDFB-A14B-AC3E-558236BA3D91}"/>
              </a:ext>
            </a:extLst>
          </p:cNvPr>
          <p:cNvSpPr txBox="1"/>
          <p:nvPr/>
        </p:nvSpPr>
        <p:spPr>
          <a:xfrm>
            <a:off x="211015" y="1284742"/>
            <a:ext cx="3130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Typical day: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9,000 hits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40 MB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Much more balanced access pattern across products.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3A132-3227-7047-8F6D-E7E2DBD3E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25" y="1012938"/>
            <a:ext cx="8052048" cy="5247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25DF4-6C9D-E74A-89B5-55AC90008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46" y="931334"/>
            <a:ext cx="4886386" cy="535831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41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Composition Forecast (CF) stream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76AD1-FDFB-A14B-AC3E-558236BA3D91}"/>
              </a:ext>
            </a:extLst>
          </p:cNvPr>
          <p:cNvSpPr txBox="1"/>
          <p:nvPr/>
        </p:nvSpPr>
        <p:spPr>
          <a:xfrm>
            <a:off x="3876460" y="4328604"/>
            <a:ext cx="80743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Pre-ops testing started in summer 2018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Operational in FLUID: November 1, 2018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Operational with full data access: mid-September 2019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Debugging, file spec, metadata, distribution planning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400" dirty="0">
              <a:solidFill>
                <a:srgbClr val="000000"/>
              </a:solidFill>
            </a:endParaRPr>
          </a:p>
          <a:p>
            <a:pPr algn="l"/>
            <a:endParaRPr lang="en-US" sz="2400" dirty="0">
              <a:solidFill>
                <a:srgbClr val="000000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sfco3_cropped.mp4">
            <a:hlinkClick r:id="" action="ppaction://media"/>
            <a:extLst>
              <a:ext uri="{FF2B5EF4-FFF2-40B4-BE49-F238E27FC236}">
                <a16:creationId xmlns:a16="http://schemas.microsoft.com/office/drawing/2014/main" id="{D2FC1319-29EB-3641-90E4-A41E678B5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6713" y="1150930"/>
            <a:ext cx="5640131" cy="2975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5F9AA-5D91-6E47-915B-D0D8D8BAE755}"/>
              </a:ext>
            </a:extLst>
          </p:cNvPr>
          <p:cNvSpPr txBox="1"/>
          <p:nvPr/>
        </p:nvSpPr>
        <p:spPr>
          <a:xfrm>
            <a:off x="289932" y="1070517"/>
            <a:ext cx="57874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25km system.  Highest horizontal resolution of any global atmospheric composition forecast.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1-day replay forced with FP-IT meteorology + 5-day GEOS-</a:t>
            </a:r>
            <a:r>
              <a:rPr lang="en-US" dirty="0" err="1">
                <a:solidFill>
                  <a:srgbClr val="000000"/>
                </a:solidFill>
              </a:rPr>
              <a:t>Chem</a:t>
            </a:r>
            <a:r>
              <a:rPr lang="en-US" dirty="0">
                <a:solidFill>
                  <a:srgbClr val="000000"/>
                </a:solidFill>
              </a:rPr>
              <a:t> forecast (also FP for upper-air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ozone)</a:t>
            </a:r>
            <a:endParaRPr lang="en-US" dirty="0">
              <a:solidFill>
                <a:srgbClr val="000000"/>
              </a:solidFill>
            </a:endParaRPr>
          </a:p>
          <a:p>
            <a:pPr marL="142875" indent="-257175">
              <a:buFont typeface="Wingdings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Full chemistry, 250 reactive species,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NO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x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VOCs, PM </a:t>
            </a:r>
            <a:r>
              <a:rPr lang="is-IS" dirty="0">
                <a:solidFill>
                  <a:schemeClr val="bg2">
                    <a:lumMod val="10000"/>
                  </a:schemeClr>
                </a:solidFill>
              </a:rPr>
              <a:t>...</a:t>
            </a:r>
          </a:p>
          <a:p>
            <a:pPr marL="142875" indent="-257175">
              <a:buFont typeface="Wingdings" charset="2"/>
              <a:buChar char="Ø"/>
            </a:pPr>
            <a:r>
              <a:rPr lang="is-IS" dirty="0">
                <a:solidFill>
                  <a:schemeClr val="bg2">
                    <a:lumMod val="10000"/>
                  </a:schemeClr>
                </a:solidFill>
              </a:rPr>
              <a:t>Met variables such as T, U, V, RH ....</a:t>
            </a:r>
          </a:p>
          <a:p>
            <a:pPr marL="142875" indent="-257175">
              <a:buFont typeface="Wingdings" charset="2"/>
              <a:buChar char="Ø"/>
            </a:pPr>
            <a:r>
              <a:rPr lang="is-IS" dirty="0">
                <a:solidFill>
                  <a:schemeClr val="bg2">
                    <a:lumMod val="10000"/>
                  </a:schemeClr>
                </a:solidFill>
              </a:rPr>
              <a:t>Surface output at 15-minute intervals, 1-hour for 2D and 3D.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Runs every day, priority preops queue, 3500 CPUs, almost 12 hours/forecast.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56889-4846-CC42-BA06-2913D79C8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56" y="4284412"/>
            <a:ext cx="2200792" cy="19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CF forecast </a:t>
            </a:r>
            <a:r>
              <a:rPr lang="en-US" dirty="0" err="1"/>
              <a:t>OpenDAP</a:t>
            </a:r>
            <a:r>
              <a:rPr lang="en-US" dirty="0"/>
              <a:t> statistics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A6ED6-8344-C645-A0D9-8616156A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28" y="1037488"/>
            <a:ext cx="8418540" cy="5134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D78D99-D206-6249-9169-6033EF24BA43}"/>
              </a:ext>
            </a:extLst>
          </p:cNvPr>
          <p:cNvSpPr txBox="1"/>
          <p:nvPr/>
        </p:nvSpPr>
        <p:spPr>
          <a:xfrm>
            <a:off x="211015" y="1019908"/>
            <a:ext cx="29190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Greatest download activity is via </a:t>
            </a:r>
            <a:r>
              <a:rPr lang="en-US" dirty="0" err="1">
                <a:solidFill>
                  <a:srgbClr val="000000"/>
                </a:solidFill>
              </a:rPr>
              <a:t>OpenDAP</a:t>
            </a:r>
            <a:r>
              <a:rPr lang="en-US" dirty="0">
                <a:solidFill>
                  <a:srgbClr val="000000"/>
                </a:solidFill>
              </a:rPr>
              <a:t> for forecast data.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Activity is still erratic, but hundreds of hits/day is not unusual.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Most popular target is the 1-hour chemistry product on 23 pressure levels.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75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2404E2-E58D-A247-A51C-0F5A900D54A5}"/>
              </a:ext>
            </a:extLst>
          </p:cNvPr>
          <p:cNvSpPr txBox="1"/>
          <p:nvPr/>
        </p:nvSpPr>
        <p:spPr>
          <a:xfrm>
            <a:off x="639507" y="3622665"/>
            <a:ext cx="24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AIRS &amp; AMSU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GES DISC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62924-6B59-2149-9D4E-A852968E02A0}"/>
              </a:ext>
            </a:extLst>
          </p:cNvPr>
          <p:cNvSpPr txBox="1"/>
          <p:nvPr/>
        </p:nvSpPr>
        <p:spPr>
          <a:xfrm>
            <a:off x="605091" y="2659105"/>
            <a:ext cx="24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satwnd</a:t>
            </a:r>
            <a:r>
              <a:rPr lang="en-US" b="1" dirty="0">
                <a:solidFill>
                  <a:srgbClr val="000000"/>
                </a:solidFill>
              </a:rPr>
              <a:t> time-window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FP &amp; FP-IT prerequisites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4866E0-7AB7-A446-8E4B-E4A2BB31167F}"/>
              </a:ext>
            </a:extLst>
          </p:cNvPr>
          <p:cNvSpPr/>
          <p:nvPr/>
        </p:nvSpPr>
        <p:spPr>
          <a:xfrm>
            <a:off x="705468" y="1342101"/>
            <a:ext cx="2288457" cy="1017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95FC3-DC62-1F4D-A308-02237AC2A43D}"/>
              </a:ext>
            </a:extLst>
          </p:cNvPr>
          <p:cNvSpPr txBox="1"/>
          <p:nvPr/>
        </p:nvSpPr>
        <p:spPr>
          <a:xfrm>
            <a:off x="575188" y="1401097"/>
            <a:ext cx="256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NCEP </a:t>
            </a:r>
            <a:r>
              <a:rPr lang="en-US" b="1" dirty="0" err="1">
                <a:solidFill>
                  <a:srgbClr val="000000"/>
                </a:solidFill>
              </a:rPr>
              <a:t>gdas</a:t>
            </a:r>
            <a:r>
              <a:rPr lang="en-US" b="1" dirty="0">
                <a:solidFill>
                  <a:srgbClr val="000000"/>
                </a:solidFill>
              </a:rPr>
              <a:t> inputs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(16 different files)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GES DISC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4F563-F77C-104E-95F6-8CC19A40CB5A}"/>
              </a:ext>
            </a:extLst>
          </p:cNvPr>
          <p:cNvSpPr/>
          <p:nvPr/>
        </p:nvSpPr>
        <p:spPr>
          <a:xfrm>
            <a:off x="705470" y="2659106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F5806-5C1A-F149-AAC8-3ED50C606764}"/>
              </a:ext>
            </a:extLst>
          </p:cNvPr>
          <p:cNvSpPr/>
          <p:nvPr/>
        </p:nvSpPr>
        <p:spPr>
          <a:xfrm>
            <a:off x="739886" y="3622666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7CFCC-F70F-1D42-B1CE-A2452989855C}"/>
              </a:ext>
            </a:extLst>
          </p:cNvPr>
          <p:cNvSpPr/>
          <p:nvPr/>
        </p:nvSpPr>
        <p:spPr>
          <a:xfrm>
            <a:off x="725138" y="4522311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873E2F-2280-664F-B4E3-4C6EF60BD2B6}"/>
              </a:ext>
            </a:extLst>
          </p:cNvPr>
          <p:cNvSpPr txBox="1"/>
          <p:nvPr/>
        </p:nvSpPr>
        <p:spPr>
          <a:xfrm>
            <a:off x="624759" y="4522310"/>
            <a:ext cx="24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GMI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EOSDIS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802B50-5429-1144-B661-4F05253CBB8F}"/>
              </a:ext>
            </a:extLst>
          </p:cNvPr>
          <p:cNvSpPr/>
          <p:nvPr/>
        </p:nvSpPr>
        <p:spPr>
          <a:xfrm>
            <a:off x="754636" y="5392473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A0126-B7A5-0044-8EB5-FD5AEAF49D94}"/>
              </a:ext>
            </a:extLst>
          </p:cNvPr>
          <p:cNvSpPr txBox="1"/>
          <p:nvPr/>
        </p:nvSpPr>
        <p:spPr>
          <a:xfrm>
            <a:off x="654257" y="5392472"/>
            <a:ext cx="24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MLS temperature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GES DISC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B61E4-9BAA-5C4E-93F4-01B9CD349705}"/>
              </a:ext>
            </a:extLst>
          </p:cNvPr>
          <p:cNvSpPr/>
          <p:nvPr/>
        </p:nvSpPr>
        <p:spPr>
          <a:xfrm>
            <a:off x="9046085" y="1382197"/>
            <a:ext cx="2649388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0F19C-2B7D-CF4C-8AC0-587D9BDFDA1F}"/>
              </a:ext>
            </a:extLst>
          </p:cNvPr>
          <p:cNvSpPr txBox="1"/>
          <p:nvPr/>
        </p:nvSpPr>
        <p:spPr>
          <a:xfrm>
            <a:off x="9046085" y="1454655"/>
            <a:ext cx="2649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MODIS MYD04/MOD04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MODAPS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49935E-4FD3-C842-8447-9BE3FA903252}"/>
              </a:ext>
            </a:extLst>
          </p:cNvPr>
          <p:cNvSpPr/>
          <p:nvPr/>
        </p:nvSpPr>
        <p:spPr>
          <a:xfrm>
            <a:off x="9057980" y="2324812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B3761-5D80-8442-89AC-F27174A164C3}"/>
              </a:ext>
            </a:extLst>
          </p:cNvPr>
          <p:cNvSpPr txBox="1"/>
          <p:nvPr/>
        </p:nvSpPr>
        <p:spPr>
          <a:xfrm>
            <a:off x="8957598" y="2386324"/>
            <a:ext cx="251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AERONET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aeronet.gsfc.nasa.gov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23BA1C-4486-3949-928E-50DC6517E985}"/>
              </a:ext>
            </a:extLst>
          </p:cNvPr>
          <p:cNvSpPr/>
          <p:nvPr/>
        </p:nvSpPr>
        <p:spPr>
          <a:xfrm>
            <a:off x="9131726" y="3327694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F4A2A-CB5B-A848-9F04-B1274DAFDAC2}"/>
              </a:ext>
            </a:extLst>
          </p:cNvPr>
          <p:cNvSpPr txBox="1"/>
          <p:nvPr/>
        </p:nvSpPr>
        <p:spPr>
          <a:xfrm>
            <a:off x="9031347" y="3327693"/>
            <a:ext cx="24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Reynolds SST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NOAA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70A4B2-9057-BA40-AA59-C34F62912608}"/>
              </a:ext>
            </a:extLst>
          </p:cNvPr>
          <p:cNvSpPr/>
          <p:nvPr/>
        </p:nvSpPr>
        <p:spPr>
          <a:xfrm>
            <a:off x="9161224" y="4330590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6A8C07-5886-7645-865D-8C1ABEC90012}"/>
              </a:ext>
            </a:extLst>
          </p:cNvPr>
          <p:cNvSpPr txBox="1"/>
          <p:nvPr/>
        </p:nvSpPr>
        <p:spPr>
          <a:xfrm>
            <a:off x="9060845" y="4330589"/>
            <a:ext cx="24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OSTIA SST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JPL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39EB5-B7EB-304D-BA71-55FA3C277F59}"/>
              </a:ext>
            </a:extLst>
          </p:cNvPr>
          <p:cNvSpPr/>
          <p:nvPr/>
        </p:nvSpPr>
        <p:spPr>
          <a:xfrm>
            <a:off x="9190711" y="5303977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873C7-943A-7E46-892F-6B87D13A272E}"/>
              </a:ext>
            </a:extLst>
          </p:cNvPr>
          <p:cNvSpPr txBox="1"/>
          <p:nvPr/>
        </p:nvSpPr>
        <p:spPr>
          <a:xfrm>
            <a:off x="9090332" y="5303976"/>
            <a:ext cx="24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BLEND SST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938AF5-9E5D-C744-A96E-A4535883DD1D}"/>
              </a:ext>
            </a:extLst>
          </p:cNvPr>
          <p:cNvSpPr/>
          <p:nvPr/>
        </p:nvSpPr>
        <p:spPr>
          <a:xfrm>
            <a:off x="5134899" y="5333477"/>
            <a:ext cx="2288455" cy="762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7CBD97-EF58-3C47-98FB-1979A9518225}"/>
              </a:ext>
            </a:extLst>
          </p:cNvPr>
          <p:cNvSpPr txBox="1"/>
          <p:nvPr/>
        </p:nvSpPr>
        <p:spPr>
          <a:xfrm>
            <a:off x="5034520" y="5333476"/>
            <a:ext cx="24920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OMPS TC ozone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GES DISC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E7FF4B-53D8-2A43-9EC7-87ACBFEDD773}"/>
              </a:ext>
            </a:extLst>
          </p:cNvPr>
          <p:cNvSpPr/>
          <p:nvPr/>
        </p:nvSpPr>
        <p:spPr>
          <a:xfrm>
            <a:off x="4857547" y="2035277"/>
            <a:ext cx="2565807" cy="1887794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134A88-99DB-6F4D-A2E0-7CC83A875780}"/>
              </a:ext>
            </a:extLst>
          </p:cNvPr>
          <p:cNvSpPr txBox="1"/>
          <p:nvPr/>
        </p:nvSpPr>
        <p:spPr>
          <a:xfrm>
            <a:off x="5208641" y="2664031"/>
            <a:ext cx="194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FP &amp; FP-IT NRT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GEOS-ADAS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93C167-01D1-EA49-BCE2-394EC325EEC7}"/>
              </a:ext>
            </a:extLst>
          </p:cNvPr>
          <p:cNvCxnSpPr/>
          <p:nvPr/>
        </p:nvCxnSpPr>
        <p:spPr>
          <a:xfrm>
            <a:off x="3005820" y="1814052"/>
            <a:ext cx="1851727" cy="57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C2A74F-2052-934B-85C2-9A6448AA6A8B}"/>
              </a:ext>
            </a:extLst>
          </p:cNvPr>
          <p:cNvCxnSpPr>
            <a:cxnSpLocks/>
          </p:cNvCxnSpPr>
          <p:nvPr/>
        </p:nvCxnSpPr>
        <p:spPr>
          <a:xfrm>
            <a:off x="2995992" y="3043083"/>
            <a:ext cx="1861555" cy="44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92F323-FC5F-C448-9FDC-52AC165B18BC}"/>
              </a:ext>
            </a:extLst>
          </p:cNvPr>
          <p:cNvCxnSpPr>
            <a:cxnSpLocks/>
          </p:cNvCxnSpPr>
          <p:nvPr/>
        </p:nvCxnSpPr>
        <p:spPr>
          <a:xfrm flipV="1">
            <a:off x="3025488" y="3501071"/>
            <a:ext cx="1832059" cy="55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CB9C23D-4E86-914D-8B58-1D0953A97F07}"/>
              </a:ext>
            </a:extLst>
          </p:cNvPr>
          <p:cNvCxnSpPr>
            <a:cxnSpLocks/>
          </p:cNvCxnSpPr>
          <p:nvPr/>
        </p:nvCxnSpPr>
        <p:spPr>
          <a:xfrm flipV="1">
            <a:off x="2994769" y="3766236"/>
            <a:ext cx="1936512" cy="116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9893F3-7AAA-3345-8F24-D489362718B0}"/>
              </a:ext>
            </a:extLst>
          </p:cNvPr>
          <p:cNvCxnSpPr>
            <a:cxnSpLocks/>
          </p:cNvCxnSpPr>
          <p:nvPr/>
        </p:nvCxnSpPr>
        <p:spPr>
          <a:xfrm flipV="1">
            <a:off x="3025488" y="3879571"/>
            <a:ext cx="2006172" cy="192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40CB12C-47B7-424D-ACFF-632A352FBA0C}"/>
              </a:ext>
            </a:extLst>
          </p:cNvPr>
          <p:cNvCxnSpPr>
            <a:stCxn id="27" idx="0"/>
          </p:cNvCxnSpPr>
          <p:nvPr/>
        </p:nvCxnSpPr>
        <p:spPr>
          <a:xfrm flipH="1" flipV="1">
            <a:off x="6279126" y="3923071"/>
            <a:ext cx="1431" cy="14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D80E8B9-C018-1542-9AA1-C91A18D5980D}"/>
              </a:ext>
            </a:extLst>
          </p:cNvPr>
          <p:cNvCxnSpPr/>
          <p:nvPr/>
        </p:nvCxnSpPr>
        <p:spPr>
          <a:xfrm flipH="1" flipV="1">
            <a:off x="7315200" y="3879571"/>
            <a:ext cx="1875511" cy="180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289668-DABB-F74C-810A-5B05590DEB8B}"/>
              </a:ext>
            </a:extLst>
          </p:cNvPr>
          <p:cNvCxnSpPr/>
          <p:nvPr/>
        </p:nvCxnSpPr>
        <p:spPr>
          <a:xfrm flipH="1">
            <a:off x="7423354" y="2706073"/>
            <a:ext cx="1634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0E7264-81F1-7545-9C89-977F51026F5F}"/>
              </a:ext>
            </a:extLst>
          </p:cNvPr>
          <p:cNvCxnSpPr>
            <a:stCxn id="17" idx="1"/>
          </p:cNvCxnSpPr>
          <p:nvPr/>
        </p:nvCxnSpPr>
        <p:spPr>
          <a:xfrm flipH="1">
            <a:off x="7423354" y="1916320"/>
            <a:ext cx="1622731" cy="40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77D6B52-5F69-B948-A31F-5D99C6AA9E69}"/>
              </a:ext>
            </a:extLst>
          </p:cNvPr>
          <p:cNvCxnSpPr/>
          <p:nvPr/>
        </p:nvCxnSpPr>
        <p:spPr>
          <a:xfrm>
            <a:off x="10290695" y="5093112"/>
            <a:ext cx="0" cy="210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5A8F877-E486-4A49-AF6A-C9A8D0F39E64}"/>
              </a:ext>
            </a:extLst>
          </p:cNvPr>
          <p:cNvCxnSpPr/>
          <p:nvPr/>
        </p:nvCxnSpPr>
        <p:spPr>
          <a:xfrm>
            <a:off x="10310360" y="4095138"/>
            <a:ext cx="0" cy="210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D07C06D-518D-444A-B273-8BEB92CA471C}"/>
              </a:ext>
            </a:extLst>
          </p:cNvPr>
          <p:cNvCxnSpPr>
            <a:cxnSpLocks/>
          </p:cNvCxnSpPr>
          <p:nvPr/>
        </p:nvCxnSpPr>
        <p:spPr>
          <a:xfrm>
            <a:off x="1849697" y="2339560"/>
            <a:ext cx="1" cy="334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54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daily job schedule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8856F-8AB0-4544-B85A-4601A628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1" y="1032387"/>
            <a:ext cx="11612758" cy="52799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ABD605-8426-8E4B-85BF-4D0B4F263CDD}"/>
              </a:ext>
            </a:extLst>
          </p:cNvPr>
          <p:cNvSpPr/>
          <p:nvPr/>
        </p:nvSpPr>
        <p:spPr>
          <a:xfrm>
            <a:off x="4100044" y="2698953"/>
            <a:ext cx="4660491" cy="1297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6FC16-55DD-E042-8994-D811AA1256C9}"/>
              </a:ext>
            </a:extLst>
          </p:cNvPr>
          <p:cNvSpPr txBox="1"/>
          <p:nvPr/>
        </p:nvSpPr>
        <p:spPr>
          <a:xfrm>
            <a:off x="4395017" y="3082410"/>
            <a:ext cx="429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About 200 jobs each day.</a:t>
            </a:r>
          </a:p>
        </p:txBody>
      </p:sp>
    </p:spTree>
    <p:extLst>
      <p:ext uri="{BB962C8B-B14F-4D97-AF65-F5344CB8AC3E}">
        <p14:creationId xmlns:p14="http://schemas.microsoft.com/office/powerpoint/2010/main" val="1696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scheduling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72672-F308-BF45-BB46-6885BD26B196}"/>
              </a:ext>
            </a:extLst>
          </p:cNvPr>
          <p:cNvSpPr txBox="1"/>
          <p:nvPr/>
        </p:nvSpPr>
        <p:spPr>
          <a:xfrm>
            <a:off x="563840" y="1784552"/>
            <a:ext cx="384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D-BOSS: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446F9-9506-CF4B-BA4F-28B7A41EE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33" y="1369149"/>
            <a:ext cx="1320800" cy="15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4D0B6C-6F7C-DE45-A46B-9C21A190A6C8}"/>
              </a:ext>
            </a:extLst>
          </p:cNvPr>
          <p:cNvSpPr txBox="1"/>
          <p:nvPr/>
        </p:nvSpPr>
        <p:spPr>
          <a:xfrm>
            <a:off x="2338752" y="1786763"/>
            <a:ext cx="962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Dependency-Based Operational Scheduling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7D9D6-6FAE-1C4C-8001-11214BA89959}"/>
              </a:ext>
            </a:extLst>
          </p:cNvPr>
          <p:cNvSpPr txBox="1"/>
          <p:nvPr/>
        </p:nvSpPr>
        <p:spPr>
          <a:xfrm>
            <a:off x="563840" y="2887779"/>
            <a:ext cx="1127060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Tool is written in PERL, developed in-house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Runs on a discover interactive node as a daemon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Jobs are defined by a unique job-id and a frequency of execution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Launches jobs based on time-of-day and date, like </a:t>
            </a:r>
            <a:r>
              <a:rPr lang="en-US" sz="2400" dirty="0" err="1">
                <a:solidFill>
                  <a:srgbClr val="000000"/>
                </a:solidFill>
              </a:rPr>
              <a:t>cron</a:t>
            </a:r>
            <a:r>
              <a:rPr lang="en-US" sz="2400" dirty="0">
                <a:solidFill>
                  <a:srgbClr val="000000"/>
                </a:solidFill>
              </a:rPr>
              <a:t>, but 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Jobs are started only if any defined dependencies have been satisfied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Dependencies can be self (prior time) or other job(s) at same or prior times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Automatically retries failed or missing jobs at specified time intervals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Simple job recovery after downtime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FA604-3338-6544-BFF9-ED83B3469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28" y="1354674"/>
            <a:ext cx="2412999" cy="16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D-BOSS monitor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24150-FC73-6043-9D6C-E4483227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1" y="1389186"/>
            <a:ext cx="5659580" cy="4063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ADF53-56AD-1A4D-B7BF-9BEA3D15B882}"/>
              </a:ext>
            </a:extLst>
          </p:cNvPr>
          <p:cNvSpPr txBox="1"/>
          <p:nvPr/>
        </p:nvSpPr>
        <p:spPr>
          <a:xfrm>
            <a:off x="6629400" y="1125414"/>
            <a:ext cx="53105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Dashboard snapshot of D-BOSS job status plus primary SLURM production streams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Uses crontab plus error and event logs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Uses D-BOSS </a:t>
            </a:r>
            <a:r>
              <a:rPr lang="en-US" sz="2400" dirty="0" err="1">
                <a:solidFill>
                  <a:srgbClr val="000000"/>
                </a:solidFill>
              </a:rPr>
              <a:t>task_status</a:t>
            </a:r>
            <a:r>
              <a:rPr lang="en-US" sz="2400" dirty="0">
                <a:solidFill>
                  <a:srgbClr val="000000"/>
                </a:solidFill>
              </a:rPr>
              <a:t> file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Splits jobs into </a:t>
            </a:r>
            <a:r>
              <a:rPr lang="en-US" sz="2400" dirty="0" err="1">
                <a:solidFill>
                  <a:srgbClr val="000000"/>
                </a:solidFill>
              </a:rPr>
              <a:t>flk</a:t>
            </a:r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dirty="0" err="1">
                <a:solidFill>
                  <a:srgbClr val="000000"/>
                </a:solidFill>
              </a:rPr>
              <a:t>llk</a:t>
            </a:r>
            <a:r>
              <a:rPr lang="en-US" sz="2400" dirty="0">
                <a:solidFill>
                  <a:srgbClr val="000000"/>
                </a:solidFill>
              </a:rPr>
              <a:t> categories, i.e., essentially NRT jobs vs. non-NRT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Web page updates every 2 minutes via a </a:t>
            </a:r>
            <a:r>
              <a:rPr lang="en-US" sz="2400" dirty="0" err="1">
                <a:solidFill>
                  <a:srgbClr val="000000"/>
                </a:solidFill>
              </a:rPr>
              <a:t>cron</a:t>
            </a:r>
            <a:r>
              <a:rPr lang="en-US" sz="2400" dirty="0">
                <a:solidFill>
                  <a:srgbClr val="000000"/>
                </a:solidFill>
              </a:rPr>
              <a:t> job.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Script: python</a:t>
            </a:r>
          </a:p>
        </p:txBody>
      </p:sp>
    </p:spTree>
    <p:extLst>
      <p:ext uri="{BB962C8B-B14F-4D97-AF65-F5344CB8AC3E}">
        <p14:creationId xmlns:p14="http://schemas.microsoft.com/office/powerpoint/2010/main" val="2124166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845C5CD-8A9E-FF42-939D-8B8DCB824ACE}"/>
              </a:ext>
            </a:extLst>
          </p:cNvPr>
          <p:cNvSpPr txBox="1"/>
          <p:nvPr/>
        </p:nvSpPr>
        <p:spPr>
          <a:xfrm>
            <a:off x="739334" y="1934313"/>
            <a:ext cx="8262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1999, PERL was 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Stable standard (good for a production environment)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Huge repository of public domain modules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Locally developed modules used by most operational scripts: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Remote data fetching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Archiving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Time manipulation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Interaction with D-BOSS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Error logging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Resource file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 scripts plugged into D-BOSS are written in Perl or wrapped in Perl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Overall, &gt; 150 scripts: Perl, bash, c-shell, python.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scripting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DB507-09B7-EE48-984B-F420101786DA}"/>
              </a:ext>
            </a:extLst>
          </p:cNvPr>
          <p:cNvSpPr txBox="1"/>
          <p:nvPr/>
        </p:nvSpPr>
        <p:spPr>
          <a:xfrm>
            <a:off x="1021995" y="1336432"/>
            <a:ext cx="689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Primary scripting language: Perl (still …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9096C-153A-1D4C-BF1E-8545E1E0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67" y="1717904"/>
            <a:ext cx="3750909" cy="3750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7A04E-748A-6543-B939-3DC031F9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69" y="3853835"/>
            <a:ext cx="2725585" cy="13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outline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4FCF8-69AC-7C49-9019-24D8754580BF}"/>
              </a:ext>
            </a:extLst>
          </p:cNvPr>
          <p:cNvSpPr txBox="1"/>
          <p:nvPr/>
        </p:nvSpPr>
        <p:spPr>
          <a:xfrm>
            <a:off x="3088884" y="1473248"/>
            <a:ext cx="67018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Who we are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Overview of team interaction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GMAO production history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Product summary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Customers &amp; download stats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A few detailed topics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Online public documentation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Future projects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2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1EFCD58-F69B-FD46-BA82-8F6B5B83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44" y="1087802"/>
            <a:ext cx="4839683" cy="33965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public documentation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1F181-C099-6B4A-AB54-0C27096B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9" y="1099435"/>
            <a:ext cx="4695093" cy="4756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DC9717-E92B-2C46-BF40-C36CC45036FD}"/>
              </a:ext>
            </a:extLst>
          </p:cNvPr>
          <p:cNvSpPr txBox="1"/>
          <p:nvPr/>
        </p:nvSpPr>
        <p:spPr>
          <a:xfrm>
            <a:off x="5961189" y="1863968"/>
            <a:ext cx="4870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Public documentation found on the GMAO main web page, under the left-side tab “GMAO Products”.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There is a summary of all product streams with links to more information.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 link to the GMAO production status.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334A7-8FFE-DA48-A4EC-B540E046AF76}"/>
              </a:ext>
            </a:extLst>
          </p:cNvPr>
          <p:cNvSpPr/>
          <p:nvPr/>
        </p:nvSpPr>
        <p:spPr>
          <a:xfrm>
            <a:off x="3305908" y="2620108"/>
            <a:ext cx="1266092" cy="263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F85CAF-DF39-5549-884A-0B4CC6BCE8AC}"/>
              </a:ext>
            </a:extLst>
          </p:cNvPr>
          <p:cNvCxnSpPr>
            <a:cxnSpLocks/>
            <a:stCxn id="15" idx="6"/>
          </p:cNvCxnSpPr>
          <p:nvPr/>
        </p:nvCxnSpPr>
        <p:spPr>
          <a:xfrm flipV="1">
            <a:off x="4572000" y="2039817"/>
            <a:ext cx="1389189" cy="7121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3461893-8866-8844-AE4F-1290E4EE82D6}"/>
              </a:ext>
            </a:extLst>
          </p:cNvPr>
          <p:cNvSpPr txBox="1"/>
          <p:nvPr/>
        </p:nvSpPr>
        <p:spPr>
          <a:xfrm>
            <a:off x="5992444" y="4647242"/>
            <a:ext cx="483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Upgrade notices for FP and FP-IT are kept on the GEOS NRT Data Products page.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156739-7C00-DC44-A620-3B3AB069C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769" y="956410"/>
            <a:ext cx="40894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6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8356D-B5E0-144C-801B-B957024A9183}"/>
              </a:ext>
            </a:extLst>
          </p:cNvPr>
          <p:cNvSpPr txBox="1"/>
          <p:nvPr/>
        </p:nvSpPr>
        <p:spPr>
          <a:xfrm>
            <a:off x="1733060" y="1250869"/>
            <a:ext cx="83878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Intranet FAQ page for production-related information.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Software/configuration documentation for every operational process akin to the production teams detailed procedure pages.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NCCS project disk for input observations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File specification updates for FP that include native GCM grid output.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Update FP-IT system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Define system characteristics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Determine file specification changes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Contact users and determine re-processing requirements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Test and implement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Adapt production to new workflow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DMF data management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future projects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78003-34A5-304C-AAD7-7B918AA3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445" y="2450122"/>
            <a:ext cx="4921739" cy="3691304"/>
          </a:xfrm>
          <a:prstGeom prst="rect">
            <a:avLst/>
          </a:prstGeom>
          <a:ln w="3175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Magnetic Disk 5">
            <a:extLst>
              <a:ext uri="{FF2B5EF4-FFF2-40B4-BE49-F238E27FC236}">
                <a16:creationId xmlns:a16="http://schemas.microsoft.com/office/drawing/2014/main" id="{B53DF2F4-408E-E648-8D61-AFB39C6442B1}"/>
              </a:ext>
            </a:extLst>
          </p:cNvPr>
          <p:cNvSpPr/>
          <p:nvPr/>
        </p:nvSpPr>
        <p:spPr>
          <a:xfrm>
            <a:off x="705468" y="2831123"/>
            <a:ext cx="5730501" cy="2778369"/>
          </a:xfrm>
          <a:prstGeom prst="flowChartMagneticDisk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449C5-1782-1048-BEC9-5A5EEEAE0B21}"/>
              </a:ext>
            </a:extLst>
          </p:cNvPr>
          <p:cNvSpPr txBox="1"/>
          <p:nvPr/>
        </p:nvSpPr>
        <p:spPr>
          <a:xfrm>
            <a:off x="1135249" y="3085235"/>
            <a:ext cx="487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/discover/</a:t>
            </a:r>
            <a:r>
              <a:rPr lang="en-US" sz="2000" dirty="0" err="1">
                <a:solidFill>
                  <a:srgbClr val="000000"/>
                </a:solidFill>
              </a:rPr>
              <a:t>nobackup</a:t>
            </a:r>
            <a:r>
              <a:rPr lang="en-US" sz="2000" dirty="0">
                <a:solidFill>
                  <a:srgbClr val="000000"/>
                </a:solidFill>
              </a:rPr>
              <a:t>/projects/</a:t>
            </a:r>
            <a:r>
              <a:rPr lang="en-US" sz="2000" dirty="0" err="1">
                <a:solidFill>
                  <a:srgbClr val="000000"/>
                </a:solidFill>
              </a:rPr>
              <a:t>gmao</a:t>
            </a:r>
            <a:r>
              <a:rPr lang="en-US" sz="2000" dirty="0">
                <a:solidFill>
                  <a:srgbClr val="000000"/>
                </a:solidFill>
              </a:rPr>
              <a:t>/input/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E54DD-BF6F-BA4E-A55C-F0095B5A07A3}"/>
              </a:ext>
            </a:extLst>
          </p:cNvPr>
          <p:cNvSpPr txBox="1"/>
          <p:nvPr/>
        </p:nvSpPr>
        <p:spPr>
          <a:xfrm>
            <a:off x="959350" y="3706543"/>
            <a:ext cx="5529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Online observations  for GEOS NRT and reanalysis runs.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 need to use DMF or </a:t>
            </a:r>
            <a:r>
              <a:rPr lang="en-US" dirty="0" err="1">
                <a:solidFill>
                  <a:srgbClr val="000000"/>
                </a:solidFill>
              </a:rPr>
              <a:t>datamove</a:t>
            </a:r>
            <a:r>
              <a:rPr lang="en-US" dirty="0">
                <a:solidFill>
                  <a:srgbClr val="000000"/>
                </a:solidFill>
              </a:rPr>
              <a:t> for acquiring observations.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Will require </a:t>
            </a:r>
            <a:r>
              <a:rPr lang="en-US" dirty="0" err="1">
                <a:solidFill>
                  <a:srgbClr val="000000"/>
                </a:solidFill>
              </a:rPr>
              <a:t>obsys.rc</a:t>
            </a:r>
            <a:r>
              <a:rPr lang="en-US" dirty="0">
                <a:solidFill>
                  <a:srgbClr val="000000"/>
                </a:solidFill>
              </a:rPr>
              <a:t> changes and workflow could benefit from scripting changes.</a:t>
            </a:r>
          </a:p>
        </p:txBody>
      </p:sp>
    </p:spTree>
    <p:extLst>
      <p:ext uri="{BB962C8B-B14F-4D97-AF65-F5344CB8AC3E}">
        <p14:creationId xmlns:p14="http://schemas.microsoft.com/office/powerpoint/2010/main" val="37238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63D767-0C6B-7D4B-8454-5181527B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5" y="2130461"/>
            <a:ext cx="10046784" cy="38442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DB507-09B7-EE48-984B-F420101786DA}"/>
              </a:ext>
            </a:extLst>
          </p:cNvPr>
          <p:cNvSpPr txBox="1"/>
          <p:nvPr/>
        </p:nvSpPr>
        <p:spPr>
          <a:xfrm>
            <a:off x="4572001" y="1154136"/>
            <a:ext cx="3235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000000"/>
                </a:solidFill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C4041-FF8E-7942-92F4-E5F1BCAAC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2" y="2439302"/>
            <a:ext cx="5480538" cy="3212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828DB-615B-F54E-B4E0-6ED4731B3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53" y="2672870"/>
            <a:ext cx="2066192" cy="2066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B3B51-50D0-9C44-BC47-255DB7A68ACA}"/>
              </a:ext>
            </a:extLst>
          </p:cNvPr>
          <p:cNvSpPr txBox="1"/>
          <p:nvPr/>
        </p:nvSpPr>
        <p:spPr>
          <a:xfrm>
            <a:off x="8440618" y="4923697"/>
            <a:ext cx="1946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entury Schoolbook" panose="02040604050505020304" pitchFamily="18" charset="0"/>
              </a:rPr>
              <a:t>Go </a:t>
            </a:r>
            <a:r>
              <a:rPr lang="en-US" sz="3200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Nats</a:t>
            </a:r>
            <a:r>
              <a:rPr lang="en-US" sz="3200" dirty="0">
                <a:solidFill>
                  <a:srgbClr val="FF0000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76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production teams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699757-65E7-DB47-9DA4-E62FEC0AA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398" y="1604627"/>
            <a:ext cx="2108200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502D9-486B-7444-80F9-B7C314317513}"/>
              </a:ext>
            </a:extLst>
          </p:cNvPr>
          <p:cNvSpPr txBox="1"/>
          <p:nvPr/>
        </p:nvSpPr>
        <p:spPr>
          <a:xfrm>
            <a:off x="791734" y="1182029"/>
            <a:ext cx="40924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Operational Software Team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Joe </a:t>
            </a:r>
            <a:r>
              <a:rPr lang="en-US" dirty="0" err="1">
                <a:solidFill>
                  <a:srgbClr val="000000"/>
                </a:solidFill>
              </a:rPr>
              <a:t>Ardizzone</a:t>
            </a:r>
            <a:r>
              <a:rPr lang="en-US" dirty="0">
                <a:solidFill>
                  <a:srgbClr val="000000"/>
                </a:solidFill>
              </a:rPr>
              <a:t> (OC)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err="1">
                <a:solidFill>
                  <a:srgbClr val="000000"/>
                </a:solidFill>
              </a:rPr>
              <a:t>Mehandra</a:t>
            </a:r>
            <a:r>
              <a:rPr lang="en-US" dirty="0">
                <a:solidFill>
                  <a:srgbClr val="000000"/>
                </a:solidFill>
              </a:rPr>
              <a:t> Karki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Yelena </a:t>
            </a:r>
            <a:r>
              <a:rPr lang="en-US" dirty="0" err="1">
                <a:solidFill>
                  <a:srgbClr val="000000"/>
                </a:solidFill>
              </a:rPr>
              <a:t>Kondratyeva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Rob Lucchesi (OC)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Brent Smith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Mark Solomon (OC)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OC = On-Call engineer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14304-20E0-6340-B45C-8CF8B5208D22}"/>
              </a:ext>
            </a:extLst>
          </p:cNvPr>
          <p:cNvSpPr txBox="1"/>
          <p:nvPr/>
        </p:nvSpPr>
        <p:spPr>
          <a:xfrm>
            <a:off x="6073686" y="1189466"/>
            <a:ext cx="40924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Production Team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Doug Collins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John </a:t>
            </a:r>
            <a:r>
              <a:rPr lang="en-US" dirty="0" err="1">
                <a:solidFill>
                  <a:srgbClr val="000000"/>
                </a:solidFill>
              </a:rPr>
              <a:t>Ejalu</a:t>
            </a:r>
            <a:r>
              <a:rPr lang="en-US" dirty="0">
                <a:solidFill>
                  <a:srgbClr val="000000"/>
                </a:solidFill>
              </a:rPr>
              <a:t> (OA)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Ruth Labelle (OA)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Ann Melton (OA)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OA = Operations Analyst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8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610" y="482119"/>
            <a:ext cx="10515600" cy="820208"/>
          </a:xfrm>
        </p:spPr>
        <p:txBody>
          <a:bodyPr/>
          <a:lstStyle/>
          <a:p>
            <a:r>
              <a:rPr lang="en-US" dirty="0"/>
              <a:t>GMAO production: modus operandi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E38EE-E3BE-DF4D-B60A-B4394CE4D9DE}"/>
              </a:ext>
            </a:extLst>
          </p:cNvPr>
          <p:cNvSpPr txBox="1"/>
          <p:nvPr/>
        </p:nvSpPr>
        <p:spPr>
          <a:xfrm>
            <a:off x="2729587" y="963173"/>
            <a:ext cx="935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GMAO production runs 24x7, 365 days/year.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05DA67-005E-944F-B9CE-0028DA9F5B2C}"/>
              </a:ext>
            </a:extLst>
          </p:cNvPr>
          <p:cNvSpPr/>
          <p:nvPr/>
        </p:nvSpPr>
        <p:spPr>
          <a:xfrm>
            <a:off x="617543" y="1628557"/>
            <a:ext cx="4147888" cy="25214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AB4C3-8331-844B-BC6B-F659629A6C8A}"/>
              </a:ext>
            </a:extLst>
          </p:cNvPr>
          <p:cNvSpPr txBox="1"/>
          <p:nvPr/>
        </p:nvSpPr>
        <p:spPr>
          <a:xfrm>
            <a:off x="1371600" y="2399831"/>
            <a:ext cx="270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Doug and </a:t>
            </a:r>
            <a:r>
              <a:rPr lang="en-US" b="1" dirty="0">
                <a:solidFill>
                  <a:srgbClr val="000000"/>
                </a:solidFill>
              </a:rPr>
              <a:t>OA</a:t>
            </a:r>
            <a:r>
              <a:rPr lang="en-US" dirty="0">
                <a:solidFill>
                  <a:srgbClr val="000000"/>
                </a:solidFill>
              </a:rPr>
              <a:t>: Ann, Ruth, and John.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BB559B-6981-E44E-B231-E307AD404565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4765431" y="2830642"/>
            <a:ext cx="2633910" cy="21470"/>
          </a:xfrm>
          <a:prstGeom prst="straightConnector1">
            <a:avLst/>
          </a:prstGeom>
          <a:ln w="698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EF59E07-5C45-F648-BE03-3C566940C24E}"/>
              </a:ext>
            </a:extLst>
          </p:cNvPr>
          <p:cNvSpPr/>
          <p:nvPr/>
        </p:nvSpPr>
        <p:spPr>
          <a:xfrm>
            <a:off x="7399341" y="1569937"/>
            <a:ext cx="4147888" cy="25214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696C0-34C0-9F45-ADB5-E825DC3225D8}"/>
              </a:ext>
            </a:extLst>
          </p:cNvPr>
          <p:cNvSpPr txBox="1"/>
          <p:nvPr/>
        </p:nvSpPr>
        <p:spPr>
          <a:xfrm>
            <a:off x="8171021" y="2394936"/>
            <a:ext cx="336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OC: </a:t>
            </a:r>
            <a:r>
              <a:rPr lang="en-US" dirty="0">
                <a:solidFill>
                  <a:srgbClr val="000000"/>
                </a:solidFill>
              </a:rPr>
              <a:t>Rob, Mark, Joe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E8193B-CB09-6846-98FE-18EC074F4116}"/>
              </a:ext>
            </a:extLst>
          </p:cNvPr>
          <p:cNvSpPr txBox="1"/>
          <p:nvPr/>
        </p:nvSpPr>
        <p:spPr>
          <a:xfrm>
            <a:off x="5117131" y="2406629"/>
            <a:ext cx="263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000000"/>
                </a:solidFill>
              </a:rPr>
              <a:t>gmaomail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oa</a:t>
            </a:r>
            <a:r>
              <a:rPr lang="en-US" dirty="0">
                <a:solidFill>
                  <a:srgbClr val="000000"/>
                </a:solidFill>
              </a:rPr>
              <a:t> alias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317AD-1AC7-AA46-814F-D1E5FB37E105}"/>
              </a:ext>
            </a:extLst>
          </p:cNvPr>
          <p:cNvSpPr txBox="1"/>
          <p:nvPr/>
        </p:nvSpPr>
        <p:spPr>
          <a:xfrm>
            <a:off x="547204" y="4319951"/>
            <a:ext cx="7642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The two teams communicate constantly via e-mail.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Frequent status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Trouble reporting and fire-fighting (input data interruptions, discover problems, portal issues)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Planning and questions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F51040-5555-2D46-9EEC-A43CB238D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57" y="4209193"/>
            <a:ext cx="3012143" cy="20206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B204C4-2D94-474A-87FE-8CBF2E31EE81}"/>
              </a:ext>
            </a:extLst>
          </p:cNvPr>
          <p:cNvSpPr txBox="1"/>
          <p:nvPr/>
        </p:nvSpPr>
        <p:spPr>
          <a:xfrm>
            <a:off x="2419817" y="1048215"/>
            <a:ext cx="6991814" cy="70788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OA shift schedules:	Monday-Thursday 6am – 10:30pm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(nominal)		Friday-Sunday 6am - 2:30pm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1E8ABA-5BCC-2C4F-B76C-D0138B6E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085" y="3124489"/>
            <a:ext cx="1149970" cy="8647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BDF0A6-B224-1446-92CB-ECE171087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692" y="3000917"/>
            <a:ext cx="840060" cy="840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1760E-0BB2-0D4D-BC0A-B9FCCD02DB06}"/>
              </a:ext>
            </a:extLst>
          </p:cNvPr>
          <p:cNvSpPr txBox="1"/>
          <p:nvPr/>
        </p:nvSpPr>
        <p:spPr>
          <a:xfrm>
            <a:off x="1557870" y="1874632"/>
            <a:ext cx="204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Production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A7764-30D9-C342-BEC8-CBBEAE7B7057}"/>
              </a:ext>
            </a:extLst>
          </p:cNvPr>
          <p:cNvSpPr txBox="1"/>
          <p:nvPr/>
        </p:nvSpPr>
        <p:spPr>
          <a:xfrm>
            <a:off x="8297332" y="1925434"/>
            <a:ext cx="255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Ops Software Team</a:t>
            </a:r>
          </a:p>
        </p:txBody>
      </p:sp>
    </p:spTree>
    <p:extLst>
      <p:ext uri="{BB962C8B-B14F-4D97-AF65-F5344CB8AC3E}">
        <p14:creationId xmlns:p14="http://schemas.microsoft.com/office/powerpoint/2010/main" val="145674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543" y="482119"/>
            <a:ext cx="10515600" cy="820208"/>
          </a:xfrm>
        </p:spPr>
        <p:txBody>
          <a:bodyPr/>
          <a:lstStyle/>
          <a:p>
            <a:r>
              <a:rPr lang="en-US" dirty="0"/>
              <a:t>GMAO production: close collaboration with monitoring team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317AD-1AC7-AA46-814F-D1E5FB37E105}"/>
              </a:ext>
            </a:extLst>
          </p:cNvPr>
          <p:cNvSpPr txBox="1"/>
          <p:nvPr/>
        </p:nvSpPr>
        <p:spPr>
          <a:xfrm>
            <a:off x="4044462" y="1066796"/>
            <a:ext cx="7789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The GMAO monitoring team (Mara, Gary, Christine, Emily, Austin) has their eyes on all of the GMAO product streams.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The ops software team is often contacted first when problems are found.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Special monitoring upon request for operational tests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 and transition periods.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Ops workflow generates many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 monitoring tools/displays.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747A9-496C-2444-9563-5AEA9DF9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963" y="3616486"/>
            <a:ext cx="2523005" cy="2523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D7FFFE-45BA-A441-BDC1-462B58619495}"/>
              </a:ext>
            </a:extLst>
          </p:cNvPr>
          <p:cNvSpPr txBox="1"/>
          <p:nvPr/>
        </p:nvSpPr>
        <p:spPr>
          <a:xfrm>
            <a:off x="4457797" y="4019946"/>
            <a:ext cx="43322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Forecast statistics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Observing systems statistics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Observation impacts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Radiance monitoring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</a:rPr>
              <a:t>QuADS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5DDF4-0D6B-9348-916A-EB49E505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89" y="1011904"/>
            <a:ext cx="3709340" cy="45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543" y="482119"/>
            <a:ext cx="10515600" cy="820208"/>
          </a:xfrm>
        </p:spPr>
        <p:txBody>
          <a:bodyPr/>
          <a:lstStyle/>
          <a:p>
            <a:r>
              <a:rPr lang="en-US" dirty="0"/>
              <a:t>GMAO production: frequent interaction with NCCS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317AD-1AC7-AA46-814F-D1E5FB37E105}"/>
              </a:ext>
            </a:extLst>
          </p:cNvPr>
          <p:cNvSpPr txBox="1"/>
          <p:nvPr/>
        </p:nvSpPr>
        <p:spPr>
          <a:xfrm>
            <a:off x="5169877" y="1135274"/>
            <a:ext cx="66645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Ops software meets with NCCS every two weeks to discuss strategic planning and technical details about discover, the data portal, storage systems, and networks.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Advanced planning of downtime based on operational constraints (i.e., mission support)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OAs and OCs have frequent communication with NCCS via trouble tickets.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7FFFE-45BA-A441-BDC1-462B58619495}"/>
              </a:ext>
            </a:extLst>
          </p:cNvPr>
          <p:cNvSpPr txBox="1"/>
          <p:nvPr/>
        </p:nvSpPr>
        <p:spPr>
          <a:xfrm>
            <a:off x="281352" y="4409506"/>
            <a:ext cx="11359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Management of product access via the NCCS data portal, including user support and download metrics.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Planning of resource allocations to satisfy new GMAO production requirements.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49D60-46F0-3A4A-8C8D-7F88797F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8" y="1098379"/>
            <a:ext cx="4813304" cy="32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GEOS history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94851-320C-8748-A81F-A7273753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" y="1076630"/>
            <a:ext cx="3560684" cy="2492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93458-756C-9E4B-A560-0F900BE2B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118" y="1048236"/>
            <a:ext cx="3175397" cy="4971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F7AAF8-2BB4-B24F-B8A3-AEE47251B999}"/>
              </a:ext>
            </a:extLst>
          </p:cNvPr>
          <p:cNvSpPr txBox="1"/>
          <p:nvPr/>
        </p:nvSpPr>
        <p:spPr>
          <a:xfrm>
            <a:off x="4266152" y="1284742"/>
            <a:ext cx="3919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EOS Terra Launch: Dec 18, 1999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Jan 2000: GEOS-3 (2-degree) running in “first-look” and “late-look” production.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2002: GEOS-4 (1-degree) and launch of EOS Aqua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ABC79-3B05-D44B-BE98-EEBA70361DF5}"/>
              </a:ext>
            </a:extLst>
          </p:cNvPr>
          <p:cNvSpPr txBox="1"/>
          <p:nvPr/>
        </p:nvSpPr>
        <p:spPr>
          <a:xfrm>
            <a:off x="379174" y="3982061"/>
            <a:ext cx="7806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2007: GEOS-5 (1/2-degree) production starts branded as FP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2008: MERRA reanalysis released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2011: GEOS-5.7.2 production start (1/4-degree)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2012: FP-IT stream initiated for instrument teams (1/2-degree)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2013: GEOS-5.11 cubed-sphere (c360)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2015: MERRA-2 released &amp; hybrid analysis implemented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2017: GEOS-5.16 4Dvar (c720) in production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248040"/>
            <a:ext cx="10513080" cy="81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28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GMAO Production: product overview 2019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272520" y="535680"/>
            <a:ext cx="3561840" cy="2359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Forward Processing (FP)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4D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var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(GEOS-5.22)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12 km/c720 (24km output)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 forecasts/day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~ 10 hour latency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Distribution: NCCS data portal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4204256" y="4611029"/>
            <a:ext cx="3574668" cy="1661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GEOS-CF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1 day replay/5-day forecast initialized daily from 12z FP-IT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Replay latency: 24 hours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Distribution: NCCS data portal</a:t>
            </a:r>
          </a:p>
        </p:txBody>
      </p:sp>
      <p:sp>
        <p:nvSpPr>
          <p:cNvPr id="139" name="CustomShape 4"/>
          <p:cNvSpPr/>
          <p:nvPr/>
        </p:nvSpPr>
        <p:spPr>
          <a:xfrm>
            <a:off x="4229076" y="521381"/>
            <a:ext cx="3378240" cy="22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FP Instrument Teams (FP-IT)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3Dvar/48 km (GEOS-5.12.4)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No forecasts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~ 12 hour latency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Distribution: GES DISC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6"/>
          <p:cNvSpPr/>
          <p:nvPr/>
        </p:nvSpPr>
        <p:spPr>
          <a:xfrm>
            <a:off x="246960" y="2899184"/>
            <a:ext cx="3768120" cy="162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MERRA-2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3Dvar/48km (GEOS-5.12.4)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Produced daily (10 day latency)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Monthly data release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Distribution: GES DISC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7"/>
          <p:cNvSpPr/>
          <p:nvPr/>
        </p:nvSpPr>
        <p:spPr>
          <a:xfrm>
            <a:off x="4197605" y="2930763"/>
            <a:ext cx="4067169" cy="16255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CERES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3Dvar/48km (legacy GEOS-5.4)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Produced daily (10 day latency)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Monthly data release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Distribution: GES DISC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9"/>
          <p:cNvSpPr/>
          <p:nvPr/>
        </p:nvSpPr>
        <p:spPr>
          <a:xfrm>
            <a:off x="148320" y="1067040"/>
            <a:ext cx="7423920" cy="348588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10"/>
          <p:cNvSpPr/>
          <p:nvPr/>
        </p:nvSpPr>
        <p:spPr>
          <a:xfrm>
            <a:off x="3969000" y="2848957"/>
            <a:ext cx="3602880" cy="148932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650F7-4CCD-8D4B-AA2F-6C212835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3" y="1213340"/>
            <a:ext cx="3053862" cy="3053862"/>
          </a:xfrm>
          <a:prstGeom prst="rect">
            <a:avLst/>
          </a:prstGeom>
        </p:spPr>
      </p:pic>
      <p:sp>
        <p:nvSpPr>
          <p:cNvPr id="17" name="CustomShape 3">
            <a:extLst>
              <a:ext uri="{FF2B5EF4-FFF2-40B4-BE49-F238E27FC236}">
                <a16:creationId xmlns:a16="http://schemas.microsoft.com/office/drawing/2014/main" id="{EC62C5B4-797B-6F4E-AB50-22447878314B}"/>
              </a:ext>
            </a:extLst>
          </p:cNvPr>
          <p:cNvSpPr/>
          <p:nvPr/>
        </p:nvSpPr>
        <p:spPr>
          <a:xfrm>
            <a:off x="8036169" y="4552405"/>
            <a:ext cx="3815862" cy="1661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S2S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 runs 4X/month, every 5 days, starting at mid-month.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Distribution: 10 forecast members submitted monthly to NMME.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A25CDE08-87D4-FB49-80A3-BB1AE1AF98CC}"/>
              </a:ext>
            </a:extLst>
          </p:cNvPr>
          <p:cNvSpPr/>
          <p:nvPr/>
        </p:nvSpPr>
        <p:spPr>
          <a:xfrm>
            <a:off x="259438" y="4499652"/>
            <a:ext cx="3229560" cy="1661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SMAP L4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L4SM delivered daily; 2.5-day latency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4C delivered every 8 days; 10-day latency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Distribution: NSIDC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9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2" grpId="0"/>
      <p:bldP spid="143" grpId="0"/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468" y="464534"/>
            <a:ext cx="10515600" cy="820208"/>
          </a:xfrm>
        </p:spPr>
        <p:txBody>
          <a:bodyPr/>
          <a:lstStyle/>
          <a:p>
            <a:r>
              <a:rPr lang="en-US" dirty="0"/>
              <a:t>GMAO production: customers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ADE71-D30B-024C-98FC-DAC47055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003" y="2008253"/>
            <a:ext cx="2857500" cy="265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080EC-13FF-1F43-945D-B5EB45D85CD4}"/>
              </a:ext>
            </a:extLst>
          </p:cNvPr>
          <p:cNvSpPr txBox="1"/>
          <p:nvPr/>
        </p:nvSpPr>
        <p:spPr>
          <a:xfrm>
            <a:off x="603509" y="1284742"/>
            <a:ext cx="7862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</a:rPr>
              <a:t>FP-IT: Forward Processing for Instrument Teams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FP-IT products are available only by approved subscription and are delivered by the GES DISC.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Coordinate infrequent upgrades and file specifications with the user community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Upgrades usually involve a re-processing (RP-IT)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Currently there are 34 active subscriptions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B8E8A-69E2-6D41-AEB0-50EDAF319A22}"/>
              </a:ext>
            </a:extLst>
          </p:cNvPr>
          <p:cNvSpPr txBox="1"/>
          <p:nvPr/>
        </p:nvSpPr>
        <p:spPr>
          <a:xfrm>
            <a:off x="2001006" y="4128971"/>
            <a:ext cx="7950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HRDLS				Landsat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MLS				DSCOVR-EPIC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TES				ICESAT2</a:t>
            </a:r>
          </a:p>
          <a:p>
            <a:pPr algn="l"/>
            <a:r>
              <a:rPr lang="en-US" dirty="0" err="1">
                <a:solidFill>
                  <a:srgbClr val="000000"/>
                </a:solidFill>
              </a:rPr>
              <a:t>FlashFlux</a:t>
            </a:r>
            <a:r>
              <a:rPr lang="en-US" dirty="0">
                <a:solidFill>
                  <a:srgbClr val="000000"/>
                </a:solidFill>
              </a:rPr>
              <a:t>			OCO-2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CALIPSO			MPLNET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Harvard/CTM			GEDI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TCCON				OMI</a:t>
            </a:r>
          </a:p>
        </p:txBody>
      </p:sp>
    </p:spTree>
    <p:extLst>
      <p:ext uri="{BB962C8B-B14F-4D97-AF65-F5344CB8AC3E}">
        <p14:creationId xmlns:p14="http://schemas.microsoft.com/office/powerpoint/2010/main" val="191589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10968</TotalTime>
  <Words>2168</Words>
  <Application>Microsoft Macintosh PowerPoint</Application>
  <PresentationFormat>Widescreen</PresentationFormat>
  <Paragraphs>335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Regular</vt:lpstr>
      <vt:lpstr>Calibri</vt:lpstr>
      <vt:lpstr>Century Schoolbook</vt:lpstr>
      <vt:lpstr>DejaVu Sans</vt:lpstr>
      <vt:lpstr>Wingdings</vt:lpstr>
      <vt:lpstr>Office Theme</vt:lpstr>
      <vt:lpstr>GMAO Science Theme Meeting October 24, 2019</vt:lpstr>
      <vt:lpstr>GMAO production: outline</vt:lpstr>
      <vt:lpstr>GMAO production: production teams</vt:lpstr>
      <vt:lpstr>GMAO production: modus operandi </vt:lpstr>
      <vt:lpstr>GMAO production: close collaboration with monitoring team</vt:lpstr>
      <vt:lpstr>GMAO production: frequent interaction with NCCS</vt:lpstr>
      <vt:lpstr>GMAO production: GEOS history</vt:lpstr>
      <vt:lpstr>PowerPoint Presentation</vt:lpstr>
      <vt:lpstr>GMAO production: customers</vt:lpstr>
      <vt:lpstr>GMAO production: customers</vt:lpstr>
      <vt:lpstr>GMAO production: FP HTTPS forecast downloads</vt:lpstr>
      <vt:lpstr>GMAO production: FP OpenDAP forecast downloads</vt:lpstr>
      <vt:lpstr>GMAO production: Composition Forecast (CF) stream</vt:lpstr>
      <vt:lpstr>GMAO production: CF forecast OpenDAP statistics</vt:lpstr>
      <vt:lpstr>GMAO production: FP &amp; FP-IT prerequisites</vt:lpstr>
      <vt:lpstr>GMAO production: daily job schedule</vt:lpstr>
      <vt:lpstr>GMAO production: scheduling</vt:lpstr>
      <vt:lpstr>GMAO production: D-BOSS monitor</vt:lpstr>
      <vt:lpstr>GMAO production: scripting</vt:lpstr>
      <vt:lpstr>GMAO production: public documentation</vt:lpstr>
      <vt:lpstr>GMAO production: future projects</vt:lpstr>
      <vt:lpstr>GMAO production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Microsoft Office User</cp:lastModifiedBy>
  <cp:revision>189</cp:revision>
  <dcterms:created xsi:type="dcterms:W3CDTF">2017-09-25T14:06:05Z</dcterms:created>
  <dcterms:modified xsi:type="dcterms:W3CDTF">2019-10-24T04:05:34Z</dcterms:modified>
</cp:coreProperties>
</file>