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7" r:id="rId2"/>
    <p:sldId id="425" r:id="rId3"/>
    <p:sldId id="1031" r:id="rId4"/>
    <p:sldId id="997" r:id="rId5"/>
    <p:sldId id="426" r:id="rId6"/>
    <p:sldId id="1029" r:id="rId7"/>
    <p:sldId id="1002" r:id="rId8"/>
    <p:sldId id="1021" r:id="rId9"/>
    <p:sldId id="998" r:id="rId10"/>
    <p:sldId id="999" r:id="rId11"/>
    <p:sldId id="1022" r:id="rId12"/>
    <p:sldId id="1023" r:id="rId13"/>
    <p:sldId id="1025" r:id="rId14"/>
    <p:sldId id="1003" r:id="rId15"/>
    <p:sldId id="1058" r:id="rId16"/>
    <p:sldId id="1018" r:id="rId17"/>
    <p:sldId id="1001" r:id="rId18"/>
    <p:sldId id="1000" r:id="rId19"/>
    <p:sldId id="1019" r:id="rId20"/>
    <p:sldId id="1020" r:id="rId21"/>
    <p:sldId id="436" r:id="rId22"/>
    <p:sldId id="1006" r:id="rId23"/>
    <p:sldId id="1027" r:id="rId24"/>
    <p:sldId id="1030" r:id="rId25"/>
    <p:sldId id="294" r:id="rId26"/>
    <p:sldId id="273" r:id="rId27"/>
    <p:sldId id="275" r:id="rId28"/>
    <p:sldId id="276" r:id="rId29"/>
    <p:sldId id="277" r:id="rId30"/>
    <p:sldId id="1026" r:id="rId31"/>
    <p:sldId id="1004" r:id="rId32"/>
    <p:sldId id="1005" r:id="rId33"/>
    <p:sldId id="449" r:id="rId34"/>
    <p:sldId id="1007" r:id="rId35"/>
    <p:sldId id="1059" r:id="rId36"/>
    <p:sldId id="1008" r:id="rId37"/>
    <p:sldId id="1009" r:id="rId38"/>
    <p:sldId id="1010" r:id="rId39"/>
    <p:sldId id="1011" r:id="rId40"/>
    <p:sldId id="1013" r:id="rId41"/>
    <p:sldId id="265" r:id="rId42"/>
    <p:sldId id="1014" r:id="rId43"/>
    <p:sldId id="1017" r:id="rId44"/>
    <p:sldId id="1024" r:id="rId45"/>
    <p:sldId id="1028" r:id="rId46"/>
    <p:sldId id="1032" r:id="rId47"/>
    <p:sldId id="1055" r:id="rId48"/>
    <p:sldId id="1056" r:id="rId49"/>
    <p:sldId id="264" r:id="rId50"/>
    <p:sldId id="262" r:id="rId51"/>
    <p:sldId id="263" r:id="rId52"/>
    <p:sldId id="267" r:id="rId53"/>
    <p:sldId id="266" r:id="rId54"/>
    <p:sldId id="261" r:id="rId55"/>
    <p:sldId id="268" r:id="rId56"/>
    <p:sldId id="1057" r:id="rId57"/>
    <p:sldId id="1047" r:id="rId58"/>
    <p:sldId id="1053" r:id="rId59"/>
    <p:sldId id="1054" r:id="rId60"/>
    <p:sldId id="1041" r:id="rId61"/>
    <p:sldId id="1060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FCB1E-3D16-0F4F-B55E-8FA75760F836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80B5B-1D6F-AC46-BD3A-47DA705F6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4152F-41F5-7E43-BB5D-592E7BFD16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4152F-41F5-7E43-BB5D-592E7BFD16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46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139AE-24D8-1343-8272-ECE402426C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3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139AE-24D8-1343-8272-ECE402426C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9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4CE4-0C6E-744A-B85A-8C3194B505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3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139AE-24D8-1343-8272-ECE402426C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6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8D76-8129-5849-8439-8ECCA505F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E8FEA-E07A-F145-90AD-3C399D8D0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59DDA-3752-6043-AD2D-95252F6F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1230-3C62-F543-A87D-063FC68D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582F3-2791-AF49-AEC7-3DC8E83E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8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2671-5DFD-234F-9FF2-A0F7A110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0F54C-2428-594B-8025-06BB51D6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E0843-D2E6-DD4D-80BB-FBBB7F0F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7C9A4-72B5-2443-926C-DA0A09A4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E75B-93BF-2C47-A015-DD90E236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50876-D7EC-E44D-8D77-0F6DC6542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AB129-8139-9747-BB20-77399EC14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B308D-3CFE-3143-ABB4-0213DE16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8496-950A-DF4A-B11D-0FC4967DB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E6438-329C-0C46-9BAA-765362A1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10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2DD3-90EF-264E-BF07-9A198788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1E35-9C97-9847-8B14-0C3718185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37D00-77AF-2540-AE59-55F3AF1B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E60DA-8C18-9741-8890-B9FF74F7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58C9C-8F99-3D4B-AB93-2C4E49D8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6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6583-BD38-F94F-8FA0-AA2698AA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8CB6E-C9F0-D544-BF29-765A1ADF6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A4E62-2AEA-E14B-8198-14CDFF9C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BD848-F489-4044-B0B7-8C611886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82F9C-90D5-1549-B6FA-89B5F850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5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E1F94-4153-1243-9585-A10AB398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34592-F505-8443-B09A-9CF35D1C9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467EF-B384-824C-9453-C29763E8D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D9249-C433-464D-9BC1-2B36B5FF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0650B-48C0-E94D-AC49-E5E7D416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9932B-1B19-AD4B-AC0A-EA66A75A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E021-ED17-B342-8943-E383238D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5C878-591F-8A40-B433-50116E79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58E2E-D004-424E-A5A4-1E6A37D14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82AE7-ADD6-D54E-B831-55C2E2449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96937-4996-E14C-B3CB-5FB12B58E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BF4F2-7EB9-714D-9537-798CA4AA5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E6598-A3C7-5449-8B00-0CAB38C6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0CDCA-42E0-F74A-8EF7-C42E7799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9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C500-61D0-7544-9EE4-C9515478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D8540-20EA-F64E-8308-E3EC3965D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B7D99-F014-0E44-A341-B6597F57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1F785-1E46-2945-920C-5C14D67B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1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EF4B8C-4C39-2044-A110-419F5AC0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8CFAA-1A36-8C4B-BD5E-FD34C0BA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CAD9-2D84-8F4D-A557-6DE55A2E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2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5EFFD-1AD4-9F4B-9573-BC07AD36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B1A78-2B87-6447-A550-C6238654E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F29C6-35CD-784A-A9E1-1C55E1BB6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9F0F7-92A4-C14C-BED4-6A367B65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83CD-EFE9-D140-84F2-2F8DB992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76367-8DAC-A247-9FCE-FF680348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8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B855F-98DE-EE48-AD45-0C619E73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484B1-11F1-B947-A04A-77DFB570BC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90672-A8E4-9B4B-B1A9-C05903F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5976B-3020-4A49-A048-59468A66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A3B42-DEFD-644C-9181-8F61E6DB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2DCB-FA45-C049-822D-103F81D1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5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B7063-E3DA-3C4E-B4FB-CDFF189B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A952-7974-9E46-A3A7-C07D106E7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87DB2-CB4B-074E-82A6-C1D8A2A37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06540-2233-2745-A855-84BF33E1EA93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2AD7-90DA-0F4F-A467-DB29577B9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E12E-B66C-9A40-9EAF-FF6FB4708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73E70-54C3-1243-BD43-E8B7A2CC6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7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jpg"/><Relationship Id="rId4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emf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mao.gsfc.nasa.gov/GMAO_products/GEOS-IT/" TargetMode="Externa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arthdata.nasa.gov/display/EL/How+To+Register+For+an+EarthData+Login+Profile" TargetMode="External"/><Relationship Id="rId2" Type="http://schemas.openxmlformats.org/officeDocument/2006/relationships/hyperlink" Target="https://urs.earthdata.nasa.gov/home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isc.gsfc.nasa.gov/data-access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AC50B1-D1CF-794D-9902-8E7525E471F2}"/>
              </a:ext>
            </a:extLst>
          </p:cNvPr>
          <p:cNvSpPr/>
          <p:nvPr/>
        </p:nvSpPr>
        <p:spPr>
          <a:xfrm>
            <a:off x="0" y="683903"/>
            <a:ext cx="12192000" cy="575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TextShape 1"/>
          <p:cNvSpPr txBox="1"/>
          <p:nvPr/>
        </p:nvSpPr>
        <p:spPr>
          <a:xfrm>
            <a:off x="3763613" y="2535284"/>
            <a:ext cx="10225314" cy="1394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GEOS-IT Sample Data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Review</a:t>
            </a:r>
            <a:r>
              <a:rPr lang="en-US" sz="40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by GMAO and </a:t>
            </a:r>
          </a:p>
          <a:p>
            <a:pPr>
              <a:lnSpc>
                <a:spcPct val="100000"/>
              </a:lnSpc>
            </a:pPr>
            <a:r>
              <a:rPr lang="en-US" sz="40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Feedback from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Instrument Teams</a:t>
            </a:r>
          </a:p>
          <a:p>
            <a:pPr algn="ctr">
              <a:lnSpc>
                <a:spcPct val="100000"/>
              </a:lnSpc>
            </a:pPr>
            <a:r>
              <a:rPr lang="en-US" sz="4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</a:t>
            </a:r>
          </a:p>
        </p:txBody>
      </p:sp>
      <p:sp>
        <p:nvSpPr>
          <p:cNvPr id="231" name="TextShape 2"/>
          <p:cNvSpPr txBox="1"/>
          <p:nvPr/>
        </p:nvSpPr>
        <p:spPr>
          <a:xfrm>
            <a:off x="3211560" y="4464727"/>
            <a:ext cx="9143640" cy="8053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z="7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Presented by Steven Pawson, Rob Lucchesi, </a:t>
            </a:r>
            <a:r>
              <a:rPr lang="en-US" sz="7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Guang-Dih</a:t>
            </a:r>
            <a:r>
              <a:rPr lang="en-US" sz="7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Lei, and Gary Partyka </a:t>
            </a: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z="7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behalf of the GMAO GEOS-IT development group</a:t>
            </a: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en-US" sz="6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z="7200" b="0" strike="noStrike" spc="-1" dirty="0">
                <a:solidFill>
                  <a:srgbClr val="18171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October 20, 2021 </a:t>
            </a:r>
            <a:endParaRPr lang="en-US" sz="7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TextShape 3"/>
          <p:cNvSpPr txBox="1"/>
          <p:nvPr/>
        </p:nvSpPr>
        <p:spPr>
          <a:xfrm>
            <a:off x="11550600" y="6440760"/>
            <a:ext cx="5310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EC5ABE1-DECB-4F43-85D0-F77BBD81B4C9}" type="slidenum">
              <a:rPr lang="en-US" sz="9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fld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1880280" y="3236399"/>
            <a:ext cx="8635320" cy="909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840600" y="3912840"/>
            <a:ext cx="10709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9" descr="NASA insigniaCMYK">
            <a:extLst>
              <a:ext uri="{FF2B5EF4-FFF2-40B4-BE49-F238E27FC236}">
                <a16:creationId xmlns:a16="http://schemas.microsoft.com/office/drawing/2014/main" id="{D2AF84F0-4A3B-2246-B062-1BBABBC467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53" y="173622"/>
            <a:ext cx="956453" cy="8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A94287-E64F-2A4E-94E5-0BE415A05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5" y="230833"/>
            <a:ext cx="5013116" cy="60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3" tIns="50941" rIns="101883" bIns="5094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0" i="0" dirty="0">
                <a:solidFill>
                  <a:schemeClr val="tx1">
                    <a:lumMod val="65000"/>
                    <a:lumOff val="35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E1EFB-4704-6B45-B1C3-79EC04B7CD10}"/>
              </a:ext>
            </a:extLst>
          </p:cNvPr>
          <p:cNvSpPr/>
          <p:nvPr/>
        </p:nvSpPr>
        <p:spPr>
          <a:xfrm>
            <a:off x="0" y="6122153"/>
            <a:ext cx="12192000" cy="7358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E0D950-1605-6C49-B722-5F9B46855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00" y="6359302"/>
            <a:ext cx="1420831" cy="364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4F1B8C-9118-7945-9E1D-8BFACE9F6304}"/>
              </a:ext>
            </a:extLst>
          </p:cNvPr>
          <p:cNvSpPr txBox="1"/>
          <p:nvPr/>
        </p:nvSpPr>
        <p:spPr>
          <a:xfrm>
            <a:off x="1747231" y="6375873"/>
            <a:ext cx="2729462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i="0" dirty="0">
                <a:solidFill>
                  <a:schemeClr val="bg1"/>
                </a:solidFill>
                <a:ea typeface="Arial Regular" charset="0"/>
              </a:rPr>
              <a:t>Global Modeling</a:t>
            </a:r>
            <a:r>
              <a:rPr lang="en-US" sz="1200" b="1" i="0" baseline="0" dirty="0">
                <a:solidFill>
                  <a:schemeClr val="bg1"/>
                </a:solidFill>
                <a:ea typeface="Arial Regular" charset="0"/>
              </a:rPr>
              <a:t> </a:t>
            </a:r>
            <a:r>
              <a:rPr lang="en-US" sz="1200" b="1" i="0" dirty="0">
                <a:solidFill>
                  <a:schemeClr val="bg1"/>
                </a:solidFill>
                <a:ea typeface="Arial Regular" charset="0"/>
              </a:rPr>
              <a:t>and</a:t>
            </a:r>
            <a:r>
              <a:rPr lang="en-US" sz="1200" b="1" i="0" baseline="0" dirty="0">
                <a:solidFill>
                  <a:schemeClr val="bg1"/>
                </a:solidFill>
                <a:ea typeface="Arial Regular" charset="0"/>
              </a:rPr>
              <a:t> </a:t>
            </a:r>
            <a:r>
              <a:rPr lang="en-US" sz="1200" b="1" i="0" dirty="0">
                <a:solidFill>
                  <a:schemeClr val="bg1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bg1"/>
                </a:solidFill>
                <a:ea typeface="Arial Regular" charset="0"/>
              </a:rPr>
              <a:t>gmao.gsfc.nasa.gov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F1B7B52-8F53-0947-B461-7C6202F5F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00" y="1182209"/>
            <a:ext cx="3523429" cy="4828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9B6405-E4DF-5949-BE37-4AD637812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914" y="130214"/>
            <a:ext cx="2928233" cy="16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45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BCAEC0E-2502-3348-94DC-6EBD9EEA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686" y="0"/>
            <a:ext cx="55023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41C01-E328-C749-B39C-AD07144C5E2D}"/>
              </a:ext>
            </a:extLst>
          </p:cNvPr>
          <p:cNvSpPr txBox="1"/>
          <p:nvPr/>
        </p:nvSpPr>
        <p:spPr>
          <a:xfrm>
            <a:off x="355089" y="929670"/>
            <a:ext cx="345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GEOS-IT 300hPa Temp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CB8ED-17B0-0D48-8ACB-6D3C4B8252B0}"/>
              </a:ext>
            </a:extLst>
          </p:cNvPr>
          <p:cNvSpPr txBox="1"/>
          <p:nvPr/>
        </p:nvSpPr>
        <p:spPr>
          <a:xfrm>
            <a:off x="238976" y="2905780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4EA7A-A1E1-194E-AA7E-E3BCC46B94D6}"/>
              </a:ext>
            </a:extLst>
          </p:cNvPr>
          <p:cNvSpPr txBox="1"/>
          <p:nvPr/>
        </p:nvSpPr>
        <p:spPr>
          <a:xfrm>
            <a:off x="1124410" y="5119209"/>
            <a:ext cx="1656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634FE5-BD2B-5B4A-89E3-FBCF49E4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628309-2E10-7E43-9430-ACF957F0D2B5}"/>
              </a:ext>
            </a:extLst>
          </p:cNvPr>
          <p:cNvSpPr/>
          <p:nvPr/>
        </p:nvSpPr>
        <p:spPr>
          <a:xfrm>
            <a:off x="7739743" y="468086"/>
            <a:ext cx="653143" cy="2569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1DF25-DCF3-354E-A678-A16EE80AD726}"/>
              </a:ext>
            </a:extLst>
          </p:cNvPr>
          <p:cNvSpPr txBox="1"/>
          <p:nvPr/>
        </p:nvSpPr>
        <p:spPr>
          <a:xfrm>
            <a:off x="8392886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3648951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B8A2CA71-EA3D-4840-A578-1BD36ADFD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6" b="13228"/>
          <a:stretch/>
        </p:blipFill>
        <p:spPr>
          <a:xfrm>
            <a:off x="0" y="5155099"/>
            <a:ext cx="5498379" cy="1705430"/>
          </a:xfrm>
          <a:prstGeom prst="rect">
            <a:avLst/>
          </a:prstGeom>
        </p:spPr>
      </p:pic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EF3DE52F-F8C8-AA4D-BBCE-A005F59D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76" b="13228"/>
          <a:stretch/>
        </p:blipFill>
        <p:spPr>
          <a:xfrm>
            <a:off x="1" y="3431520"/>
            <a:ext cx="5486400" cy="1705428"/>
          </a:xfrm>
          <a:prstGeom prst="rect">
            <a:avLst/>
          </a:prstGeom>
        </p:spPr>
      </p:pic>
      <p:pic>
        <p:nvPicPr>
          <p:cNvPr id="32" name="Picture 31" descr="Chart, line chart&#10;&#10;Description automatically generated">
            <a:extLst>
              <a:ext uri="{FF2B5EF4-FFF2-40B4-BE49-F238E27FC236}">
                <a16:creationId xmlns:a16="http://schemas.microsoft.com/office/drawing/2014/main" id="{38137236-C572-7C49-82B5-FC192305A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76" b="13228"/>
          <a:stretch/>
        </p:blipFill>
        <p:spPr>
          <a:xfrm>
            <a:off x="0" y="1683664"/>
            <a:ext cx="5498379" cy="170542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7229099C-D2C8-B34A-B7E4-2E0207BEA0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76" b="13228"/>
          <a:stretch/>
        </p:blipFill>
        <p:spPr>
          <a:xfrm>
            <a:off x="0" y="-5868"/>
            <a:ext cx="5486400" cy="1702923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B406E58-43C3-2F47-BBC5-9697EF5DBB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76" b="13228"/>
          <a:stretch/>
        </p:blipFill>
        <p:spPr>
          <a:xfrm>
            <a:off x="6705599" y="5138053"/>
            <a:ext cx="5486401" cy="170543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65F9BDB2-2720-1142-85D3-A351BA7137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76" b="13228"/>
          <a:stretch/>
        </p:blipFill>
        <p:spPr>
          <a:xfrm>
            <a:off x="6705599" y="3429000"/>
            <a:ext cx="5486402" cy="170543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B7D94F4-8A39-2741-9635-615681DF3A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376" b="13228"/>
          <a:stretch/>
        </p:blipFill>
        <p:spPr>
          <a:xfrm>
            <a:off x="6705596" y="1705427"/>
            <a:ext cx="5486403" cy="1705427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07F27E6C-055A-2643-90D2-F081390C33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376" b="13228"/>
          <a:stretch/>
        </p:blipFill>
        <p:spPr>
          <a:xfrm>
            <a:off x="6705596" y="0"/>
            <a:ext cx="5486403" cy="1705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416C27-AFF9-CB41-92E9-EB0ADA81BE8D}"/>
              </a:ext>
            </a:extLst>
          </p:cNvPr>
          <p:cNvSpPr txBox="1"/>
          <p:nvPr/>
        </p:nvSpPr>
        <p:spPr>
          <a:xfrm>
            <a:off x="10886495" y="3596163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700hPa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1FF8A-894F-2041-A8F4-A2CDAA8E49B2}"/>
              </a:ext>
            </a:extLst>
          </p:cNvPr>
          <p:cNvSpPr txBox="1"/>
          <p:nvPr/>
        </p:nvSpPr>
        <p:spPr>
          <a:xfrm>
            <a:off x="10886495" y="5301593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850hPa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0F9ACB-417E-FB40-AD4B-987477753F5F}"/>
              </a:ext>
            </a:extLst>
          </p:cNvPr>
          <p:cNvSpPr txBox="1"/>
          <p:nvPr/>
        </p:nvSpPr>
        <p:spPr>
          <a:xfrm>
            <a:off x="10886495" y="1864818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500hPa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14F0B3-0564-A746-89EC-CC36484F09C4}"/>
              </a:ext>
            </a:extLst>
          </p:cNvPr>
          <p:cNvSpPr txBox="1"/>
          <p:nvPr/>
        </p:nvSpPr>
        <p:spPr>
          <a:xfrm>
            <a:off x="10886495" y="153735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300hPa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D6811E-D795-F541-84D3-3302C06AD405}"/>
              </a:ext>
            </a:extLst>
          </p:cNvPr>
          <p:cNvSpPr txBox="1"/>
          <p:nvPr/>
        </p:nvSpPr>
        <p:spPr>
          <a:xfrm>
            <a:off x="4245370" y="5320847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A2669-665F-7C47-A4CD-F501B08968EF}"/>
              </a:ext>
            </a:extLst>
          </p:cNvPr>
          <p:cNvSpPr txBox="1"/>
          <p:nvPr/>
        </p:nvSpPr>
        <p:spPr>
          <a:xfrm>
            <a:off x="4245370" y="3596163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100hPa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C3911-A8D3-E64E-A45A-04B90BEF75BB}"/>
              </a:ext>
            </a:extLst>
          </p:cNvPr>
          <p:cNvSpPr txBox="1"/>
          <p:nvPr/>
        </p:nvSpPr>
        <p:spPr>
          <a:xfrm>
            <a:off x="4346483" y="1856680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70hPa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5918F4-5500-DF48-83DA-0D04F39F8576}"/>
              </a:ext>
            </a:extLst>
          </p:cNvPr>
          <p:cNvSpPr txBox="1"/>
          <p:nvPr/>
        </p:nvSpPr>
        <p:spPr>
          <a:xfrm>
            <a:off x="4346483" y="153757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DD6E9-47AC-A04E-9B86-6F8C93E7552F}"/>
              </a:ext>
            </a:extLst>
          </p:cNvPr>
          <p:cNvSpPr txBox="1"/>
          <p:nvPr/>
        </p:nvSpPr>
        <p:spPr>
          <a:xfrm>
            <a:off x="5094628" y="464435"/>
            <a:ext cx="1782667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Tropics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(20N,S)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Monthly Mean</a:t>
            </a:r>
          </a:p>
          <a:p>
            <a:pPr algn="ctr"/>
            <a:r>
              <a:rPr lang="en-US" dirty="0"/>
              <a:t>2018 – 2019 </a:t>
            </a:r>
          </a:p>
          <a:p>
            <a:pPr algn="ctr"/>
            <a:r>
              <a:rPr lang="en-US" sz="1600" dirty="0"/>
              <a:t>Temperature (K) </a:t>
            </a:r>
          </a:p>
          <a:p>
            <a:pPr algn="ctr"/>
            <a:r>
              <a:rPr lang="en-US" sz="1600" dirty="0"/>
              <a:t>difference w/ ERA5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="1" dirty="0"/>
              <a:t>__ CERES 5.4.1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</a:rPr>
              <a:t>__ FPIT</a:t>
            </a:r>
          </a:p>
          <a:p>
            <a:pPr algn="ctr"/>
            <a:r>
              <a:rPr lang="en-US" sz="1600" b="1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9C31A3-AE7C-3645-AAE4-0B463D99D4D1}"/>
              </a:ext>
            </a:extLst>
          </p:cNvPr>
          <p:cNvSpPr txBox="1"/>
          <p:nvPr/>
        </p:nvSpPr>
        <p:spPr>
          <a:xfrm>
            <a:off x="5642612" y="6211669"/>
            <a:ext cx="14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2060"/>
                </a:solidFill>
              </a:rPr>
              <a:t>still have a modest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cold bias at 850mb 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(and also 925hPa)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6F6F6-6F63-BF49-AC3E-3EF31E89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11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78D803-41A4-8A4F-B50A-E3D139F3E20B}"/>
              </a:ext>
            </a:extLst>
          </p:cNvPr>
          <p:cNvCxnSpPr>
            <a:cxnSpLocks/>
          </p:cNvCxnSpPr>
          <p:nvPr/>
        </p:nvCxnSpPr>
        <p:spPr>
          <a:xfrm>
            <a:off x="504555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83D588-CE89-4F43-89FC-4D6FB3E07DF3}"/>
              </a:ext>
            </a:extLst>
          </p:cNvPr>
          <p:cNvCxnSpPr>
            <a:cxnSpLocks/>
          </p:cNvCxnSpPr>
          <p:nvPr/>
        </p:nvCxnSpPr>
        <p:spPr>
          <a:xfrm>
            <a:off x="488401" y="2503715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84B490-785C-E34C-8706-E5D99A38503B}"/>
              </a:ext>
            </a:extLst>
          </p:cNvPr>
          <p:cNvCxnSpPr>
            <a:cxnSpLocks/>
          </p:cNvCxnSpPr>
          <p:nvPr/>
        </p:nvCxnSpPr>
        <p:spPr>
          <a:xfrm>
            <a:off x="504555" y="4267200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6D626E-9C85-5244-B247-EA67658B479C}"/>
              </a:ext>
            </a:extLst>
          </p:cNvPr>
          <p:cNvCxnSpPr>
            <a:cxnSpLocks/>
          </p:cNvCxnSpPr>
          <p:nvPr/>
        </p:nvCxnSpPr>
        <p:spPr>
          <a:xfrm>
            <a:off x="504555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2D08235-5C66-A442-87D1-8073C0903BF7}"/>
              </a:ext>
            </a:extLst>
          </p:cNvPr>
          <p:cNvCxnSpPr>
            <a:cxnSpLocks/>
          </p:cNvCxnSpPr>
          <p:nvPr/>
        </p:nvCxnSpPr>
        <p:spPr>
          <a:xfrm>
            <a:off x="7231926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8FCC8C-1B0C-E041-8D8C-204A64AEC787}"/>
              </a:ext>
            </a:extLst>
          </p:cNvPr>
          <p:cNvCxnSpPr>
            <a:cxnSpLocks/>
          </p:cNvCxnSpPr>
          <p:nvPr/>
        </p:nvCxnSpPr>
        <p:spPr>
          <a:xfrm>
            <a:off x="7231926" y="2503715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2382C7-369A-594B-8008-D00BFE8A8804}"/>
              </a:ext>
            </a:extLst>
          </p:cNvPr>
          <p:cNvCxnSpPr>
            <a:cxnSpLocks/>
          </p:cNvCxnSpPr>
          <p:nvPr/>
        </p:nvCxnSpPr>
        <p:spPr>
          <a:xfrm>
            <a:off x="7231926" y="4267200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BCA096-BA02-E542-ADD0-963BCA9811F7}"/>
              </a:ext>
            </a:extLst>
          </p:cNvPr>
          <p:cNvCxnSpPr>
            <a:cxnSpLocks/>
          </p:cNvCxnSpPr>
          <p:nvPr/>
        </p:nvCxnSpPr>
        <p:spPr>
          <a:xfrm>
            <a:off x="7231926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267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ADD45EA-21FC-2B4B-ADBC-E16150AD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6" b="13228"/>
          <a:stretch/>
        </p:blipFill>
        <p:spPr>
          <a:xfrm>
            <a:off x="6705600" y="5152571"/>
            <a:ext cx="5486400" cy="170542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833B58B-AF2A-EA45-ACF9-9A7B7865D2C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21375" b="13237"/>
          <a:stretch/>
        </p:blipFill>
        <p:spPr>
          <a:xfrm>
            <a:off x="6705600" y="3447141"/>
            <a:ext cx="5486400" cy="170543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C95F636-F0E4-DE4F-9212-D0185BBD0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76" b="13228"/>
          <a:stretch/>
        </p:blipFill>
        <p:spPr>
          <a:xfrm>
            <a:off x="6705600" y="1705429"/>
            <a:ext cx="5486400" cy="170543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EF7C5B1-91AE-564E-B712-70000B47BC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76" b="13228"/>
          <a:stretch/>
        </p:blipFill>
        <p:spPr>
          <a:xfrm>
            <a:off x="6705600" y="0"/>
            <a:ext cx="5486400" cy="1705429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CA026954-75F8-6B44-894C-B70B29C660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76" b="13228"/>
          <a:stretch/>
        </p:blipFill>
        <p:spPr>
          <a:xfrm>
            <a:off x="0" y="5152570"/>
            <a:ext cx="5486400" cy="170543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AA1287F4-A886-4E4B-803C-9CADF80AC9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76" b="13228"/>
          <a:stretch/>
        </p:blipFill>
        <p:spPr>
          <a:xfrm>
            <a:off x="0" y="3447139"/>
            <a:ext cx="5486400" cy="170543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C49B5B68-DADD-1A47-9829-D6192A4697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376" b="13228"/>
          <a:stretch/>
        </p:blipFill>
        <p:spPr>
          <a:xfrm>
            <a:off x="0" y="1705428"/>
            <a:ext cx="5486400" cy="170543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E33BDCE2-B81F-FE4A-93CD-0F8C079790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376" b="13228"/>
          <a:stretch/>
        </p:blipFill>
        <p:spPr>
          <a:xfrm>
            <a:off x="0" y="0"/>
            <a:ext cx="5486400" cy="1705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416C27-AFF9-CB41-92E9-EB0ADA81BE8D}"/>
              </a:ext>
            </a:extLst>
          </p:cNvPr>
          <p:cNvSpPr txBox="1"/>
          <p:nvPr/>
        </p:nvSpPr>
        <p:spPr>
          <a:xfrm>
            <a:off x="10958607" y="3591038"/>
            <a:ext cx="721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700hPa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1FF8A-894F-2041-A8F4-A2CDAA8E49B2}"/>
              </a:ext>
            </a:extLst>
          </p:cNvPr>
          <p:cNvSpPr txBox="1"/>
          <p:nvPr/>
        </p:nvSpPr>
        <p:spPr>
          <a:xfrm>
            <a:off x="10969400" y="5320804"/>
            <a:ext cx="721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850hPa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0F9ACB-417E-FB40-AD4B-987477753F5F}"/>
              </a:ext>
            </a:extLst>
          </p:cNvPr>
          <p:cNvSpPr txBox="1"/>
          <p:nvPr/>
        </p:nvSpPr>
        <p:spPr>
          <a:xfrm>
            <a:off x="10958607" y="1854148"/>
            <a:ext cx="721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500hPa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14F0B3-0564-A746-89EC-CC36484F09C4}"/>
              </a:ext>
            </a:extLst>
          </p:cNvPr>
          <p:cNvSpPr txBox="1"/>
          <p:nvPr/>
        </p:nvSpPr>
        <p:spPr>
          <a:xfrm>
            <a:off x="10963416" y="156657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300hPa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D6811E-D795-F541-84D3-3302C06AD405}"/>
              </a:ext>
            </a:extLst>
          </p:cNvPr>
          <p:cNvSpPr txBox="1"/>
          <p:nvPr/>
        </p:nvSpPr>
        <p:spPr>
          <a:xfrm>
            <a:off x="4217673" y="5320804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A2669-665F-7C47-A4CD-F501B08968EF}"/>
              </a:ext>
            </a:extLst>
          </p:cNvPr>
          <p:cNvSpPr txBox="1"/>
          <p:nvPr/>
        </p:nvSpPr>
        <p:spPr>
          <a:xfrm>
            <a:off x="4217673" y="3615358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100hPa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C3911-A8D3-E64E-A45A-04B90BEF75BB}"/>
              </a:ext>
            </a:extLst>
          </p:cNvPr>
          <p:cNvSpPr txBox="1"/>
          <p:nvPr/>
        </p:nvSpPr>
        <p:spPr>
          <a:xfrm>
            <a:off x="4361084" y="1849326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70hPa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5918F4-5500-DF48-83DA-0D04F39F8576}"/>
              </a:ext>
            </a:extLst>
          </p:cNvPr>
          <p:cNvSpPr txBox="1"/>
          <p:nvPr/>
        </p:nvSpPr>
        <p:spPr>
          <a:xfrm>
            <a:off x="4302632" y="156657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DD6E9-47AC-A04E-9B86-6F8C93E7552F}"/>
              </a:ext>
            </a:extLst>
          </p:cNvPr>
          <p:cNvSpPr txBox="1"/>
          <p:nvPr/>
        </p:nvSpPr>
        <p:spPr>
          <a:xfrm>
            <a:off x="5017170" y="464435"/>
            <a:ext cx="193758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Middle Latitudes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(30-60N,S)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Monthly Mean</a:t>
            </a:r>
          </a:p>
          <a:p>
            <a:pPr algn="ctr"/>
            <a:r>
              <a:rPr lang="en-US" dirty="0"/>
              <a:t>2018 - 2019</a:t>
            </a:r>
          </a:p>
          <a:p>
            <a:pPr algn="ctr"/>
            <a:r>
              <a:rPr lang="en-US" sz="1600" dirty="0"/>
              <a:t>Temperature (K) </a:t>
            </a:r>
          </a:p>
          <a:p>
            <a:pPr algn="ctr"/>
            <a:r>
              <a:rPr lang="en-US" sz="1600" dirty="0"/>
              <a:t>difference w/ ERA5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="1" dirty="0"/>
              <a:t>__ CERES 5.4.1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</a:rPr>
              <a:t>__ FPIT</a:t>
            </a:r>
          </a:p>
          <a:p>
            <a:pPr algn="ctr"/>
            <a:r>
              <a:rPr lang="en-US" sz="1600" b="1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09AAD-5E8B-4749-9763-7421DD0D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12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B4365A-7020-DF46-B82B-1DB86B707799}"/>
              </a:ext>
            </a:extLst>
          </p:cNvPr>
          <p:cNvCxnSpPr>
            <a:cxnSpLocks/>
          </p:cNvCxnSpPr>
          <p:nvPr/>
        </p:nvCxnSpPr>
        <p:spPr>
          <a:xfrm>
            <a:off x="504555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E8055-D3B9-EA41-9300-912291F442C7}"/>
              </a:ext>
            </a:extLst>
          </p:cNvPr>
          <p:cNvCxnSpPr>
            <a:cxnSpLocks/>
          </p:cNvCxnSpPr>
          <p:nvPr/>
        </p:nvCxnSpPr>
        <p:spPr>
          <a:xfrm>
            <a:off x="460704" y="2525486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879BA1-E6EE-F841-9D86-3A1EFB29232C}"/>
              </a:ext>
            </a:extLst>
          </p:cNvPr>
          <p:cNvCxnSpPr>
            <a:cxnSpLocks/>
          </p:cNvCxnSpPr>
          <p:nvPr/>
        </p:nvCxnSpPr>
        <p:spPr>
          <a:xfrm>
            <a:off x="504555" y="4278086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D609D0-58DE-DA44-99DB-56CFFF3F696E}"/>
              </a:ext>
            </a:extLst>
          </p:cNvPr>
          <p:cNvCxnSpPr>
            <a:cxnSpLocks/>
          </p:cNvCxnSpPr>
          <p:nvPr/>
        </p:nvCxnSpPr>
        <p:spPr>
          <a:xfrm>
            <a:off x="504555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CEA307-3B7A-C04F-8083-273AA77D38E9}"/>
              </a:ext>
            </a:extLst>
          </p:cNvPr>
          <p:cNvCxnSpPr>
            <a:cxnSpLocks/>
          </p:cNvCxnSpPr>
          <p:nvPr/>
        </p:nvCxnSpPr>
        <p:spPr>
          <a:xfrm>
            <a:off x="7206447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F25CFF-6F5B-0847-9372-E3B1E06B5D10}"/>
              </a:ext>
            </a:extLst>
          </p:cNvPr>
          <p:cNvCxnSpPr>
            <a:cxnSpLocks/>
          </p:cNvCxnSpPr>
          <p:nvPr/>
        </p:nvCxnSpPr>
        <p:spPr>
          <a:xfrm>
            <a:off x="7206447" y="4278086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CD4632-C188-7945-B353-CE7609280C08}"/>
              </a:ext>
            </a:extLst>
          </p:cNvPr>
          <p:cNvCxnSpPr>
            <a:cxnSpLocks/>
          </p:cNvCxnSpPr>
          <p:nvPr/>
        </p:nvCxnSpPr>
        <p:spPr>
          <a:xfrm>
            <a:off x="7222049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6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E71AF7F-A17A-4D4B-8230-5527D11CD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55" y="1025841"/>
            <a:ext cx="4898572" cy="5330032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4E22C66-CC50-BD4A-9DE9-05D6B0FF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27" y="1025841"/>
            <a:ext cx="4898572" cy="5330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F14095-FD54-9848-BC0B-D59B0191DAD6}"/>
              </a:ext>
            </a:extLst>
          </p:cNvPr>
          <p:cNvSpPr txBox="1"/>
          <p:nvPr/>
        </p:nvSpPr>
        <p:spPr>
          <a:xfrm>
            <a:off x="2046846" y="319314"/>
            <a:ext cx="859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2-meter Temperature Difference (K) with ERA5; January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A1207-D612-D64B-B207-0FA8B2BB530F}"/>
              </a:ext>
            </a:extLst>
          </p:cNvPr>
          <p:cNvSpPr txBox="1"/>
          <p:nvPr/>
        </p:nvSpPr>
        <p:spPr>
          <a:xfrm>
            <a:off x="1375769" y="1025841"/>
            <a:ext cx="322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GEOS-IT minus ERA5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E3214-95F7-7341-A3C4-0C26FE68EB2F}"/>
              </a:ext>
            </a:extLst>
          </p:cNvPr>
          <p:cNvSpPr txBox="1"/>
          <p:nvPr/>
        </p:nvSpPr>
        <p:spPr>
          <a:xfrm>
            <a:off x="7867687" y="1025841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FPIT minus ERA5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12C3F-1AD7-E34A-84A2-4B8CC8838B80}"/>
              </a:ext>
            </a:extLst>
          </p:cNvPr>
          <p:cNvSpPr txBox="1"/>
          <p:nvPr/>
        </p:nvSpPr>
        <p:spPr>
          <a:xfrm>
            <a:off x="8153323" y="6169354"/>
            <a:ext cx="23284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</a:rPr>
              <a:t>GEOS-IT has an updated 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land model which has been 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carefully validated by GMAO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EAC38-4703-324A-83C2-ED25392C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4675E-871F-214A-AE03-F386F8F82670}"/>
              </a:ext>
            </a:extLst>
          </p:cNvPr>
          <p:cNvSpPr txBox="1"/>
          <p:nvPr/>
        </p:nvSpPr>
        <p:spPr>
          <a:xfrm>
            <a:off x="631755" y="6277076"/>
            <a:ext cx="493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more realistic diurnal temperature ranges (not shown) in GEOS-IT</a:t>
            </a:r>
          </a:p>
          <a:p>
            <a:pPr algn="ctr"/>
            <a:r>
              <a:rPr lang="en-US" sz="1400" i="1" dirty="0"/>
              <a:t>with the higher heat capacity from the updated land model</a:t>
            </a:r>
          </a:p>
        </p:txBody>
      </p:sp>
    </p:spTree>
    <p:extLst>
      <p:ext uri="{BB962C8B-B14F-4D97-AF65-F5344CB8AC3E}">
        <p14:creationId xmlns:p14="http://schemas.microsoft.com/office/powerpoint/2010/main" val="304727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532304-F883-0342-B4B3-E34D19F079F4}"/>
              </a:ext>
            </a:extLst>
          </p:cNvPr>
          <p:cNvSpPr txBox="1"/>
          <p:nvPr/>
        </p:nvSpPr>
        <p:spPr>
          <a:xfrm>
            <a:off x="2056464" y="319314"/>
            <a:ext cx="8079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2-meter Temperature Difference (K) with ERA5; July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8BBF8-7348-7244-B55F-2D5261AAB473}"/>
              </a:ext>
            </a:extLst>
          </p:cNvPr>
          <p:cNvSpPr txBox="1"/>
          <p:nvPr/>
        </p:nvSpPr>
        <p:spPr>
          <a:xfrm>
            <a:off x="9353068" y="1230085"/>
            <a:ext cx="166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GEOS-IT – ERA5</a:t>
            </a:r>
          </a:p>
        </p:txBody>
      </p:sp>
      <p:pic>
        <p:nvPicPr>
          <p:cNvPr id="15" name="Picture 1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18D6DE0-F896-5945-933B-28657C10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8" y="1025841"/>
            <a:ext cx="4898571" cy="5333346"/>
          </a:xfrm>
          <a:prstGeom prst="rect">
            <a:avLst/>
          </a:prstGeom>
        </p:spPr>
      </p:pic>
      <p:pic>
        <p:nvPicPr>
          <p:cNvPr id="16" name="Picture 1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78CE4D0-DF24-F545-9EFF-BEA26ABA6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17" y="1025841"/>
            <a:ext cx="4898571" cy="53333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CAA00D-C0EF-8C41-AF16-7700ED99F518}"/>
              </a:ext>
            </a:extLst>
          </p:cNvPr>
          <p:cNvSpPr txBox="1"/>
          <p:nvPr/>
        </p:nvSpPr>
        <p:spPr>
          <a:xfrm>
            <a:off x="7976922" y="6192782"/>
            <a:ext cx="2752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2060"/>
                </a:solidFill>
              </a:rPr>
              <a:t>regional cold biases (Africa, SAM) result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from an exaggerated water cycle in these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areas (i.e. enhanced evaporation)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ED5E53-A8F9-E344-ABDC-21E18460F1FA}"/>
              </a:ext>
            </a:extLst>
          </p:cNvPr>
          <p:cNvSpPr txBox="1"/>
          <p:nvPr/>
        </p:nvSpPr>
        <p:spPr>
          <a:xfrm>
            <a:off x="1375769" y="1025841"/>
            <a:ext cx="322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GEOS-IT minus 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81988-A6B7-2543-9806-C2E917B4F63E}"/>
              </a:ext>
            </a:extLst>
          </p:cNvPr>
          <p:cNvSpPr txBox="1"/>
          <p:nvPr/>
        </p:nvSpPr>
        <p:spPr>
          <a:xfrm>
            <a:off x="7868348" y="1025841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FPIT minus ERA5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51EDF-816E-434E-A41F-0540B704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7E3ECE-5261-8B4D-8B44-5364A259530E}"/>
              </a:ext>
            </a:extLst>
          </p:cNvPr>
          <p:cNvSpPr txBox="1"/>
          <p:nvPr/>
        </p:nvSpPr>
        <p:spPr>
          <a:xfrm>
            <a:off x="631755" y="6277076"/>
            <a:ext cx="493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more realistic diurnal temperature ranges (not shown) in GEOS-IT</a:t>
            </a:r>
          </a:p>
          <a:p>
            <a:pPr algn="ctr"/>
            <a:r>
              <a:rPr lang="en-US" sz="1400" i="1" dirty="0"/>
              <a:t>with the higher heat capacity from the updated land model</a:t>
            </a:r>
          </a:p>
        </p:txBody>
      </p:sp>
    </p:spTree>
    <p:extLst>
      <p:ext uri="{BB962C8B-B14F-4D97-AF65-F5344CB8AC3E}">
        <p14:creationId xmlns:p14="http://schemas.microsoft.com/office/powerpoint/2010/main" val="303391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11EE5-7D67-8C4D-9361-9E88491CF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600"/>
            <a:ext cx="6096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18DE5-D58D-9B43-93B9-0429C9070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5600"/>
            <a:ext cx="6096000" cy="650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3CED0-7730-3745-84A3-A6F9E587DD40}"/>
              </a:ext>
            </a:extLst>
          </p:cNvPr>
          <p:cNvSpPr txBox="1"/>
          <p:nvPr/>
        </p:nvSpPr>
        <p:spPr>
          <a:xfrm>
            <a:off x="2440384" y="355600"/>
            <a:ext cx="7311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Skin Temperature difference and closeness to ERA5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F529-E054-0D4B-A0EA-CA81EB9CC344}"/>
              </a:ext>
            </a:extLst>
          </p:cNvPr>
          <p:cNvSpPr txBox="1"/>
          <p:nvPr/>
        </p:nvSpPr>
        <p:spPr>
          <a:xfrm>
            <a:off x="1488481" y="6067168"/>
            <a:ext cx="9388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The GMAO was asked to compare FPIT and GEOS-IT skin temperature rather than T2m. Here, we see that </a:t>
            </a:r>
          </a:p>
          <a:p>
            <a:pPr algn="ctr"/>
            <a:r>
              <a:rPr lang="en-US" sz="1600" dirty="0"/>
              <a:t>the majority of the closeness plot exhibits a closer-to-ERA5 distribution for GEOS-IT, especially in January 2018.</a:t>
            </a:r>
          </a:p>
          <a:p>
            <a:pPr algn="ctr"/>
            <a:r>
              <a:rPr lang="en-US" sz="1600" dirty="0"/>
              <a:t>(See additional figures on Antarctica)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7ACB4-33B3-8E49-B45D-83C377A0300B}"/>
              </a:ext>
            </a:extLst>
          </p:cNvPr>
          <p:cNvSpPr txBox="1"/>
          <p:nvPr/>
        </p:nvSpPr>
        <p:spPr>
          <a:xfrm>
            <a:off x="4610881" y="4361935"/>
            <a:ext cx="2970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blue = GEOS-IT closer to ERA5</a:t>
            </a:r>
          </a:p>
          <a:p>
            <a:pPr algn="ctr"/>
            <a:r>
              <a:rPr lang="en-US" dirty="0"/>
              <a:t>than FPIT</a:t>
            </a:r>
          </a:p>
        </p:txBody>
      </p:sp>
    </p:spTree>
    <p:extLst>
      <p:ext uri="{BB962C8B-B14F-4D97-AF65-F5344CB8AC3E}">
        <p14:creationId xmlns:p14="http://schemas.microsoft.com/office/powerpoint/2010/main" val="1465828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F804F69-8A15-774F-9871-F8F85E2F6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7" r="16946"/>
          <a:stretch/>
        </p:blipFill>
        <p:spPr>
          <a:xfrm>
            <a:off x="304800" y="914399"/>
            <a:ext cx="6096000" cy="5628623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E6B8179-8226-7346-BA46-17B0C3E9E0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4" r="18609"/>
          <a:stretch/>
        </p:blipFill>
        <p:spPr>
          <a:xfrm>
            <a:off x="5791200" y="914399"/>
            <a:ext cx="6096000" cy="5628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73917-1623-AA45-AB54-35C6B9E387BA}"/>
              </a:ext>
            </a:extLst>
          </p:cNvPr>
          <p:cNvSpPr txBox="1"/>
          <p:nvPr/>
        </p:nvSpPr>
        <p:spPr>
          <a:xfrm>
            <a:off x="1705471" y="314978"/>
            <a:ext cx="878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Tropical UTH (mg/kg) Profiles among GMAO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74C82-A1E0-9A49-9F37-4C2280EBE456}"/>
              </a:ext>
            </a:extLst>
          </p:cNvPr>
          <p:cNvSpPr txBox="1"/>
          <p:nvPr/>
        </p:nvSpPr>
        <p:spPr>
          <a:xfrm>
            <a:off x="3918857" y="2828835"/>
            <a:ext cx="156421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__ CERES 5.4.1</a:t>
            </a:r>
          </a:p>
          <a:p>
            <a:r>
              <a:rPr lang="en-US" dirty="0">
                <a:solidFill>
                  <a:srgbClr val="0432FF"/>
                </a:solidFill>
              </a:rPr>
              <a:t>__ FPIT</a:t>
            </a:r>
          </a:p>
          <a:p>
            <a:r>
              <a:rPr lang="en-US" dirty="0">
                <a:solidFill>
                  <a:srgbClr val="E50002"/>
                </a:solidFill>
              </a:rPr>
              <a:t>__ GEOS-IT</a:t>
            </a:r>
          </a:p>
          <a:p>
            <a:r>
              <a:rPr lang="en-US" dirty="0">
                <a:solidFill>
                  <a:srgbClr val="00B050"/>
                </a:solidFill>
              </a:rPr>
              <a:t>__ ERA5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F93F4-6EC2-3545-AEAE-07223D4C29E9}"/>
              </a:ext>
            </a:extLst>
          </p:cNvPr>
          <p:cNvSpPr txBox="1"/>
          <p:nvPr/>
        </p:nvSpPr>
        <p:spPr>
          <a:xfrm>
            <a:off x="9543143" y="2828835"/>
            <a:ext cx="156421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__ CERES 5.4.1</a:t>
            </a:r>
          </a:p>
          <a:p>
            <a:r>
              <a:rPr lang="en-US" dirty="0">
                <a:solidFill>
                  <a:srgbClr val="0432FF"/>
                </a:solidFill>
              </a:rPr>
              <a:t>__ FPIT</a:t>
            </a:r>
          </a:p>
          <a:p>
            <a:r>
              <a:rPr lang="en-US" dirty="0">
                <a:solidFill>
                  <a:srgbClr val="E50002"/>
                </a:solidFill>
              </a:rPr>
              <a:t>__ GEOS-IT</a:t>
            </a:r>
          </a:p>
          <a:p>
            <a:r>
              <a:rPr lang="en-US" dirty="0">
                <a:solidFill>
                  <a:srgbClr val="00B050"/>
                </a:solidFill>
              </a:rPr>
              <a:t>__ ERA5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98E55-8FFA-0E43-A7FC-FF91AFCAE183}"/>
              </a:ext>
            </a:extLst>
          </p:cNvPr>
          <p:cNvSpPr txBox="1"/>
          <p:nvPr/>
        </p:nvSpPr>
        <p:spPr>
          <a:xfrm>
            <a:off x="2267855" y="1395950"/>
            <a:ext cx="2169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</a:rPr>
              <a:t>January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B49C8-6253-AB45-9372-058980D86E68}"/>
              </a:ext>
            </a:extLst>
          </p:cNvPr>
          <p:cNvSpPr txBox="1"/>
          <p:nvPr/>
        </p:nvSpPr>
        <p:spPr>
          <a:xfrm>
            <a:off x="8362498" y="1390335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</a:rPr>
              <a:t>July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9924F-2E02-964B-80E7-E608A2331415}"/>
              </a:ext>
            </a:extLst>
          </p:cNvPr>
          <p:cNvSpPr txBox="1"/>
          <p:nvPr/>
        </p:nvSpPr>
        <p:spPr>
          <a:xfrm>
            <a:off x="245728" y="3428999"/>
            <a:ext cx="53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BB7BC-24C2-3442-A92C-FC173A646AE6}"/>
              </a:ext>
            </a:extLst>
          </p:cNvPr>
          <p:cNvSpPr txBox="1"/>
          <p:nvPr/>
        </p:nvSpPr>
        <p:spPr>
          <a:xfrm>
            <a:off x="5870014" y="3428999"/>
            <a:ext cx="53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768BCA-3580-5644-AD35-E627615A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46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AFD08F1-EC94-EC4A-8953-45AD4371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039" y="0"/>
            <a:ext cx="530457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BA578E-67B0-B74E-B9F1-0DECBE4D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60271-9924-E745-9209-2B8D7B3B0810}"/>
              </a:ext>
            </a:extLst>
          </p:cNvPr>
          <p:cNvSpPr txBox="1"/>
          <p:nvPr/>
        </p:nvSpPr>
        <p:spPr>
          <a:xfrm>
            <a:off x="478711" y="929670"/>
            <a:ext cx="289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FPIT 300hPa Temp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4F73A-B379-F940-B67B-F4823F969430}"/>
              </a:ext>
            </a:extLst>
          </p:cNvPr>
          <p:cNvSpPr txBox="1"/>
          <p:nvPr/>
        </p:nvSpPr>
        <p:spPr>
          <a:xfrm>
            <a:off x="262223" y="2905780"/>
            <a:ext cx="292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96E55-8D1B-A44B-BF16-2FD4237CC683}"/>
              </a:ext>
            </a:extLst>
          </p:cNvPr>
          <p:cNvSpPr txBox="1"/>
          <p:nvPr/>
        </p:nvSpPr>
        <p:spPr>
          <a:xfrm>
            <a:off x="1124410" y="5119209"/>
            <a:ext cx="145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7E1A6-7A38-5941-A176-E3A0080BFAEA}"/>
              </a:ext>
            </a:extLst>
          </p:cNvPr>
          <p:cNvSpPr txBox="1"/>
          <p:nvPr/>
        </p:nvSpPr>
        <p:spPr>
          <a:xfrm>
            <a:off x="8479972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2589523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D88CA6A-DEDA-E042-9898-C98D5AB5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98" y="0"/>
            <a:ext cx="53028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C0EB2-F70E-B74D-BBC1-4EEB00B207BD}"/>
              </a:ext>
            </a:extLst>
          </p:cNvPr>
          <p:cNvSpPr/>
          <p:nvPr/>
        </p:nvSpPr>
        <p:spPr>
          <a:xfrm>
            <a:off x="3182112" y="43249"/>
            <a:ext cx="1891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9BCB10-74E4-394D-9A50-4B98F0BD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FF4B5-408F-AE46-A8E3-D7463B756F91}"/>
              </a:ext>
            </a:extLst>
          </p:cNvPr>
          <p:cNvSpPr txBox="1"/>
          <p:nvPr/>
        </p:nvSpPr>
        <p:spPr>
          <a:xfrm>
            <a:off x="262223" y="2905780"/>
            <a:ext cx="292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C9493-81F6-734E-A464-6FB0935D1B13}"/>
              </a:ext>
            </a:extLst>
          </p:cNvPr>
          <p:cNvSpPr txBox="1"/>
          <p:nvPr/>
        </p:nvSpPr>
        <p:spPr>
          <a:xfrm>
            <a:off x="262223" y="929670"/>
            <a:ext cx="342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GEOS-IT 300hPa Temp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76FBB-B803-7B4F-8BB4-653DCDA18BD9}"/>
              </a:ext>
            </a:extLst>
          </p:cNvPr>
          <p:cNvSpPr txBox="1"/>
          <p:nvPr/>
        </p:nvSpPr>
        <p:spPr>
          <a:xfrm>
            <a:off x="1124410" y="5119209"/>
            <a:ext cx="145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50E58-6688-0841-A90B-636BCAB04D70}"/>
              </a:ext>
            </a:extLst>
          </p:cNvPr>
          <p:cNvSpPr txBox="1"/>
          <p:nvPr/>
        </p:nvSpPr>
        <p:spPr>
          <a:xfrm>
            <a:off x="8479972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3690795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AA01A49-515A-1949-8722-FADADA3D7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583" y="-1"/>
            <a:ext cx="4143874" cy="34290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A01DA336-2069-754E-AA57-A6CAA7A0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55" y="-1"/>
            <a:ext cx="4143874" cy="342900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CF2A1EAD-D501-6641-BCC9-D61D45EE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583" y="3429000"/>
            <a:ext cx="4143874" cy="342900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121E03F-6540-5842-B2DF-B7C07E7D6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355" y="3428999"/>
            <a:ext cx="4143874" cy="3429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1F6942-DFA1-AF44-8BF2-125B5A4061D4}"/>
              </a:ext>
            </a:extLst>
          </p:cNvPr>
          <p:cNvSpPr txBox="1"/>
          <p:nvPr/>
        </p:nvSpPr>
        <p:spPr>
          <a:xfrm>
            <a:off x="61914" y="159658"/>
            <a:ext cx="21053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O-F Statistics</a:t>
            </a:r>
          </a:p>
          <a:p>
            <a:r>
              <a:rPr lang="en-US" sz="2400" dirty="0"/>
              <a:t>vs. RAOB </a:t>
            </a:r>
          </a:p>
          <a:p>
            <a:endParaRPr lang="en-US" sz="2400" dirty="0"/>
          </a:p>
          <a:p>
            <a:r>
              <a:rPr lang="en-US" sz="2400" b="1" i="1" dirty="0">
                <a:solidFill>
                  <a:srgbClr val="002060"/>
                </a:solidFill>
              </a:rPr>
              <a:t>January 2018</a:t>
            </a:r>
          </a:p>
          <a:p>
            <a:endParaRPr lang="en-US" sz="2400" dirty="0"/>
          </a:p>
          <a:p>
            <a:r>
              <a:rPr lang="en-US" sz="2400" dirty="0"/>
              <a:t>Mean (dash)</a:t>
            </a:r>
          </a:p>
          <a:p>
            <a:r>
              <a:rPr lang="en-US" sz="2400" dirty="0"/>
              <a:t>Std. Dev. (solid)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BE102-D841-DE41-98E2-B6AE9E2C6E89}"/>
              </a:ext>
            </a:extLst>
          </p:cNvPr>
          <p:cNvSpPr txBox="1"/>
          <p:nvPr/>
        </p:nvSpPr>
        <p:spPr>
          <a:xfrm>
            <a:off x="2645432" y="159658"/>
            <a:ext cx="88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  <a:p>
            <a:r>
              <a:rPr lang="en-US" sz="2400" b="1" dirty="0"/>
              <a:t>(K)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6A6BD-0E2E-EA4D-B800-F1D9169E16FC}"/>
              </a:ext>
            </a:extLst>
          </p:cNvPr>
          <p:cNvSpPr txBox="1"/>
          <p:nvPr/>
        </p:nvSpPr>
        <p:spPr>
          <a:xfrm>
            <a:off x="2659417" y="3588658"/>
            <a:ext cx="88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B47B4-9BA7-3941-9855-77EAE1FD0A8C}"/>
              </a:ext>
            </a:extLst>
          </p:cNvPr>
          <p:cNvSpPr txBox="1"/>
          <p:nvPr/>
        </p:nvSpPr>
        <p:spPr>
          <a:xfrm>
            <a:off x="7413375" y="156868"/>
            <a:ext cx="959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  <a:p>
            <a:r>
              <a:rPr lang="en-US" sz="2400" b="1" dirty="0"/>
              <a:t>(g/kg)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CF0EA-FC90-CD48-AA99-A53A2CB107BC}"/>
              </a:ext>
            </a:extLst>
          </p:cNvPr>
          <p:cNvSpPr txBox="1"/>
          <p:nvPr/>
        </p:nvSpPr>
        <p:spPr>
          <a:xfrm>
            <a:off x="7441992" y="358865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E0934C-28FE-F742-8AC2-45D042B7F021}"/>
              </a:ext>
            </a:extLst>
          </p:cNvPr>
          <p:cNvSpPr/>
          <p:nvPr/>
        </p:nvSpPr>
        <p:spPr>
          <a:xfrm>
            <a:off x="6012520" y="10032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31BC64-760B-DE4B-AEAB-4EE81AF8BBCB}"/>
              </a:ext>
            </a:extLst>
          </p:cNvPr>
          <p:cNvSpPr/>
          <p:nvPr/>
        </p:nvSpPr>
        <p:spPr>
          <a:xfrm>
            <a:off x="6012520" y="460822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56958-C2D8-8242-9C23-C6ED5E10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4D1B2-0B84-7E48-927C-CE23A0F04531}"/>
              </a:ext>
            </a:extLst>
          </p:cNvPr>
          <p:cNvSpPr txBox="1"/>
          <p:nvPr/>
        </p:nvSpPr>
        <p:spPr>
          <a:xfrm>
            <a:off x="6227094" y="156868"/>
            <a:ext cx="94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669EC7-2228-8D43-9BE7-5AF88B4BD3B9}"/>
              </a:ext>
            </a:extLst>
          </p:cNvPr>
          <p:cNvSpPr txBox="1"/>
          <p:nvPr/>
        </p:nvSpPr>
        <p:spPr>
          <a:xfrm>
            <a:off x="6201830" y="3585868"/>
            <a:ext cx="99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95EB31-2B16-224F-B4E7-A8E729D3050A}"/>
              </a:ext>
            </a:extLst>
          </p:cNvPr>
          <p:cNvSpPr txBox="1"/>
          <p:nvPr/>
        </p:nvSpPr>
        <p:spPr>
          <a:xfrm>
            <a:off x="2184355" y="158579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9B85A7-170B-2F41-B40C-AE7328C2A8F6}"/>
              </a:ext>
            </a:extLst>
          </p:cNvPr>
          <p:cNvSpPr txBox="1"/>
          <p:nvPr/>
        </p:nvSpPr>
        <p:spPr>
          <a:xfrm>
            <a:off x="-48467" y="298869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8FA4C-AF3D-914A-BD9C-BB3C6B099F2D}"/>
              </a:ext>
            </a:extLst>
          </p:cNvPr>
          <p:cNvSpPr txBox="1"/>
          <p:nvPr/>
        </p:nvSpPr>
        <p:spPr>
          <a:xfrm>
            <a:off x="61914" y="3005024"/>
            <a:ext cx="2125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note that while there is a mean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increase in the bias, there is a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systematic reduction in the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standard deviation (a more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difficult metric to improve) </a:t>
            </a:r>
          </a:p>
        </p:txBody>
      </p:sp>
    </p:spTree>
    <p:extLst>
      <p:ext uri="{BB962C8B-B14F-4D97-AF65-F5344CB8AC3E}">
        <p14:creationId xmlns:p14="http://schemas.microsoft.com/office/powerpoint/2010/main" val="102454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9617-D76E-DC46-B5E2-16B11CA2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350" y="449786"/>
            <a:ext cx="6997550" cy="82020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7030A0"/>
                </a:solidFill>
              </a:rPr>
              <a:t>Objectives for Today’s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39702-9EBC-294E-B012-69454CAE3C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929E6-BD87-8943-A313-87431E01D5B4}"/>
              </a:ext>
            </a:extLst>
          </p:cNvPr>
          <p:cNvSpPr txBox="1"/>
          <p:nvPr/>
        </p:nvSpPr>
        <p:spPr>
          <a:xfrm>
            <a:off x="4461350" y="1269994"/>
            <a:ext cx="7521856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Discussion of the sample 2018 GEOS-IT data that were distributed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Integrity of the product: what is better and worse than GEOS-FPIT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Known issues … and potential fixes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Positives and (especially) negatives from the users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A revised timeline for product generation and distribution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Thank you for your patience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GMAO’s new estimate assumes that no major issues arise today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Data formats, files, and distribution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Updates (ISO-compliant) file-name conventions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Latitude-longitude-pressure data largely unchanged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Dual output (cube and </a:t>
            </a:r>
            <a:r>
              <a:rPr lang="en-US" dirty="0" err="1">
                <a:solidFill>
                  <a:srgbClr val="7030A0"/>
                </a:solidFill>
              </a:rPr>
              <a:t>lat-lon</a:t>
            </a:r>
            <a:r>
              <a:rPr lang="en-US" dirty="0">
                <a:solidFill>
                  <a:srgbClr val="7030A0"/>
                </a:solidFill>
              </a:rPr>
              <a:t>) for model-level files – at least for now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Distribution via the GES-DISC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34E139-E43E-F341-85D2-2BEAC3F5A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t="16078" r="38300" b="16272"/>
          <a:stretch/>
        </p:blipFill>
        <p:spPr bwMode="auto">
          <a:xfrm>
            <a:off x="105105" y="470806"/>
            <a:ext cx="4245690" cy="565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5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01A49-515A-1949-8722-FADADA3D7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84355" y="0"/>
            <a:ext cx="4143874" cy="342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DA336-2069-754E-AA57-A6CAA7A0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8583" y="0"/>
            <a:ext cx="4143874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A1EAD-D501-6641-BCC9-D61D45EE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88584" y="3429000"/>
            <a:ext cx="4143874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1E03F-6540-5842-B2DF-B7C07E7D63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84353" y="3428999"/>
            <a:ext cx="4143873" cy="3429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1F6942-DFA1-AF44-8BF2-125B5A4061D4}"/>
              </a:ext>
            </a:extLst>
          </p:cNvPr>
          <p:cNvSpPr txBox="1"/>
          <p:nvPr/>
        </p:nvSpPr>
        <p:spPr>
          <a:xfrm>
            <a:off x="61914" y="159658"/>
            <a:ext cx="21053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O-F Statistics</a:t>
            </a:r>
          </a:p>
          <a:p>
            <a:r>
              <a:rPr lang="en-US" sz="2400" dirty="0"/>
              <a:t>vs. RAOB</a:t>
            </a:r>
          </a:p>
          <a:p>
            <a:endParaRPr lang="en-US" sz="2400" dirty="0"/>
          </a:p>
          <a:p>
            <a:r>
              <a:rPr lang="en-US" sz="2400" b="1" i="1" dirty="0">
                <a:solidFill>
                  <a:srgbClr val="002060"/>
                </a:solidFill>
              </a:rPr>
              <a:t>July 2018</a:t>
            </a:r>
          </a:p>
          <a:p>
            <a:endParaRPr lang="en-US" sz="2400" dirty="0"/>
          </a:p>
          <a:p>
            <a:r>
              <a:rPr lang="en-US" sz="2400" dirty="0"/>
              <a:t>Mean (dash)</a:t>
            </a:r>
          </a:p>
          <a:p>
            <a:r>
              <a:rPr lang="en-US" sz="2400" dirty="0"/>
              <a:t>Std. Dev. (solid)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BE102-D841-DE41-98E2-B6AE9E2C6E89}"/>
              </a:ext>
            </a:extLst>
          </p:cNvPr>
          <p:cNvSpPr txBox="1"/>
          <p:nvPr/>
        </p:nvSpPr>
        <p:spPr>
          <a:xfrm>
            <a:off x="2645432" y="159658"/>
            <a:ext cx="88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  <a:p>
            <a:r>
              <a:rPr lang="en-US" sz="2400" b="1" dirty="0"/>
              <a:t>(K)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6A6BD-0E2E-EA4D-B800-F1D9169E16FC}"/>
              </a:ext>
            </a:extLst>
          </p:cNvPr>
          <p:cNvSpPr txBox="1"/>
          <p:nvPr/>
        </p:nvSpPr>
        <p:spPr>
          <a:xfrm>
            <a:off x="2659417" y="3588658"/>
            <a:ext cx="88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B47B4-9BA7-3941-9855-77EAE1FD0A8C}"/>
              </a:ext>
            </a:extLst>
          </p:cNvPr>
          <p:cNvSpPr txBox="1"/>
          <p:nvPr/>
        </p:nvSpPr>
        <p:spPr>
          <a:xfrm>
            <a:off x="7413375" y="156868"/>
            <a:ext cx="959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  <a:p>
            <a:r>
              <a:rPr lang="en-US" sz="2400" b="1" dirty="0"/>
              <a:t>(g/kg)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CF0EA-FC90-CD48-AA99-A53A2CB107BC}"/>
              </a:ext>
            </a:extLst>
          </p:cNvPr>
          <p:cNvSpPr txBox="1"/>
          <p:nvPr/>
        </p:nvSpPr>
        <p:spPr>
          <a:xfrm>
            <a:off x="7441992" y="358865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15194-06FB-4E47-8E8C-6CA1D1F9B799}"/>
              </a:ext>
            </a:extLst>
          </p:cNvPr>
          <p:cNvSpPr/>
          <p:nvPr/>
        </p:nvSpPr>
        <p:spPr>
          <a:xfrm>
            <a:off x="6012520" y="10032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F4A86-79F4-5040-A275-D2B421AD06F2}"/>
              </a:ext>
            </a:extLst>
          </p:cNvPr>
          <p:cNvSpPr/>
          <p:nvPr/>
        </p:nvSpPr>
        <p:spPr>
          <a:xfrm>
            <a:off x="6012520" y="460822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FFD206-BFC5-4748-8C22-6DCB7C43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20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099B1A-74F3-844F-9B03-EA0FBBB4E7EA}"/>
              </a:ext>
            </a:extLst>
          </p:cNvPr>
          <p:cNvSpPr txBox="1"/>
          <p:nvPr/>
        </p:nvSpPr>
        <p:spPr>
          <a:xfrm>
            <a:off x="6227094" y="156868"/>
            <a:ext cx="94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9A7131-7C44-2C45-8454-A3B94C901539}"/>
              </a:ext>
            </a:extLst>
          </p:cNvPr>
          <p:cNvSpPr txBox="1"/>
          <p:nvPr/>
        </p:nvSpPr>
        <p:spPr>
          <a:xfrm>
            <a:off x="6201830" y="3585868"/>
            <a:ext cx="99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3A235-D277-864F-8B83-F376B9ECA017}"/>
              </a:ext>
            </a:extLst>
          </p:cNvPr>
          <p:cNvSpPr txBox="1"/>
          <p:nvPr/>
        </p:nvSpPr>
        <p:spPr>
          <a:xfrm>
            <a:off x="61914" y="3005024"/>
            <a:ext cx="2125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note that while there is a mean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increase in the bias, there is a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systematic reduction in the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standard deviation (a more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difficult metric to improve)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95499-DAFB-2642-B5C7-8F7924C5345B}"/>
              </a:ext>
            </a:extLst>
          </p:cNvPr>
          <p:cNvSpPr txBox="1"/>
          <p:nvPr/>
        </p:nvSpPr>
        <p:spPr>
          <a:xfrm>
            <a:off x="-48467" y="298869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D3C6B-B536-6249-9AEB-06AA29B98971}"/>
              </a:ext>
            </a:extLst>
          </p:cNvPr>
          <p:cNvSpPr txBox="1"/>
          <p:nvPr/>
        </p:nvSpPr>
        <p:spPr>
          <a:xfrm>
            <a:off x="2184355" y="158579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8316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22C4140E-5C59-D245-8D03-F74DCEF1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99" y="1110257"/>
            <a:ext cx="5223800" cy="5428655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EB190F4-85B9-894C-859D-FBEB9B56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88" y="1110257"/>
            <a:ext cx="5223800" cy="5428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7AA94-0200-E64D-A503-B12BA15498D1}"/>
              </a:ext>
            </a:extLst>
          </p:cNvPr>
          <p:cNvSpPr txBox="1"/>
          <p:nvPr/>
        </p:nvSpPr>
        <p:spPr>
          <a:xfrm>
            <a:off x="1629448" y="5242290"/>
            <a:ext cx="1118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__ GEOS-IT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2951A-5AF9-DC4D-AA2D-0DA020E6D9D0}"/>
              </a:ext>
            </a:extLst>
          </p:cNvPr>
          <p:cNvSpPr txBox="1"/>
          <p:nvPr/>
        </p:nvSpPr>
        <p:spPr>
          <a:xfrm>
            <a:off x="4323177" y="340509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0C595E-09B2-214C-805F-7688410650F2}"/>
              </a:ext>
            </a:extLst>
          </p:cNvPr>
          <p:cNvSpPr txBox="1"/>
          <p:nvPr/>
        </p:nvSpPr>
        <p:spPr>
          <a:xfrm>
            <a:off x="3034782" y="342900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B2BFE94-2FFE-AC43-9EE2-423B92A7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92-E524-A641-AAE0-5DDDF77AB7DD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1F2A1-83D9-834E-921D-4D0BB28D2A35}"/>
              </a:ext>
            </a:extLst>
          </p:cNvPr>
          <p:cNvSpPr txBox="1"/>
          <p:nvPr/>
        </p:nvSpPr>
        <p:spPr>
          <a:xfrm>
            <a:off x="6230602" y="3682093"/>
            <a:ext cx="97751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TROPICS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4C756E-A01F-4042-99F5-0F710D66B9C2}"/>
              </a:ext>
            </a:extLst>
          </p:cNvPr>
          <p:cNvSpPr txBox="1"/>
          <p:nvPr/>
        </p:nvSpPr>
        <p:spPr>
          <a:xfrm>
            <a:off x="273016" y="3692072"/>
            <a:ext cx="92916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GLOBAL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5D34D-9D93-2349-85AF-C1854D3C31CF}"/>
              </a:ext>
            </a:extLst>
          </p:cNvPr>
          <p:cNvSpPr txBox="1"/>
          <p:nvPr/>
        </p:nvSpPr>
        <p:spPr>
          <a:xfrm>
            <a:off x="3555858" y="162485"/>
            <a:ext cx="6053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Zonal Wind (UWND) Observation Statistics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FA7BE-4FAB-A54A-AAB8-4467381E9C83}"/>
              </a:ext>
            </a:extLst>
          </p:cNvPr>
          <p:cNvSpPr/>
          <p:nvPr/>
        </p:nvSpPr>
        <p:spPr>
          <a:xfrm>
            <a:off x="2830286" y="1110257"/>
            <a:ext cx="1034143" cy="10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D5F7D4-D870-7441-A8A0-17748EC52DDA}"/>
              </a:ext>
            </a:extLst>
          </p:cNvPr>
          <p:cNvSpPr/>
          <p:nvPr/>
        </p:nvSpPr>
        <p:spPr>
          <a:xfrm>
            <a:off x="8605185" y="1099371"/>
            <a:ext cx="1034143" cy="10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3E845-940B-DD48-BCE0-1B86ED458EE3}"/>
              </a:ext>
            </a:extLst>
          </p:cNvPr>
          <p:cNvSpPr txBox="1"/>
          <p:nvPr/>
        </p:nvSpPr>
        <p:spPr>
          <a:xfrm>
            <a:off x="5106635" y="624150"/>
            <a:ext cx="2951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black curve was for an internal comparison</a:t>
            </a:r>
          </a:p>
        </p:txBody>
      </p:sp>
    </p:spTree>
    <p:extLst>
      <p:ext uri="{BB962C8B-B14F-4D97-AF65-F5344CB8AC3E}">
        <p14:creationId xmlns:p14="http://schemas.microsoft.com/office/powerpoint/2010/main" val="2082610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ABF74B2-E83F-B44A-A5B9-37BAA564E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741" t="17779" r="4741" b="10052"/>
          <a:stretch/>
        </p:blipFill>
        <p:spPr>
          <a:xfrm>
            <a:off x="249277" y="776514"/>
            <a:ext cx="10726101" cy="6081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C1FA8F-2563-FE41-916D-35A4C833E72B}"/>
              </a:ext>
            </a:extLst>
          </p:cNvPr>
          <p:cNvSpPr txBox="1"/>
          <p:nvPr/>
        </p:nvSpPr>
        <p:spPr>
          <a:xfrm>
            <a:off x="2787145" y="188685"/>
            <a:ext cx="661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 of the Atmosphere Energy Balance (W/m2)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4540D-1DD1-0B46-8BB5-E03E018AEB85}"/>
              </a:ext>
            </a:extLst>
          </p:cNvPr>
          <p:cNvSpPr txBox="1"/>
          <p:nvPr/>
        </p:nvSpPr>
        <p:spPr>
          <a:xfrm>
            <a:off x="3367313" y="885371"/>
            <a:ext cx="525990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___ CERES 5.4.1           </a:t>
            </a:r>
            <a:r>
              <a:rPr lang="en-US" sz="2000" b="1" dirty="0">
                <a:solidFill>
                  <a:srgbClr val="0432FF"/>
                </a:solidFill>
              </a:rPr>
              <a:t>___ FPIT  </a:t>
            </a:r>
            <a:r>
              <a:rPr lang="en-US" sz="2000" dirty="0"/>
              <a:t>         </a:t>
            </a:r>
            <a:r>
              <a:rPr lang="en-US" sz="2000" b="1" dirty="0">
                <a:solidFill>
                  <a:srgbClr val="E50002"/>
                </a:solidFill>
              </a:rPr>
              <a:t>___GEOS-IT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99E9A-AD74-8A41-9D06-12F385EAEE24}"/>
              </a:ext>
            </a:extLst>
          </p:cNvPr>
          <p:cNvSpPr txBox="1"/>
          <p:nvPr/>
        </p:nvSpPr>
        <p:spPr>
          <a:xfrm>
            <a:off x="3367313" y="6383013"/>
            <a:ext cx="605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defined as net shortwave (SWTNT) minus outgoing longwave (LWTUP)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128C6-49B8-094F-806E-021AB7FA8004}"/>
              </a:ext>
            </a:extLst>
          </p:cNvPr>
          <p:cNvCxnSpPr>
            <a:cxnSpLocks/>
          </p:cNvCxnSpPr>
          <p:nvPr/>
        </p:nvCxnSpPr>
        <p:spPr>
          <a:xfrm>
            <a:off x="1698171" y="3749040"/>
            <a:ext cx="8781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205F8E-7286-BD47-97EA-8C612020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71943E-5A3E-4C4F-8A07-61F698A3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6DFB8BA-6B81-1C40-AFD1-9FF21F1D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72" y="947056"/>
            <a:ext cx="8262256" cy="5910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6C62D-2A27-484C-A2DE-87EB7A8768EE}"/>
              </a:ext>
            </a:extLst>
          </p:cNvPr>
          <p:cNvSpPr txBox="1"/>
          <p:nvPr/>
        </p:nvSpPr>
        <p:spPr>
          <a:xfrm>
            <a:off x="6879259" y="947056"/>
            <a:ext cx="1225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(all </a:t>
            </a:r>
            <a:r>
              <a:rPr lang="en-US" sz="1200" dirty="0" err="1"/>
              <a:t>sfc</a:t>
            </a:r>
            <a:r>
              <a:rPr lang="en-US" sz="1200" dirty="0"/>
              <a:t>. pressure </a:t>
            </a:r>
          </a:p>
          <a:p>
            <a:pPr algn="ctr"/>
            <a:r>
              <a:rPr lang="en-US" sz="1200" dirty="0"/>
              <a:t>obs. included)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F1E35-A40E-9941-9773-8C5120EC761C}"/>
              </a:ext>
            </a:extLst>
          </p:cNvPr>
          <p:cNvSpPr txBox="1"/>
          <p:nvPr/>
        </p:nvSpPr>
        <p:spPr>
          <a:xfrm>
            <a:off x="3283371" y="136525"/>
            <a:ext cx="562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Pressure Observation Statistics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36F9C2-4EF8-7648-BEC8-730EA817761C}"/>
              </a:ext>
            </a:extLst>
          </p:cNvPr>
          <p:cNvCxnSpPr/>
          <p:nvPr/>
        </p:nvCxnSpPr>
        <p:spPr>
          <a:xfrm>
            <a:off x="2721429" y="4398264"/>
            <a:ext cx="7141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79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C3A81-7A17-8144-B4B8-C05370E7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70B087B-04FC-8040-A5F5-4BB2257E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2" r="7429"/>
          <a:stretch/>
        </p:blipFill>
        <p:spPr>
          <a:xfrm>
            <a:off x="0" y="674225"/>
            <a:ext cx="6096000" cy="5509549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4CB09819-34CC-E442-BA04-F64CEA5A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97" y="1524846"/>
            <a:ext cx="5465125" cy="4349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FCF32-E875-E54C-99BB-47866C117980}"/>
              </a:ext>
            </a:extLst>
          </p:cNvPr>
          <p:cNvSpPr txBox="1"/>
          <p:nvPr/>
        </p:nvSpPr>
        <p:spPr>
          <a:xfrm>
            <a:off x="777517" y="1524846"/>
            <a:ext cx="4772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Mean Precipitation (mm/d)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98BFA-527C-B54E-BD8A-0A805C245CBE}"/>
              </a:ext>
            </a:extLst>
          </p:cNvPr>
          <p:cNvSpPr txBox="1"/>
          <p:nvPr/>
        </p:nvSpPr>
        <p:spPr>
          <a:xfrm>
            <a:off x="1403241" y="271744"/>
            <a:ext cx="9385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</a:rPr>
              <a:t>The global mean precipitation and land/ocean distribution is more realistic in GEOS-IT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BA5B1-FAE7-BF42-AF58-ED13D4B469CC}"/>
              </a:ext>
            </a:extLst>
          </p:cNvPr>
          <p:cNvSpPr txBox="1"/>
          <p:nvPr/>
        </p:nvSpPr>
        <p:spPr>
          <a:xfrm>
            <a:off x="590309" y="4225159"/>
            <a:ext cx="12329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__ GEOS-IT</a:t>
            </a:r>
          </a:p>
          <a:p>
            <a:r>
              <a:rPr lang="en-US" b="1" dirty="0"/>
              <a:t>__FPIT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243A9-357D-644B-AD6E-539A4D433D22}"/>
              </a:ext>
            </a:extLst>
          </p:cNvPr>
          <p:cNvSpPr txBox="1"/>
          <p:nvPr/>
        </p:nvSpPr>
        <p:spPr>
          <a:xfrm>
            <a:off x="1057978" y="5502604"/>
            <a:ext cx="45099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2060"/>
                </a:solidFill>
              </a:rPr>
              <a:t>A notable drift up in land precipitation can even be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</a:rPr>
              <a:t>detected in FPIT global precipitation. This has been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</a:rPr>
              <a:t>greatly improved in GEOS-IT with a more realistic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</a:rPr>
              <a:t>global mean value close to 3.00 mm/d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2B279-9F4E-D343-A20C-33DBAC6FC907}"/>
              </a:ext>
            </a:extLst>
          </p:cNvPr>
          <p:cNvSpPr txBox="1"/>
          <p:nvPr/>
        </p:nvSpPr>
        <p:spPr>
          <a:xfrm>
            <a:off x="6693048" y="1278625"/>
            <a:ext cx="4973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GEOS-IT minus FPIT Precipitation (mm/d)</a:t>
            </a: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262275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imeline&#10;&#10;Description automatically generated">
            <a:extLst>
              <a:ext uri="{FF2B5EF4-FFF2-40B4-BE49-F238E27FC236}">
                <a16:creationId xmlns:a16="http://schemas.microsoft.com/office/drawing/2014/main" id="{D9790418-C6F3-B740-9E9B-7C18442A6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/>
          <a:stretch/>
        </p:blipFill>
        <p:spPr>
          <a:xfrm>
            <a:off x="345057" y="1310219"/>
            <a:ext cx="11708927" cy="5090581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29B36E13-4A3B-0242-8A55-C08C641E0141}"/>
              </a:ext>
            </a:extLst>
          </p:cNvPr>
          <p:cNvSpPr txBox="1">
            <a:spLocks/>
          </p:cNvSpPr>
          <p:nvPr/>
        </p:nvSpPr>
        <p:spPr>
          <a:xfrm>
            <a:off x="590531" y="662677"/>
            <a:ext cx="4487901" cy="813130"/>
          </a:xfr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00000"/>
                </a:solidFill>
              </a:rPr>
              <a:t>Ozone data for GEOS-IT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162E2-4AE4-CD42-9663-DAF39DD9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E4C5-E640-E942-9C8D-B9F0D639ACE9}"/>
              </a:ext>
            </a:extLst>
          </p:cNvPr>
          <p:cNvSpPr txBox="1"/>
          <p:nvPr/>
        </p:nvSpPr>
        <p:spPr>
          <a:xfrm>
            <a:off x="7189770" y="136525"/>
            <a:ext cx="4851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Ozone and upper atmosphere slides prepared by:</a:t>
            </a:r>
          </a:p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Kris Wargan and Jianjun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Jin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6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7165EC08-784D-C44B-8167-AFE6E90F9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43"/>
          <a:stretch/>
        </p:blipFill>
        <p:spPr>
          <a:xfrm>
            <a:off x="126160" y="1293764"/>
            <a:ext cx="7194441" cy="5012775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689EFB-D042-F743-87B8-180A04DF0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91"/>
          <a:stretch/>
        </p:blipFill>
        <p:spPr>
          <a:xfrm>
            <a:off x="7320601" y="1293764"/>
            <a:ext cx="4179082" cy="5012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1B748-4966-B84F-8A9C-CEA026D88DAA}"/>
              </a:ext>
            </a:extLst>
          </p:cNvPr>
          <p:cNvSpPr txBox="1"/>
          <p:nvPr/>
        </p:nvSpPr>
        <p:spPr>
          <a:xfrm>
            <a:off x="0" y="16828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Zonal mean, 30</a:t>
            </a:r>
            <a:r>
              <a:rPr lang="en-US" sz="3600" b="1" baseline="30000" dirty="0"/>
              <a:t>o</a:t>
            </a:r>
            <a:r>
              <a:rPr lang="en-US" sz="3600" b="1" dirty="0"/>
              <a:t>S–30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F92E9-DE06-3E47-BA44-D26C27318368}"/>
              </a:ext>
            </a:extLst>
          </p:cNvPr>
          <p:cNvSpPr txBox="1"/>
          <p:nvPr/>
        </p:nvSpPr>
        <p:spPr>
          <a:xfrm>
            <a:off x="522979" y="3968019"/>
            <a:ext cx="3200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mean and difference with respect to MLS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23A61-4E33-CF47-8C0E-5528896D0A31}"/>
              </a:ext>
            </a:extLst>
          </p:cNvPr>
          <p:cNvSpPr txBox="1"/>
          <p:nvPr/>
        </p:nvSpPr>
        <p:spPr>
          <a:xfrm>
            <a:off x="323606" y="6262469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22D79-C694-C945-934D-9D51F49F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94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FA072-6BF5-F94A-981E-94D776D54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44" t="48870" r="-1"/>
          <a:stretch/>
        </p:blipFill>
        <p:spPr>
          <a:xfrm>
            <a:off x="7351672" y="3726611"/>
            <a:ext cx="4152066" cy="252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FAE355-F002-5440-85CE-4E64ABBD2063}"/>
              </a:ext>
            </a:extLst>
          </p:cNvPr>
          <p:cNvSpPr txBox="1"/>
          <p:nvPr/>
        </p:nvSpPr>
        <p:spPr>
          <a:xfrm>
            <a:off x="0" y="14270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Zonal mean, 30</a:t>
            </a:r>
            <a:r>
              <a:rPr lang="en-US" sz="3600" b="1" baseline="30000" dirty="0"/>
              <a:t>o</a:t>
            </a:r>
            <a:r>
              <a:rPr lang="en-US" sz="3600" b="1" dirty="0"/>
              <a:t>N–60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3FF07-F6AC-6D4A-B6C8-DA7168E7DC42}"/>
              </a:ext>
            </a:extLst>
          </p:cNvPr>
          <p:cNvSpPr txBox="1"/>
          <p:nvPr/>
        </p:nvSpPr>
        <p:spPr>
          <a:xfrm>
            <a:off x="522979" y="3968019"/>
            <a:ext cx="3200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mean and difference with respect to MLS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9B537-387E-094C-912C-CC1CB449D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09" r="53356" b="51130"/>
          <a:stretch/>
        </p:blipFill>
        <p:spPr>
          <a:xfrm>
            <a:off x="6964059" y="1308524"/>
            <a:ext cx="3809433" cy="2418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E7D5B-3850-914E-BD2E-2B1307418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50" b="48870"/>
          <a:stretch/>
        </p:blipFill>
        <p:spPr>
          <a:xfrm>
            <a:off x="3620972" y="1308524"/>
            <a:ext cx="3676973" cy="2529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0270C-E69C-CF47-9E96-680ABBE53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49" r="9047" b="51130"/>
          <a:stretch/>
        </p:blipFill>
        <p:spPr>
          <a:xfrm>
            <a:off x="465821" y="1308524"/>
            <a:ext cx="3401056" cy="2418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15A91-22EE-DB46-88E1-99A26C7B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55" r="-2603" b="53749"/>
          <a:stretch/>
        </p:blipFill>
        <p:spPr>
          <a:xfrm>
            <a:off x="10819774" y="1308524"/>
            <a:ext cx="906405" cy="2288517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5796EFF1-DF6D-214A-BE9E-79064E8F07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96372" b="63513"/>
          <a:stretch/>
        </p:blipFill>
        <p:spPr>
          <a:xfrm>
            <a:off x="126160" y="1293765"/>
            <a:ext cx="285933" cy="1828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280A05-7159-E445-BD64-96BD7CC8AA2E}"/>
              </a:ext>
            </a:extLst>
          </p:cNvPr>
          <p:cNvSpPr txBox="1"/>
          <p:nvPr/>
        </p:nvSpPr>
        <p:spPr>
          <a:xfrm>
            <a:off x="323606" y="6262469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28A28F-8737-5E4F-898C-9181450E1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51" t="48870" r="9045"/>
          <a:stretch/>
        </p:blipFill>
        <p:spPr>
          <a:xfrm>
            <a:off x="3847380" y="3726611"/>
            <a:ext cx="3401055" cy="252992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5F5A78-9EBB-D646-8599-3954116E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95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4102-84CF-2F48-9967-D376515A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3890" y="488060"/>
            <a:ext cx="9312812" cy="5921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074F20-EEAC-BA40-B039-D18BF67FF8A7}"/>
              </a:ext>
            </a:extLst>
          </p:cNvPr>
          <p:cNvSpPr txBox="1"/>
          <p:nvPr/>
        </p:nvSpPr>
        <p:spPr>
          <a:xfrm>
            <a:off x="0" y="-11193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Difference standard deviation, 30</a:t>
            </a:r>
            <a:r>
              <a:rPr lang="en-US" sz="3600" b="1" baseline="30000" dirty="0"/>
              <a:t>o</a:t>
            </a:r>
            <a:r>
              <a:rPr lang="en-US" sz="3600" b="1" dirty="0"/>
              <a:t>S–30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6E7AE-0738-3243-8F33-2B43CC815970}"/>
              </a:ext>
            </a:extLst>
          </p:cNvPr>
          <p:cNvSpPr txBox="1"/>
          <p:nvPr/>
        </p:nvSpPr>
        <p:spPr>
          <a:xfrm>
            <a:off x="1769805" y="3525572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difference standard deviation with respect to MLS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864D4-C3E2-3B4B-B156-FF7EE468F389}"/>
              </a:ext>
            </a:extLst>
          </p:cNvPr>
          <p:cNvSpPr txBox="1"/>
          <p:nvPr/>
        </p:nvSpPr>
        <p:spPr>
          <a:xfrm>
            <a:off x="9798932" y="4650078"/>
            <a:ext cx="25673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/>
              <a:t>Blue: improvement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18D943-8036-0241-9DC5-C5EE635879BB}"/>
              </a:ext>
            </a:extLst>
          </p:cNvPr>
          <p:cNvSpPr/>
          <p:nvPr/>
        </p:nvSpPr>
        <p:spPr>
          <a:xfrm>
            <a:off x="2472997" y="774178"/>
            <a:ext cx="339213" cy="837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7B47E5-08EE-AF40-91F6-FCAE9907D3ED}"/>
              </a:ext>
            </a:extLst>
          </p:cNvPr>
          <p:cNvSpPr/>
          <p:nvPr/>
        </p:nvSpPr>
        <p:spPr>
          <a:xfrm>
            <a:off x="6563841" y="774177"/>
            <a:ext cx="339213" cy="837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746B6-8748-034E-B023-29F729A45828}"/>
              </a:ext>
            </a:extLst>
          </p:cNvPr>
          <p:cNvSpPr txBox="1"/>
          <p:nvPr/>
        </p:nvSpPr>
        <p:spPr>
          <a:xfrm>
            <a:off x="323606" y="6188726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892DCA-4868-8547-9D46-B4F6DB97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56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4102-84CF-2F48-9967-D376515A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3890" y="532307"/>
            <a:ext cx="9312811" cy="5921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074F20-EEAC-BA40-B039-D18BF67FF8A7}"/>
              </a:ext>
            </a:extLst>
          </p:cNvPr>
          <p:cNvSpPr txBox="1"/>
          <p:nvPr/>
        </p:nvSpPr>
        <p:spPr>
          <a:xfrm>
            <a:off x="0" y="-6768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Difference standard deviation, 30</a:t>
            </a:r>
            <a:r>
              <a:rPr lang="en-US" sz="3600" b="1" baseline="30000" dirty="0"/>
              <a:t>o</a:t>
            </a:r>
            <a:r>
              <a:rPr lang="en-US" sz="3600" b="1" dirty="0"/>
              <a:t>N–60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1B7C2-A89F-6849-9936-864E0D225F5E}"/>
              </a:ext>
            </a:extLst>
          </p:cNvPr>
          <p:cNvSpPr txBox="1"/>
          <p:nvPr/>
        </p:nvSpPr>
        <p:spPr>
          <a:xfrm>
            <a:off x="1769805" y="3569819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difference standard deviation with respect to MLS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5BC56-E651-164A-9A62-16D49E1935A3}"/>
              </a:ext>
            </a:extLst>
          </p:cNvPr>
          <p:cNvSpPr txBox="1"/>
          <p:nvPr/>
        </p:nvSpPr>
        <p:spPr>
          <a:xfrm>
            <a:off x="323606" y="6188726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AA8B1-B8F6-5949-B1B2-09F382B3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ADED7-FD4C-5944-BA51-8644F762A63A}"/>
              </a:ext>
            </a:extLst>
          </p:cNvPr>
          <p:cNvSpPr txBox="1"/>
          <p:nvPr/>
        </p:nvSpPr>
        <p:spPr>
          <a:xfrm>
            <a:off x="9798932" y="4650078"/>
            <a:ext cx="25673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/>
              <a:t>Blue: improvement</a:t>
            </a:r>
          </a:p>
        </p:txBody>
      </p:sp>
    </p:spTree>
    <p:extLst>
      <p:ext uri="{BB962C8B-B14F-4D97-AF65-F5344CB8AC3E}">
        <p14:creationId xmlns:p14="http://schemas.microsoft.com/office/powerpoint/2010/main" val="137811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EC691-9FFA-4347-9B3E-D8C80070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37516B-55CA-CA4E-B3FF-6C8B0E516122}"/>
              </a:ext>
            </a:extLst>
          </p:cNvPr>
          <p:cNvSpPr txBox="1">
            <a:spLocks/>
          </p:cNvSpPr>
          <p:nvPr/>
        </p:nvSpPr>
        <p:spPr>
          <a:xfrm>
            <a:off x="4461350" y="449786"/>
            <a:ext cx="6997550" cy="8202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7030A0"/>
                </a:solidFill>
              </a:rPr>
              <a:t>The cube-sphere file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D61B4-E971-184F-B97E-412E7B3471EC}"/>
              </a:ext>
            </a:extLst>
          </p:cNvPr>
          <p:cNvSpPr txBox="1"/>
          <p:nvPr/>
        </p:nvSpPr>
        <p:spPr>
          <a:xfrm>
            <a:off x="4461350" y="1269994"/>
            <a:ext cx="75218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We have heard the arguments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Some users have a strong desire to retain the </a:t>
            </a:r>
            <a:r>
              <a:rPr lang="en-US" dirty="0" err="1">
                <a:solidFill>
                  <a:srgbClr val="7030A0"/>
                </a:solidFill>
              </a:rPr>
              <a:t>lat-lon</a:t>
            </a:r>
            <a:r>
              <a:rPr lang="en-US" dirty="0">
                <a:solidFill>
                  <a:srgbClr val="7030A0"/>
                </a:solidFill>
              </a:rPr>
              <a:t> files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Diagnostic software is the main driver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Propose to retain the </a:t>
            </a:r>
            <a:r>
              <a:rPr lang="en-US" dirty="0" err="1">
                <a:solidFill>
                  <a:srgbClr val="7030A0"/>
                </a:solidFill>
              </a:rPr>
              <a:t>lat-lon</a:t>
            </a:r>
            <a:r>
              <a:rPr lang="en-US" dirty="0">
                <a:solidFill>
                  <a:srgbClr val="7030A0"/>
                </a:solidFill>
              </a:rPr>
              <a:t> files for now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Cubed-sphere data remain our objective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Cost (data space) and accuracy advantages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Will necessitate tool developments from the GMAO side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Do not intent to leave you stranded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We will defer this discussion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Smaller group of interested parties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Will continue with the dual output as we go in to production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48B3E81-6A8A-2F4B-94A3-B43C2A934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6" t="14448" r="35360" b="14926"/>
          <a:stretch/>
        </p:blipFill>
        <p:spPr>
          <a:xfrm>
            <a:off x="220718" y="588580"/>
            <a:ext cx="4017708" cy="55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6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F5CE2C-938B-B24F-A665-CA71D08E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6C677CA-D0F9-764C-9D7C-97B5FACC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65" y="0"/>
            <a:ext cx="887767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313FF-5880-E446-A5FB-A6D75DA75B1D}"/>
              </a:ext>
            </a:extLst>
          </p:cNvPr>
          <p:cNvSpPr txBox="1"/>
          <p:nvPr/>
        </p:nvSpPr>
        <p:spPr>
          <a:xfrm>
            <a:off x="3101654" y="812799"/>
            <a:ext cx="598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Column Ozone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avg.’d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60N-60S (DU)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5E0AF-A3F5-BC42-BF64-3C652F7F2DC3}"/>
              </a:ext>
            </a:extLst>
          </p:cNvPr>
          <p:cNvSpPr txBox="1"/>
          <p:nvPr/>
        </p:nvSpPr>
        <p:spPr>
          <a:xfrm>
            <a:off x="2859314" y="4542971"/>
            <a:ext cx="12329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__ GEOS-IT</a:t>
            </a:r>
          </a:p>
          <a:p>
            <a:r>
              <a:rPr lang="en-US" b="1" dirty="0"/>
              <a:t>__ FPIT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08113-E79D-E647-BFD8-96570466AC21}"/>
              </a:ext>
            </a:extLst>
          </p:cNvPr>
          <p:cNvSpPr txBox="1"/>
          <p:nvPr/>
        </p:nvSpPr>
        <p:spPr>
          <a:xfrm>
            <a:off x="2823596" y="6219825"/>
            <a:ext cx="654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Very little difference in the total column ozone from FPIT to GEOS-IT</a:t>
            </a:r>
          </a:p>
        </p:txBody>
      </p:sp>
    </p:spTree>
    <p:extLst>
      <p:ext uri="{BB962C8B-B14F-4D97-AF65-F5344CB8AC3E}">
        <p14:creationId xmlns:p14="http://schemas.microsoft.com/office/powerpoint/2010/main" val="3877673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8C686BCA-1B6B-C74D-9344-597726325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" y="0"/>
            <a:ext cx="10785764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CBDDC-1989-F143-A074-AEE2CDF7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3997-F33B-AF49-BF9F-C33EA668C09D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AD424-A48A-7046-B710-10715E0F868F}"/>
              </a:ext>
            </a:extLst>
          </p:cNvPr>
          <p:cNvSpPr txBox="1"/>
          <p:nvPr/>
        </p:nvSpPr>
        <p:spPr>
          <a:xfrm>
            <a:off x="369289" y="3744686"/>
            <a:ext cx="47832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GEOSIT exhibits less mean bias of SPHU in the</a:t>
            </a:r>
          </a:p>
          <a:p>
            <a:r>
              <a:rPr lang="en-US" dirty="0"/>
              <a:t>stratosphere than FPIT</a:t>
            </a:r>
          </a:p>
          <a:p>
            <a:endParaRPr lang="en-US" dirty="0"/>
          </a:p>
          <a:p>
            <a:r>
              <a:rPr lang="en-US" dirty="0"/>
              <a:t>The ‘tape recorder’ portion of the time-series</a:t>
            </a:r>
          </a:p>
          <a:p>
            <a:r>
              <a:rPr lang="en-US" dirty="0"/>
              <a:t>is not very different between FPIT and GEOS-IT</a:t>
            </a:r>
          </a:p>
          <a:p>
            <a:r>
              <a:rPr lang="en-US" dirty="0"/>
              <a:t>except for a slight shift in time. Both GEOS-IT and</a:t>
            </a:r>
          </a:p>
          <a:p>
            <a:r>
              <a:rPr lang="en-US" dirty="0"/>
              <a:t>FPIT are too wet in this portion of the lower</a:t>
            </a:r>
          </a:p>
          <a:p>
            <a:r>
              <a:rPr lang="en-US" dirty="0"/>
              <a:t>stratosphere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654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2F84D62-B4F3-A34C-8111-EC4EAE8D1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" y="0"/>
            <a:ext cx="107857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BF449-BD9A-CC48-AA68-0511A5CC810A}"/>
              </a:ext>
            </a:extLst>
          </p:cNvPr>
          <p:cNvSpPr txBox="1"/>
          <p:nvPr/>
        </p:nvSpPr>
        <p:spPr>
          <a:xfrm>
            <a:off x="369289" y="3744686"/>
            <a:ext cx="47832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GEOSIT exhibits less mean bias of SPHU in the</a:t>
            </a:r>
          </a:p>
          <a:p>
            <a:r>
              <a:rPr lang="en-US" dirty="0"/>
              <a:t>stratosphere than FPIT</a:t>
            </a:r>
          </a:p>
          <a:p>
            <a:endParaRPr lang="en-US" dirty="0"/>
          </a:p>
          <a:p>
            <a:r>
              <a:rPr lang="en-US" dirty="0"/>
              <a:t>The ‘tape recorder’ portion of the time-series</a:t>
            </a:r>
          </a:p>
          <a:p>
            <a:r>
              <a:rPr lang="en-US" dirty="0"/>
              <a:t>is not very different between FPIT and GEOS-IT</a:t>
            </a:r>
          </a:p>
          <a:p>
            <a:r>
              <a:rPr lang="en-US" dirty="0"/>
              <a:t>except for a slight shift in time. Both GEOS-IT and</a:t>
            </a:r>
          </a:p>
          <a:p>
            <a:r>
              <a:rPr lang="en-US" dirty="0"/>
              <a:t>FPIT are too wet in this portion of the lower</a:t>
            </a:r>
          </a:p>
          <a:p>
            <a:r>
              <a:rPr lang="en-US" dirty="0"/>
              <a:t>stratosphere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2D928-7474-C449-BE4E-75BC92A0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3997-F33B-AF49-BF9F-C33EA668C0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60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3EACAC4-786D-7549-837F-BDEBEE454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BB807-B132-4843-AC54-F7FAAC85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92-E524-A641-AAE0-5DDDF77AB7DD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770E5-D57C-D845-B26E-A17E0C12211F}"/>
              </a:ext>
            </a:extLst>
          </p:cNvPr>
          <p:cNvSpPr txBox="1"/>
          <p:nvPr/>
        </p:nvSpPr>
        <p:spPr>
          <a:xfrm>
            <a:off x="2357741" y="2361236"/>
            <a:ext cx="9905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DD6F1C"/>
                </a:solidFill>
              </a:rPr>
              <a:t>__ GEOS-IT</a:t>
            </a:r>
          </a:p>
          <a:p>
            <a:r>
              <a:rPr lang="en-US" sz="1400" b="1" dirty="0">
                <a:solidFill>
                  <a:srgbClr val="0432FF"/>
                </a:solidFill>
              </a:rPr>
              <a:t>__ FPIT</a:t>
            </a:r>
          </a:p>
        </p:txBody>
      </p:sp>
    </p:spTree>
    <p:extLst>
      <p:ext uri="{BB962C8B-B14F-4D97-AF65-F5344CB8AC3E}">
        <p14:creationId xmlns:p14="http://schemas.microsoft.com/office/powerpoint/2010/main" val="1478370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2597D-D48F-4399-B767-9117EBD0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89593"/>
            <a:ext cx="10515600" cy="3794125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cs typeface="Arial" panose="020B0604020202020204" pitchFamily="34" charset="0"/>
              </a:rPr>
              <a:t>T2M, </a:t>
            </a:r>
            <a:r>
              <a:rPr lang="en-US" sz="4400" dirty="0" err="1">
                <a:cs typeface="Arial" panose="020B0604020202020204" pitchFamily="34" charset="0"/>
              </a:rPr>
              <a:t>Precip</a:t>
            </a:r>
            <a:r>
              <a:rPr lang="en-US" sz="4400" dirty="0">
                <a:cs typeface="Arial" panose="020B0604020202020204" pitchFamily="34" charset="0"/>
              </a:rPr>
              <a:t>., etc. in 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GEOS-IT</a:t>
            </a:r>
            <a:r>
              <a:rPr lang="en-US" sz="4400" b="1" dirty="0">
                <a:solidFill>
                  <a:srgbClr val="92D050"/>
                </a:solidFill>
                <a:cs typeface="Arial" panose="020B0604020202020204" pitchFamily="34" charset="0"/>
              </a:rPr>
              <a:t> </a:t>
            </a:r>
            <a:r>
              <a:rPr lang="en-US" sz="4400" dirty="0">
                <a:cs typeface="Arial" panose="020B0604020202020204" pitchFamily="34" charset="0"/>
              </a:rPr>
              <a:t>Over Greenland, Antarctica, and the Arctic Ocean vs. Station  Observations &amp; </a:t>
            </a:r>
            <a:r>
              <a:rPr lang="en-US" sz="4400" b="1" dirty="0">
                <a:cs typeface="Arial" panose="020B0604020202020204" pitchFamily="34" charset="0"/>
              </a:rPr>
              <a:t>FPIT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6F9D3-8CDD-424F-84E6-020F2BFB7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964" y="4327299"/>
            <a:ext cx="10515600" cy="1500187"/>
          </a:xfrm>
        </p:spPr>
        <p:txBody>
          <a:bodyPr/>
          <a:lstStyle/>
          <a:p>
            <a:r>
              <a:rPr lang="en-US" i="1" dirty="0"/>
              <a:t>Prepared by: Richard Cullather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EA60A7-EEAF-B948-AC04-845B9825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39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40DB47-F434-4B1A-8FFB-3FCACFB2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30"/>
          <a:stretch/>
        </p:blipFill>
        <p:spPr>
          <a:xfrm>
            <a:off x="8006453" y="1860423"/>
            <a:ext cx="4109006" cy="3137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ED9C0-ECE1-441A-A2DB-9885756B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0"/>
          <a:stretch/>
        </p:blipFill>
        <p:spPr>
          <a:xfrm>
            <a:off x="4041495" y="1860423"/>
            <a:ext cx="4109006" cy="313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A054A-892A-46CA-96D6-655023E2C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61"/>
          <a:stretch/>
        </p:blipFill>
        <p:spPr>
          <a:xfrm>
            <a:off x="0" y="1860423"/>
            <a:ext cx="4185545" cy="313715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45A80C-A19E-4AAB-8129-5FF1585C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Comparison With Antarctic Station Temperatures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F58B31-E9E3-4A13-9E09-F11B14ABE474}"/>
              </a:ext>
            </a:extLst>
          </p:cNvPr>
          <p:cNvSpPr txBox="1"/>
          <p:nvPr/>
        </p:nvSpPr>
        <p:spPr>
          <a:xfrm>
            <a:off x="4185545" y="993913"/>
            <a:ext cx="354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Minus Station Temperature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3BC25-32DD-4107-B41B-4FC0A3EAE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37" y="5164668"/>
            <a:ext cx="2425699" cy="16171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8BBD46-FC9C-4A9D-B1F5-6AF9CF4750F2}"/>
              </a:ext>
            </a:extLst>
          </p:cNvPr>
          <p:cNvSpPr/>
          <p:nvPr/>
        </p:nvSpPr>
        <p:spPr>
          <a:xfrm>
            <a:off x="6014292" y="5973234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4E209C-3DA3-4CE8-B091-CFB0F6CE362F}"/>
              </a:ext>
            </a:extLst>
          </p:cNvPr>
          <p:cNvSpPr/>
          <p:nvPr/>
        </p:nvSpPr>
        <p:spPr>
          <a:xfrm>
            <a:off x="6276022" y="6165390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C5DF9F-E94A-463C-980C-1E2E96F881B7}"/>
              </a:ext>
            </a:extLst>
          </p:cNvPr>
          <p:cNvSpPr/>
          <p:nvPr/>
        </p:nvSpPr>
        <p:spPr>
          <a:xfrm>
            <a:off x="5620040" y="5628677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036A5-4774-4D97-B290-856EA957E295}"/>
              </a:ext>
            </a:extLst>
          </p:cNvPr>
          <p:cNvSpPr txBox="1"/>
          <p:nvPr/>
        </p:nvSpPr>
        <p:spPr>
          <a:xfrm>
            <a:off x="6077792" y="5803236"/>
            <a:ext cx="7970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South Pole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8E0C1-FBEF-4EB4-ACF3-FB6B98E63EC1}"/>
              </a:ext>
            </a:extLst>
          </p:cNvPr>
          <p:cNvSpPr txBox="1"/>
          <p:nvPr/>
        </p:nvSpPr>
        <p:spPr>
          <a:xfrm>
            <a:off x="6339522" y="6087004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Vostok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382D8-4493-403F-B041-0F6EF79554B3}"/>
              </a:ext>
            </a:extLst>
          </p:cNvPr>
          <p:cNvSpPr txBox="1"/>
          <p:nvPr/>
        </p:nvSpPr>
        <p:spPr>
          <a:xfrm>
            <a:off x="5624601" y="5530547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Halley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8C6B1-A784-AA43-B0C5-8809F37E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35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72E6BF-91B9-F24F-9CC2-DB0DBB3906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93" t="93897" r="23317" b="1756"/>
          <a:stretch/>
        </p:blipFill>
        <p:spPr>
          <a:xfrm>
            <a:off x="3136537" y="1426778"/>
            <a:ext cx="5170698" cy="337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826A1FD-E328-6349-AEC2-5727FD600B03}"/>
              </a:ext>
            </a:extLst>
          </p:cNvPr>
          <p:cNvSpPr/>
          <p:nvPr/>
        </p:nvSpPr>
        <p:spPr>
          <a:xfrm>
            <a:off x="1208314" y="4793053"/>
            <a:ext cx="10058400" cy="11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6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76639-E415-4532-833C-C915752B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5678"/>
          </a:xfrm>
        </p:spPr>
        <p:txBody>
          <a:bodyPr/>
          <a:lstStyle/>
          <a:p>
            <a:r>
              <a:rPr lang="en-US" b="1" dirty="0"/>
              <a:t>Reanalysis Vs. Station, South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FDFBB-00CE-490A-8B92-A9A7A4F139E0}"/>
              </a:ext>
            </a:extLst>
          </p:cNvPr>
          <p:cNvSpPr txBox="1"/>
          <p:nvPr/>
        </p:nvSpPr>
        <p:spPr>
          <a:xfrm>
            <a:off x="9293087" y="1202635"/>
            <a:ext cx="2802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FP-IT too cold at warmer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GEOS-IT Sample too warm at colder temps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9F649-D7D2-40D4-8B3E-CF4B96FEE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692"/>
            <a:ext cx="8653272" cy="62743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B2972-1F6D-5941-9FE9-2E0295C2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76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61E43-B019-42BB-BC55-667BF9F94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7"/>
          <a:stretch/>
        </p:blipFill>
        <p:spPr>
          <a:xfrm>
            <a:off x="7880583" y="1860423"/>
            <a:ext cx="4114328" cy="31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B038F-19EE-4346-9939-149217B8F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7"/>
          <a:stretch/>
        </p:blipFill>
        <p:spPr>
          <a:xfrm>
            <a:off x="3936101" y="1860423"/>
            <a:ext cx="4135961" cy="3137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61FF2-0703-440E-AD00-32769750D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71"/>
          <a:stretch/>
        </p:blipFill>
        <p:spPr>
          <a:xfrm>
            <a:off x="13252" y="1860423"/>
            <a:ext cx="4133192" cy="313715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D35A828-7C4E-48F4-AB89-A5B02BBF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Comparison With Greenland Station Temperatures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30DAB-FAD8-4583-97FB-D87361022F5A}"/>
              </a:ext>
            </a:extLst>
          </p:cNvPr>
          <p:cNvSpPr txBox="1"/>
          <p:nvPr/>
        </p:nvSpPr>
        <p:spPr>
          <a:xfrm>
            <a:off x="4185545" y="993913"/>
            <a:ext cx="354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Minus Station Temperature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E7C43E4-AA70-44FC-AEC3-9DB2AEC67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1990" y="4944027"/>
            <a:ext cx="1148384" cy="19139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FA312BC-0D93-4EAE-95CF-6D7681830769}"/>
              </a:ext>
            </a:extLst>
          </p:cNvPr>
          <p:cNvSpPr/>
          <p:nvPr/>
        </p:nvSpPr>
        <p:spPr>
          <a:xfrm>
            <a:off x="5877081" y="5757133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30D2CF-41FC-467E-AE2C-8C2E1DD55E9B}"/>
              </a:ext>
            </a:extLst>
          </p:cNvPr>
          <p:cNvSpPr/>
          <p:nvPr/>
        </p:nvSpPr>
        <p:spPr>
          <a:xfrm>
            <a:off x="5958632" y="5437870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D3A6CE-5376-4D1F-BC6F-488AA62B0E17}"/>
              </a:ext>
            </a:extLst>
          </p:cNvPr>
          <p:cNvSpPr/>
          <p:nvPr/>
        </p:nvSpPr>
        <p:spPr>
          <a:xfrm>
            <a:off x="5650664" y="6164369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7DF9E-23B0-4B0D-99EA-2624255DEC03}"/>
              </a:ext>
            </a:extLst>
          </p:cNvPr>
          <p:cNvSpPr txBox="1"/>
          <p:nvPr/>
        </p:nvSpPr>
        <p:spPr>
          <a:xfrm>
            <a:off x="6022132" y="5374197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EGP AWS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AC2A7-2E81-4058-A948-70A45AB0B8CD}"/>
              </a:ext>
            </a:extLst>
          </p:cNvPr>
          <p:cNvSpPr txBox="1"/>
          <p:nvPr/>
        </p:nvSpPr>
        <p:spPr>
          <a:xfrm>
            <a:off x="5940581" y="5702614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Summit Camp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69095-FE4C-45ED-A5C4-E133D1369650}"/>
              </a:ext>
            </a:extLst>
          </p:cNvPr>
          <p:cNvSpPr txBox="1"/>
          <p:nvPr/>
        </p:nvSpPr>
        <p:spPr>
          <a:xfrm>
            <a:off x="4403896" y="6068333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Kangerlussuaq</a:t>
            </a:r>
            <a:r>
              <a:rPr lang="en-US" sz="1100" dirty="0"/>
              <a:t> AWS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3B91CF-2261-3B4D-8039-95CC758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C9E4F7-E505-D342-8D76-43DD58865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93" t="93897" r="23317" b="1756"/>
          <a:stretch/>
        </p:blipFill>
        <p:spPr>
          <a:xfrm>
            <a:off x="3136537" y="1426778"/>
            <a:ext cx="5170698" cy="337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055C02-B354-1944-88BB-D3823E3F028C}"/>
              </a:ext>
            </a:extLst>
          </p:cNvPr>
          <p:cNvSpPr/>
          <p:nvPr/>
        </p:nvSpPr>
        <p:spPr>
          <a:xfrm>
            <a:off x="1208314" y="4793053"/>
            <a:ext cx="9808029" cy="11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81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BE0A5-5740-4F3F-8814-C29B890E3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692"/>
            <a:ext cx="8653272" cy="627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98EAFC-50E0-4CC3-B948-3E683D10AA56}"/>
              </a:ext>
            </a:extLst>
          </p:cNvPr>
          <p:cNvSpPr txBox="1"/>
          <p:nvPr/>
        </p:nvSpPr>
        <p:spPr>
          <a:xfrm>
            <a:off x="9293087" y="1202635"/>
            <a:ext cx="2802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FP-IT again too cold at warmer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Both systems have difficulty at colder temps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A1236F2-3EDD-4197-A8B5-88E9070A7798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056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Reanalysis Vs. Station, Summit Camp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E537FF-8C45-944E-A54A-E646C2DC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52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549A1-DAA4-4AD3-AA52-2D5E9B0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82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884E2-C53B-4195-929B-CF3CFA76B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59" y="1268529"/>
            <a:ext cx="2425699" cy="16171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B9AE01F-7AA8-4810-BD05-3E4516630A58}"/>
              </a:ext>
            </a:extLst>
          </p:cNvPr>
          <p:cNvSpPr/>
          <p:nvPr/>
        </p:nvSpPr>
        <p:spPr>
          <a:xfrm>
            <a:off x="10795014" y="2077095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932AB6-0FCA-4CBD-8A18-082C286B672F}"/>
              </a:ext>
            </a:extLst>
          </p:cNvPr>
          <p:cNvSpPr/>
          <p:nvPr/>
        </p:nvSpPr>
        <p:spPr>
          <a:xfrm>
            <a:off x="11056744" y="2269251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CD22A6-46BE-489F-9E69-82F6D4C197E2}"/>
              </a:ext>
            </a:extLst>
          </p:cNvPr>
          <p:cNvSpPr/>
          <p:nvPr/>
        </p:nvSpPr>
        <p:spPr>
          <a:xfrm>
            <a:off x="10400762" y="1732538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1A663-7F3E-49B1-B146-B7E4FB26260A}"/>
              </a:ext>
            </a:extLst>
          </p:cNvPr>
          <p:cNvSpPr txBox="1"/>
          <p:nvPr/>
        </p:nvSpPr>
        <p:spPr>
          <a:xfrm>
            <a:off x="10858514" y="1907097"/>
            <a:ext cx="7970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South Pole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E7445-B903-4E25-BC38-4C4D3A1E76AF}"/>
              </a:ext>
            </a:extLst>
          </p:cNvPr>
          <p:cNvSpPr txBox="1"/>
          <p:nvPr/>
        </p:nvSpPr>
        <p:spPr>
          <a:xfrm>
            <a:off x="11120244" y="2190865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Vostok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06C34-D656-423B-8AA5-D2E371226110}"/>
              </a:ext>
            </a:extLst>
          </p:cNvPr>
          <p:cNvSpPr txBox="1"/>
          <p:nvPr/>
        </p:nvSpPr>
        <p:spPr>
          <a:xfrm>
            <a:off x="10405323" y="1634408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Halley Bay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6C64C2-0E2A-498B-8715-8D34D68B5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762" y="3251540"/>
            <a:ext cx="1148384" cy="191397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7B52F71-A2CF-4E1C-8DD3-8B67530DFB40}"/>
              </a:ext>
            </a:extLst>
          </p:cNvPr>
          <p:cNvSpPr/>
          <p:nvPr/>
        </p:nvSpPr>
        <p:spPr>
          <a:xfrm>
            <a:off x="10955853" y="4064646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D86864-6316-418A-A30E-E925E25B7CAD}"/>
              </a:ext>
            </a:extLst>
          </p:cNvPr>
          <p:cNvSpPr/>
          <p:nvPr/>
        </p:nvSpPr>
        <p:spPr>
          <a:xfrm>
            <a:off x="11037404" y="3745383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5BD637-D681-4AAB-9F48-4D3949B3AF89}"/>
              </a:ext>
            </a:extLst>
          </p:cNvPr>
          <p:cNvSpPr/>
          <p:nvPr/>
        </p:nvSpPr>
        <p:spPr>
          <a:xfrm>
            <a:off x="10729436" y="4471882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4037B4-38E0-43D7-840A-592D63AEF0EA}"/>
              </a:ext>
            </a:extLst>
          </p:cNvPr>
          <p:cNvSpPr txBox="1"/>
          <p:nvPr/>
        </p:nvSpPr>
        <p:spPr>
          <a:xfrm>
            <a:off x="11100904" y="3681710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EGP AWS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D6C747-81DD-40F1-AF76-8CD93ABDA296}"/>
              </a:ext>
            </a:extLst>
          </p:cNvPr>
          <p:cNvSpPr txBox="1"/>
          <p:nvPr/>
        </p:nvSpPr>
        <p:spPr>
          <a:xfrm>
            <a:off x="11019353" y="4010127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Summit Camp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1B535A-5931-44EC-A407-A44CD4EE6923}"/>
              </a:ext>
            </a:extLst>
          </p:cNvPr>
          <p:cNvSpPr txBox="1"/>
          <p:nvPr/>
        </p:nvSpPr>
        <p:spPr>
          <a:xfrm>
            <a:off x="9482668" y="4375846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Kangerlussuaq</a:t>
            </a:r>
            <a:r>
              <a:rPr lang="en-US" sz="1100" dirty="0"/>
              <a:t> AWS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B3254-560B-6D40-A334-43368E68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9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85CD95B-E713-C44E-82B9-18F13ABAE3C9}"/>
              </a:ext>
            </a:extLst>
          </p:cNvPr>
          <p:cNvSpPr/>
          <p:nvPr/>
        </p:nvSpPr>
        <p:spPr>
          <a:xfrm>
            <a:off x="0" y="670365"/>
            <a:ext cx="12192000" cy="575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F74CD92-D3EC-AC45-824F-20560C683F3F}"/>
              </a:ext>
            </a:extLst>
          </p:cNvPr>
          <p:cNvCxnSpPr>
            <a:cxnSpLocks/>
          </p:cNvCxnSpPr>
          <p:nvPr/>
        </p:nvCxnSpPr>
        <p:spPr>
          <a:xfrm>
            <a:off x="10158317" y="131970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D3F0004-BD10-234D-9EA6-259E8A04223D}"/>
              </a:ext>
            </a:extLst>
          </p:cNvPr>
          <p:cNvCxnSpPr>
            <a:cxnSpLocks/>
          </p:cNvCxnSpPr>
          <p:nvPr/>
        </p:nvCxnSpPr>
        <p:spPr>
          <a:xfrm>
            <a:off x="9331360" y="131720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FC2E2A-2CF8-3042-873E-C889EB1E6D25}"/>
              </a:ext>
            </a:extLst>
          </p:cNvPr>
          <p:cNvCxnSpPr>
            <a:cxnSpLocks/>
          </p:cNvCxnSpPr>
          <p:nvPr/>
        </p:nvCxnSpPr>
        <p:spPr>
          <a:xfrm>
            <a:off x="5169515" y="1314708"/>
            <a:ext cx="0" cy="3845142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C6CF91-BA5A-4848-B791-31EBB89685F0}"/>
              </a:ext>
            </a:extLst>
          </p:cNvPr>
          <p:cNvCxnSpPr>
            <a:cxnSpLocks/>
          </p:cNvCxnSpPr>
          <p:nvPr/>
        </p:nvCxnSpPr>
        <p:spPr>
          <a:xfrm>
            <a:off x="3385265" y="1312208"/>
            <a:ext cx="33999" cy="3830701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E2CD91-0972-3147-A653-3318D119A19C}"/>
              </a:ext>
            </a:extLst>
          </p:cNvPr>
          <p:cNvCxnSpPr>
            <a:cxnSpLocks/>
          </p:cNvCxnSpPr>
          <p:nvPr/>
        </p:nvCxnSpPr>
        <p:spPr>
          <a:xfrm>
            <a:off x="4362981" y="1339688"/>
            <a:ext cx="0" cy="3803221"/>
          </a:xfrm>
          <a:prstGeom prst="line">
            <a:avLst/>
          </a:prstGeom>
          <a:ln w="3810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entagon 21">
            <a:extLst>
              <a:ext uri="{FF2B5EF4-FFF2-40B4-BE49-F238E27FC236}">
                <a16:creationId xmlns:a16="http://schemas.microsoft.com/office/drawing/2014/main" id="{DF204A94-AA68-944E-8EA0-92E7B62317E5}"/>
              </a:ext>
            </a:extLst>
          </p:cNvPr>
          <p:cNvSpPr/>
          <p:nvPr/>
        </p:nvSpPr>
        <p:spPr>
          <a:xfrm>
            <a:off x="4839066" y="4558294"/>
            <a:ext cx="7063105" cy="479685"/>
          </a:xfrm>
          <a:prstGeom prst="homePlate">
            <a:avLst/>
          </a:prstGeom>
          <a:pattFill prst="wdDn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BFBEE9-7DC3-534A-AEED-BC73DA35FFF6}"/>
              </a:ext>
            </a:extLst>
          </p:cNvPr>
          <p:cNvSpPr txBox="1">
            <a:spLocks/>
          </p:cNvSpPr>
          <p:nvPr/>
        </p:nvSpPr>
        <p:spPr>
          <a:xfrm>
            <a:off x="3429538" y="105509"/>
            <a:ext cx="5763883" cy="813130"/>
          </a:xfr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GEOS-IT Schedule and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2B869-96C4-4B40-B9F1-FFEA91B3007A}"/>
              </a:ext>
            </a:extLst>
          </p:cNvPr>
          <p:cNvSpPr/>
          <p:nvPr/>
        </p:nvSpPr>
        <p:spPr>
          <a:xfrm>
            <a:off x="1454045" y="1677686"/>
            <a:ext cx="9795721" cy="464696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C78C8-DED1-614D-84F5-EF032FD6A421}"/>
              </a:ext>
            </a:extLst>
          </p:cNvPr>
          <p:cNvSpPr txBox="1"/>
          <p:nvPr/>
        </p:nvSpPr>
        <p:spPr>
          <a:xfrm>
            <a:off x="4377123" y="1707668"/>
            <a:ext cx="289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GEOS-FPIT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C37FE0-251F-B145-B45A-3D1137992775}"/>
              </a:ext>
            </a:extLst>
          </p:cNvPr>
          <p:cNvSpPr/>
          <p:nvPr/>
        </p:nvSpPr>
        <p:spPr>
          <a:xfrm>
            <a:off x="1454045" y="2142382"/>
            <a:ext cx="1786959" cy="46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229AB-0E7D-0148-8A99-93C9450E8321}"/>
              </a:ext>
            </a:extLst>
          </p:cNvPr>
          <p:cNvSpPr/>
          <p:nvPr/>
        </p:nvSpPr>
        <p:spPr>
          <a:xfrm>
            <a:off x="1807925" y="2616131"/>
            <a:ext cx="4554253" cy="50966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CC553-05D5-0E4F-84F7-7024A1555F21}"/>
              </a:ext>
            </a:extLst>
          </p:cNvPr>
          <p:cNvSpPr txBox="1"/>
          <p:nvPr/>
        </p:nvSpPr>
        <p:spPr>
          <a:xfrm>
            <a:off x="1485992" y="2226420"/>
            <a:ext cx="160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</a:rPr>
              <a:t>2018 Test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FDA34-AC75-CE4F-8F68-BD72DEB2F861}"/>
              </a:ext>
            </a:extLst>
          </p:cNvPr>
          <p:cNvSpPr txBox="1"/>
          <p:nvPr/>
        </p:nvSpPr>
        <p:spPr>
          <a:xfrm>
            <a:off x="2533333" y="2672460"/>
            <a:ext cx="1004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Validate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2725F9F7-2543-C848-938E-4553E4E1BEE5}"/>
              </a:ext>
            </a:extLst>
          </p:cNvPr>
          <p:cNvSpPr/>
          <p:nvPr/>
        </p:nvSpPr>
        <p:spPr>
          <a:xfrm>
            <a:off x="5014576" y="3116742"/>
            <a:ext cx="6887595" cy="47968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C26B4-0E01-7A4D-98FC-23900DE8294C}"/>
              </a:ext>
            </a:extLst>
          </p:cNvPr>
          <p:cNvSpPr txBox="1"/>
          <p:nvPr/>
        </p:nvSpPr>
        <p:spPr>
          <a:xfrm>
            <a:off x="5419310" y="3206683"/>
            <a:ext cx="662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GEOS-IT NRT stream: Jan 2018 -&gt; NRT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CD96AF-F094-DC4D-98FF-27C1DDC50C28}"/>
              </a:ext>
            </a:extLst>
          </p:cNvPr>
          <p:cNvSpPr/>
          <p:nvPr/>
        </p:nvSpPr>
        <p:spPr>
          <a:xfrm>
            <a:off x="5644985" y="3576483"/>
            <a:ext cx="5734518" cy="46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E2ECB-E3DA-6747-81E6-B7DEDC1465B2}"/>
              </a:ext>
            </a:extLst>
          </p:cNvPr>
          <p:cNvSpPr txBox="1"/>
          <p:nvPr/>
        </p:nvSpPr>
        <p:spPr>
          <a:xfrm>
            <a:off x="5663517" y="3673876"/>
            <a:ext cx="483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GEOS-IT stream 2: Jan 2008 -&gt; Dec 2017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B89B7-AFC7-B949-8D64-ECB00CB1621F}"/>
              </a:ext>
            </a:extLst>
          </p:cNvPr>
          <p:cNvSpPr/>
          <p:nvPr/>
        </p:nvSpPr>
        <p:spPr>
          <a:xfrm>
            <a:off x="5261285" y="4066116"/>
            <a:ext cx="6118218" cy="46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1F385-433A-1E42-BF4E-040838F9E273}"/>
              </a:ext>
            </a:extLst>
          </p:cNvPr>
          <p:cNvSpPr txBox="1"/>
          <p:nvPr/>
        </p:nvSpPr>
        <p:spPr>
          <a:xfrm>
            <a:off x="5695996" y="4126077"/>
            <a:ext cx="530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GEOS-IT stream 1: Jan 1998 -&gt; Dec 2007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A1B0DA-C157-7A4B-AC1F-FE0BC06867E7}"/>
              </a:ext>
            </a:extLst>
          </p:cNvPr>
          <p:cNvSpPr txBox="1"/>
          <p:nvPr/>
        </p:nvSpPr>
        <p:spPr>
          <a:xfrm>
            <a:off x="7304729" y="4608686"/>
            <a:ext cx="11967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Monitor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7E969-9443-D54A-A62D-35CCA556577D}"/>
              </a:ext>
            </a:extLst>
          </p:cNvPr>
          <p:cNvSpPr txBox="1"/>
          <p:nvPr/>
        </p:nvSpPr>
        <p:spPr>
          <a:xfrm>
            <a:off x="1139252" y="943170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May    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2BD0E4-C00E-AB4A-AF5D-1BD843A40F0F}"/>
              </a:ext>
            </a:extLst>
          </p:cNvPr>
          <p:cNvSpPr/>
          <p:nvPr/>
        </p:nvSpPr>
        <p:spPr>
          <a:xfrm>
            <a:off x="1158134" y="907475"/>
            <a:ext cx="10091635" cy="407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33C15-710F-F443-BE89-56ED510A9062}"/>
              </a:ext>
            </a:extLst>
          </p:cNvPr>
          <p:cNvSpPr txBox="1"/>
          <p:nvPr/>
        </p:nvSpPr>
        <p:spPr>
          <a:xfrm>
            <a:off x="3004786" y="94566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Aug      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A7B9DAF0-2A39-344F-A9F2-756CAFE2E0DA}"/>
              </a:ext>
            </a:extLst>
          </p:cNvPr>
          <p:cNvSpPr/>
          <p:nvPr/>
        </p:nvSpPr>
        <p:spPr>
          <a:xfrm rot="10800000">
            <a:off x="3171892" y="3204455"/>
            <a:ext cx="479678" cy="335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9B3C74-4F58-C945-8C97-9BA4B0EF73F9}"/>
              </a:ext>
            </a:extLst>
          </p:cNvPr>
          <p:cNvSpPr txBox="1"/>
          <p:nvPr/>
        </p:nvSpPr>
        <p:spPr>
          <a:xfrm>
            <a:off x="4732028" y="93567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Nov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DB8C19-9E0E-BB4A-9C7C-63B61867CFB9}"/>
              </a:ext>
            </a:extLst>
          </p:cNvPr>
          <p:cNvSpPr txBox="1"/>
          <p:nvPr/>
        </p:nvSpPr>
        <p:spPr>
          <a:xfrm>
            <a:off x="2732171" y="3617360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Sample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Release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E2FE7F-3678-2E48-88F3-B97B9F349384}"/>
              </a:ext>
            </a:extLst>
          </p:cNvPr>
          <p:cNvSpPr txBox="1"/>
          <p:nvPr/>
        </p:nvSpPr>
        <p:spPr>
          <a:xfrm>
            <a:off x="8088254" y="93817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July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558F50-D355-E44B-A9EB-657D5C64D05C}"/>
              </a:ext>
            </a:extLst>
          </p:cNvPr>
          <p:cNvCxnSpPr>
            <a:cxnSpLocks/>
          </p:cNvCxnSpPr>
          <p:nvPr/>
        </p:nvCxnSpPr>
        <p:spPr>
          <a:xfrm>
            <a:off x="10897500" y="1910034"/>
            <a:ext cx="88439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7F3C1D3-B1E5-154C-A739-5B82DF29D48C}"/>
              </a:ext>
            </a:extLst>
          </p:cNvPr>
          <p:cNvSpPr/>
          <p:nvPr/>
        </p:nvSpPr>
        <p:spPr>
          <a:xfrm>
            <a:off x="5034033" y="3129235"/>
            <a:ext cx="456333" cy="431790"/>
          </a:xfrm>
          <a:prstGeom prst="rect">
            <a:avLst/>
          </a:prstGeom>
          <a:pattFill prst="horzBri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171A38-F906-F24C-B60A-5D24249A2D9A}"/>
              </a:ext>
            </a:extLst>
          </p:cNvPr>
          <p:cNvSpPr/>
          <p:nvPr/>
        </p:nvSpPr>
        <p:spPr>
          <a:xfrm>
            <a:off x="5261286" y="4081105"/>
            <a:ext cx="374751" cy="429290"/>
          </a:xfrm>
          <a:prstGeom prst="rect">
            <a:avLst/>
          </a:prstGeom>
          <a:pattFill prst="horzBri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AD940B-4A94-584E-A383-F34254DC460A}"/>
              </a:ext>
            </a:extLst>
          </p:cNvPr>
          <p:cNvSpPr/>
          <p:nvPr/>
        </p:nvSpPr>
        <p:spPr>
          <a:xfrm>
            <a:off x="5263786" y="3603925"/>
            <a:ext cx="374751" cy="429290"/>
          </a:xfrm>
          <a:prstGeom prst="rect">
            <a:avLst/>
          </a:prstGeom>
          <a:pattFill prst="horzBri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276FA-3D8B-5A4B-B0A1-1DB22913C8CC}"/>
              </a:ext>
            </a:extLst>
          </p:cNvPr>
          <p:cNvSpPr txBox="1"/>
          <p:nvPr/>
        </p:nvSpPr>
        <p:spPr>
          <a:xfrm>
            <a:off x="10501981" y="93567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Dec 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65953-200F-CD4C-B8E0-D7F948AB554E}"/>
              </a:ext>
            </a:extLst>
          </p:cNvPr>
          <p:cNvSpPr/>
          <p:nvPr/>
        </p:nvSpPr>
        <p:spPr>
          <a:xfrm>
            <a:off x="1155178" y="584773"/>
            <a:ext cx="5055476" cy="237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5546A-835F-0546-B09D-65B21F69B6AC}"/>
              </a:ext>
            </a:extLst>
          </p:cNvPr>
          <p:cNvSpPr txBox="1"/>
          <p:nvPr/>
        </p:nvSpPr>
        <p:spPr>
          <a:xfrm>
            <a:off x="3199922" y="555049"/>
            <a:ext cx="28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0B81D0-C044-CE40-8EF8-B2270E423E4A}"/>
              </a:ext>
            </a:extLst>
          </p:cNvPr>
          <p:cNvSpPr/>
          <p:nvPr/>
        </p:nvSpPr>
        <p:spPr>
          <a:xfrm>
            <a:off x="6212453" y="590757"/>
            <a:ext cx="5055476" cy="237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82BCD1-B5C0-9B4F-A3AB-232F9650C35A}"/>
              </a:ext>
            </a:extLst>
          </p:cNvPr>
          <p:cNvSpPr txBox="1"/>
          <p:nvPr/>
        </p:nvSpPr>
        <p:spPr>
          <a:xfrm>
            <a:off x="8050429" y="539289"/>
            <a:ext cx="351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70FCF916-575B-8848-BC34-94F913A1D448}"/>
              </a:ext>
            </a:extLst>
          </p:cNvPr>
          <p:cNvSpPr/>
          <p:nvPr/>
        </p:nvSpPr>
        <p:spPr>
          <a:xfrm>
            <a:off x="8316683" y="2747256"/>
            <a:ext cx="479678" cy="335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78F65-F4A1-C946-A9B4-0572C15F73D8}"/>
              </a:ext>
            </a:extLst>
          </p:cNvPr>
          <p:cNvSpPr txBox="1"/>
          <p:nvPr/>
        </p:nvSpPr>
        <p:spPr>
          <a:xfrm>
            <a:off x="7929514" y="2151169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NRT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Release      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15E7903-2773-7046-B753-110A0F9074E5}"/>
              </a:ext>
            </a:extLst>
          </p:cNvPr>
          <p:cNvCxnSpPr>
            <a:cxnSpLocks/>
          </p:cNvCxnSpPr>
          <p:nvPr/>
        </p:nvCxnSpPr>
        <p:spPr>
          <a:xfrm>
            <a:off x="8537819" y="130144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wn Arrow 48">
            <a:extLst>
              <a:ext uri="{FF2B5EF4-FFF2-40B4-BE49-F238E27FC236}">
                <a16:creationId xmlns:a16="http://schemas.microsoft.com/office/drawing/2014/main" id="{ED859F49-D8C3-0546-BB0D-4D2F8C321BFF}"/>
              </a:ext>
            </a:extLst>
          </p:cNvPr>
          <p:cNvSpPr/>
          <p:nvPr/>
        </p:nvSpPr>
        <p:spPr>
          <a:xfrm>
            <a:off x="11233300" y="2763026"/>
            <a:ext cx="479678" cy="335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720594-1165-0E44-AE10-3B5227DDF3D6}"/>
              </a:ext>
            </a:extLst>
          </p:cNvPr>
          <p:cNvSpPr txBox="1"/>
          <p:nvPr/>
        </p:nvSpPr>
        <p:spPr>
          <a:xfrm>
            <a:off x="10362656" y="2187959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     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04DC77-8BF2-B04E-AD18-129F62AC3862}"/>
              </a:ext>
            </a:extLst>
          </p:cNvPr>
          <p:cNvCxnSpPr>
            <a:cxnSpLocks/>
          </p:cNvCxnSpPr>
          <p:nvPr/>
        </p:nvCxnSpPr>
        <p:spPr>
          <a:xfrm>
            <a:off x="10970961" y="133823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36485E9-E827-AD43-8C1A-8B0EC4443B1A}"/>
              </a:ext>
            </a:extLst>
          </p:cNvPr>
          <p:cNvSpPr txBox="1"/>
          <p:nvPr/>
        </p:nvSpPr>
        <p:spPr>
          <a:xfrm>
            <a:off x="10835615" y="2156429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Full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Release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BD3A48-577A-864F-8037-97425EBA20D2}"/>
              </a:ext>
            </a:extLst>
          </p:cNvPr>
          <p:cNvSpPr txBox="1"/>
          <p:nvPr/>
        </p:nvSpPr>
        <p:spPr>
          <a:xfrm>
            <a:off x="1324126" y="5159850"/>
            <a:ext cx="5641309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Current status: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Sample data (2018) has been distributed.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Validation continues 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Production expected to start in November.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94F38F8-7E23-2C47-9B75-1E41C175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45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A5B58-A4F2-4983-8642-5E09901D0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35" y="798023"/>
            <a:ext cx="8357676" cy="60599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29A47C-10AB-41BF-9DD7-B4EA66C8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8022"/>
          </a:xfrm>
        </p:spPr>
        <p:txBody>
          <a:bodyPr/>
          <a:lstStyle/>
          <a:p>
            <a:r>
              <a:rPr lang="en-US" dirty="0"/>
              <a:t>Area Averages – T2M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939C8-17FC-441C-AB0D-8640C6C65A78}"/>
              </a:ext>
            </a:extLst>
          </p:cNvPr>
          <p:cNvSpPr txBox="1"/>
          <p:nvPr/>
        </p:nvSpPr>
        <p:spPr>
          <a:xfrm>
            <a:off x="8601866" y="2627682"/>
            <a:ext cx="3192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GEOS_IT Sample and MERRA-2 differ by 1.1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over Greenland, 1.9° over Antarctica, but only 0.2° over the Arctic Ocean.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A4E26-FD0E-45DB-83AC-30A353BEF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7736"/>
          <a:stretch/>
        </p:blipFill>
        <p:spPr>
          <a:xfrm>
            <a:off x="9130476" y="798023"/>
            <a:ext cx="1455058" cy="139491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593C1BA-9C6E-42A8-BD71-FC48CB9FF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3529" y="798023"/>
            <a:ext cx="836947" cy="1394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4CA0EB-BAB7-4B27-96B2-B25CBC4347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14872" r="5007" b="15511"/>
          <a:stretch/>
        </p:blipFill>
        <p:spPr>
          <a:xfrm>
            <a:off x="10656344" y="798023"/>
            <a:ext cx="1394911" cy="13949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413BB3-CAB3-F648-93C6-502C18F4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97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2FFC4-E8D3-4039-BA0B-73B2A231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682" y="583692"/>
            <a:ext cx="4326636" cy="31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A944D-B9EC-4FF9-9A5D-43F2EDBC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364" y="3720846"/>
            <a:ext cx="4326636" cy="313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C1881-3FA2-4FBC-8764-1C401C440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20846"/>
            <a:ext cx="4326636" cy="3137154"/>
          </a:xfrm>
          <a:prstGeom prst="rect">
            <a:avLst/>
          </a:prstGeom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C9316073-3CA7-43B4-B942-21FEFF8EAC07}"/>
              </a:ext>
            </a:extLst>
          </p:cNvPr>
          <p:cNvSpPr txBox="1">
            <a:spLocks/>
          </p:cNvSpPr>
          <p:nvPr/>
        </p:nvSpPr>
        <p:spPr>
          <a:xfrm>
            <a:off x="559904" y="1"/>
            <a:ext cx="10515600" cy="47707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Area Averages – Annual Atmospheric Moisture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DC9415-A717-4749-BAB4-94785017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3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47A85-DB28-483E-9AE2-46CF12259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8"/>
          <a:stretch/>
        </p:blipFill>
        <p:spPr>
          <a:xfrm>
            <a:off x="1464541" y="583692"/>
            <a:ext cx="4126832" cy="313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85098F-AA77-482F-A745-951C5897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69"/>
          <a:stretch/>
        </p:blipFill>
        <p:spPr>
          <a:xfrm>
            <a:off x="6594180" y="583692"/>
            <a:ext cx="4133279" cy="3137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3747A2-665B-4DB4-BB53-374964F7B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78"/>
          <a:stretch/>
        </p:blipFill>
        <p:spPr>
          <a:xfrm>
            <a:off x="4031718" y="3720846"/>
            <a:ext cx="4128563" cy="31371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9E7B6B0-F951-461F-ADE3-03A1C2B8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1"/>
            <a:ext cx="10515600" cy="477078"/>
          </a:xfrm>
        </p:spPr>
        <p:txBody>
          <a:bodyPr>
            <a:normAutofit fontScale="90000"/>
          </a:bodyPr>
          <a:lstStyle/>
          <a:p>
            <a:r>
              <a:rPr lang="en-US" dirty="0"/>
              <a:t>Area Averages - PRECTOT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1E7086-458F-0E46-8789-80E7BFED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35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0205-183E-4D0D-AA8A-1D916024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Cryosphere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8987C-692A-4A3C-BABC-F03D53E7B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61" y="1619590"/>
            <a:ext cx="10840278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Over polar ice sheets, </a:t>
            </a:r>
            <a:r>
              <a:rPr lang="en-US" b="1" dirty="0">
                <a:solidFill>
                  <a:srgbClr val="FF0000"/>
                </a:solidFill>
              </a:rPr>
              <a:t>GEOS-IT </a:t>
            </a:r>
            <a:r>
              <a:rPr lang="en-US" dirty="0"/>
              <a:t>T2M is consistently warmer than </a:t>
            </a:r>
            <a:r>
              <a:rPr lang="en-US" b="1" dirty="0"/>
              <a:t>FPIT</a:t>
            </a:r>
            <a:r>
              <a:rPr lang="en-US" dirty="0"/>
              <a:t> in many locations, and for all seasons. </a:t>
            </a:r>
          </a:p>
          <a:p>
            <a:endParaRPr lang="en-US" dirty="0"/>
          </a:p>
          <a:p>
            <a:r>
              <a:rPr lang="en-US" dirty="0"/>
              <a:t>For South Pole, </a:t>
            </a:r>
            <a:r>
              <a:rPr lang="en-US" b="1" dirty="0">
                <a:solidFill>
                  <a:srgbClr val="FF0000"/>
                </a:solidFill>
              </a:rPr>
              <a:t>GEOS-IT </a:t>
            </a:r>
            <a:r>
              <a:rPr lang="en-US" dirty="0"/>
              <a:t>is about 1.8</a:t>
            </a:r>
            <a:r>
              <a:rPr lang="en-US" dirty="0">
                <a:cs typeface="Times New Roman" panose="02020603050405020304" pitchFamily="18" charset="0"/>
              </a:rPr>
              <a:t>° warmer than the station observation. 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 GEOS-IT </a:t>
            </a:r>
            <a:r>
              <a:rPr lang="en-US" dirty="0"/>
              <a:t>T2M </a:t>
            </a:r>
            <a:r>
              <a:rPr lang="en-US" dirty="0">
                <a:cs typeface="Times New Roman" panose="02020603050405020304" pitchFamily="18" charset="0"/>
              </a:rPr>
              <a:t>is closer to station values in summer months for South Pole, Summit Camp &amp; EGP AWS Greenland. 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System temperature differences are considerably smaller over the Arctic Ocean.</a:t>
            </a: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Annual </a:t>
            </a:r>
            <a:r>
              <a:rPr lang="en-US" b="1" dirty="0">
                <a:solidFill>
                  <a:srgbClr val="FF0000"/>
                </a:solidFill>
              </a:rPr>
              <a:t>GEOS-IT </a:t>
            </a:r>
            <a:r>
              <a:rPr lang="en-US" dirty="0">
                <a:cs typeface="Times New Roman" panose="02020603050405020304" pitchFamily="18" charset="0"/>
              </a:rPr>
              <a:t>precipitation is about 10% less than </a:t>
            </a:r>
            <a:r>
              <a:rPr lang="en-US" b="1" dirty="0">
                <a:cs typeface="Times New Roman" panose="02020603050405020304" pitchFamily="18" charset="0"/>
              </a:rPr>
              <a:t>FPIT</a:t>
            </a:r>
            <a:r>
              <a:rPr lang="en-US" dirty="0">
                <a:cs typeface="Times New Roman" panose="02020603050405020304" pitchFamily="18" charset="0"/>
              </a:rPr>
              <a:t>, and about 25% less in summer months. </a:t>
            </a:r>
            <a:r>
              <a:rPr lang="en-US" b="1" dirty="0"/>
              <a:t>FPIT</a:t>
            </a:r>
            <a:r>
              <a:rPr lang="en-US" dirty="0"/>
              <a:t> is known to have excessive Arctic Ocean precipitation in comparison to historical climatologies ; the lower </a:t>
            </a:r>
            <a:r>
              <a:rPr lang="en-US" b="1" dirty="0">
                <a:solidFill>
                  <a:srgbClr val="FF0000"/>
                </a:solidFill>
              </a:rPr>
              <a:t>GEOS-IT</a:t>
            </a:r>
            <a:r>
              <a:rPr lang="en-US" dirty="0"/>
              <a:t> values are likely to be an improvement.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11236-EBF9-554E-B949-3FEB61A3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2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DDAAF647-CF65-8542-8104-DDB6C7DA6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6" t="33651" r="6020" b="9206"/>
          <a:stretch/>
        </p:blipFill>
        <p:spPr>
          <a:xfrm>
            <a:off x="1" y="0"/>
            <a:ext cx="6096000" cy="2612571"/>
          </a:xfrm>
          <a:prstGeom prst="rect">
            <a:avLst/>
          </a:prstGeom>
        </p:spPr>
      </p:pic>
      <p:pic>
        <p:nvPicPr>
          <p:cNvPr id="7" name="Picture 6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CFCE3A0-4E75-8E47-AC68-FC7CA42C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9" t="33016" r="7328" b="9418"/>
          <a:stretch/>
        </p:blipFill>
        <p:spPr>
          <a:xfrm>
            <a:off x="6096000" y="-27432"/>
            <a:ext cx="6096000" cy="261257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A1ADDF9-BED6-E943-B7F9-5393C788E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42" y="2888343"/>
            <a:ext cx="4800518" cy="37084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5E98FFC-339E-654B-B425-5B506892A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40" y="2888343"/>
            <a:ext cx="4800518" cy="37084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FA1A30-6662-7340-88CB-1C79FD6A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00DF4-3B1F-CE41-9C8A-749605827DC4}"/>
              </a:ext>
            </a:extLst>
          </p:cNvPr>
          <p:cNvSpPr txBox="1"/>
          <p:nvPr/>
        </p:nvSpPr>
        <p:spPr>
          <a:xfrm>
            <a:off x="1086190" y="1799771"/>
            <a:ext cx="4584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GEOS-IT MSLP analysis (hPa) 10-10-2018 06z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76AFD-31CE-9242-A050-8F684016F914}"/>
              </a:ext>
            </a:extLst>
          </p:cNvPr>
          <p:cNvSpPr txBox="1"/>
          <p:nvPr/>
        </p:nvSpPr>
        <p:spPr>
          <a:xfrm>
            <a:off x="6959861" y="1799771"/>
            <a:ext cx="418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FPIT MSLP analysis (hPa) 10-10-2018 06z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0453E-0581-0A4B-A3BA-9D693554986E}"/>
              </a:ext>
            </a:extLst>
          </p:cNvPr>
          <p:cNvSpPr txBox="1"/>
          <p:nvPr/>
        </p:nvSpPr>
        <p:spPr>
          <a:xfrm>
            <a:off x="1731494" y="2585139"/>
            <a:ext cx="3293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GEOS-IT Hurricane Michael X-section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Wind, Temp 10-10-2018 06z along 28N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C5A1E-241C-0846-87C6-43DC8ED31EA7}"/>
              </a:ext>
            </a:extLst>
          </p:cNvPr>
          <p:cNvSpPr txBox="1"/>
          <p:nvPr/>
        </p:nvSpPr>
        <p:spPr>
          <a:xfrm>
            <a:off x="7605165" y="2585139"/>
            <a:ext cx="3293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FPIT Hurricane Michael X-section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Wind, Temp 10-10-2018 06z along 28N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7D7E0D-5D9A-2142-B211-8B026B81921C}"/>
              </a:ext>
            </a:extLst>
          </p:cNvPr>
          <p:cNvSpPr txBox="1"/>
          <p:nvPr/>
        </p:nvSpPr>
        <p:spPr>
          <a:xfrm>
            <a:off x="5448260" y="5151815"/>
            <a:ext cx="17903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we do not expect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the representation 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of tropical cyclones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to be significantly 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different between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FPIT and GEOS-IT</a:t>
            </a:r>
          </a:p>
        </p:txBody>
      </p:sp>
    </p:spTree>
    <p:extLst>
      <p:ext uri="{BB962C8B-B14F-4D97-AF65-F5344CB8AC3E}">
        <p14:creationId xmlns:p14="http://schemas.microsoft.com/office/powerpoint/2010/main" val="3308791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E9873-2604-2F4D-9909-ABA0298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CCD44-AF48-844E-BA66-7156B5271B7E}"/>
              </a:ext>
            </a:extLst>
          </p:cNvPr>
          <p:cNvSpPr txBox="1"/>
          <p:nvPr/>
        </p:nvSpPr>
        <p:spPr>
          <a:xfrm>
            <a:off x="666857" y="370114"/>
            <a:ext cx="853785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This summary was meant to convey a general overview of the 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meteorological quality of the GMAO’s GEOS-IT system as it transitions from FPIT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with FPIT, we will continue our monitoring and evaluation effort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on a regular basis before and during production of GEOS-IT data streams.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We really do rely heavily on you, the users of this product, to help shape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quality of GEOS-IT by sharing the exercise of evaluating is alongside of us. 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If you point us to what you’d like us to further investigate…we will investigate it! 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We are confident in the system about to be launched into production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and that it will serve your needs well into the future.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2615F-1E78-9B49-9274-9BBBD48DB332}"/>
              </a:ext>
            </a:extLst>
          </p:cNvPr>
          <p:cNvSpPr txBox="1"/>
          <p:nvPr/>
        </p:nvSpPr>
        <p:spPr>
          <a:xfrm>
            <a:off x="666857" y="5086578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65425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A224C0-A12A-8144-B411-35F5B72C3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57138-0822-6147-B2D8-5E08900A52E7}"/>
              </a:ext>
            </a:extLst>
          </p:cNvPr>
          <p:cNvSpPr txBox="1"/>
          <p:nvPr/>
        </p:nvSpPr>
        <p:spPr>
          <a:xfrm>
            <a:off x="271849" y="222421"/>
            <a:ext cx="43686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Slides added November 5, 2021</a:t>
            </a:r>
          </a:p>
          <a:p>
            <a:r>
              <a:rPr lang="en-US" dirty="0"/>
              <a:t>to address questions from Instrument Teams</a:t>
            </a:r>
          </a:p>
          <a:p>
            <a:r>
              <a:rPr lang="en-US" dirty="0"/>
              <a:t>in the October 20, 2021 Meeting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50375-50E2-2849-A7C8-4F1217BD9B79}"/>
              </a:ext>
            </a:extLst>
          </p:cNvPr>
          <p:cNvSpPr txBox="1"/>
          <p:nvPr/>
        </p:nvSpPr>
        <p:spPr>
          <a:xfrm>
            <a:off x="271849" y="1359243"/>
            <a:ext cx="115117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Antarctic and polar winds, cryosphere topography and surface pressure/500hPa Z changes between FPIT and GEOS-IT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Land/Ocean precipitation distribution between FPIT and GEOS-IT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Tropopause pressure difference, if any, between FPIT and GEOS-IT </a:t>
            </a:r>
          </a:p>
          <a:p>
            <a:r>
              <a:rPr lang="en-US" dirty="0"/>
              <a:t>      (given some warming around 100hPa in tropics in GEOS-IT)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Shape of the thermal profile near the stratopause between FPIT and GEOS-IT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D995B-6E39-1444-8979-E7B73DCE2A3A}"/>
              </a:ext>
            </a:extLst>
          </p:cNvPr>
          <p:cNvSpPr txBox="1"/>
          <p:nvPr/>
        </p:nvSpPr>
        <p:spPr>
          <a:xfrm>
            <a:off x="271849" y="4421762"/>
            <a:ext cx="43686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Slides added November 19, 2021</a:t>
            </a:r>
          </a:p>
          <a:p>
            <a:r>
              <a:rPr lang="en-US" dirty="0"/>
              <a:t>to address questions from Instrument Teams</a:t>
            </a:r>
          </a:p>
          <a:p>
            <a:r>
              <a:rPr lang="en-US" dirty="0"/>
              <a:t>in the October 20, 2021 Meeting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8938D0-2E88-6B43-BF45-42379B1D3D2F}"/>
              </a:ext>
            </a:extLst>
          </p:cNvPr>
          <p:cNvSpPr/>
          <p:nvPr/>
        </p:nvSpPr>
        <p:spPr>
          <a:xfrm>
            <a:off x="271849" y="5576066"/>
            <a:ext cx="106268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Added Skin temperature comparisons in addition to the previous T2m comparisons (requested by CERES Science 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Added MSLP comparisons</a:t>
            </a:r>
          </a:p>
        </p:txBody>
      </p:sp>
    </p:spTree>
    <p:extLst>
      <p:ext uri="{BB962C8B-B14F-4D97-AF65-F5344CB8AC3E}">
        <p14:creationId xmlns:p14="http://schemas.microsoft.com/office/powerpoint/2010/main" val="2533825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E9E1A7-A3B1-4CD6-AD94-0B7690AE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20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d5271_it_sample </a:t>
            </a:r>
            <a:r>
              <a:rPr lang="en-US" sz="3600" i="1" dirty="0"/>
              <a:t>Minus</a:t>
            </a:r>
            <a:r>
              <a:rPr lang="en-US" sz="3600" dirty="0"/>
              <a:t> d5124_rpit </a:t>
            </a:r>
            <a:r>
              <a:rPr lang="en-US" sz="3600" b="1" dirty="0"/>
              <a:t>Topography [m]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A436E-60E8-4787-A470-9E51525AF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3" t="14182" b="9455"/>
          <a:stretch/>
        </p:blipFill>
        <p:spPr>
          <a:xfrm>
            <a:off x="498764" y="792464"/>
            <a:ext cx="7363689" cy="6065536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D27574A-F245-4AEA-B50A-1886A2339B2E}"/>
              </a:ext>
            </a:extLst>
          </p:cNvPr>
          <p:cNvSpPr txBox="1">
            <a:spLocks/>
          </p:cNvSpPr>
          <p:nvPr/>
        </p:nvSpPr>
        <p:spPr>
          <a:xfrm>
            <a:off x="7862452" y="914400"/>
            <a:ext cx="4091250" cy="5694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rpit</a:t>
            </a:r>
            <a:r>
              <a:rPr lang="en-US" sz="2400" dirty="0"/>
              <a:t>/MERRA-2 Antarctic topography based on </a:t>
            </a:r>
            <a:r>
              <a:rPr lang="en-US" sz="2400" dirty="0" err="1"/>
              <a:t>Radarsat</a:t>
            </a:r>
            <a:r>
              <a:rPr lang="en-US" sz="2400" dirty="0"/>
              <a:t> Antarctic Mapping Project (RAMP). Note: </a:t>
            </a:r>
            <a:r>
              <a:rPr lang="en-US" sz="2400" i="1" u="sng" dirty="0"/>
              <a:t>No topography over ice shelves</a:t>
            </a:r>
            <a:r>
              <a:rPr lang="en-US" sz="2400" dirty="0"/>
              <a:t>. </a:t>
            </a:r>
          </a:p>
          <a:p>
            <a:r>
              <a:rPr lang="en-US" sz="2400" dirty="0"/>
              <a:t>d5271_it_sample topography based on USGS GMTED2010 (global).</a:t>
            </a:r>
          </a:p>
          <a:p>
            <a:r>
              <a:rPr lang="en-US" sz="2400" dirty="0"/>
              <a:t>Appears to have weakened coastal escarpment gradient (visual impression: escarpment elevation increases, some decreases just inland).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C8CC9-654A-814F-B4E9-41BDEC9E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6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EC70D-68E5-4D3A-B797-363563AB1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84" t="14425" r="25313" b="9091"/>
          <a:stretch/>
        </p:blipFill>
        <p:spPr>
          <a:xfrm>
            <a:off x="1064029" y="723207"/>
            <a:ext cx="4031673" cy="613008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5DDC7A3-195A-48D6-9102-6D9BB9473C59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23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d5271_it_sample </a:t>
            </a:r>
            <a:r>
              <a:rPr lang="en-US" sz="3600" i="1" dirty="0"/>
              <a:t>Minus</a:t>
            </a:r>
            <a:r>
              <a:rPr lang="en-US" sz="3600" dirty="0"/>
              <a:t> d5124_rpit </a:t>
            </a:r>
            <a:r>
              <a:rPr lang="en-US" sz="3600" b="1" dirty="0"/>
              <a:t>Topography [m]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0C9444A-EF77-42CC-9276-9AFFFF48B5FF}"/>
              </a:ext>
            </a:extLst>
          </p:cNvPr>
          <p:cNvSpPr txBox="1">
            <a:spLocks/>
          </p:cNvSpPr>
          <p:nvPr/>
        </p:nvSpPr>
        <p:spPr>
          <a:xfrm>
            <a:off x="6258096" y="941141"/>
            <a:ext cx="5030588" cy="5694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rpit</a:t>
            </a:r>
            <a:r>
              <a:rPr lang="en-US" dirty="0"/>
              <a:t>/MERRA-2 Greenland topography based on Bamber2001 ERS-1/</a:t>
            </a:r>
            <a:r>
              <a:rPr lang="en-US" dirty="0" err="1"/>
              <a:t>Geosat</a:t>
            </a:r>
            <a:r>
              <a:rPr lang="en-US" dirty="0"/>
              <a:t> altimetry.</a:t>
            </a:r>
          </a:p>
          <a:p>
            <a:r>
              <a:rPr lang="en-US" dirty="0"/>
              <a:t>Over Greenland, appears to have strengthened coastal gradient - small differences over plateau, some lowering along periphery.(??)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B44DF-E6E3-0047-B8FC-C084ACBD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8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03D84-508D-4C8C-B7AC-D647CDFA0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9" t="14348" r="24831" b="9565"/>
          <a:stretch/>
        </p:blipFill>
        <p:spPr>
          <a:xfrm>
            <a:off x="0" y="914400"/>
            <a:ext cx="3928436" cy="594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ABA95C-8C26-416F-B80D-B1D3D7012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34" t="14348" r="24976" b="9565"/>
          <a:stretch/>
        </p:blipFill>
        <p:spPr>
          <a:xfrm>
            <a:off x="3337489" y="914400"/>
            <a:ext cx="3928433" cy="59436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E7E3165-4864-4807-960E-881BF129763D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23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FRLAND - Non-Glaciated Land Fraction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926A6-E683-481C-A376-6BF883AB32A6}"/>
              </a:ext>
            </a:extLst>
          </p:cNvPr>
          <p:cNvSpPr txBox="1"/>
          <p:nvPr/>
        </p:nvSpPr>
        <p:spPr>
          <a:xfrm>
            <a:off x="1286568" y="634138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rpit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0456C-42E7-4E94-937F-8331519E49F5}"/>
              </a:ext>
            </a:extLst>
          </p:cNvPr>
          <p:cNvSpPr txBox="1"/>
          <p:nvPr/>
        </p:nvSpPr>
        <p:spPr>
          <a:xfrm>
            <a:off x="3928436" y="634138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d5271_it_sample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66F724-9407-4C8A-8B27-1953C8FA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95" y="935673"/>
            <a:ext cx="4178531" cy="5922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6B4B9-6510-4486-8760-344A2C791785}"/>
              </a:ext>
            </a:extLst>
          </p:cNvPr>
          <p:cNvSpPr txBox="1"/>
          <p:nvPr/>
        </p:nvSpPr>
        <p:spPr>
          <a:xfrm>
            <a:off x="8520134" y="634138"/>
            <a:ext cx="25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MODIS Terra 31-July 2019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D2B024-9B9F-F249-A82B-315BC0AA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7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39702-9EBC-294E-B012-69454CAE3C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A348-827D-A34D-812B-A35F10B87479}"/>
              </a:ext>
            </a:extLst>
          </p:cNvPr>
          <p:cNvSpPr txBox="1">
            <a:spLocks/>
          </p:cNvSpPr>
          <p:nvPr/>
        </p:nvSpPr>
        <p:spPr>
          <a:xfrm>
            <a:off x="990600" y="602186"/>
            <a:ext cx="10515600" cy="8202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GEOS-IT Collection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09A49-7100-D344-88C5-4C9F243DCD09}"/>
              </a:ext>
            </a:extLst>
          </p:cNvPr>
          <p:cNvSpPr txBox="1"/>
          <p:nvPr/>
        </p:nvSpPr>
        <p:spPr>
          <a:xfrm>
            <a:off x="462337" y="1232903"/>
            <a:ext cx="1129129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Sample 2018 data contains 57 collections (monthly volume: 1.3 TB)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Web site that accompanied the sample data release details the changes to filename conventions (including an ISO compatible time format) and ESDT identifiers.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2"/>
              </a:rPr>
              <a:t>gmao.gsfc.nasa.gov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2"/>
              </a:rPr>
              <a:t>GMAO_products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/GEOS-IT/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Dual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lat-lon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cubed-sphere versions at start of production.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Propose to drop the following collections (260GB/month, 19%):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Upper air ozone tendencies by process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1600" dirty="0">
                <a:solidFill>
                  <a:srgbClr val="FF0000"/>
                </a:solidFill>
              </a:rPr>
              <a:t>odt_tavg_3hr_glo_L576x361_v72 &amp; odt_tavg_3hr_glo_C180x180x6_v72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Upper-air humidity tendencies by process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1600" dirty="0">
                <a:solidFill>
                  <a:srgbClr val="FF0000"/>
                </a:solidFill>
              </a:rPr>
              <a:t>qdt_tavg_3hr_glo_L576x361_v72 &amp; qdt_tavg_3hr_glo_C180x180x6_v72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Upper-air wind tendencies by process</a:t>
            </a:r>
          </a:p>
          <a:p>
            <a:pPr lvl="2"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udt_tavg_3hr_glo_L576x361_v72 &amp; udt_tavg_3hr_glo_C180x180x6_v72</a:t>
            </a:r>
          </a:p>
          <a:p>
            <a:pPr lvl="2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77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E9869B-2B45-4839-948D-FC731A071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63" r="21697" b="9819"/>
          <a:stretch/>
        </p:blipFill>
        <p:spPr>
          <a:xfrm>
            <a:off x="0" y="673331"/>
            <a:ext cx="3973484" cy="618466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47C0778-A70F-48CB-9D51-1EE2FBEE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0080"/>
          </a:xfrm>
        </p:spPr>
        <p:txBody>
          <a:bodyPr>
            <a:normAutofit fontScale="90000"/>
          </a:bodyPr>
          <a:lstStyle/>
          <a:p>
            <a:r>
              <a:rPr lang="en-US" dirty="0"/>
              <a:t>January 2018 Scalar-Averaged 10m Wind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DCBE59-9348-4099-8648-DF63BDE9C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2" r="19930" b="9819"/>
          <a:stretch/>
        </p:blipFill>
        <p:spPr>
          <a:xfrm>
            <a:off x="3383280" y="673331"/>
            <a:ext cx="4098175" cy="6184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A2A651-1BAA-4AB0-80DE-9A5447700A73}"/>
              </a:ext>
            </a:extLst>
          </p:cNvPr>
          <p:cNvSpPr txBox="1"/>
          <p:nvPr/>
        </p:nvSpPr>
        <p:spPr>
          <a:xfrm>
            <a:off x="1500641" y="455415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rpit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B8E27-0444-4EAC-AAB4-D9E897F38496}"/>
              </a:ext>
            </a:extLst>
          </p:cNvPr>
          <p:cNvSpPr txBox="1"/>
          <p:nvPr/>
        </p:nvSpPr>
        <p:spPr>
          <a:xfrm>
            <a:off x="4142509" y="455415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d5271_it_sample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CC7BC8-75C6-4DEF-A8C2-F97C6BA22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3" t="14303" r="25313" b="9576"/>
          <a:stretch/>
        </p:blipFill>
        <p:spPr>
          <a:xfrm>
            <a:off x="8142359" y="744600"/>
            <a:ext cx="4049641" cy="611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83F10-C17A-4294-84BA-41CCB2F7B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93" t="91233" r="41313" b="3190"/>
          <a:stretch/>
        </p:blipFill>
        <p:spPr>
          <a:xfrm>
            <a:off x="-28194" y="824747"/>
            <a:ext cx="1055717" cy="3823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2BD8AC-6165-8C4E-AB1D-44BAB594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9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AB3F6E-BB34-4811-AAAF-96D50FB43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" t="6914" b="13808"/>
          <a:stretch/>
        </p:blipFill>
        <p:spPr>
          <a:xfrm>
            <a:off x="5" y="1637607"/>
            <a:ext cx="511342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29072-F905-4758-A4C2-3F4CD4720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" t="6607" r="5148" b="14114"/>
          <a:stretch/>
        </p:blipFill>
        <p:spPr>
          <a:xfrm>
            <a:off x="4107386" y="1637607"/>
            <a:ext cx="4846210" cy="41148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7542CF-CA14-4AAA-88E6-99087BF991B7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July 2018 Scalar-Averaged 10m Wind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9775F8-CEDA-4030-BCD0-14783E228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72" t="6607" r="-5648" b="-104"/>
          <a:stretch/>
        </p:blipFill>
        <p:spPr>
          <a:xfrm>
            <a:off x="8208640" y="1600199"/>
            <a:ext cx="935360" cy="431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DDE57-0C1A-4790-92FA-29D78F7D488F}"/>
              </a:ext>
            </a:extLst>
          </p:cNvPr>
          <p:cNvSpPr txBox="1"/>
          <p:nvPr/>
        </p:nvSpPr>
        <p:spPr>
          <a:xfrm>
            <a:off x="1644021" y="124957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rpit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4F4E4-60B5-4126-B784-097A6359F001}"/>
              </a:ext>
            </a:extLst>
          </p:cNvPr>
          <p:cNvSpPr txBox="1"/>
          <p:nvPr/>
        </p:nvSpPr>
        <p:spPr>
          <a:xfrm>
            <a:off x="5356707" y="1245637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d5271_it_sample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49AC5-1810-4222-BDA9-AC4E95007C34}"/>
              </a:ext>
            </a:extLst>
          </p:cNvPr>
          <p:cNvSpPr/>
          <p:nvPr/>
        </p:nvSpPr>
        <p:spPr>
          <a:xfrm>
            <a:off x="8725128" y="1637607"/>
            <a:ext cx="408933" cy="4236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2BB3FB-E473-4F1F-8D9E-31AB6426B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6" t="13940" r="1918" b="9576"/>
          <a:stretch/>
        </p:blipFill>
        <p:spPr>
          <a:xfrm>
            <a:off x="8725128" y="1981682"/>
            <a:ext cx="3426771" cy="28946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ACFF85-F526-C14E-802F-AEFD4BFC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94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18589-8BB6-4AFA-85B5-2D35D717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83" y="2020529"/>
            <a:ext cx="9085006" cy="4837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75406-04D7-4866-A3EE-F9E966E3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84" y="809002"/>
            <a:ext cx="6303996" cy="88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B9664-34D5-6349-998B-EC2A1227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07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7A2D7-CC79-4031-B432-54653112F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8" t="14203" b="9420"/>
          <a:stretch/>
        </p:blipFill>
        <p:spPr>
          <a:xfrm>
            <a:off x="0" y="1017486"/>
            <a:ext cx="7096539" cy="5840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F054E-AD16-4BA7-B469-35640B020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5" t="13767" r="22947" b="8986"/>
          <a:stretch/>
        </p:blipFill>
        <p:spPr>
          <a:xfrm>
            <a:off x="7225747" y="1066972"/>
            <a:ext cx="3965713" cy="579102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11FA1A2-B8C4-4AFC-82BC-C866782FF836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23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d5271_it_sample </a:t>
            </a:r>
            <a:r>
              <a:rPr lang="en-US" sz="3600" i="1" dirty="0"/>
              <a:t>Minus</a:t>
            </a:r>
            <a:r>
              <a:rPr lang="en-US" sz="3600" dirty="0"/>
              <a:t> d5124_rpit </a:t>
            </a:r>
            <a:r>
              <a:rPr lang="en-US" sz="3600" b="1" dirty="0"/>
              <a:t>SLP [</a:t>
            </a:r>
            <a:r>
              <a:rPr lang="en-US" sz="3600" b="1" dirty="0" err="1"/>
              <a:t>hPa</a:t>
            </a:r>
            <a:r>
              <a:rPr lang="en-US" sz="3600" b="1" dirty="0"/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467-69E5-4D3A-B38A-064D73BFB1F7}"/>
              </a:ext>
            </a:extLst>
          </p:cNvPr>
          <p:cNvSpPr txBox="1"/>
          <p:nvPr/>
        </p:nvSpPr>
        <p:spPr>
          <a:xfrm>
            <a:off x="2591672" y="648154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46B19-BEB1-4792-8E87-C9785DE77DC4}"/>
              </a:ext>
            </a:extLst>
          </p:cNvPr>
          <p:cNvSpPr txBox="1"/>
          <p:nvPr/>
        </p:nvSpPr>
        <p:spPr>
          <a:xfrm>
            <a:off x="8257849" y="7104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Jan 2018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AFBAC-5DCD-5749-86BB-5D1EA893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73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A030-4678-44F5-9A32-BF1AC870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d5271_it_sample </a:t>
            </a:r>
            <a:r>
              <a:rPr lang="en-US" sz="3600" b="1" i="1" dirty="0"/>
              <a:t>Minus</a:t>
            </a:r>
            <a:r>
              <a:rPr lang="en-US" sz="3600" b="1" dirty="0"/>
              <a:t> d5124_rpit July 2018 Scalar-Averaged Wind Direction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4A8BE-94A1-43B7-BBC6-B6A8BC4BF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3" t="14182" r="2404" b="9576"/>
          <a:stretch/>
        </p:blipFill>
        <p:spPr>
          <a:xfrm>
            <a:off x="3107088" y="1690688"/>
            <a:ext cx="5977823" cy="50470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9C1DA-D368-6548-B48F-FE6290B0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68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E00F056-815D-4064-9B62-3CC7502E72EE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23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July 2018 d5271_it_sample </a:t>
            </a:r>
            <a:r>
              <a:rPr lang="en-US" sz="3600" i="1" dirty="0"/>
              <a:t>Minus</a:t>
            </a:r>
            <a:r>
              <a:rPr lang="en-US" sz="3600" dirty="0"/>
              <a:t> d5124_rpit </a:t>
            </a:r>
            <a:r>
              <a:rPr lang="en-US" sz="3600" b="1" dirty="0"/>
              <a:t>H500 [m]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2D693-4352-418B-8B20-9E0CFD922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3" t="14303" r="2283" b="9576"/>
          <a:stretch/>
        </p:blipFill>
        <p:spPr>
          <a:xfrm>
            <a:off x="4621874" y="723207"/>
            <a:ext cx="7207135" cy="606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FF2B2-C1B7-416E-9F1D-DABFDB05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163"/>
            <a:ext cx="4033848" cy="3150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538C55-786D-47FF-8DA9-D74BCFBC2EF2}"/>
              </a:ext>
            </a:extLst>
          </p:cNvPr>
          <p:cNvSpPr txBox="1"/>
          <p:nvPr/>
        </p:nvSpPr>
        <p:spPr>
          <a:xfrm>
            <a:off x="1923537" y="211974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82941-1A55-4DE5-B527-E5F078B2F95C}"/>
              </a:ext>
            </a:extLst>
          </p:cNvPr>
          <p:cNvSpPr txBox="1"/>
          <p:nvPr/>
        </p:nvSpPr>
        <p:spPr>
          <a:xfrm>
            <a:off x="1657530" y="2743752"/>
            <a:ext cx="35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218612-03D0-104D-A63B-5BBB9565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64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048F0D-92DF-4DE3-90A5-710D16D4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5927188" cy="4297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3703D4-6038-4C64-856E-EC8A27DA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14" y="1690688"/>
            <a:ext cx="5927187" cy="42976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FD54E-0CE2-194A-A8B7-DA1137B5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25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4333D71-B720-FF43-95B5-270EAC64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875"/>
            <a:ext cx="6096000" cy="575824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0F9ACF3-505B-0D40-A685-14BAEED6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556" y="549875"/>
            <a:ext cx="6096001" cy="5758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ABB28-BE00-6441-9DE1-CD4C6C8CF9C2}"/>
              </a:ext>
            </a:extLst>
          </p:cNvPr>
          <p:cNvSpPr txBox="1"/>
          <p:nvPr/>
        </p:nvSpPr>
        <p:spPr>
          <a:xfrm>
            <a:off x="1378985" y="667265"/>
            <a:ext cx="32867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___   GEOS-IT land precipitation</a:t>
            </a:r>
          </a:p>
          <a:p>
            <a:r>
              <a:rPr lang="en-US" dirty="0">
                <a:solidFill>
                  <a:srgbClr val="FF0000"/>
                </a:solidFill>
              </a:rPr>
              <a:t>…….  GEOS-IT ocean precipitation</a:t>
            </a:r>
          </a:p>
          <a:p>
            <a:r>
              <a:rPr lang="en-US" dirty="0"/>
              <a:t>___   FPIT land precipitation</a:t>
            </a:r>
          </a:p>
          <a:p>
            <a:r>
              <a:rPr lang="en-US" dirty="0"/>
              <a:t>…….  FPIT ocean precipitation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3BD4C-C6D9-D041-A3CF-CD25524A1290}"/>
              </a:ext>
            </a:extLst>
          </p:cNvPr>
          <p:cNvSpPr txBox="1"/>
          <p:nvPr/>
        </p:nvSpPr>
        <p:spPr>
          <a:xfrm>
            <a:off x="6132954" y="5661793"/>
            <a:ext cx="506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  <a:highlight>
                  <a:srgbClr val="FFFF00"/>
                </a:highlight>
              </a:rPr>
              <a:t>GEOS-IT is well within the pack of Land Precipitation</a:t>
            </a:r>
          </a:p>
          <a:p>
            <a:pPr algn="ctr"/>
            <a:r>
              <a:rPr lang="en-US" i="1" dirty="0">
                <a:solidFill>
                  <a:srgbClr val="002060"/>
                </a:solidFill>
                <a:highlight>
                  <a:srgbClr val="FFFF00"/>
                </a:highlight>
              </a:rPr>
              <a:t>(62.5N,S)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E4D98-D8B2-7D4F-A468-460A8486FBCD}"/>
              </a:ext>
            </a:extLst>
          </p:cNvPr>
          <p:cNvSpPr txBox="1"/>
          <p:nvPr/>
        </p:nvSpPr>
        <p:spPr>
          <a:xfrm>
            <a:off x="6307191" y="1113541"/>
            <a:ext cx="4926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Land Precipitation (62.5N,S)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AAE1CC-9159-1348-9FBB-7A0086B42BD2}"/>
              </a:ext>
            </a:extLst>
          </p:cNvPr>
          <p:cNvSpPr txBox="1"/>
          <p:nvPr/>
        </p:nvSpPr>
        <p:spPr>
          <a:xfrm>
            <a:off x="11255404" y="2352890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FPIT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5E1D5-29C1-BB42-AC2B-0F1F8C232CDB}"/>
              </a:ext>
            </a:extLst>
          </p:cNvPr>
          <p:cNvSpPr txBox="1"/>
          <p:nvPr/>
        </p:nvSpPr>
        <p:spPr>
          <a:xfrm>
            <a:off x="11233924" y="2738001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AD037"/>
                </a:solidFill>
              </a:rPr>
              <a:t>M2 -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E266F-B92E-F446-9BCC-6405C1885967}"/>
              </a:ext>
            </a:extLst>
          </p:cNvPr>
          <p:cNvSpPr txBox="1"/>
          <p:nvPr/>
        </p:nvSpPr>
        <p:spPr>
          <a:xfrm>
            <a:off x="11217097" y="3084210"/>
            <a:ext cx="780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GEOS-IT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89FE7-2776-D840-B4A6-6F4F699C56A1}"/>
              </a:ext>
            </a:extLst>
          </p:cNvPr>
          <p:cNvSpPr txBox="1"/>
          <p:nvPr/>
        </p:nvSpPr>
        <p:spPr>
          <a:xfrm>
            <a:off x="9594900" y="2980644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JRA55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B56CE1-8F20-964F-ACEB-1F1D379A64F3}"/>
              </a:ext>
            </a:extLst>
          </p:cNvPr>
          <p:cNvSpPr txBox="1"/>
          <p:nvPr/>
        </p:nvSpPr>
        <p:spPr>
          <a:xfrm>
            <a:off x="11253683" y="3310268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D4A101"/>
                </a:solidFill>
              </a:rPr>
              <a:t>ERA5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9A7BA-55CE-FA49-A766-D243698192D4}"/>
              </a:ext>
            </a:extLst>
          </p:cNvPr>
          <p:cNvSpPr txBox="1"/>
          <p:nvPr/>
        </p:nvSpPr>
        <p:spPr>
          <a:xfrm>
            <a:off x="11233924" y="3541490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40FF"/>
                </a:solidFill>
              </a:rPr>
              <a:t>GPCP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5F83A8-6689-0540-BD0D-DA0DAE48A693}"/>
              </a:ext>
            </a:extLst>
          </p:cNvPr>
          <p:cNvSpPr txBox="1"/>
          <p:nvPr/>
        </p:nvSpPr>
        <p:spPr>
          <a:xfrm>
            <a:off x="11217097" y="3738784"/>
            <a:ext cx="92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M2 – corr.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A31DB-3F7E-DA4D-AD34-407AC22630DD}"/>
              </a:ext>
            </a:extLst>
          </p:cNvPr>
          <p:cNvSpPr txBox="1"/>
          <p:nvPr/>
        </p:nvSpPr>
        <p:spPr>
          <a:xfrm>
            <a:off x="5601006" y="3453630"/>
            <a:ext cx="583814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b="1" dirty="0"/>
              <a:t>mm/d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10D93F-4130-7044-9909-8F4A04F778B4}"/>
              </a:ext>
            </a:extLst>
          </p:cNvPr>
          <p:cNvSpPr txBox="1"/>
          <p:nvPr/>
        </p:nvSpPr>
        <p:spPr>
          <a:xfrm>
            <a:off x="-168360" y="3541490"/>
            <a:ext cx="583814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b="1" dirty="0"/>
              <a:t>mm/d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7F163E0-A66D-5C4D-9412-E8628A5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5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F8B735D-3052-0B4D-87CF-4FF18B18A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DC629-B01F-8046-B1BA-306E59BD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C508A-C38F-2644-A3B3-D280CF6AF045}"/>
              </a:ext>
            </a:extLst>
          </p:cNvPr>
          <p:cNvSpPr/>
          <p:nvPr/>
        </p:nvSpPr>
        <p:spPr>
          <a:xfrm>
            <a:off x="2307771" y="1306286"/>
            <a:ext cx="1524000" cy="449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CD0B9-86AE-644C-BCD6-B5DCC86F489B}"/>
              </a:ext>
            </a:extLst>
          </p:cNvPr>
          <p:cNvSpPr txBox="1"/>
          <p:nvPr/>
        </p:nvSpPr>
        <p:spPr>
          <a:xfrm>
            <a:off x="2307771" y="1233009"/>
            <a:ext cx="9905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__ GEOS-IT</a:t>
            </a:r>
          </a:p>
          <a:p>
            <a:r>
              <a:rPr lang="en-US" sz="1400" b="1" dirty="0">
                <a:solidFill>
                  <a:srgbClr val="D68A1B"/>
                </a:solidFill>
              </a:rPr>
              <a:t>__ FPIT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83431-A44E-0A42-A1B7-F3055FB7C530}"/>
              </a:ext>
            </a:extLst>
          </p:cNvPr>
          <p:cNvSpPr txBox="1"/>
          <p:nvPr/>
        </p:nvSpPr>
        <p:spPr>
          <a:xfrm>
            <a:off x="72571" y="101600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January 2018</a:t>
            </a:r>
          </a:p>
        </p:txBody>
      </p:sp>
    </p:spTree>
    <p:extLst>
      <p:ext uri="{BB962C8B-B14F-4D97-AF65-F5344CB8AC3E}">
        <p14:creationId xmlns:p14="http://schemas.microsoft.com/office/powerpoint/2010/main" val="584233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29A25F0-7C24-CF43-9A8E-D40DE42A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BA7C8-9B7D-D043-8B60-50792738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1C8C23-F854-F04E-9B75-68ACA16DF902}"/>
              </a:ext>
            </a:extLst>
          </p:cNvPr>
          <p:cNvSpPr/>
          <p:nvPr/>
        </p:nvSpPr>
        <p:spPr>
          <a:xfrm>
            <a:off x="2307771" y="1306286"/>
            <a:ext cx="1524000" cy="449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9DFD8-5121-124A-9EBC-3B239FB7CDA0}"/>
              </a:ext>
            </a:extLst>
          </p:cNvPr>
          <p:cNvSpPr txBox="1"/>
          <p:nvPr/>
        </p:nvSpPr>
        <p:spPr>
          <a:xfrm>
            <a:off x="2307771" y="1233009"/>
            <a:ext cx="9905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DD6F1C"/>
                </a:solidFill>
              </a:rPr>
              <a:t>__ GEOS-IT</a:t>
            </a:r>
          </a:p>
          <a:p>
            <a:r>
              <a:rPr lang="en-US" sz="1400" b="1" dirty="0">
                <a:solidFill>
                  <a:srgbClr val="0432FF"/>
                </a:solidFill>
              </a:rPr>
              <a:t>__ FPIT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6E95-E8E4-0048-9320-2A80CB942893}"/>
              </a:ext>
            </a:extLst>
          </p:cNvPr>
          <p:cNvSpPr txBox="1"/>
          <p:nvPr/>
        </p:nvSpPr>
        <p:spPr>
          <a:xfrm>
            <a:off x="72571" y="1016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July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AAC72-7B9A-7440-BEF9-0128CF9581CD}"/>
              </a:ext>
            </a:extLst>
          </p:cNvPr>
          <p:cNvSpPr txBox="1"/>
          <p:nvPr/>
        </p:nvSpPr>
        <p:spPr>
          <a:xfrm>
            <a:off x="2307771" y="1233009"/>
            <a:ext cx="9905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__ GEOS-IT</a:t>
            </a:r>
          </a:p>
          <a:p>
            <a:r>
              <a:rPr lang="en-US" sz="1400" b="1" dirty="0">
                <a:solidFill>
                  <a:srgbClr val="D68A1B"/>
                </a:solidFill>
              </a:rPr>
              <a:t>__ FPIT</a:t>
            </a:r>
          </a:p>
        </p:txBody>
      </p:sp>
    </p:spTree>
    <p:extLst>
      <p:ext uri="{BB962C8B-B14F-4D97-AF65-F5344CB8AC3E}">
        <p14:creationId xmlns:p14="http://schemas.microsoft.com/office/powerpoint/2010/main" val="249253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39702-9EBC-294E-B012-69454CAE3C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A348-827D-A34D-812B-A35F10B87479}"/>
              </a:ext>
            </a:extLst>
          </p:cNvPr>
          <p:cNvSpPr txBox="1">
            <a:spLocks/>
          </p:cNvSpPr>
          <p:nvPr/>
        </p:nvSpPr>
        <p:spPr>
          <a:xfrm>
            <a:off x="990600" y="602186"/>
            <a:ext cx="10515600" cy="8202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GEOS-IT Production Data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09A49-7100-D344-88C5-4C9F243DCD09}"/>
              </a:ext>
            </a:extLst>
          </p:cNvPr>
          <p:cNvSpPr txBox="1"/>
          <p:nvPr/>
        </p:nvSpPr>
        <p:spPr>
          <a:xfrm>
            <a:off x="462337" y="1335643"/>
            <a:ext cx="1129129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GEOS FP-IT is the only data set distributed through the GES DISC without the use of an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EarthData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Login account.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FP-IT access is restricted to specific IP addresses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GEOS-IT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PULL subscriptions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will require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EarthData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authentication.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PULL users will need to set up an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EarthData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Login account and inform the GES DISC (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guang-dih.lei@nasa.gov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) of their registered username.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PUSH subscriptions will not see any change.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Register here: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https://urs.earthdata.nasa.gov/home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Registration instructions: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3"/>
              </a:rPr>
              <a:t>https://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3"/>
              </a:rPr>
              <a:t>wiki.earthdata.nasa.gov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3"/>
              </a:rPr>
              <a:t>/display/EL/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3"/>
              </a:rPr>
              <a:t>How+To+Register+For+an+EarthData+Login+Profile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Once registered, data download options: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4"/>
              </a:rPr>
              <a:t>https://disc.gsfc.nasa.gov/data-access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62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9461BD4-CDEB-3A45-8439-5EC7F31A3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4"/>
          <a:stretch/>
        </p:blipFill>
        <p:spPr>
          <a:xfrm>
            <a:off x="222421" y="1101623"/>
            <a:ext cx="5622563" cy="4877176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B63990E-500F-BB42-938A-DBFD88257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2" t="22883" r="6481" b="14441"/>
          <a:stretch/>
        </p:blipFill>
        <p:spPr>
          <a:xfrm>
            <a:off x="6347017" y="1609935"/>
            <a:ext cx="5844983" cy="363812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4CE03D-32AB-F641-9918-20B6325DCC83}"/>
              </a:ext>
            </a:extLst>
          </p:cNvPr>
          <p:cNvCxnSpPr/>
          <p:nvPr/>
        </p:nvCxnSpPr>
        <p:spPr>
          <a:xfrm>
            <a:off x="6647935" y="3355848"/>
            <a:ext cx="538754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0A45A4-A16A-D64C-9D03-615E0CC6F6D8}"/>
              </a:ext>
            </a:extLst>
          </p:cNvPr>
          <p:cNvSpPr txBox="1"/>
          <p:nvPr/>
        </p:nvSpPr>
        <p:spPr>
          <a:xfrm>
            <a:off x="1776855" y="152203"/>
            <a:ext cx="914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Zachary Fasnacht (GEOS-IT meeting) inquired about any differences between FPIT and GEOS-IT  </a:t>
            </a:r>
          </a:p>
          <a:p>
            <a:pPr algn="ctr"/>
            <a:r>
              <a:rPr lang="en-US" dirty="0"/>
              <a:t>tropopause heights, given the noted differences in temperature around 100hPa in the tropics.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5004D-7C12-5443-92FD-3CCF6BF81041}"/>
              </a:ext>
            </a:extLst>
          </p:cNvPr>
          <p:cNvSpPr txBox="1"/>
          <p:nvPr/>
        </p:nvSpPr>
        <p:spPr>
          <a:xfrm>
            <a:off x="1013254" y="1101623"/>
            <a:ext cx="422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2018 Tropopause Pressure by month (hPa)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FC27B-41AF-314A-927E-BAFEEAB2FDA1}"/>
              </a:ext>
            </a:extLst>
          </p:cNvPr>
          <p:cNvSpPr txBox="1"/>
          <p:nvPr/>
        </p:nvSpPr>
        <p:spPr>
          <a:xfrm>
            <a:off x="2480153" y="4799441"/>
            <a:ext cx="1107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__ GEOS-IT</a:t>
            </a:r>
          </a:p>
          <a:p>
            <a:r>
              <a:rPr lang="en-US" sz="1600" dirty="0"/>
              <a:t>__ FPIT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14393-8438-1444-861A-FCA347696E20}"/>
              </a:ext>
            </a:extLst>
          </p:cNvPr>
          <p:cNvSpPr txBox="1"/>
          <p:nvPr/>
        </p:nvSpPr>
        <p:spPr>
          <a:xfrm>
            <a:off x="1123403" y="5967133"/>
            <a:ext cx="38205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</a:rPr>
              <a:t>12 monthly means represented by a curve,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red for GEOS-IT and black for FPIT. Only outside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of the tropics do we see any systematic difference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CFE0B-8376-9849-BC1D-D8C45FD97646}"/>
              </a:ext>
            </a:extLst>
          </p:cNvPr>
          <p:cNvSpPr txBox="1"/>
          <p:nvPr/>
        </p:nvSpPr>
        <p:spPr>
          <a:xfrm>
            <a:off x="6389072" y="5859411"/>
            <a:ext cx="5760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</a:rPr>
              <a:t>GEOS-IT appears to have lower (in altitude) tropopause pressure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levels over each polar cap region throughout the year at various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magnitudes. The tropical tropopause is essentially the same between the two</a:t>
            </a:r>
          </a:p>
          <a:p>
            <a:pPr algn="ctr"/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7D9B2-8D1D-A049-82F8-80FEF97D5043}"/>
              </a:ext>
            </a:extLst>
          </p:cNvPr>
          <p:cNvSpPr txBox="1"/>
          <p:nvPr/>
        </p:nvSpPr>
        <p:spPr>
          <a:xfrm>
            <a:off x="7158385" y="1103519"/>
            <a:ext cx="4222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2018 Tropopause Pressure by month (hPa)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GEOS-IT minus FPIT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2AA3C6-25E0-CF4B-9664-4C7BBDAF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05E62-F89B-704C-BA5B-EE25CC7CBAC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54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3783E-462B-8143-BE90-0BF227F0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6096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3B8DB-BA14-6942-90F2-E40E0FA2D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5600"/>
            <a:ext cx="6096000" cy="650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A551FA-FBB5-CC4F-82E9-80B8594190E5}"/>
              </a:ext>
            </a:extLst>
          </p:cNvPr>
          <p:cNvSpPr txBox="1"/>
          <p:nvPr/>
        </p:nvSpPr>
        <p:spPr>
          <a:xfrm>
            <a:off x="3151091" y="355600"/>
            <a:ext cx="5889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MSLP differences and closeness to ERA5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47639A-3392-F64D-8968-880D52ADB3B6}"/>
              </a:ext>
            </a:extLst>
          </p:cNvPr>
          <p:cNvSpPr txBox="1"/>
          <p:nvPr/>
        </p:nvSpPr>
        <p:spPr>
          <a:xfrm>
            <a:off x="4610881" y="4361935"/>
            <a:ext cx="2970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blue = GEOS-IT closer to ERA5</a:t>
            </a:r>
          </a:p>
          <a:p>
            <a:pPr algn="ctr"/>
            <a:r>
              <a:rPr lang="en-US" dirty="0"/>
              <a:t>than FPIT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02E2A-1E5D-1849-977F-9E8248BEDEA2}"/>
              </a:ext>
            </a:extLst>
          </p:cNvPr>
          <p:cNvSpPr txBox="1"/>
          <p:nvPr/>
        </p:nvSpPr>
        <p:spPr>
          <a:xfrm>
            <a:off x="4449006" y="5894173"/>
            <a:ext cx="35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A modest reduction in MSLP over the</a:t>
            </a:r>
          </a:p>
          <a:p>
            <a:pPr algn="ctr"/>
            <a:r>
              <a:rPr lang="en-US" sz="1600" i="1" dirty="0"/>
              <a:t>warm pool pushes GEOS-IT slightly more</a:t>
            </a:r>
          </a:p>
          <a:p>
            <a:pPr algn="ctr"/>
            <a:r>
              <a:rPr lang="en-US" sz="1600" i="1" dirty="0"/>
              <a:t>away from ERA5 MSLP in January 2018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F7CE628-C9E4-AE45-8352-4ED4FF56BA10}"/>
              </a:ext>
            </a:extLst>
          </p:cNvPr>
          <p:cNvCxnSpPr/>
          <p:nvPr/>
        </p:nvCxnSpPr>
        <p:spPr>
          <a:xfrm rot="16200000" flipV="1">
            <a:off x="3861487" y="4924167"/>
            <a:ext cx="1013254" cy="9020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24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A2814-F012-F84F-908D-AB48837933B5}"/>
              </a:ext>
            </a:extLst>
          </p:cNvPr>
          <p:cNvSpPr txBox="1"/>
          <p:nvPr/>
        </p:nvSpPr>
        <p:spPr>
          <a:xfrm>
            <a:off x="0" y="1455491"/>
            <a:ext cx="117270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     GEOS-IT represents a system of equal or improved quality </a:t>
            </a:r>
          </a:p>
          <a:p>
            <a:pPr algn="ctr"/>
            <a:r>
              <a:rPr lang="en-US" sz="3600" b="1" i="1" dirty="0"/>
              <a:t>       for most fields from the current FPIT system</a:t>
            </a:r>
          </a:p>
          <a:p>
            <a:pPr algn="ctr"/>
            <a:endParaRPr lang="en-US" sz="3600" dirty="0"/>
          </a:p>
          <a:p>
            <a:pPr algn="ctr"/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F4C75-5A45-5C4F-BC17-7087E505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0810-937A-5641-8C09-6354F645E3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A2814-F012-F84F-908D-AB48837933B5}"/>
              </a:ext>
            </a:extLst>
          </p:cNvPr>
          <p:cNvSpPr txBox="1"/>
          <p:nvPr/>
        </p:nvSpPr>
        <p:spPr>
          <a:xfrm>
            <a:off x="370169" y="300796"/>
            <a:ext cx="10851689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climate of GEOS-IT as compared with the system it will replace, FPIT: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/>
              <a:t>GEOS-IT represents a system of equal or improved quality in most quantities </a:t>
            </a:r>
          </a:p>
          <a:p>
            <a:r>
              <a:rPr lang="en-US" sz="2000" b="1" i="1" dirty="0"/>
              <a:t>        from the current FPIT system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Chronic significant biases in FPIT, especially tropical T and q profiles in the </a:t>
            </a:r>
          </a:p>
          <a:p>
            <a:r>
              <a:rPr lang="en-US" sz="2000" dirty="0"/>
              <a:t>       troposphere are essentially removed in GEOS-IT</a:t>
            </a:r>
          </a:p>
          <a:p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TOA energy balance re-established</a:t>
            </a:r>
          </a:p>
          <a:p>
            <a:r>
              <a:rPr lang="en-US" sz="2000" dirty="0"/>
              <a:t>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land/ocean, snow fraction, and polar cap precipitation distribution is more realistic in GEOS-IT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Updated ozone data sources provide an improved and more consistent data record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 noted some concerning trends in the regime transition of the upper altitudes</a:t>
            </a:r>
          </a:p>
          <a:p>
            <a:r>
              <a:rPr lang="en-US" sz="2000" dirty="0"/>
              <a:t>        of the equatorial QBO winds and SAO in GEOS-IT sample months. We believe that we </a:t>
            </a:r>
          </a:p>
          <a:p>
            <a:r>
              <a:rPr lang="en-US" sz="2000" dirty="0"/>
              <a:t>        understand the source of this discrepancy and will apply a correction in time for production.</a:t>
            </a:r>
          </a:p>
          <a:p>
            <a:r>
              <a:rPr lang="en-US" sz="2000" dirty="0"/>
              <a:t>        We will closely monitor the structure of the upper atmosphere equatorial fields.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   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F4C75-5A45-5C4F-BC17-7087E505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0810-937A-5641-8C09-6354F645E3CC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B492D-DA15-4E41-9F84-C857BCF6565B}"/>
              </a:ext>
            </a:extLst>
          </p:cNvPr>
          <p:cNvSpPr txBox="1"/>
          <p:nvPr/>
        </p:nvSpPr>
        <p:spPr>
          <a:xfrm>
            <a:off x="8718314" y="195942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BF2E4-51D0-5B49-BA30-B0ADB5A93F97}"/>
              </a:ext>
            </a:extLst>
          </p:cNvPr>
          <p:cNvSpPr txBox="1"/>
          <p:nvPr/>
        </p:nvSpPr>
        <p:spPr>
          <a:xfrm>
            <a:off x="4661570" y="278266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810BF-D00C-1149-A1AE-51C4255DF1BC}"/>
              </a:ext>
            </a:extLst>
          </p:cNvPr>
          <p:cNvSpPr txBox="1"/>
          <p:nvPr/>
        </p:nvSpPr>
        <p:spPr>
          <a:xfrm>
            <a:off x="11290916" y="3429000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094DE-0233-2342-AF59-0E4842AF02A8}"/>
              </a:ext>
            </a:extLst>
          </p:cNvPr>
          <p:cNvSpPr txBox="1"/>
          <p:nvPr/>
        </p:nvSpPr>
        <p:spPr>
          <a:xfrm>
            <a:off x="9982200" y="4075331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55315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B8D4B88-522F-EE45-9D7D-288C821A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112" y="0"/>
            <a:ext cx="5483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08B228-3EF5-3347-A543-C4E1D3733F43}"/>
              </a:ext>
            </a:extLst>
          </p:cNvPr>
          <p:cNvSpPr/>
          <p:nvPr/>
        </p:nvSpPr>
        <p:spPr>
          <a:xfrm>
            <a:off x="3182112" y="0"/>
            <a:ext cx="1891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F1648-D229-3549-AF79-1FCC82716A19}"/>
              </a:ext>
            </a:extLst>
          </p:cNvPr>
          <p:cNvSpPr txBox="1"/>
          <p:nvPr/>
        </p:nvSpPr>
        <p:spPr>
          <a:xfrm>
            <a:off x="478711" y="929670"/>
            <a:ext cx="289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FPIT 300hPa Temp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7DCCB-3DDA-9F46-84E3-8AB5B44DE948}"/>
              </a:ext>
            </a:extLst>
          </p:cNvPr>
          <p:cNvSpPr txBox="1"/>
          <p:nvPr/>
        </p:nvSpPr>
        <p:spPr>
          <a:xfrm>
            <a:off x="262223" y="2905780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91692-4FC4-B147-B460-F52F5329FE13}"/>
              </a:ext>
            </a:extLst>
          </p:cNvPr>
          <p:cNvSpPr txBox="1"/>
          <p:nvPr/>
        </p:nvSpPr>
        <p:spPr>
          <a:xfrm>
            <a:off x="1124410" y="5119209"/>
            <a:ext cx="1656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A7A10-5409-E240-A080-E1704B3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84FA-A06E-534D-B822-65418DE3BF33}"/>
              </a:ext>
            </a:extLst>
          </p:cNvPr>
          <p:cNvSpPr/>
          <p:nvPr/>
        </p:nvSpPr>
        <p:spPr>
          <a:xfrm>
            <a:off x="7739743" y="468086"/>
            <a:ext cx="653143" cy="2569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122F7-3A27-CB4A-B4B4-858307DD9031}"/>
              </a:ext>
            </a:extLst>
          </p:cNvPr>
          <p:cNvSpPr txBox="1"/>
          <p:nvPr/>
        </p:nvSpPr>
        <p:spPr>
          <a:xfrm>
            <a:off x="8392886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394146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2742</Words>
  <Application>Microsoft Macintosh PowerPoint</Application>
  <PresentationFormat>Widescreen</PresentationFormat>
  <Paragraphs>545</Paragraphs>
  <Slides>61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Helvetica Neue</vt:lpstr>
      <vt:lpstr>Monotype Corsiva</vt:lpstr>
      <vt:lpstr>Times New Roman</vt:lpstr>
      <vt:lpstr>Office Theme</vt:lpstr>
      <vt:lpstr>PowerPoint Presentation</vt:lpstr>
      <vt:lpstr>Objectives for Today’s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T2M, Precip., etc. in GEOS-IT Over Greenland, Antarctica, and the Arctic Ocean vs. Station  Observations &amp; FPIT</vt:lpstr>
      <vt:lpstr>Comparison With Antarctic Station Temperatures</vt:lpstr>
      <vt:lpstr>Reanalysis Vs. Station, South Pole</vt:lpstr>
      <vt:lpstr>Comparison With Greenland Station Temperatures</vt:lpstr>
      <vt:lpstr>PowerPoint Presentation</vt:lpstr>
      <vt:lpstr>PowerPoint Presentation</vt:lpstr>
      <vt:lpstr>Area Averages – T2M</vt:lpstr>
      <vt:lpstr>PowerPoint Presentation</vt:lpstr>
      <vt:lpstr>Area Averages - PRECTOT</vt:lpstr>
      <vt:lpstr>Cryosphere Summary</vt:lpstr>
      <vt:lpstr>PowerPoint Presentation</vt:lpstr>
      <vt:lpstr>PowerPoint Presentation</vt:lpstr>
      <vt:lpstr>PowerPoint Presentation</vt:lpstr>
      <vt:lpstr>d5271_it_sample Minus d5124_rpit Topography [m]</vt:lpstr>
      <vt:lpstr>PowerPoint Presentation</vt:lpstr>
      <vt:lpstr>PowerPoint Presentation</vt:lpstr>
      <vt:lpstr>January 2018 Scalar-Averaged 10m Wind</vt:lpstr>
      <vt:lpstr>PowerPoint Presentation</vt:lpstr>
      <vt:lpstr>PowerPoint Presentation</vt:lpstr>
      <vt:lpstr>PowerPoint Presentation</vt:lpstr>
      <vt:lpstr>d5271_it_sample Minus d5124_rpit July 2018 Scalar-Averaged Wind Direction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Partyka, Gary S. (GSFC-610.1)[SCIENCE SYSTEMS AND APPLICATIONS INC]</dc:creator>
  <cp:lastModifiedBy>Partyka, Gary S. (GSFC-610.1)[SCIENCE SYSTEMS AND APPLICATIONS INC]</cp:lastModifiedBy>
  <cp:revision>2</cp:revision>
  <dcterms:created xsi:type="dcterms:W3CDTF">2021-11-19T18:39:16Z</dcterms:created>
  <dcterms:modified xsi:type="dcterms:W3CDTF">2021-11-19T18:47:26Z</dcterms:modified>
</cp:coreProperties>
</file>