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277" r:id="rId2"/>
    <p:sldId id="257" r:id="rId3"/>
    <p:sldId id="258" r:id="rId4"/>
    <p:sldId id="259" r:id="rId5"/>
    <p:sldId id="261" r:id="rId6"/>
    <p:sldId id="2169" r:id="rId7"/>
    <p:sldId id="2171" r:id="rId8"/>
    <p:sldId id="1875" r:id="rId9"/>
    <p:sldId id="260" r:id="rId10"/>
    <p:sldId id="2188" r:id="rId11"/>
    <p:sldId id="2190" r:id="rId12"/>
    <p:sldId id="2176" r:id="rId13"/>
    <p:sldId id="2264" r:id="rId14"/>
    <p:sldId id="2267" r:id="rId15"/>
    <p:sldId id="1874" r:id="rId16"/>
    <p:sldId id="1873" r:id="rId17"/>
    <p:sldId id="2173" r:id="rId18"/>
    <p:sldId id="2166" r:id="rId19"/>
    <p:sldId id="1041" r:id="rId20"/>
    <p:sldId id="1896" r:id="rId21"/>
    <p:sldId id="2170" r:id="rId22"/>
    <p:sldId id="2268" r:id="rId23"/>
    <p:sldId id="2155" r:id="rId24"/>
    <p:sldId id="256" r:id="rId25"/>
    <p:sldId id="2270" r:id="rId26"/>
    <p:sldId id="2278" r:id="rId27"/>
    <p:sldId id="2279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/>
    <p:restoredTop sz="96327"/>
  </p:normalViewPr>
  <p:slideViewPr>
    <p:cSldViewPr snapToGrid="0">
      <p:cViewPr varScale="1">
        <p:scale>
          <a:sx n="128" d="100"/>
          <a:sy n="128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E5B6-A0AD-DF48-8B49-2C1A794E0C32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7039E-FC8D-BF4E-8EE9-67173E2C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039E-FC8D-BF4E-8EE9-67173E2CF9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802C0-AD4C-3D48-9D67-DD80E09D9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039E-FC8D-BF4E-8EE9-67173E2CF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802C0-AD4C-3D48-9D67-DD80E09D9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802C0-AD4C-3D48-9D67-DD80E09D9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13633-FD01-734A-BA39-2AF4C7D513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13633-FD01-734A-BA39-2AF4C7D513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802C0-AD4C-3D48-9D67-DD80E09D9C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7039E-FC8D-BF4E-8EE9-67173E2CF9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57D0-BD5E-B883-04FC-2A10487FC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24B80-9201-A862-6240-D017A62BA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6602-28CC-8E13-B9DC-BA7977D3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92F28-942E-D716-DE32-5C0E2978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10AF-F5E1-03FA-32FC-018DFF20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120E-AFC2-FB45-0EE5-EB7E439C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03191-10AD-952B-8033-3163CC232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E4EB-0F7B-F801-7505-E2E29846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9F91-BC90-4C9A-452A-FEBDDF87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78DA-8E25-50FC-FA79-2478A61A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E8C67-A6DE-6B3C-595D-8378AE9F0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AEA1A-2286-064E-B120-1FAFF7F5D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BE6D1-3B9B-52FD-3159-C2BCE745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5DB5-D1F4-E5D8-2E31-48DF68EE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7A5A-EDCD-62ED-3716-167E895F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nature, wave&#10;&#10;Description automatically generated">
            <a:extLst>
              <a:ext uri="{FF2B5EF4-FFF2-40B4-BE49-F238E27FC236}">
                <a16:creationId xmlns:a16="http://schemas.microsoft.com/office/drawing/2014/main" id="{07E01730-E1F0-DF15-AB32-13C9FD478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3" b="60792"/>
          <a:stretch/>
        </p:blipFill>
        <p:spPr>
          <a:xfrm>
            <a:off x="0" y="-8467"/>
            <a:ext cx="12192000" cy="111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BE44-699E-556E-8ED4-38AD40B4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92336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4AA9-8133-A6BD-4119-945BF403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8792595-69C6-45E5-A469-B26AE8909CF3}" type="datetimeFigureOut">
              <a:rPr lang="en-US" smtClean="0"/>
              <a:pPr/>
              <a:t>4/4/24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039A-AC92-531D-80A0-F9CF5CE5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7BDE-0DEC-0F23-ED1B-0A0402C0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254D73F-B332-456D-9DFE-EDBF5BC6245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6103C0B-51EA-006C-880B-6A5AA8FE6C11}"/>
              </a:ext>
            </a:extLst>
          </p:cNvPr>
          <p:cNvSpPr/>
          <p:nvPr userDrawn="1"/>
        </p:nvSpPr>
        <p:spPr>
          <a:xfrm>
            <a:off x="11125200" y="136525"/>
            <a:ext cx="962462" cy="802753"/>
          </a:xfrm>
          <a:custGeom>
            <a:avLst/>
            <a:gdLst/>
            <a:ahLst/>
            <a:cxnLst/>
            <a:rect l="l" t="t" r="r" b="b"/>
            <a:pathLst>
              <a:path w="1900893" h="161031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0A20AB-1682-4A09-5F4F-06C2877AF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1" y="-353653"/>
            <a:ext cx="1828800" cy="182880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id="{150E7C88-0A46-5F5F-141E-CAB8D6A5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2760"/>
            <a:ext cx="8686800" cy="93028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8DE3-A66A-7ACC-EFE7-7FF98F7C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81EF-BE99-8091-F32C-9398D901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0D32-30F4-78BF-DCF8-26418349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65380-B49C-89B1-FCEB-F9B9A0A1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5FAC6-FF18-CEBF-F06A-01DD8578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3960-442D-0E66-C601-14BE1233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BACF-D5CF-BF95-8840-5679E4BB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C149-C5DA-2F7F-0093-926D797D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AA833-BD49-38DA-4379-1D5E05BE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0ED5-15C4-F97D-9A29-6DF5A848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246B-6969-029F-CA36-57C50492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8C9F-8AF8-7BEE-A648-6E826B34F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05E5C-E77F-0228-4189-0F22A92EA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CD547-657F-9E30-2985-9D6E763B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7027F-FC80-5CF8-A904-248AFBF1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5EBB6-3EA6-7F5C-3622-009BAC25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FC5-5A5E-E91C-845E-731A157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012A-CC98-22FF-BCEB-456C53D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A1B6A-19C7-C2E8-CF6B-088D30BD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43D82-8CF3-A560-1DBF-D8E9501FB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7980E-A4E7-7FEA-6993-783076BFE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9AD9B-812B-F25B-DFEA-44F710A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B5DA0-5825-19BD-E848-31C91806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DED00-00BE-D840-6663-8F9E0AE1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EB8F-5033-A96C-9A31-DEF1AB4E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6A837-D663-CE25-8952-9957C6BF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B7B78-CA8B-F31C-F0B9-60204CC6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3EA92-24AB-BCB6-195A-67243CA8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CB0A2-86C6-5BB2-6727-BC385683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6A752-910E-79CD-1855-8E6A3358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C327-5CDB-BE85-573E-BDDDF48A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8148-91FB-E73D-7FD1-3ECE575F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04EC-BF90-01BE-3B69-ABE539BE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0C677-842E-B637-09B8-EEADF95E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9EEEB-3790-5A3F-FED4-9A6AF6AD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63368-A95B-B8AC-E325-F13445E5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7ACF9-FD4E-D76C-E9D0-4B87FBF0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BD9-E6DA-8A18-DECA-E0B8EA0A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AC549-4DE9-5EC6-80BC-C70D690D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DF78B-433E-02E9-ECE4-FC323BE6D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E3A5-FC89-E7B5-C069-3B9F4693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F3997-3BF7-4686-C04B-97E7C2F8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2863-D301-D799-6A37-1A8EA1B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97F1B-ADF6-45C1-247F-7C87C94D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41A0A-100D-881E-6214-F9B41D54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A7980-AF36-C3C3-3D6C-78A544935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197847-9981-0946-8DA9-C4916C3FE9CC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EEA3-1C72-FCAF-2AFE-0D5553EB1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6B70-B129-BE7A-22F1-2A7842E5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0CCA2-7031-7F47-8394-780849AC8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hyperlink" Target="https://weather.ndc.nasa.gov/sport/splash/summits/past/summit_20231108.html" TargetMode="External"/><Relationship Id="rId4" Type="http://schemas.openxmlformats.org/officeDocument/2006/relationships/hyperlink" Target="https://ldas.gsfc.nasa.gov/nlda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78360" y="7399440"/>
            <a:ext cx="11055960" cy="475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Production status and outstanding tasks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GMAO presents highlights of scientific results from GEOS-IT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Instrument Team feedback: MODIS evapotranspiration and Gross Primary Production/Net Primary Production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Instrument Team use case: SAGE III/ISS expedited products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 Instrument Team use case: NLDAS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Instrument Team feedback: CERES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Questions and comments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25600" y="1513440"/>
            <a:ext cx="1010088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163E64"/>
                </a:solidFill>
                <a:latin typeface="Aptos"/>
                <a:ea typeface="DejaVu Sans"/>
              </a:rPr>
              <a:t>GEOS for Instrument Teams (GEOS-IT)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163E64"/>
                </a:solidFill>
                <a:latin typeface="Aptos"/>
                <a:ea typeface="DejaVu Sans"/>
              </a:rPr>
              <a:t>User Meeting - April 3, 2024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3" name="Picture 4" descr="The Afternoon Constellation - A-Train"/>
          <p:cNvPicPr/>
          <p:nvPr/>
        </p:nvPicPr>
        <p:blipFill>
          <a:blip r:embed="rId2"/>
          <a:stretch/>
        </p:blipFill>
        <p:spPr>
          <a:xfrm>
            <a:off x="2364840" y="2655360"/>
            <a:ext cx="6305040" cy="3006720"/>
          </a:xfrm>
          <a:prstGeom prst="rect">
            <a:avLst/>
          </a:prstGeom>
          <a:ln>
            <a:noFill/>
          </a:ln>
        </p:spPr>
      </p:pic>
      <p:pic>
        <p:nvPicPr>
          <p:cNvPr id="44" name="Picture 12"/>
          <p:cNvPicPr/>
          <p:nvPr/>
        </p:nvPicPr>
        <p:blipFill>
          <a:blip r:embed="rId3"/>
          <a:stretch/>
        </p:blipFill>
        <p:spPr>
          <a:xfrm>
            <a:off x="10770840" y="6260040"/>
            <a:ext cx="1242720" cy="41004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1354742" y="5804207"/>
            <a:ext cx="849119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Steven Pawson,  Amal El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ptos"/>
                <a:ea typeface="DejaVu Sans"/>
              </a:rPr>
              <a:t>Akkraoui</a:t>
            </a: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,  Gary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ptos"/>
                <a:ea typeface="DejaVu Sans"/>
              </a:rPr>
              <a:t>Partyka</a:t>
            </a: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,  Rob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ptos"/>
                <a:ea typeface="DejaVu Sans"/>
              </a:rPr>
              <a:t>Lucchesi</a:t>
            </a:r>
            <a:endParaRPr lang="en-US" sz="1800" b="0" strike="noStrike" spc="-1" dirty="0">
              <a:solidFill>
                <a:srgbClr val="000000"/>
              </a:solidFill>
              <a:latin typeface="Aptos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</a:rPr>
              <a:t>Acknowledgements:  </a:t>
            </a:r>
            <a:r>
              <a:rPr lang="en-US" sz="1800" b="1" i="1" strike="noStrike" spc="-1" dirty="0">
                <a:solidFill>
                  <a:srgbClr val="000000"/>
                </a:solidFill>
                <a:latin typeface="Aptos"/>
              </a:rPr>
              <a:t>MANY</a:t>
            </a:r>
            <a:r>
              <a:rPr lang="en-US" sz="18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ptos"/>
              </a:rPr>
              <a:t>from the GMAO and our partners at the GES DISC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C66D962-D8A0-A6EA-741A-B242A1A53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5" r="22187"/>
          <a:stretch/>
        </p:blipFill>
        <p:spPr>
          <a:xfrm>
            <a:off x="267899" y="557371"/>
            <a:ext cx="4885509" cy="6111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F0A8E-D651-05CE-51A4-B170C750FB34}"/>
              </a:ext>
            </a:extLst>
          </p:cNvPr>
          <p:cNvSpPr txBox="1"/>
          <p:nvPr/>
        </p:nvSpPr>
        <p:spPr>
          <a:xfrm>
            <a:off x="663918" y="49539"/>
            <a:ext cx="357944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Upper Tropical Humidity (g/kg)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Profile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 2022 average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E8644-726A-43B5-82A3-B5D0112023CA}"/>
              </a:ext>
            </a:extLst>
          </p:cNvPr>
          <p:cNvSpPr txBox="1"/>
          <p:nvPr/>
        </p:nvSpPr>
        <p:spPr>
          <a:xfrm>
            <a:off x="3386183" y="1206137"/>
            <a:ext cx="12788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dirty="0"/>
              <a:t>__ FPIT</a:t>
            </a:r>
          </a:p>
          <a:p>
            <a:r>
              <a:rPr lang="en-US" dirty="0">
                <a:solidFill>
                  <a:srgbClr val="0432FF"/>
                </a:solidFill>
              </a:rPr>
              <a:t>__ ERA5</a:t>
            </a:r>
          </a:p>
          <a:p>
            <a:r>
              <a:rPr lang="en-US" dirty="0">
                <a:solidFill>
                  <a:srgbClr val="33D462"/>
                </a:solidFill>
              </a:rPr>
              <a:t>__ JRA3Q</a:t>
            </a:r>
          </a:p>
        </p:txBody>
      </p:sp>
      <p:pic>
        <p:nvPicPr>
          <p:cNvPr id="2" name="Picture 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578786CC-8B18-E004-9F5E-86A461088F3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3516" t="19339" r="5915" b="13700"/>
          <a:stretch/>
        </p:blipFill>
        <p:spPr>
          <a:xfrm>
            <a:off x="5716322" y="49539"/>
            <a:ext cx="6040250" cy="3268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2B302E-EABF-DF10-5972-584F5E993CDF}"/>
              </a:ext>
            </a:extLst>
          </p:cNvPr>
          <p:cNvSpPr txBox="1"/>
          <p:nvPr/>
        </p:nvSpPr>
        <p:spPr>
          <a:xfrm>
            <a:off x="2367144" y="3317966"/>
            <a:ext cx="250254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Similar profiles for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other years; GEOS-IT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agrees more other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reanalysis, but still slightly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on the higher side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250hPa-350hPa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A1CBA-D0F8-4211-7D8F-DB5480D80DEA}"/>
              </a:ext>
            </a:extLst>
          </p:cNvPr>
          <p:cNvSpPr txBox="1"/>
          <p:nvPr/>
        </p:nvSpPr>
        <p:spPr>
          <a:xfrm>
            <a:off x="5978434" y="0"/>
            <a:ext cx="4692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100hPa Tropics Specific Humidity (ppmv)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BB881-59CA-1374-8A84-A9C20066A612}"/>
              </a:ext>
            </a:extLst>
          </p:cNvPr>
          <p:cNvSpPr txBox="1"/>
          <p:nvPr/>
        </p:nvSpPr>
        <p:spPr>
          <a:xfrm>
            <a:off x="6096000" y="3339980"/>
            <a:ext cx="365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100hPa Tropics Temperature (K)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07DC8-E7EE-8243-FA5F-966653E55660}"/>
              </a:ext>
            </a:extLst>
          </p:cNvPr>
          <p:cNvSpPr txBox="1"/>
          <p:nvPr/>
        </p:nvSpPr>
        <p:spPr>
          <a:xfrm>
            <a:off x="10671385" y="0"/>
            <a:ext cx="9157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sz="1200" dirty="0"/>
              <a:t>__ FPIT</a:t>
            </a:r>
          </a:p>
          <a:p>
            <a:r>
              <a:rPr lang="en-US" sz="1200" dirty="0">
                <a:solidFill>
                  <a:srgbClr val="0432FF"/>
                </a:solidFill>
              </a:rPr>
              <a:t>__ ERA5</a:t>
            </a:r>
          </a:p>
          <a:p>
            <a:r>
              <a:rPr lang="en-US" sz="1200" dirty="0">
                <a:solidFill>
                  <a:srgbClr val="33D462"/>
                </a:solidFill>
              </a:rPr>
              <a:t>__ JRA3Q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78B9B-4252-0AE7-6EE8-16F45B1A0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106" b="15547"/>
          <a:stretch/>
        </p:blipFill>
        <p:spPr>
          <a:xfrm>
            <a:off x="5832389" y="3367505"/>
            <a:ext cx="6134418" cy="3268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F9918-3FDE-5FFD-3DA4-55CCA311F43A}"/>
              </a:ext>
            </a:extLst>
          </p:cNvPr>
          <p:cNvSpPr txBox="1"/>
          <p:nvPr/>
        </p:nvSpPr>
        <p:spPr>
          <a:xfrm>
            <a:off x="6279115" y="3367505"/>
            <a:ext cx="365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100hPa Tropics Temperature (K)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8A58-8C0F-A662-9531-5FC69EE6566F}"/>
              </a:ext>
            </a:extLst>
          </p:cNvPr>
          <p:cNvSpPr txBox="1"/>
          <p:nvPr/>
        </p:nvSpPr>
        <p:spPr>
          <a:xfrm>
            <a:off x="9571455" y="5569226"/>
            <a:ext cx="9157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sz="1200" dirty="0"/>
              <a:t>__ FPIT</a:t>
            </a:r>
          </a:p>
          <a:p>
            <a:r>
              <a:rPr lang="en-US" sz="1200" dirty="0">
                <a:solidFill>
                  <a:srgbClr val="0432FF"/>
                </a:solidFill>
              </a:rPr>
              <a:t>__ ERA5</a:t>
            </a:r>
          </a:p>
          <a:p>
            <a:r>
              <a:rPr lang="en-US" sz="1200" dirty="0">
                <a:solidFill>
                  <a:srgbClr val="33D462"/>
                </a:solidFill>
              </a:rPr>
              <a:t>__ JRA3Q</a:t>
            </a:r>
          </a:p>
        </p:txBody>
      </p:sp>
    </p:spTree>
    <p:extLst>
      <p:ext uri="{BB962C8B-B14F-4D97-AF65-F5344CB8AC3E}">
        <p14:creationId xmlns:p14="http://schemas.microsoft.com/office/powerpoint/2010/main" val="331130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2D5FE-75EB-7D65-6A4E-5C7764192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51" b="15151"/>
          <a:stretch/>
        </p:blipFill>
        <p:spPr>
          <a:xfrm>
            <a:off x="1918422" y="0"/>
            <a:ext cx="10273578" cy="36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61EEE-586E-B9F0-0EB5-4EDE0CD19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51" b="15151"/>
          <a:stretch/>
        </p:blipFill>
        <p:spPr>
          <a:xfrm>
            <a:off x="1918422" y="3696789"/>
            <a:ext cx="10273578" cy="31612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1975E-3D06-CCAE-9BE4-5D0C48175FAE}"/>
              </a:ext>
            </a:extLst>
          </p:cNvPr>
          <p:cNvSpPr txBox="1"/>
          <p:nvPr/>
        </p:nvSpPr>
        <p:spPr>
          <a:xfrm>
            <a:off x="8190411" y="0"/>
            <a:ext cx="188474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__ GEOS-IT   </a:t>
            </a:r>
            <a:r>
              <a:rPr lang="en-US" sz="1400" dirty="0">
                <a:solidFill>
                  <a:srgbClr val="0432FF"/>
                </a:solidFill>
              </a:rPr>
              <a:t>__ ERA5</a:t>
            </a:r>
          </a:p>
          <a:p>
            <a:r>
              <a:rPr lang="en-US" sz="1400" dirty="0"/>
              <a:t>__ FPIT          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__ NCEP</a:t>
            </a:r>
          </a:p>
          <a:p>
            <a:r>
              <a:rPr lang="en-US" sz="1400" dirty="0"/>
              <a:t>                           </a:t>
            </a:r>
            <a:r>
              <a:rPr lang="en-US" sz="1400" dirty="0">
                <a:solidFill>
                  <a:srgbClr val="00B050"/>
                </a:solidFill>
              </a:rPr>
              <a:t>__ JRA3Q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9D75F-D0DE-D8FD-DF16-6DA13213E8D1}"/>
              </a:ext>
            </a:extLst>
          </p:cNvPr>
          <p:cNvSpPr txBox="1"/>
          <p:nvPr/>
        </p:nvSpPr>
        <p:spPr>
          <a:xfrm>
            <a:off x="2876731" y="13063"/>
            <a:ext cx="51267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Precipitable Water (mm); Global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1AFD3-3DBE-2DC4-0148-A9099C54F7C9}"/>
              </a:ext>
            </a:extLst>
          </p:cNvPr>
          <p:cNvSpPr txBox="1"/>
          <p:nvPr/>
        </p:nvSpPr>
        <p:spPr>
          <a:xfrm>
            <a:off x="2876731" y="3631476"/>
            <a:ext cx="65473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Precipitable Water (mm) difference w ERA5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989D2-9100-5E0D-3A60-3E7E642318C1}"/>
              </a:ext>
            </a:extLst>
          </p:cNvPr>
          <p:cNvSpPr txBox="1"/>
          <p:nvPr/>
        </p:nvSpPr>
        <p:spPr>
          <a:xfrm>
            <a:off x="9424036" y="3569921"/>
            <a:ext cx="20064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__ GEOS-IT minus ERA5</a:t>
            </a:r>
          </a:p>
          <a:p>
            <a:r>
              <a:rPr lang="en-US" sz="1400" dirty="0"/>
              <a:t>__ FPIT minus ERA5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09BD3B-DAF1-4E34-7781-ED5B995B8E61}"/>
              </a:ext>
            </a:extLst>
          </p:cNvPr>
          <p:cNvSpPr/>
          <p:nvPr/>
        </p:nvSpPr>
        <p:spPr>
          <a:xfrm>
            <a:off x="2876731" y="5016137"/>
            <a:ext cx="8357326" cy="535577"/>
          </a:xfrm>
          <a:prstGeom prst="rect">
            <a:avLst/>
          </a:prstGeom>
          <a:solidFill>
            <a:srgbClr val="00B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454D9C-6E74-5D8F-F0D8-9E6330FE7EC0}"/>
              </a:ext>
            </a:extLst>
          </p:cNvPr>
          <p:cNvCxnSpPr/>
          <p:nvPr/>
        </p:nvCxnSpPr>
        <p:spPr>
          <a:xfrm>
            <a:off x="2876731" y="5283925"/>
            <a:ext cx="83573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B4B43F-F96E-741D-F2AB-8717DBECD33B}"/>
              </a:ext>
            </a:extLst>
          </p:cNvPr>
          <p:cNvSpPr txBox="1"/>
          <p:nvPr/>
        </p:nvSpPr>
        <p:spPr>
          <a:xfrm>
            <a:off x="6473" y="1168910"/>
            <a:ext cx="242822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GEOS-IT exhibits a</a:t>
            </a:r>
          </a:p>
          <a:p>
            <a:r>
              <a:rPr lang="en-US" sz="1600" dirty="0"/>
              <a:t>rise in global TPW </a:t>
            </a:r>
          </a:p>
          <a:p>
            <a:r>
              <a:rPr lang="en-US" sz="1600" dirty="0"/>
              <a:t>(correlated w/ SST)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GEOS-IT averages </a:t>
            </a:r>
          </a:p>
          <a:p>
            <a:r>
              <a:rPr lang="en-US" sz="1600" dirty="0"/>
              <a:t>about 0.5 – 1.0 mm lower</a:t>
            </a:r>
          </a:p>
          <a:p>
            <a:r>
              <a:rPr lang="en-US" sz="1600" dirty="0"/>
              <a:t>than FPIT, aligning</a:t>
            </a:r>
          </a:p>
          <a:p>
            <a:r>
              <a:rPr lang="en-US" sz="1600" dirty="0"/>
              <a:t>GEOS-IT better with ERA5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983FC-A3DC-AE03-F781-EE673471360B}"/>
              </a:ext>
            </a:extLst>
          </p:cNvPr>
          <p:cNvSpPr txBox="1"/>
          <p:nvPr/>
        </p:nvSpPr>
        <p:spPr>
          <a:xfrm>
            <a:off x="10042142" y="2777926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highest TPW peak</a:t>
            </a:r>
          </a:p>
          <a:p>
            <a:r>
              <a:rPr lang="en-US" sz="1000" i="1" dirty="0">
                <a:solidFill>
                  <a:srgbClr val="002060"/>
                </a:solidFill>
              </a:rPr>
              <a:t>in the 23 year period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BF7A35-0706-A09E-1BFB-B7C3A06A76C7}"/>
              </a:ext>
            </a:extLst>
          </p:cNvPr>
          <p:cNvCxnSpPr>
            <a:cxnSpLocks/>
          </p:cNvCxnSpPr>
          <p:nvPr/>
        </p:nvCxnSpPr>
        <p:spPr>
          <a:xfrm flipV="1">
            <a:off x="11142617" y="2058012"/>
            <a:ext cx="0" cy="65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8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6E6B3-4D89-D975-E3D6-00BEE59D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3" y="1361091"/>
            <a:ext cx="5469495" cy="4692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D964A-81D9-33F8-3EEC-C20F11A8FF72}"/>
              </a:ext>
            </a:extLst>
          </p:cNvPr>
          <p:cNvSpPr txBox="1"/>
          <p:nvPr/>
        </p:nvSpPr>
        <p:spPr>
          <a:xfrm>
            <a:off x="740374" y="1034518"/>
            <a:ext cx="1847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FPIT minus ERA5</a:t>
            </a:r>
          </a:p>
          <a:p>
            <a:r>
              <a:rPr lang="en-US" dirty="0"/>
              <a:t>MSLP (hPa)</a:t>
            </a:r>
          </a:p>
          <a:p>
            <a:r>
              <a:rPr lang="en-US" dirty="0"/>
              <a:t>Year 2010 mean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B0D62-8B61-C1BE-0A3F-61191E9CDAC6}"/>
              </a:ext>
            </a:extLst>
          </p:cNvPr>
          <p:cNvSpPr txBox="1"/>
          <p:nvPr/>
        </p:nvSpPr>
        <p:spPr>
          <a:xfrm>
            <a:off x="3073927" y="201649"/>
            <a:ext cx="58235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MSLP (land-masked) comparisons to ERA5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F1B03-35F3-DDAC-EC0D-80D180C3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82" y="1361091"/>
            <a:ext cx="5469495" cy="4692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DF66A3-0746-B706-5EAF-2D0BE8E274E4}"/>
              </a:ext>
            </a:extLst>
          </p:cNvPr>
          <p:cNvSpPr txBox="1"/>
          <p:nvPr/>
        </p:nvSpPr>
        <p:spPr>
          <a:xfrm>
            <a:off x="6431725" y="1034518"/>
            <a:ext cx="225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GEOS-IT minus ERA5</a:t>
            </a:r>
          </a:p>
          <a:p>
            <a:r>
              <a:rPr lang="en-US" dirty="0"/>
              <a:t>MSLP (hPa)</a:t>
            </a:r>
          </a:p>
          <a:p>
            <a:r>
              <a:rPr lang="en-US" dirty="0"/>
              <a:t>Year 2010 mean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9D80B-75AE-DC6E-9584-87008CC24E3F}"/>
              </a:ext>
            </a:extLst>
          </p:cNvPr>
          <p:cNvSpPr txBox="1"/>
          <p:nvPr/>
        </p:nvSpPr>
        <p:spPr>
          <a:xfrm>
            <a:off x="2293861" y="6105405"/>
            <a:ext cx="827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 improvement in GEOS-IT is more pronounced in the earlier years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of its record (1998 – 2015). FPIT and GEOS-IT are closer in MSLP more recent years</a:t>
            </a:r>
          </a:p>
        </p:txBody>
      </p:sp>
    </p:spTree>
    <p:extLst>
      <p:ext uri="{BB962C8B-B14F-4D97-AF65-F5344CB8AC3E}">
        <p14:creationId xmlns:p14="http://schemas.microsoft.com/office/powerpoint/2010/main" val="340298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wave&#10;&#10;Description automatically generated with medium confidence">
            <a:extLst>
              <a:ext uri="{FF2B5EF4-FFF2-40B4-BE49-F238E27FC236}">
                <a16:creationId xmlns:a16="http://schemas.microsoft.com/office/drawing/2014/main" id="{EC10BBAB-9CDB-97E9-6B6F-6A7A8F74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7" y="0"/>
            <a:ext cx="10844215" cy="69008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67B376-A446-9D73-DF1E-C30604BCBD19}"/>
              </a:ext>
            </a:extLst>
          </p:cNvPr>
          <p:cNvCxnSpPr/>
          <p:nvPr/>
        </p:nvCxnSpPr>
        <p:spPr>
          <a:xfrm>
            <a:off x="1900238" y="2343150"/>
            <a:ext cx="8415337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A05D7D-E994-7C18-AE63-B4841E9E1F59}"/>
              </a:ext>
            </a:extLst>
          </p:cNvPr>
          <p:cNvSpPr/>
          <p:nvPr/>
        </p:nvSpPr>
        <p:spPr>
          <a:xfrm>
            <a:off x="4386649" y="0"/>
            <a:ext cx="3435178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6BF63-4E75-8DD4-B292-2079106266A5}"/>
              </a:ext>
            </a:extLst>
          </p:cNvPr>
          <p:cNvSpPr txBox="1"/>
          <p:nvPr/>
        </p:nvSpPr>
        <p:spPr>
          <a:xfrm>
            <a:off x="4110139" y="104690"/>
            <a:ext cx="390395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GEOS-IT</a:t>
            </a:r>
          </a:p>
          <a:p>
            <a:pPr algn="ctr"/>
            <a:r>
              <a:rPr lang="en-US" sz="2000" b="1" dirty="0"/>
              <a:t>Surface Pressure O-F (hPa)</a:t>
            </a:r>
          </a:p>
          <a:p>
            <a:pPr algn="ctr"/>
            <a:r>
              <a:rPr lang="en-US" sz="2000" b="1" dirty="0"/>
              <a:t>Tropics Ocean (vs. ships, buoys)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32BE5-445E-20E3-F21A-66345934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90"/>
            <a:ext cx="6096000" cy="6004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9F008-2F4A-53A4-6458-16502AA4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8190"/>
            <a:ext cx="6096000" cy="600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43AF6-C0E4-78B8-B91E-CEA3D162CB4C}"/>
              </a:ext>
            </a:extLst>
          </p:cNvPr>
          <p:cNvSpPr txBox="1"/>
          <p:nvPr/>
        </p:nvSpPr>
        <p:spPr>
          <a:xfrm>
            <a:off x="493877" y="1577680"/>
            <a:ext cx="36277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 Precipitation (mm/d)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BFF49-6341-7616-9861-071E4196EBD9}"/>
              </a:ext>
            </a:extLst>
          </p:cNvPr>
          <p:cNvSpPr txBox="1"/>
          <p:nvPr/>
        </p:nvSpPr>
        <p:spPr>
          <a:xfrm>
            <a:off x="2092747" y="127805"/>
            <a:ext cx="82453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Significant GEOS-IT improvement in precipitation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E6DDF-5371-17EC-E0EB-9F8C3E6A4B37}"/>
              </a:ext>
            </a:extLst>
          </p:cNvPr>
          <p:cNvSpPr txBox="1"/>
          <p:nvPr/>
        </p:nvSpPr>
        <p:spPr>
          <a:xfrm>
            <a:off x="2353543" y="509753"/>
            <a:ext cx="7745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 in FPIT, GEOS-IT maintains a balanced global mean annual precipitation and evaporations 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883B7-BB66-2A1F-38BC-F4BEA2884A58}"/>
              </a:ext>
            </a:extLst>
          </p:cNvPr>
          <p:cNvSpPr txBox="1"/>
          <p:nvPr/>
        </p:nvSpPr>
        <p:spPr>
          <a:xfrm>
            <a:off x="6589877" y="1577680"/>
            <a:ext cx="51779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Polar Cap Precip. (66N+; mm/d)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9FD39-0134-6486-7C26-B28D6CF09734}"/>
              </a:ext>
            </a:extLst>
          </p:cNvPr>
          <p:cNvSpPr txBox="1"/>
          <p:nvPr/>
        </p:nvSpPr>
        <p:spPr>
          <a:xfrm>
            <a:off x="600044" y="4227816"/>
            <a:ext cx="12105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sz="1400" dirty="0"/>
              <a:t>__ FPIT</a:t>
            </a:r>
          </a:p>
          <a:p>
            <a:r>
              <a:rPr lang="en-US" sz="1400" dirty="0">
                <a:solidFill>
                  <a:srgbClr val="0432FF"/>
                </a:solidFill>
              </a:rPr>
              <a:t>__ ERA5</a:t>
            </a:r>
          </a:p>
          <a:p>
            <a:r>
              <a:rPr lang="en-US" sz="1400" dirty="0">
                <a:solidFill>
                  <a:srgbClr val="33D462"/>
                </a:solidFill>
              </a:rPr>
              <a:t>__ GPCP v3.2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6DC7F-4AEA-2A89-1FC3-8716FD89E0B5}"/>
              </a:ext>
            </a:extLst>
          </p:cNvPr>
          <p:cNvSpPr txBox="1"/>
          <p:nvPr/>
        </p:nvSpPr>
        <p:spPr>
          <a:xfrm>
            <a:off x="1051492" y="5701916"/>
            <a:ext cx="39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GEOS-IT Land Precipitation now within</a:t>
            </a:r>
          </a:p>
          <a:p>
            <a:r>
              <a:rPr lang="en-US" i="1" dirty="0">
                <a:solidFill>
                  <a:srgbClr val="002060"/>
                </a:solidFill>
              </a:rPr>
              <a:t>the pack of obs. and other reanalysis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00994-03B5-826D-43B1-B7A15C72694B}"/>
              </a:ext>
            </a:extLst>
          </p:cNvPr>
          <p:cNvSpPr txBox="1"/>
          <p:nvPr/>
        </p:nvSpPr>
        <p:spPr>
          <a:xfrm>
            <a:off x="6850782" y="5619203"/>
            <a:ext cx="465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GEOS-IT reduction in polar cap precipitation</a:t>
            </a:r>
          </a:p>
          <a:p>
            <a:r>
              <a:rPr lang="en-US" i="1" dirty="0">
                <a:solidFill>
                  <a:srgbClr val="002060"/>
                </a:solidFill>
              </a:rPr>
              <a:t>widely accepted by cryosphere experts as</a:t>
            </a:r>
          </a:p>
          <a:p>
            <a:r>
              <a:rPr lang="en-US" i="1" dirty="0">
                <a:solidFill>
                  <a:srgbClr val="002060"/>
                </a:solidFill>
              </a:rPr>
              <a:t>an improvement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A39D1-DE3C-E80D-673A-EA4513B7AC90}"/>
              </a:ext>
            </a:extLst>
          </p:cNvPr>
          <p:cNvSpPr txBox="1"/>
          <p:nvPr/>
        </p:nvSpPr>
        <p:spPr>
          <a:xfrm>
            <a:off x="6850782" y="4704869"/>
            <a:ext cx="10389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sz="1400" dirty="0"/>
              <a:t>__ FPIT</a:t>
            </a:r>
          </a:p>
        </p:txBody>
      </p:sp>
    </p:spTree>
    <p:extLst>
      <p:ext uri="{BB962C8B-B14F-4D97-AF65-F5344CB8AC3E}">
        <p14:creationId xmlns:p14="http://schemas.microsoft.com/office/powerpoint/2010/main" val="41159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0C677B7C-CB25-0A28-16C6-C658D7C2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142"/>
            <a:ext cx="6096000" cy="4789715"/>
          </a:xfrm>
          <a:prstGeom prst="rect">
            <a:avLst/>
          </a:prstGeom>
        </p:spPr>
      </p:pic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0FFA9DAA-5A2C-FA18-27C1-17A3E72A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4141"/>
            <a:ext cx="6096000" cy="4789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C5B82-5AFF-85D3-F015-F8BDC52667F1}"/>
              </a:ext>
            </a:extLst>
          </p:cNvPr>
          <p:cNvSpPr txBox="1"/>
          <p:nvPr/>
        </p:nvSpPr>
        <p:spPr>
          <a:xfrm>
            <a:off x="246743" y="403788"/>
            <a:ext cx="233871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FPIT minus EBAF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TOA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SWnet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(W/m2)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29DD2-8C57-B85D-98E7-0A4D2182B2F1}"/>
              </a:ext>
            </a:extLst>
          </p:cNvPr>
          <p:cNvSpPr txBox="1"/>
          <p:nvPr/>
        </p:nvSpPr>
        <p:spPr>
          <a:xfrm>
            <a:off x="6342743" y="407584"/>
            <a:ext cx="249081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GEOS-IT minus EBAF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TOA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SWnet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(W/m2)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 2021</a:t>
            </a:r>
          </a:p>
        </p:txBody>
      </p:sp>
    </p:spTree>
    <p:extLst>
      <p:ext uri="{BB962C8B-B14F-4D97-AF65-F5344CB8AC3E}">
        <p14:creationId xmlns:p14="http://schemas.microsoft.com/office/powerpoint/2010/main" val="274938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growt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7261BD09-A041-604B-1883-6EDB45D5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t="20790" r="7596" b="16117"/>
          <a:stretch/>
        </p:blipFill>
        <p:spPr>
          <a:xfrm>
            <a:off x="2487700" y="0"/>
            <a:ext cx="8157107" cy="3429000"/>
          </a:xfrm>
          <a:prstGeom prst="rect">
            <a:avLst/>
          </a:prstGeom>
        </p:spPr>
      </p:pic>
      <p:pic>
        <p:nvPicPr>
          <p:cNvPr id="5" name="Picture 4" descr="A graph showing the growt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7245834B-6B29-11C2-8D8F-06760EEA3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3" t="22482" r="7036" b="15392"/>
          <a:stretch/>
        </p:blipFill>
        <p:spPr>
          <a:xfrm>
            <a:off x="2487700" y="3429000"/>
            <a:ext cx="8203293" cy="3429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ED48B-E9D2-6F22-F74E-98514EAC189F}"/>
              </a:ext>
            </a:extLst>
          </p:cNvPr>
          <p:cNvCxnSpPr>
            <a:cxnSpLocks/>
          </p:cNvCxnSpPr>
          <p:nvPr/>
        </p:nvCxnSpPr>
        <p:spPr>
          <a:xfrm flipV="1">
            <a:off x="2792501" y="1720850"/>
            <a:ext cx="7723099" cy="6349"/>
          </a:xfrm>
          <a:prstGeom prst="line">
            <a:avLst/>
          </a:prstGeom>
          <a:ln w="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F1266D-0164-0B11-819F-CF41A96C6FA6}"/>
              </a:ext>
            </a:extLst>
          </p:cNvPr>
          <p:cNvSpPr txBox="1"/>
          <p:nvPr/>
        </p:nvSpPr>
        <p:spPr>
          <a:xfrm>
            <a:off x="3001617" y="12699"/>
            <a:ext cx="4336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TOA Energy Balance (</a:t>
            </a:r>
            <a:r>
              <a:rPr lang="en-US" dirty="0" err="1">
                <a:solidFill>
                  <a:srgbClr val="002060"/>
                </a:solidFill>
              </a:rPr>
              <a:t>SWnet</a:t>
            </a:r>
            <a:r>
              <a:rPr lang="en-US" dirty="0">
                <a:solidFill>
                  <a:srgbClr val="002060"/>
                </a:solidFill>
              </a:rPr>
              <a:t> – OLR; W/m2)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78527-DDCD-84A5-DDB5-808CE39B7D31}"/>
              </a:ext>
            </a:extLst>
          </p:cNvPr>
          <p:cNvSpPr txBox="1"/>
          <p:nvPr/>
        </p:nvSpPr>
        <p:spPr>
          <a:xfrm>
            <a:off x="3001617" y="3422651"/>
            <a:ext cx="4336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TOA Energy Balance (</a:t>
            </a:r>
            <a:r>
              <a:rPr lang="en-US" dirty="0" err="1">
                <a:solidFill>
                  <a:srgbClr val="002060"/>
                </a:solidFill>
              </a:rPr>
              <a:t>SWnet</a:t>
            </a:r>
            <a:r>
              <a:rPr lang="en-US" dirty="0">
                <a:solidFill>
                  <a:srgbClr val="002060"/>
                </a:solidFill>
              </a:rPr>
              <a:t> – OLR; W/m2)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A277A3-8742-4D0B-9755-63FEDA3ED75B}"/>
              </a:ext>
            </a:extLst>
          </p:cNvPr>
          <p:cNvSpPr txBox="1"/>
          <p:nvPr/>
        </p:nvSpPr>
        <p:spPr>
          <a:xfrm>
            <a:off x="8657774" y="3412490"/>
            <a:ext cx="1160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__ GEOS-IT</a:t>
            </a:r>
          </a:p>
          <a:p>
            <a:r>
              <a:rPr lang="en-US" sz="1600" dirty="0">
                <a:solidFill>
                  <a:srgbClr val="33D462"/>
                </a:solidFill>
              </a:rPr>
              <a:t>__ EBAF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5A4BA-FD7A-C89D-2132-823F80121D55}"/>
              </a:ext>
            </a:extLst>
          </p:cNvPr>
          <p:cNvSpPr txBox="1"/>
          <p:nvPr/>
        </p:nvSpPr>
        <p:spPr>
          <a:xfrm>
            <a:off x="7412883" y="-7800"/>
            <a:ext cx="24054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__ M2 (FPIT similar to M2)</a:t>
            </a:r>
          </a:p>
          <a:p>
            <a:r>
              <a:rPr lang="en-US" sz="1600" dirty="0">
                <a:solidFill>
                  <a:srgbClr val="33D462"/>
                </a:solidFill>
              </a:rPr>
              <a:t>__ CERES-EBAF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CE5C6-1E6E-AE98-F2C3-BA8B57C64499}"/>
              </a:ext>
            </a:extLst>
          </p:cNvPr>
          <p:cNvCxnSpPr>
            <a:cxnSpLocks/>
          </p:cNvCxnSpPr>
          <p:nvPr/>
        </p:nvCxnSpPr>
        <p:spPr>
          <a:xfrm>
            <a:off x="2904860" y="5101593"/>
            <a:ext cx="76107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0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A44EE-D40B-B67E-1446-FCA44CD0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4" y="0"/>
            <a:ext cx="88776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A2E2D-5C48-DE6A-158B-DEF86AF80554}"/>
              </a:ext>
            </a:extLst>
          </p:cNvPr>
          <p:cNvSpPr txBox="1"/>
          <p:nvPr/>
        </p:nvSpPr>
        <p:spPr>
          <a:xfrm>
            <a:off x="1975758" y="6015232"/>
            <a:ext cx="609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GHCN_CAMS Gridded 2m Temperature (Land) data provided by the NOAA PSL, Boulder, Colorado, USA, from their website at </a:t>
            </a:r>
            <a:r>
              <a:rPr lang="en-US" sz="1000" i="1" dirty="0">
                <a:hlinkClick r:id="rId3"/>
              </a:rPr>
              <a:t>https://psl.noaa.gov</a:t>
            </a:r>
            <a:r>
              <a:rPr lang="en-US" sz="1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1FB86-3C7F-9CDA-EFED-3649999079F9}"/>
              </a:ext>
            </a:extLst>
          </p:cNvPr>
          <p:cNvSpPr txBox="1"/>
          <p:nvPr/>
        </p:nvSpPr>
        <p:spPr>
          <a:xfrm>
            <a:off x="1975758" y="0"/>
            <a:ext cx="51846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Closeness to Observed* T2m (K)</a:t>
            </a:r>
          </a:p>
          <a:p>
            <a:r>
              <a:rPr lang="en-US" sz="2800" dirty="0"/>
              <a:t>January 2007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313EB-D8E7-A69A-A33E-9DACC9FA4CBA}"/>
              </a:ext>
            </a:extLst>
          </p:cNvPr>
          <p:cNvSpPr txBox="1"/>
          <p:nvPr/>
        </p:nvSpPr>
        <p:spPr>
          <a:xfrm>
            <a:off x="7160382" y="323165"/>
            <a:ext cx="3188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blue = GEOS-IT closer to observed</a:t>
            </a:r>
          </a:p>
          <a:p>
            <a:r>
              <a:rPr lang="en-US" sz="1600" dirty="0"/>
              <a:t>red = FPIT closer to observed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5BBF8-6585-7578-870F-46FDB0186585}"/>
              </a:ext>
            </a:extLst>
          </p:cNvPr>
          <p:cNvSpPr txBox="1"/>
          <p:nvPr/>
        </p:nvSpPr>
        <p:spPr>
          <a:xfrm>
            <a:off x="1830526" y="59717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2254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F8FA0-5BC4-42CC-498B-81B3E86E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11" y="918771"/>
            <a:ext cx="9796297" cy="5939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38536-95B4-D268-AB7B-2E195C5B1A1E}"/>
              </a:ext>
            </a:extLst>
          </p:cNvPr>
          <p:cNvSpPr txBox="1"/>
          <p:nvPr/>
        </p:nvSpPr>
        <p:spPr>
          <a:xfrm>
            <a:off x="10081540" y="2880115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30</a:t>
            </a:r>
            <a:r>
              <a:rPr lang="en-US" sz="2400" baseline="30000" dirty="0"/>
              <a:t>o</a:t>
            </a:r>
            <a:r>
              <a:rPr lang="en-US" sz="2400" dirty="0"/>
              <a:t>N-60</a:t>
            </a:r>
            <a:r>
              <a:rPr lang="en-US" sz="2400" baseline="30000" dirty="0"/>
              <a:t>o</a:t>
            </a:r>
            <a:r>
              <a:rPr lang="en-US" sz="2400" dirty="0"/>
              <a:t>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27A04-77D5-99EA-B11C-9309FEA9DB8D}"/>
              </a:ext>
            </a:extLst>
          </p:cNvPr>
          <p:cNvSpPr txBox="1"/>
          <p:nvPr/>
        </p:nvSpPr>
        <p:spPr>
          <a:xfrm rot="16200000">
            <a:off x="9122254" y="5015216"/>
            <a:ext cx="2280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Blue: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70B8D-1EE4-F850-990A-91764D45E946}"/>
              </a:ext>
            </a:extLst>
          </p:cNvPr>
          <p:cNvSpPr txBox="1"/>
          <p:nvPr/>
        </p:nvSpPr>
        <p:spPr>
          <a:xfrm>
            <a:off x="1470392" y="4188703"/>
            <a:ext cx="308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Zonal monthly difference standard deviations with respect to MLS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E4284-1F40-6957-FEFA-3A24837E6E1E}"/>
              </a:ext>
            </a:extLst>
          </p:cNvPr>
          <p:cNvSpPr txBox="1"/>
          <p:nvPr/>
        </p:nvSpPr>
        <p:spPr>
          <a:xfrm>
            <a:off x="2113524" y="147145"/>
            <a:ext cx="77679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Greater stability and improved quality of Ozone in GEOSIT</a:t>
            </a:r>
          </a:p>
        </p:txBody>
      </p:sp>
    </p:spTree>
    <p:extLst>
      <p:ext uri="{BB962C8B-B14F-4D97-AF65-F5344CB8AC3E}">
        <p14:creationId xmlns:p14="http://schemas.microsoft.com/office/powerpoint/2010/main" val="184354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9461BD4-CDEB-3A45-8439-5EC7F31A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4"/>
          <a:stretch/>
        </p:blipFill>
        <p:spPr>
          <a:xfrm>
            <a:off x="222421" y="1101623"/>
            <a:ext cx="5622563" cy="4877176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B63990E-500F-BB42-938A-DBFD882578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2" t="22883" r="6481" b="14441"/>
          <a:stretch/>
        </p:blipFill>
        <p:spPr>
          <a:xfrm>
            <a:off x="6347017" y="1609935"/>
            <a:ext cx="5844983" cy="36381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4CE03D-32AB-F641-9918-20B6325DCC83}"/>
              </a:ext>
            </a:extLst>
          </p:cNvPr>
          <p:cNvCxnSpPr/>
          <p:nvPr/>
        </p:nvCxnSpPr>
        <p:spPr>
          <a:xfrm>
            <a:off x="6647935" y="3355848"/>
            <a:ext cx="53875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0A45A4-A16A-D64C-9D03-615E0CC6F6D8}"/>
              </a:ext>
            </a:extLst>
          </p:cNvPr>
          <p:cNvSpPr txBox="1"/>
          <p:nvPr/>
        </p:nvSpPr>
        <p:spPr>
          <a:xfrm>
            <a:off x="1043367" y="247419"/>
            <a:ext cx="10105267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Little change in the Tropical Tropopause Pressure level (TROPP) between GEOS-IT and FPIT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5004D-7C12-5443-92FD-3CCF6BF81041}"/>
              </a:ext>
            </a:extLst>
          </p:cNvPr>
          <p:cNvSpPr txBox="1"/>
          <p:nvPr/>
        </p:nvSpPr>
        <p:spPr>
          <a:xfrm>
            <a:off x="630194" y="1101623"/>
            <a:ext cx="45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2018 Tropopause Pressure by month (hPa)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FC27B-41AF-314A-927E-BAFEEAB2FDA1}"/>
              </a:ext>
            </a:extLst>
          </p:cNvPr>
          <p:cNvSpPr txBox="1"/>
          <p:nvPr/>
        </p:nvSpPr>
        <p:spPr>
          <a:xfrm>
            <a:off x="2480153" y="4799441"/>
            <a:ext cx="1107098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sz="1600" dirty="0"/>
              <a:t>__ FPIT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14393-8438-1444-861A-FCA347696E20}"/>
              </a:ext>
            </a:extLst>
          </p:cNvPr>
          <p:cNvSpPr txBox="1"/>
          <p:nvPr/>
        </p:nvSpPr>
        <p:spPr>
          <a:xfrm>
            <a:off x="908162" y="5906759"/>
            <a:ext cx="443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12 monthly means in 2018 each represented by a curve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CFE0B-8376-9849-BC1D-D8C45FD97646}"/>
              </a:ext>
            </a:extLst>
          </p:cNvPr>
          <p:cNvSpPr txBox="1"/>
          <p:nvPr/>
        </p:nvSpPr>
        <p:spPr>
          <a:xfrm>
            <a:off x="6556892" y="5240064"/>
            <a:ext cx="5341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GEOS-IT marginally lower (in altitude) TROPP outside of the tropics;</a:t>
            </a:r>
          </a:p>
          <a:p>
            <a:pPr algn="ctr"/>
            <a:r>
              <a:rPr lang="en-US" sz="1400" i="1" dirty="0">
                <a:solidFill>
                  <a:srgbClr val="002060"/>
                </a:solidFill>
              </a:rPr>
              <a:t>a bit larger drop in TROPP height over the North Polar Cap</a:t>
            </a:r>
          </a:p>
          <a:p>
            <a:pPr algn="ctr"/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7D9B2-8D1D-A049-82F8-80FEF97D5043}"/>
              </a:ext>
            </a:extLst>
          </p:cNvPr>
          <p:cNvSpPr txBox="1"/>
          <p:nvPr/>
        </p:nvSpPr>
        <p:spPr>
          <a:xfrm>
            <a:off x="6647935" y="1115851"/>
            <a:ext cx="453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2018 Tropopause Pressure by month (hPa)</a:t>
            </a:r>
          </a:p>
          <a:p>
            <a:r>
              <a:rPr lang="en-US" b="1" dirty="0"/>
              <a:t>GEOS-IT minus FPIT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2AA3C6-25E0-CF4B-9664-4C7BBDAF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5E62-F89B-704C-BA5B-EE25CC7CBA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30920" y="2206800"/>
            <a:ext cx="1151820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Production status and outstanding tasks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GMAO presents highlights of scientific results from GEOS-IT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Instrument Team feedback: MODIS </a:t>
            </a:r>
            <a:r>
              <a:rPr lang="en-US" spc="-1" dirty="0">
                <a:solidFill>
                  <a:srgbClr val="000000"/>
                </a:solidFill>
                <a:latin typeface="Aptos"/>
                <a:ea typeface="DejaVu Sans"/>
              </a:rPr>
              <a:t>E</a:t>
            </a: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vapotranspiration and </a:t>
            </a:r>
            <a:r>
              <a:rPr lang="en-US" spc="-1" dirty="0">
                <a:solidFill>
                  <a:srgbClr val="000000"/>
                </a:solidFill>
                <a:latin typeface="Aptos"/>
                <a:ea typeface="DejaVu Sans"/>
              </a:rPr>
              <a:t>G</a:t>
            </a: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ross Primary Production/Net Primary Production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Instrument Team use case: NLDAS</a:t>
            </a: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latin typeface="Aptos"/>
              <a:ea typeface="DejaVu Sans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Instrument Team use case: SAGE III/ISS expedited products</a:t>
            </a: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Instrument Team feedback: CERES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Questions and comments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2866680" y="1440000"/>
            <a:ext cx="40734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163E64"/>
                </a:solidFill>
                <a:latin typeface="Aptos"/>
                <a:ea typeface="DejaVu Sans"/>
              </a:rPr>
              <a:t>GEOS-IT User Meeting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163E64"/>
                </a:solidFill>
                <a:latin typeface="Aptos"/>
                <a:ea typeface="DejaVu Sans"/>
              </a:rPr>
              <a:t>Outline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24A38-CF8E-0A05-0709-92306F81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340"/>
            <a:ext cx="6096000" cy="520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7EC0-A7CF-C03D-3D69-CDB619016021}"/>
              </a:ext>
            </a:extLst>
          </p:cNvPr>
          <p:cNvSpPr txBox="1"/>
          <p:nvPr/>
        </p:nvSpPr>
        <p:spPr>
          <a:xfrm>
            <a:off x="566058" y="467863"/>
            <a:ext cx="474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FPIT Analysis 16z Jun. 27, 2022</a:t>
            </a:r>
          </a:p>
          <a:p>
            <a:r>
              <a:rPr lang="en-US" sz="2000" dirty="0"/>
              <a:t>SLP (shaded; hPa) 10m Wind Vector (m/s)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D0EB4-9FDE-C1EA-437F-8ABB22F4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1806"/>
            <a:ext cx="6096000" cy="5204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FC12E-0C64-A27E-9686-D4A6098F5295}"/>
              </a:ext>
            </a:extLst>
          </p:cNvPr>
          <p:cNvSpPr txBox="1"/>
          <p:nvPr/>
        </p:nvSpPr>
        <p:spPr>
          <a:xfrm>
            <a:off x="6662058" y="467863"/>
            <a:ext cx="474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GEOS-IT Analysis 16z Jun. 27, 2022</a:t>
            </a:r>
          </a:p>
          <a:p>
            <a:r>
              <a:rPr lang="en-US" sz="2000" dirty="0"/>
              <a:t>SLP (shaded; hPa) 10m Wind Vector (m/s)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326A8-CADC-009E-C7F1-2F9F98295AE0}"/>
              </a:ext>
            </a:extLst>
          </p:cNvPr>
          <p:cNvSpPr txBox="1"/>
          <p:nvPr/>
        </p:nvSpPr>
        <p:spPr>
          <a:xfrm>
            <a:off x="2471351" y="6107505"/>
            <a:ext cx="785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Spurious tropical cyclone-like entities (typically short-lived and weak) </a:t>
            </a:r>
          </a:p>
          <a:p>
            <a:pPr algn="ctr"/>
            <a:r>
              <a:rPr lang="en-US" sz="2000" dirty="0"/>
              <a:t>periodically/frequently found in FPIT not present in GEOSIT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52CE73-A089-E0BC-3B1C-87710841834B}"/>
              </a:ext>
            </a:extLst>
          </p:cNvPr>
          <p:cNvCxnSpPr/>
          <p:nvPr/>
        </p:nvCxnSpPr>
        <p:spPr>
          <a:xfrm flipH="1" flipV="1">
            <a:off x="2409568" y="4485503"/>
            <a:ext cx="296562" cy="162200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360C5-91D0-05BB-E856-A1F63DA3C6DA}"/>
              </a:ext>
            </a:extLst>
          </p:cNvPr>
          <p:cNvCxnSpPr/>
          <p:nvPr/>
        </p:nvCxnSpPr>
        <p:spPr>
          <a:xfrm flipV="1">
            <a:off x="2755557" y="4090086"/>
            <a:ext cx="617838" cy="2017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3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F7AA5-8892-CE6B-B6D1-919440D480FD}"/>
              </a:ext>
            </a:extLst>
          </p:cNvPr>
          <p:cNvSpPr txBox="1"/>
          <p:nvPr/>
        </p:nvSpPr>
        <p:spPr>
          <a:xfrm>
            <a:off x="462455" y="2417150"/>
            <a:ext cx="11267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Upper atmosphere/stratosphere thermal bias has increased, mainly in the earlier production years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Equatorial stratosphere winds exhibit a delay in changing directional regime, and a slower easterly UWND maximum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Ice sheet surface temperatures in GEOS-IT are warmer than FPIT year-round. Greenland temperatures are warmer than observed, while Antarctic temperature comparison with stations is mixed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02A00-E529-3211-6F91-BE4F0FCB5192}"/>
              </a:ext>
            </a:extLst>
          </p:cNvPr>
          <p:cNvSpPr txBox="1"/>
          <p:nvPr/>
        </p:nvSpPr>
        <p:spPr>
          <a:xfrm>
            <a:off x="4815350" y="1187669"/>
            <a:ext cx="21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Known Issues</a:t>
            </a:r>
          </a:p>
        </p:txBody>
      </p:sp>
    </p:spTree>
    <p:extLst>
      <p:ext uri="{BB962C8B-B14F-4D97-AF65-F5344CB8AC3E}">
        <p14:creationId xmlns:p14="http://schemas.microsoft.com/office/powerpoint/2010/main" val="341147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B5F1E-B9CC-2959-4B60-ACDF78C2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2" t="13927" r="7165" b="46975"/>
          <a:stretch/>
        </p:blipFill>
        <p:spPr>
          <a:xfrm>
            <a:off x="215307" y="1527496"/>
            <a:ext cx="11527063" cy="38030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17823E-1AF6-ED1C-73A9-EB70DCF29A2D}"/>
              </a:ext>
            </a:extLst>
          </p:cNvPr>
          <p:cNvCxnSpPr>
            <a:cxnSpLocks/>
          </p:cNvCxnSpPr>
          <p:nvPr/>
        </p:nvCxnSpPr>
        <p:spPr>
          <a:xfrm>
            <a:off x="758952" y="4109932"/>
            <a:ext cx="10643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4883B-727B-508A-8028-209129F999AA}"/>
              </a:ext>
            </a:extLst>
          </p:cNvPr>
          <p:cNvSpPr txBox="1"/>
          <p:nvPr/>
        </p:nvSpPr>
        <p:spPr>
          <a:xfrm>
            <a:off x="742604" y="306926"/>
            <a:ext cx="4319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30hPa RAOB Temperature </a:t>
            </a:r>
          </a:p>
          <a:p>
            <a:r>
              <a:rPr lang="en-US" sz="2400" dirty="0"/>
              <a:t>O-F mean</a:t>
            </a:r>
          </a:p>
          <a:p>
            <a:r>
              <a:rPr lang="en-US" sz="2400" dirty="0"/>
              <a:t>GEOS-IT time-series (Global; 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4E947-09DB-9AC9-BC6D-3A7AD1E01FEC}"/>
              </a:ext>
            </a:extLst>
          </p:cNvPr>
          <p:cNvSpPr/>
          <p:nvPr/>
        </p:nvSpPr>
        <p:spPr>
          <a:xfrm>
            <a:off x="5251622" y="1527496"/>
            <a:ext cx="1791729" cy="251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D7505-EE74-8867-00CC-D984F618637C}"/>
              </a:ext>
            </a:extLst>
          </p:cNvPr>
          <p:cNvSpPr txBox="1"/>
          <p:nvPr/>
        </p:nvSpPr>
        <p:spPr>
          <a:xfrm>
            <a:off x="1416214" y="5526286"/>
            <a:ext cx="932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As more GNSS RO data comes online in the middle and later 2000’s, these obs better anchor </a:t>
            </a:r>
          </a:p>
          <a:p>
            <a:r>
              <a:rPr lang="en-US" i="1" dirty="0">
                <a:solidFill>
                  <a:srgbClr val="002060"/>
                </a:solidFill>
              </a:rPr>
              <a:t>upper atmosphere temperatures in GEOS-IT (generally 10hPa-100hPa; 30hPa shown here)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06D3B-5D35-E5B6-7AC5-4D842A60C52C}"/>
              </a:ext>
            </a:extLst>
          </p:cNvPr>
          <p:cNvSpPr txBox="1"/>
          <p:nvPr/>
        </p:nvSpPr>
        <p:spPr>
          <a:xfrm>
            <a:off x="1268708" y="2183265"/>
            <a:ext cx="2245487" cy="369332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cold bias in GEOS-IT </a:t>
            </a:r>
          </a:p>
        </p:txBody>
      </p:sp>
    </p:spTree>
    <p:extLst>
      <p:ext uri="{BB962C8B-B14F-4D97-AF65-F5344CB8AC3E}">
        <p14:creationId xmlns:p14="http://schemas.microsoft.com/office/powerpoint/2010/main" val="42416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35E90-CFBB-00B7-8DEC-2B9238C7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67" r="5461" b="16100"/>
          <a:stretch/>
        </p:blipFill>
        <p:spPr>
          <a:xfrm>
            <a:off x="3122674" y="86690"/>
            <a:ext cx="8895809" cy="3117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9C943-7262-6874-87D7-DBCAF9013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07" r="5461" b="4033"/>
          <a:stretch/>
        </p:blipFill>
        <p:spPr>
          <a:xfrm>
            <a:off x="3122673" y="3429000"/>
            <a:ext cx="889580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B5F540-A908-FB2C-719F-4647A6960229}"/>
              </a:ext>
            </a:extLst>
          </p:cNvPr>
          <p:cNvSpPr txBox="1"/>
          <p:nvPr/>
        </p:nvSpPr>
        <p:spPr>
          <a:xfrm>
            <a:off x="3907673" y="0"/>
            <a:ext cx="611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FPIT Equatorial (10N,S)  Upper Atmosphere Zonal Wind (m/s)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F9042-74E9-B212-995F-E8D3FBD65220}"/>
              </a:ext>
            </a:extLst>
          </p:cNvPr>
          <p:cNvSpPr txBox="1"/>
          <p:nvPr/>
        </p:nvSpPr>
        <p:spPr>
          <a:xfrm>
            <a:off x="3907673" y="3164303"/>
            <a:ext cx="652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GEOS-IT Equatorial (10N,S)  Upper Atmosphere Zonal Wind (m/s)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00984-2C99-EE70-6351-89B66E215D76}"/>
              </a:ext>
            </a:extLst>
          </p:cNvPr>
          <p:cNvSpPr txBox="1"/>
          <p:nvPr/>
        </p:nvSpPr>
        <p:spPr>
          <a:xfrm>
            <a:off x="516339" y="779035"/>
            <a:ext cx="2998834" cy="55092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Both FPIT and GEOS-IT</a:t>
            </a:r>
          </a:p>
          <a:p>
            <a:r>
              <a:rPr lang="en-US" sz="1600" dirty="0"/>
              <a:t>produce realistic </a:t>
            </a:r>
          </a:p>
          <a:p>
            <a:r>
              <a:rPr lang="en-US" sz="1600" dirty="0"/>
              <a:t>equatorial upper-atmospheric</a:t>
            </a:r>
          </a:p>
          <a:p>
            <a:r>
              <a:rPr lang="en-US" sz="1600" dirty="0"/>
              <a:t>zonal wind structures; including</a:t>
            </a:r>
          </a:p>
          <a:p>
            <a:r>
              <a:rPr lang="en-US" sz="1600" dirty="0"/>
              <a:t>a quasi-biennial oscillation</a:t>
            </a:r>
          </a:p>
          <a:p>
            <a:r>
              <a:rPr lang="en-US" sz="1600" dirty="0"/>
              <a:t>(QBO) and semi-annual</a:t>
            </a:r>
          </a:p>
          <a:p>
            <a:r>
              <a:rPr lang="en-US" sz="1600" dirty="0"/>
              <a:t>oscillation (SAO)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GEOS-IT exhibits a delay in</a:t>
            </a:r>
          </a:p>
          <a:p>
            <a:r>
              <a:rPr lang="en-US" sz="1600" dirty="0"/>
              <a:t>transitioning from the easterly</a:t>
            </a:r>
          </a:p>
          <a:p>
            <a:r>
              <a:rPr lang="en-US" sz="1600" dirty="0"/>
              <a:t>wind regime to the westerly</a:t>
            </a:r>
          </a:p>
          <a:p>
            <a:r>
              <a:rPr lang="en-US" sz="1600" dirty="0"/>
              <a:t>regime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 tendency for GEOS-IT</a:t>
            </a:r>
          </a:p>
          <a:p>
            <a:r>
              <a:rPr lang="en-US" sz="1600" dirty="0"/>
              <a:t>to slower winds in the easterly </a:t>
            </a:r>
          </a:p>
          <a:p>
            <a:r>
              <a:rPr lang="en-US" sz="1600" dirty="0"/>
              <a:t>phase is noted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A2355E-C04D-28B7-D384-0A1560541EEA}"/>
              </a:ext>
            </a:extLst>
          </p:cNvPr>
          <p:cNvSpPr/>
          <p:nvPr/>
        </p:nvSpPr>
        <p:spPr>
          <a:xfrm>
            <a:off x="5590904" y="4830057"/>
            <a:ext cx="387531" cy="3657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E1BF399B-CF8C-0EA2-B7AD-ED898F3AC8A3}"/>
              </a:ext>
            </a:extLst>
          </p:cNvPr>
          <p:cNvCxnSpPr>
            <a:cxnSpLocks/>
          </p:cNvCxnSpPr>
          <p:nvPr/>
        </p:nvCxnSpPr>
        <p:spPr>
          <a:xfrm>
            <a:off x="2477308" y="4260292"/>
            <a:ext cx="3113596" cy="752645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5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457A8E-78F6-0836-5B5B-F1EBD980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13" y="723"/>
            <a:ext cx="9432758" cy="6851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93E31-C72C-7AAB-AD01-5ECE98EEF64F}"/>
              </a:ext>
            </a:extLst>
          </p:cNvPr>
          <p:cNvSpPr txBox="1"/>
          <p:nvPr/>
        </p:nvSpPr>
        <p:spPr>
          <a:xfrm>
            <a:off x="2218273" y="4942702"/>
            <a:ext cx="710265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It is thought that an increase in low-level moisture and albedo feedback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is driving this additional undesired warming in GEOS-IT. Summer temperatures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too warm may result in anomalous melt-off, causing water budget errors</a:t>
            </a:r>
          </a:p>
        </p:txBody>
      </p:sp>
    </p:spTree>
    <p:extLst>
      <p:ext uri="{BB962C8B-B14F-4D97-AF65-F5344CB8AC3E}">
        <p14:creationId xmlns:p14="http://schemas.microsoft.com/office/powerpoint/2010/main" val="292872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3A1DF-082D-2BA0-2245-121302C16E93}"/>
              </a:ext>
            </a:extLst>
          </p:cNvPr>
          <p:cNvSpPr txBox="1"/>
          <p:nvPr/>
        </p:nvSpPr>
        <p:spPr>
          <a:xfrm>
            <a:off x="827903" y="2187146"/>
            <a:ext cx="8514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now look forward to hearing from some of the users </a:t>
            </a:r>
          </a:p>
          <a:p>
            <a:r>
              <a:rPr lang="en-US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our GEOS-IT system…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B938-E93B-EC84-BB85-F1585525A8F7}"/>
              </a:ext>
            </a:extLst>
          </p:cNvPr>
          <p:cNvSpPr txBox="1"/>
          <p:nvPr/>
        </p:nvSpPr>
        <p:spPr>
          <a:xfrm>
            <a:off x="827903" y="3716748"/>
            <a:ext cx="936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GMAO has invested in carefully reviewing and evaluating GEOS-IT, but your feedback is crucial</a:t>
            </a:r>
          </a:p>
        </p:txBody>
      </p:sp>
    </p:spTree>
    <p:extLst>
      <p:ext uri="{BB962C8B-B14F-4D97-AF65-F5344CB8AC3E}">
        <p14:creationId xmlns:p14="http://schemas.microsoft.com/office/powerpoint/2010/main" val="197134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238840" y="6400125"/>
            <a:ext cx="7829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Comparisons of annual total ET (mm/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yr</a:t>
            </a: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in MOD16A3GF for year 2008. 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1639979" y="1139808"/>
            <a:ext cx="806718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strike="noStrike" spc="-1" dirty="0">
                <a:solidFill>
                  <a:srgbClr val="163E64"/>
                </a:solidFill>
                <a:latin typeface="Aptos"/>
                <a:ea typeface="DejaVu Sans"/>
              </a:rPr>
              <a:t>Instrument Team Feedback: MOD16 (Evapotranspiration)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/>
        </p:blipFill>
        <p:spPr>
          <a:xfrm>
            <a:off x="1368700" y="1859742"/>
            <a:ext cx="8495280" cy="45738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AC93B-2629-6F82-ED9C-63B1E9CF8E25}"/>
              </a:ext>
            </a:extLst>
          </p:cNvPr>
          <p:cNvSpPr txBox="1"/>
          <p:nvPr/>
        </p:nvSpPr>
        <p:spPr>
          <a:xfrm>
            <a:off x="4234070" y="1490410"/>
            <a:ext cx="309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 </a:t>
            </a:r>
            <a:r>
              <a:rPr lang="en-US" dirty="0" err="1"/>
              <a:t>Maosheng</a:t>
            </a:r>
            <a:r>
              <a:rPr lang="en-US" dirty="0"/>
              <a:t> Zhao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807920" y="6380247"/>
            <a:ext cx="7829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Comparisons of annual total GPP (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gC</a:t>
            </a: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/m</a:t>
            </a:r>
            <a:r>
              <a:rPr lang="en-US" sz="1800" b="0" i="1" strike="noStrike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yr</a:t>
            </a:r>
            <a:r>
              <a:rPr lang="en-US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in MOD17A3HGF for year 2008.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291620" y="1109991"/>
            <a:ext cx="671707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strike="noStrike" spc="-1" dirty="0">
                <a:solidFill>
                  <a:srgbClr val="163E64"/>
                </a:solidFill>
                <a:latin typeface="Aptos"/>
                <a:ea typeface="DejaVu Sans"/>
              </a:rPr>
              <a:t>Instrument Team Feedback: MOD17 (GPP/NPP)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57" name="Picture 2" descr="Chart&#10;&#10;Description automatically generated"/>
          <p:cNvPicPr/>
          <p:nvPr/>
        </p:nvPicPr>
        <p:blipFill>
          <a:blip r:embed="rId2"/>
          <a:stretch/>
        </p:blipFill>
        <p:spPr>
          <a:xfrm>
            <a:off x="1350360" y="1939255"/>
            <a:ext cx="8348760" cy="44949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B90D7-1D0F-EC16-2667-3F2987FFFF65}"/>
              </a:ext>
            </a:extLst>
          </p:cNvPr>
          <p:cNvSpPr txBox="1"/>
          <p:nvPr/>
        </p:nvSpPr>
        <p:spPr>
          <a:xfrm>
            <a:off x="4234070" y="1490410"/>
            <a:ext cx="309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 </a:t>
            </a:r>
            <a:r>
              <a:rPr lang="en-US" dirty="0" err="1"/>
              <a:t>Maosheng</a:t>
            </a:r>
            <a:r>
              <a:rPr lang="en-US" dirty="0"/>
              <a:t> Zhao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974AA33A-F43D-7CD4-6DD9-63C1CB3B4273}"/>
              </a:ext>
            </a:extLst>
          </p:cNvPr>
          <p:cNvSpPr txBox="1">
            <a:spLocks/>
          </p:cNvSpPr>
          <p:nvPr/>
        </p:nvSpPr>
        <p:spPr>
          <a:xfrm>
            <a:off x="2246243" y="83230"/>
            <a:ext cx="8613913" cy="9371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GEOS-IT will be used in the North American Land Data Assimilation System Phase 3 (NLDAS-3)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437328-4222-EBAC-B01B-AECAE47A5A59}"/>
              </a:ext>
            </a:extLst>
          </p:cNvPr>
          <p:cNvSpPr txBox="1"/>
          <p:nvPr/>
        </p:nvSpPr>
        <p:spPr>
          <a:xfrm>
            <a:off x="0" y="1109268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NLDAS-3 is a fine-scale North American surface meteorological and land-surface model dataset for retrospective and operational applications.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To meet the needs of the large user-base of the current NLDAS-2 system for drought monitoring and other applications, NLDAS-3 will: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1) have a larger domain, 2) finer spatial scale, 3) improved surface meteorology, 4) advanced land data assimilation, 5) near real-time latency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7C7228-C68D-83B1-FCAF-700E5B0F67B7}"/>
              </a:ext>
            </a:extLst>
          </p:cNvPr>
          <p:cNvCxnSpPr>
            <a:cxnSpLocks/>
          </p:cNvCxnSpPr>
          <p:nvPr/>
        </p:nvCxnSpPr>
        <p:spPr>
          <a:xfrm>
            <a:off x="2971800" y="1847088"/>
            <a:ext cx="0" cy="50100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F7B863A-2D5A-864C-D599-BBFB4CED88DB}"/>
              </a:ext>
            </a:extLst>
          </p:cNvPr>
          <p:cNvSpPr txBox="1"/>
          <p:nvPr/>
        </p:nvSpPr>
        <p:spPr>
          <a:xfrm>
            <a:off x="0" y="4521963"/>
            <a:ext cx="295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400" dirty="0"/>
              <a:t>NLDAS-3 covers all of North and Central America including Alaska, Hawaii, &amp; Puerto Rico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400" dirty="0"/>
              <a:t>NLDAS-3 has a spatial resolution of </a:t>
            </a:r>
            <a:r>
              <a:rPr lang="en-US" sz="1400" b="1" dirty="0"/>
              <a:t>1-km </a:t>
            </a:r>
            <a:r>
              <a:rPr lang="en-US" sz="1400" dirty="0"/>
              <a:t>and a temporal resolution of </a:t>
            </a:r>
            <a:r>
              <a:rPr lang="en-US" sz="1400" b="1" dirty="0"/>
              <a:t>1 hour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51D27-C750-9D6B-A674-6A786A90DA63}"/>
              </a:ext>
            </a:extLst>
          </p:cNvPr>
          <p:cNvSpPr txBox="1"/>
          <p:nvPr/>
        </p:nvSpPr>
        <p:spPr>
          <a:xfrm>
            <a:off x="-2802" y="5903893"/>
            <a:ext cx="2954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NLDAS-3 aims to accelerate the transition to operations and enhance user and stakeholder engagement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3C20D6-3A3A-250E-8725-B3EB5BDB15B7}"/>
              </a:ext>
            </a:extLst>
          </p:cNvPr>
          <p:cNvSpPr txBox="1"/>
          <p:nvPr/>
        </p:nvSpPr>
        <p:spPr>
          <a:xfrm>
            <a:off x="0" y="1847088"/>
            <a:ext cx="295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1. NLDAS-3 domain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26D403-20A2-1A92-45C7-88B838F5271D}"/>
              </a:ext>
            </a:extLst>
          </p:cNvPr>
          <p:cNvCxnSpPr>
            <a:cxnSpLocks/>
          </p:cNvCxnSpPr>
          <p:nvPr/>
        </p:nvCxnSpPr>
        <p:spPr>
          <a:xfrm>
            <a:off x="8564217" y="1847088"/>
            <a:ext cx="0" cy="50100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D456B6-B585-B524-4F5E-A7753F18D4CC}"/>
              </a:ext>
            </a:extLst>
          </p:cNvPr>
          <p:cNvSpPr txBox="1"/>
          <p:nvPr/>
        </p:nvSpPr>
        <p:spPr>
          <a:xfrm>
            <a:off x="2971800" y="1847088"/>
            <a:ext cx="557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2. NLDAS-3 precipitation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3A10E6-04D3-3D05-D67C-93F6D008D5AF}"/>
              </a:ext>
            </a:extLst>
          </p:cNvPr>
          <p:cNvSpPr txBox="1"/>
          <p:nvPr/>
        </p:nvSpPr>
        <p:spPr>
          <a:xfrm>
            <a:off x="2971800" y="4709160"/>
            <a:ext cx="5577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3. NLDAS-3 surface meteorology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5A0EDD-E040-D146-709B-9DA1F67C88D4}"/>
              </a:ext>
            </a:extLst>
          </p:cNvPr>
          <p:cNvSpPr txBox="1"/>
          <p:nvPr/>
        </p:nvSpPr>
        <p:spPr>
          <a:xfrm>
            <a:off x="2971800" y="5074920"/>
            <a:ext cx="5577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GEOS-IT surface meteorology is downscaled to 1-km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B8B221-158A-40B1-E136-B6595EFB9F15}"/>
              </a:ext>
            </a:extLst>
          </p:cNvPr>
          <p:cNvSpPr txBox="1"/>
          <p:nvPr/>
        </p:nvSpPr>
        <p:spPr>
          <a:xfrm>
            <a:off x="2969006" y="5396061"/>
            <a:ext cx="557784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lvl="1" indent="-230188" algn="l" defTabSz="1371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Temperature adjustments made using a dynamic lapse rate to the 1-km topography.  Surface pressure, longwave down radiation, and humidity are also adjusted.</a:t>
            </a:r>
            <a:endParaRPr lang="en-US" sz="1200" dirty="0">
              <a:cs typeface="Calibri"/>
            </a:endParaRPr>
          </a:p>
          <a:p>
            <a:pPr marL="230188" lvl="1" indent="-230188" algn="l" defTabSz="1371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Shortwave down radiation is downscaled using data from CERES/POWER as well as slope/aspect of 1-km topography.</a:t>
            </a:r>
          </a:p>
          <a:p>
            <a:pPr marL="230188" lvl="1" indent="-230188" algn="l" defTabSz="1371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Winds are adjusted using the </a:t>
            </a:r>
            <a:r>
              <a:rPr lang="en-US" sz="1200" dirty="0" err="1"/>
              <a:t>MicroMet</a:t>
            </a:r>
            <a:r>
              <a:rPr lang="en-US" sz="1200" dirty="0"/>
              <a:t> methodology, which uses values of topographic slope, slope azimuth, and curvature.</a:t>
            </a:r>
            <a:endParaRPr lang="en-US" sz="1200" dirty="0"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FB9D8D-7FB1-17B2-AD43-8420F37AE281}"/>
              </a:ext>
            </a:extLst>
          </p:cNvPr>
          <p:cNvSpPr txBox="1"/>
          <p:nvPr/>
        </p:nvSpPr>
        <p:spPr>
          <a:xfrm>
            <a:off x="8577072" y="1847088"/>
            <a:ext cx="361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4. NLDAS-3 land surface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87FDC2D-FC12-FB5E-4102-C7B65D24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504" y="2258568"/>
            <a:ext cx="3566160" cy="153367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180F189-0088-C594-19C9-A24551E0E196}"/>
              </a:ext>
            </a:extLst>
          </p:cNvPr>
          <p:cNvSpPr txBox="1"/>
          <p:nvPr/>
        </p:nvSpPr>
        <p:spPr>
          <a:xfrm>
            <a:off x="8577072" y="3751029"/>
            <a:ext cx="361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5. NLDAS-3 further info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85B4D3-7BCE-C7AE-AA28-5D63188EEEAC}"/>
              </a:ext>
            </a:extLst>
          </p:cNvPr>
          <p:cNvSpPr txBox="1"/>
          <p:nvPr/>
        </p:nvSpPr>
        <p:spPr>
          <a:xfrm>
            <a:off x="8577072" y="4086071"/>
            <a:ext cx="333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/>
              <a:t>A multi-national and multi-center collaboration: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612777-C9B5-5F1F-9A86-882D1567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686" y="4327157"/>
            <a:ext cx="1999359" cy="139436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1AEB80B-C818-2150-8BE0-DD70501C9782}"/>
              </a:ext>
            </a:extLst>
          </p:cNvPr>
          <p:cNvSpPr txBox="1"/>
          <p:nvPr/>
        </p:nvSpPr>
        <p:spPr>
          <a:xfrm>
            <a:off x="8577072" y="6039571"/>
            <a:ext cx="361188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https://ldas.gsfc.nasa.gov/nldas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1100" dirty="0"/>
              <a:t>Stakeholder workshop recording from 08 Nov 2023:</a:t>
            </a:r>
          </a:p>
          <a:p>
            <a:r>
              <a:rPr lang="en-US" sz="1000" dirty="0">
                <a:hlinkClick r:id="rId5"/>
              </a:rPr>
              <a:t>https://weather.ndc.nasa.gov/sport/splash/summits/past/summit_20231108.html</a:t>
            </a:r>
            <a:endParaRPr lang="en-US" sz="1000" dirty="0"/>
          </a:p>
        </p:txBody>
      </p:sp>
      <p:pic>
        <p:nvPicPr>
          <p:cNvPr id="1026" name="Picture 2" descr="A map of the north america&#10;&#10;Description automatically generated">
            <a:extLst>
              <a:ext uri="{FF2B5EF4-FFF2-40B4-BE49-F238E27FC236}">
                <a16:creationId xmlns:a16="http://schemas.microsoft.com/office/drawing/2014/main" id="{E4292163-FA8A-3394-C2A9-AD3F04B04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r="8481" b="4095"/>
          <a:stretch/>
        </p:blipFill>
        <p:spPr bwMode="auto">
          <a:xfrm>
            <a:off x="68062" y="2239568"/>
            <a:ext cx="2812707" cy="22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7D0DE6-A4E6-0CC5-59AC-B72BEA87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4" y="2286000"/>
            <a:ext cx="4765727" cy="12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9F64F-F390-FAC0-3D7E-EBCC5726C0BB}"/>
              </a:ext>
            </a:extLst>
          </p:cNvPr>
          <p:cNvSpPr txBox="1"/>
          <p:nvPr/>
        </p:nvSpPr>
        <p:spPr>
          <a:xfrm>
            <a:off x="7246257" y="2587752"/>
            <a:ext cx="606139" cy="123111"/>
          </a:xfrm>
          <a:prstGeom prst="rect">
            <a:avLst/>
          </a:prstGeom>
          <a:solidFill>
            <a:srgbClr val="8596D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GEOS-IT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2CB8D-8851-1460-2DFB-7CFF45D4505C}"/>
              </a:ext>
            </a:extLst>
          </p:cNvPr>
          <p:cNvSpPr/>
          <p:nvPr/>
        </p:nvSpPr>
        <p:spPr>
          <a:xfrm>
            <a:off x="3012087" y="2468880"/>
            <a:ext cx="2103250" cy="111749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Starting year is still TBD: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~1980: start of MERRA-2/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 ~2002: when many remotely-sensed DA products begin and use GEOS-IT data only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0794E-2BA2-A177-E423-2B5CA22B2158}"/>
              </a:ext>
            </a:extLst>
          </p:cNvPr>
          <p:cNvSpPr txBox="1"/>
          <p:nvPr/>
        </p:nvSpPr>
        <p:spPr>
          <a:xfrm>
            <a:off x="2977692" y="3692653"/>
            <a:ext cx="5577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1371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/>
              <a:t>NLDAS-3 uses advanced optimal interpolation techniques to blend MERRA-2 (or GEOS-IT) as the background and assimilates IMERG and ECCC Canada’s </a:t>
            </a:r>
            <a:r>
              <a:rPr lang="en-US" sz="1200" dirty="0" err="1"/>
              <a:t>CaPA</a:t>
            </a:r>
            <a:r>
              <a:rPr lang="en-US" sz="1200" dirty="0"/>
              <a:t> analysis to produce a daily 4-km precipitation analysis.  A statistical downscaling technique developed by MSFC will be used to get to 1-km daily.  IMERG will be used to temporally downscale the daily totals to hourly.</a:t>
            </a:r>
            <a:endParaRPr lang="en-US" sz="12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11391-F686-2F3B-575F-20F57CA23EF0}"/>
              </a:ext>
            </a:extLst>
          </p:cNvPr>
          <p:cNvSpPr txBox="1"/>
          <p:nvPr/>
        </p:nvSpPr>
        <p:spPr>
          <a:xfrm>
            <a:off x="8647045" y="5814392"/>
            <a:ext cx="3362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Contact: David </a:t>
            </a:r>
            <a:r>
              <a:rPr lang="en-US" sz="1200" dirty="0" err="1"/>
              <a:t>Mocko</a:t>
            </a:r>
            <a:r>
              <a:rPr lang="en-US" sz="1200" dirty="0"/>
              <a:t> (</a:t>
            </a:r>
            <a:r>
              <a:rPr lang="en-US" sz="1200" dirty="0" err="1"/>
              <a:t>david.mocko@nasa.gov</a:t>
            </a:r>
            <a:r>
              <a:rPr lang="en-US" sz="1200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30920" y="2206800"/>
            <a:ext cx="1151820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Retrospective period 1998-2023 completed and delivered to GES DISC (Dec 2023)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Data volume generated and transferred: almost 500 TB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Forward-processing commenced in early October 2023 with latency of 24 hours or less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There are 31 active subscribers for GEOS-IT data at the GES DISC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 GEOS-FPIT (GEOS-5.12.4) continues to run in parallel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Tentative GEOS-FPIT shutoff date extended until Dec 31, 2024  (initially: Jul 31, 2024)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850840" y="1345320"/>
            <a:ext cx="62208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strike="noStrike" spc="-1">
                <a:solidFill>
                  <a:srgbClr val="163E64"/>
                </a:solidFill>
                <a:latin typeface="Aptos"/>
                <a:ea typeface="DejaVu Sans"/>
              </a:rPr>
              <a:t>GEOS-IT (5.29.4) Production Status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30920" y="2206800"/>
            <a:ext cx="1151820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AMLS mailing list to support NASA and external users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Documentation: file specification office note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Documentation: web site update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Documentation: intention to write a citable science document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902320" y="1345320"/>
            <a:ext cx="55533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strike="noStrike" spc="-1">
                <a:solidFill>
                  <a:srgbClr val="163E64"/>
                </a:solidFill>
                <a:latin typeface="Aptos"/>
                <a:ea typeface="DejaVu Sans"/>
              </a:rPr>
              <a:t>GEOS-IT (5.29.4) Pending tasks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08CFAD-5C5C-A11C-87AA-78896678223E}"/>
              </a:ext>
            </a:extLst>
          </p:cNvPr>
          <p:cNvSpPr txBox="1"/>
          <p:nvPr/>
        </p:nvSpPr>
        <p:spPr>
          <a:xfrm>
            <a:off x="73572" y="2905918"/>
            <a:ext cx="117270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     GEOS-IT, overall, represents a system of improved or equal quality from the FPIT system </a:t>
            </a:r>
          </a:p>
          <a:p>
            <a:pPr algn="ctr"/>
            <a:endParaRPr lang="en-US" sz="36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9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F7AA5-8892-CE6B-B6D1-919440D480FD}"/>
              </a:ext>
            </a:extLst>
          </p:cNvPr>
          <p:cNvSpPr txBox="1"/>
          <p:nvPr/>
        </p:nvSpPr>
        <p:spPr>
          <a:xfrm>
            <a:off x="0" y="2206941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Significantly improved mid to upper tropical, and extending into higher latitudes, T and q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Restored TOA energy balance (Net Shortwave – OLR)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MSLP, T2m*, and Total Precipitable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Revised land model produces a more realistic surface temperature diurnal cycle (not as cold immediately after sunset)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Updated model physics improves precipitation distribution;</a:t>
            </a:r>
          </a:p>
          <a:p>
            <a:r>
              <a:rPr lang="en-US" sz="1600" dirty="0"/>
              <a:t>        excessive FPIT rain over land largely fixed in GEOS-IT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5E47E-2EC8-E187-4862-1EA73BD9F531}"/>
              </a:ext>
            </a:extLst>
          </p:cNvPr>
          <p:cNvSpPr txBox="1"/>
          <p:nvPr/>
        </p:nvSpPr>
        <p:spPr>
          <a:xfrm>
            <a:off x="6010656" y="2206942"/>
            <a:ext cx="6181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Elimination of brief and weak, but spurious,  tropical cyclones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Improved and more consistent ozone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Downwelling radiative fluxes improved over ice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GEOS-IT sea-surface temperature now includes prognostic     diurnal warming and empirical cool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Update to the latest CEDS release for anthropogenic </a:t>
            </a:r>
          </a:p>
          <a:p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       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aerosol emissions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02A00-E529-3211-6F91-BE4F0FCB5192}"/>
              </a:ext>
            </a:extLst>
          </p:cNvPr>
          <p:cNvSpPr txBox="1"/>
          <p:nvPr/>
        </p:nvSpPr>
        <p:spPr>
          <a:xfrm>
            <a:off x="4815350" y="1187669"/>
            <a:ext cx="22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38233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AF155-DD62-49B5-102D-4D3780D1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643"/>
            <a:ext cx="6096000" cy="5108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74654-085D-A845-C399-AD814D36D41B}"/>
              </a:ext>
            </a:extLst>
          </p:cNvPr>
          <p:cNvSpPr txBox="1"/>
          <p:nvPr/>
        </p:nvSpPr>
        <p:spPr>
          <a:xfrm>
            <a:off x="219782" y="644434"/>
            <a:ext cx="44286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FPIT minus ERA5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300hPa Temperature (K);  January 2003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EB0A0-C32B-CAF3-9DDC-8E12B3142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74643"/>
            <a:ext cx="6096000" cy="5108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E9F7F-9BA0-3874-3E8C-1076AE92F9CB}"/>
              </a:ext>
            </a:extLst>
          </p:cNvPr>
          <p:cNvSpPr txBox="1"/>
          <p:nvPr/>
        </p:nvSpPr>
        <p:spPr>
          <a:xfrm>
            <a:off x="6315782" y="644434"/>
            <a:ext cx="44286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GEOS-IT minus ERA5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300hPa Temperature (K);  January 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09F03-8E99-BE87-8F4B-E95B7A7668CF}"/>
              </a:ext>
            </a:extLst>
          </p:cNvPr>
          <p:cNvSpPr txBox="1"/>
          <p:nvPr/>
        </p:nvSpPr>
        <p:spPr>
          <a:xfrm>
            <a:off x="3294560" y="6028899"/>
            <a:ext cx="560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This is representative of the historic record of GEOS-IT</a:t>
            </a:r>
          </a:p>
        </p:txBody>
      </p:sp>
    </p:spTree>
    <p:extLst>
      <p:ext uri="{BB962C8B-B14F-4D97-AF65-F5344CB8AC3E}">
        <p14:creationId xmlns:p14="http://schemas.microsoft.com/office/powerpoint/2010/main" val="19957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581A7-1167-A804-49A7-4574532D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9" y="0"/>
            <a:ext cx="5161015" cy="6858000"/>
          </a:xfrm>
          <a:prstGeom prst="rect">
            <a:avLst/>
          </a:prstGeom>
        </p:spPr>
      </p:pic>
      <p:pic>
        <p:nvPicPr>
          <p:cNvPr id="5" name="Picture 4" descr="A screenshot of a graph showing different colored shapes&#10;&#10;Description automatically generated">
            <a:extLst>
              <a:ext uri="{FF2B5EF4-FFF2-40B4-BE49-F238E27FC236}">
                <a16:creationId xmlns:a16="http://schemas.microsoft.com/office/drawing/2014/main" id="{872865A5-3002-1CC9-DE99-928BEA55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985" y="0"/>
            <a:ext cx="516101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C99F4A-E977-9071-DB05-13D436CFB1D9}"/>
              </a:ext>
            </a:extLst>
          </p:cNvPr>
          <p:cNvSpPr/>
          <p:nvPr/>
        </p:nvSpPr>
        <p:spPr>
          <a:xfrm>
            <a:off x="276670" y="0"/>
            <a:ext cx="10972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638A7-2EE1-AE44-2CE6-F44165E8569F}"/>
              </a:ext>
            </a:extLst>
          </p:cNvPr>
          <p:cNvSpPr/>
          <p:nvPr/>
        </p:nvSpPr>
        <p:spPr>
          <a:xfrm>
            <a:off x="6574536" y="0"/>
            <a:ext cx="10972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71256-EE2B-F1A7-DA1D-10FC81A82210}"/>
              </a:ext>
            </a:extLst>
          </p:cNvPr>
          <p:cNvSpPr txBox="1"/>
          <p:nvPr/>
        </p:nvSpPr>
        <p:spPr>
          <a:xfrm>
            <a:off x="-64071" y="60849"/>
            <a:ext cx="16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GEOS-IT minus ERA5</a:t>
            </a:r>
          </a:p>
          <a:p>
            <a:r>
              <a:rPr lang="en-US" sz="1200" b="1" dirty="0"/>
              <a:t>Zonal Mean Temp</a:t>
            </a:r>
          </a:p>
          <a:p>
            <a:r>
              <a:rPr lang="en-US" sz="1200" b="1" dirty="0"/>
              <a:t>July 2023 (K)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CB0DD-D672-D439-288E-872266267C56}"/>
              </a:ext>
            </a:extLst>
          </p:cNvPr>
          <p:cNvSpPr txBox="1"/>
          <p:nvPr/>
        </p:nvSpPr>
        <p:spPr>
          <a:xfrm>
            <a:off x="-64071" y="2242985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FPT minus ERA5</a:t>
            </a:r>
          </a:p>
          <a:p>
            <a:r>
              <a:rPr lang="en-US" sz="1100" b="1" dirty="0"/>
              <a:t>Zonal Mean Temp</a:t>
            </a:r>
          </a:p>
          <a:p>
            <a:r>
              <a:rPr lang="en-US" sz="1100" b="1" dirty="0"/>
              <a:t>July 2023 (K)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DA428-7DF2-18B4-CEC6-780B57F8B560}"/>
              </a:ext>
            </a:extLst>
          </p:cNvPr>
          <p:cNvSpPr txBox="1"/>
          <p:nvPr/>
        </p:nvSpPr>
        <p:spPr>
          <a:xfrm>
            <a:off x="6096000" y="60849"/>
            <a:ext cx="16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GEOS-IT minus ERA5</a:t>
            </a:r>
          </a:p>
          <a:p>
            <a:r>
              <a:rPr lang="en-US" sz="1200" b="1" dirty="0"/>
              <a:t>Zonal Mean SPHU</a:t>
            </a:r>
          </a:p>
          <a:p>
            <a:r>
              <a:rPr lang="en-US" sz="1200" b="1" dirty="0"/>
              <a:t>July 2023 (g/kg)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F0AE8-B110-AEF6-7AE8-62C6F8D853E9}"/>
              </a:ext>
            </a:extLst>
          </p:cNvPr>
          <p:cNvSpPr txBox="1"/>
          <p:nvPr/>
        </p:nvSpPr>
        <p:spPr>
          <a:xfrm>
            <a:off x="6141719" y="2219902"/>
            <a:ext cx="143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FPIT minus ERA5</a:t>
            </a:r>
          </a:p>
          <a:p>
            <a:r>
              <a:rPr lang="en-US" sz="1200" b="1" dirty="0"/>
              <a:t>Zonal Mean SPHU</a:t>
            </a:r>
          </a:p>
          <a:p>
            <a:r>
              <a:rPr lang="en-US" sz="1200" b="1" dirty="0"/>
              <a:t>July 2023 (g/kg)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10C93-2E1E-845F-191C-EC3980AC46F7}"/>
              </a:ext>
            </a:extLst>
          </p:cNvPr>
          <p:cNvSpPr txBox="1"/>
          <p:nvPr/>
        </p:nvSpPr>
        <p:spPr>
          <a:xfrm>
            <a:off x="0" y="4649902"/>
            <a:ext cx="1496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Closeness to ERA5</a:t>
            </a:r>
          </a:p>
          <a:p>
            <a:endParaRPr lang="en-US" sz="1200" b="1" dirty="0"/>
          </a:p>
          <a:p>
            <a:r>
              <a:rPr lang="en-US" sz="1200" b="1" dirty="0"/>
              <a:t>blue/green = </a:t>
            </a:r>
          </a:p>
          <a:p>
            <a:r>
              <a:rPr lang="en-US" sz="1200" b="1" dirty="0"/>
              <a:t>GEOS-IT closer</a:t>
            </a:r>
          </a:p>
          <a:p>
            <a:endParaRPr lang="en-US" sz="1200" b="1" dirty="0"/>
          </a:p>
          <a:p>
            <a:r>
              <a:rPr lang="en-US" sz="1200" b="1" dirty="0"/>
              <a:t>yellow/red =</a:t>
            </a:r>
          </a:p>
          <a:p>
            <a:r>
              <a:rPr lang="en-US" sz="1200" b="1" dirty="0"/>
              <a:t>FPIT closer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FC26F-2267-01B8-8CE8-A8B6A1B09E45}"/>
              </a:ext>
            </a:extLst>
          </p:cNvPr>
          <p:cNvSpPr txBox="1"/>
          <p:nvPr/>
        </p:nvSpPr>
        <p:spPr>
          <a:xfrm>
            <a:off x="6223099" y="4649902"/>
            <a:ext cx="1496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Closeness to ERA5</a:t>
            </a:r>
          </a:p>
          <a:p>
            <a:endParaRPr lang="en-US" sz="1200" b="1" dirty="0"/>
          </a:p>
          <a:p>
            <a:r>
              <a:rPr lang="en-US" sz="1200" b="1" dirty="0"/>
              <a:t>blue/green = </a:t>
            </a:r>
          </a:p>
          <a:p>
            <a:r>
              <a:rPr lang="en-US" sz="1200" b="1" dirty="0"/>
              <a:t>GEOS-IT closer</a:t>
            </a:r>
          </a:p>
          <a:p>
            <a:endParaRPr lang="en-US" sz="1200" b="1" dirty="0"/>
          </a:p>
          <a:p>
            <a:r>
              <a:rPr lang="en-US" sz="1200" b="1" dirty="0"/>
              <a:t>yellow/red =</a:t>
            </a:r>
          </a:p>
          <a:p>
            <a:r>
              <a:rPr lang="en-US" sz="1200" b="1" dirty="0"/>
              <a:t>FPIT closer</a:t>
            </a:r>
          </a:p>
        </p:txBody>
      </p:sp>
    </p:spTree>
    <p:extLst>
      <p:ext uri="{BB962C8B-B14F-4D97-AF65-F5344CB8AC3E}">
        <p14:creationId xmlns:p14="http://schemas.microsoft.com/office/powerpoint/2010/main" val="119351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3195C-459F-061F-54CE-E3735130B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682" y="392645"/>
            <a:ext cx="4994486" cy="6700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30968-2FF6-64BB-992C-3E3D40DC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/>
          <a:stretch/>
        </p:blipFill>
        <p:spPr>
          <a:xfrm>
            <a:off x="800833" y="815545"/>
            <a:ext cx="4994486" cy="6277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73614C-859C-D24E-A459-84521C0D4115}"/>
              </a:ext>
            </a:extLst>
          </p:cNvPr>
          <p:cNvSpPr/>
          <p:nvPr/>
        </p:nvSpPr>
        <p:spPr>
          <a:xfrm>
            <a:off x="800833" y="284205"/>
            <a:ext cx="11036940" cy="53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C2BDB-8A76-FAEA-545A-8EEE14A6884C}"/>
              </a:ext>
            </a:extLst>
          </p:cNvPr>
          <p:cNvSpPr txBox="1"/>
          <p:nvPr/>
        </p:nvSpPr>
        <p:spPr>
          <a:xfrm>
            <a:off x="1351005" y="0"/>
            <a:ext cx="2062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RAOB Temperature</a:t>
            </a:r>
          </a:p>
          <a:p>
            <a:r>
              <a:rPr lang="en-US" dirty="0"/>
              <a:t>O-F, Global (K)</a:t>
            </a:r>
          </a:p>
          <a:p>
            <a:r>
              <a:rPr lang="en-US" dirty="0"/>
              <a:t>July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80738-FB6F-8485-A4F2-560C1A193ABC}"/>
              </a:ext>
            </a:extLst>
          </p:cNvPr>
          <p:cNvSpPr txBox="1"/>
          <p:nvPr/>
        </p:nvSpPr>
        <p:spPr>
          <a:xfrm>
            <a:off x="6961720" y="0"/>
            <a:ext cx="2023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RAOB Water Vapor</a:t>
            </a:r>
          </a:p>
          <a:p>
            <a:r>
              <a:rPr lang="en-US" dirty="0"/>
              <a:t>O-F, Tropics (g/kg)</a:t>
            </a:r>
          </a:p>
          <a:p>
            <a:r>
              <a:rPr lang="en-US" dirty="0"/>
              <a:t>July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5A829-5B00-CD58-DC3A-6CBC0B732F6E}"/>
              </a:ext>
            </a:extLst>
          </p:cNvPr>
          <p:cNvSpPr txBox="1"/>
          <p:nvPr/>
        </p:nvSpPr>
        <p:spPr>
          <a:xfrm>
            <a:off x="4760658" y="1022869"/>
            <a:ext cx="636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5C7C0-7888-8042-F6DA-871AAE20620D}"/>
              </a:ext>
            </a:extLst>
          </p:cNvPr>
          <p:cNvSpPr txBox="1"/>
          <p:nvPr/>
        </p:nvSpPr>
        <p:spPr>
          <a:xfrm>
            <a:off x="8893925" y="1022869"/>
            <a:ext cx="636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693E7-76DF-09BF-8CB9-EF0C30589B58}"/>
              </a:ext>
            </a:extLst>
          </p:cNvPr>
          <p:cNvSpPr txBox="1"/>
          <p:nvPr/>
        </p:nvSpPr>
        <p:spPr>
          <a:xfrm>
            <a:off x="1415741" y="1022869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mean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91FCD-6D48-9880-3C47-E3869CF139B2}"/>
              </a:ext>
            </a:extLst>
          </p:cNvPr>
          <p:cNvSpPr txBox="1"/>
          <p:nvPr/>
        </p:nvSpPr>
        <p:spPr>
          <a:xfrm>
            <a:off x="7033395" y="1022869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mean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FDC6B-8902-3D5D-2921-3CFFB89E1308}"/>
              </a:ext>
            </a:extLst>
          </p:cNvPr>
          <p:cNvSpPr txBox="1"/>
          <p:nvPr/>
        </p:nvSpPr>
        <p:spPr>
          <a:xfrm>
            <a:off x="3595818" y="76882"/>
            <a:ext cx="1309333" cy="646331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dirty="0"/>
              <a:t>__ FPIT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BD903-561B-EC33-C115-853846F018C3}"/>
              </a:ext>
            </a:extLst>
          </p:cNvPr>
          <p:cNvSpPr txBox="1"/>
          <p:nvPr/>
        </p:nvSpPr>
        <p:spPr>
          <a:xfrm>
            <a:off x="9530638" y="76882"/>
            <a:ext cx="1309333" cy="646331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 GEOS-IT</a:t>
            </a:r>
          </a:p>
          <a:p>
            <a:r>
              <a:rPr lang="en-US" dirty="0"/>
              <a:t>__ FPIT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89F824-5F1D-1E7D-8ABF-D3A03D8D1EA9}"/>
              </a:ext>
            </a:extLst>
          </p:cNvPr>
          <p:cNvSpPr/>
          <p:nvPr/>
        </p:nvSpPr>
        <p:spPr>
          <a:xfrm>
            <a:off x="6734432" y="723213"/>
            <a:ext cx="227288" cy="607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7CB1F6-9119-3B3A-DE5C-C3453FD42F2D}"/>
              </a:ext>
            </a:extLst>
          </p:cNvPr>
          <p:cNvSpPr/>
          <p:nvPr/>
        </p:nvSpPr>
        <p:spPr>
          <a:xfrm>
            <a:off x="1130259" y="780565"/>
            <a:ext cx="227288" cy="607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9FBB1E-A984-534C-93F4-14331E451AE2}"/>
              </a:ext>
            </a:extLst>
          </p:cNvPr>
          <p:cNvSpPr txBox="1"/>
          <p:nvPr/>
        </p:nvSpPr>
        <p:spPr>
          <a:xfrm>
            <a:off x="621783" y="696101"/>
            <a:ext cx="80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10hPa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DC5F9-220A-2ECC-A4C5-D24717193FF3}"/>
              </a:ext>
            </a:extLst>
          </p:cNvPr>
          <p:cNvSpPr txBox="1"/>
          <p:nvPr/>
        </p:nvSpPr>
        <p:spPr>
          <a:xfrm>
            <a:off x="478925" y="3558044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100hPa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02BC7-8B7A-BB06-939B-08A51B900305}"/>
              </a:ext>
            </a:extLst>
          </p:cNvPr>
          <p:cNvSpPr txBox="1"/>
          <p:nvPr/>
        </p:nvSpPr>
        <p:spPr>
          <a:xfrm>
            <a:off x="498352" y="4729551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250hPa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7BB5F-9327-45FD-BA7B-6621830EEEC8}"/>
              </a:ext>
            </a:extLst>
          </p:cNvPr>
          <p:cNvSpPr txBox="1"/>
          <p:nvPr/>
        </p:nvSpPr>
        <p:spPr>
          <a:xfrm>
            <a:off x="393072" y="6377424"/>
            <a:ext cx="10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1000hPa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92CF0-8BDF-A2BB-3235-08AFD55D7766}"/>
              </a:ext>
            </a:extLst>
          </p:cNvPr>
          <p:cNvSpPr txBox="1"/>
          <p:nvPr/>
        </p:nvSpPr>
        <p:spPr>
          <a:xfrm>
            <a:off x="6142195" y="673277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300hPa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47566-68AE-F0FA-E510-6BC8281FE2A3}"/>
              </a:ext>
            </a:extLst>
          </p:cNvPr>
          <p:cNvSpPr txBox="1"/>
          <p:nvPr/>
        </p:nvSpPr>
        <p:spPr>
          <a:xfrm>
            <a:off x="6142196" y="2297845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EB874-75EF-9417-6538-45BCA829EC73}"/>
              </a:ext>
            </a:extLst>
          </p:cNvPr>
          <p:cNvSpPr txBox="1"/>
          <p:nvPr/>
        </p:nvSpPr>
        <p:spPr>
          <a:xfrm>
            <a:off x="6142195" y="3954159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700hPa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3FC98-A507-F2AB-CE0C-EA15213BBD55}"/>
              </a:ext>
            </a:extLst>
          </p:cNvPr>
          <p:cNvSpPr txBox="1"/>
          <p:nvPr/>
        </p:nvSpPr>
        <p:spPr>
          <a:xfrm>
            <a:off x="6144628" y="5160656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850hPa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C98C2B-9FE3-CEFA-417A-CA6349AE20B8}"/>
              </a:ext>
            </a:extLst>
          </p:cNvPr>
          <p:cNvSpPr txBox="1"/>
          <p:nvPr/>
        </p:nvSpPr>
        <p:spPr>
          <a:xfrm>
            <a:off x="6018764" y="6395464"/>
            <a:ext cx="10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1000hPa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54184B-26C7-76E4-A537-BF6514E946E2}"/>
              </a:ext>
            </a:extLst>
          </p:cNvPr>
          <p:cNvCxnSpPr/>
          <p:nvPr/>
        </p:nvCxnSpPr>
        <p:spPr>
          <a:xfrm flipV="1">
            <a:off x="2542032" y="822960"/>
            <a:ext cx="0" cy="579532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43EC5F-D0AA-BDF5-A57E-A8D740EC2C39}"/>
              </a:ext>
            </a:extLst>
          </p:cNvPr>
          <p:cNvCxnSpPr/>
          <p:nvPr/>
        </p:nvCxnSpPr>
        <p:spPr>
          <a:xfrm flipV="1">
            <a:off x="8254973" y="822960"/>
            <a:ext cx="0" cy="579532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1849</Words>
  <Application>Microsoft Macintosh PowerPoint</Application>
  <PresentationFormat>Widescreen</PresentationFormat>
  <Paragraphs>345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Partyka, Gary S. (GSFC-610.1)[SCIENCE SYSTEMS AND APPLICATIONS INC]</dc:creator>
  <cp:lastModifiedBy>Lucchesi, Robert A. (GSFC-610.1)[SCIENCE SYSTEMS AND APPLICATIONS INC]</cp:lastModifiedBy>
  <cp:revision>16</cp:revision>
  <dcterms:created xsi:type="dcterms:W3CDTF">2024-04-02T02:52:15Z</dcterms:created>
  <dcterms:modified xsi:type="dcterms:W3CDTF">2024-04-04T15:26:13Z</dcterms:modified>
</cp:coreProperties>
</file>