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63" r:id="rId3"/>
    <p:sldId id="257" r:id="rId4"/>
    <p:sldId id="265" r:id="rId5"/>
    <p:sldId id="262" r:id="rId6"/>
    <p:sldId id="258" r:id="rId7"/>
    <p:sldId id="269" r:id="rId8"/>
    <p:sldId id="266" r:id="rId9"/>
    <p:sldId id="267" r:id="rId10"/>
    <p:sldId id="268"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8" d="100"/>
          <a:sy n="88" d="100"/>
        </p:scale>
        <p:origin x="-768"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13CBF2-C970-924F-95ED-6F3FD3222AA4}" type="datetimeFigureOut">
              <a:rPr lang="en-US" smtClean="0"/>
              <a:t>5/1/17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C17F4D-2AAF-5040-9113-DABF6C0C6ACB}" type="slidenum">
              <a:rPr lang="en-US" smtClean="0"/>
              <a:t>‹#›</a:t>
            </a:fld>
            <a:endParaRPr lang="en-US"/>
          </a:p>
        </p:txBody>
      </p:sp>
    </p:spTree>
    <p:extLst>
      <p:ext uri="{BB962C8B-B14F-4D97-AF65-F5344CB8AC3E}">
        <p14:creationId xmlns:p14="http://schemas.microsoft.com/office/powerpoint/2010/main" val="5669389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C17F4D-2AAF-5040-9113-DABF6C0C6ACB}" type="slidenum">
              <a:rPr lang="en-US" smtClean="0"/>
              <a:t>3</a:t>
            </a:fld>
            <a:endParaRPr lang="en-US"/>
          </a:p>
        </p:txBody>
      </p:sp>
    </p:spTree>
    <p:extLst>
      <p:ext uri="{BB962C8B-B14F-4D97-AF65-F5344CB8AC3E}">
        <p14:creationId xmlns:p14="http://schemas.microsoft.com/office/powerpoint/2010/main" val="315988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C17F4D-2AAF-5040-9113-DABF6C0C6ACB}" type="slidenum">
              <a:rPr lang="en-US" smtClean="0"/>
              <a:t>5</a:t>
            </a:fld>
            <a:endParaRPr lang="en-US"/>
          </a:p>
        </p:txBody>
      </p:sp>
    </p:spTree>
    <p:extLst>
      <p:ext uri="{BB962C8B-B14F-4D97-AF65-F5344CB8AC3E}">
        <p14:creationId xmlns:p14="http://schemas.microsoft.com/office/powerpoint/2010/main" val="167730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C17F4D-2AAF-5040-9113-DABF6C0C6ACB}" type="slidenum">
              <a:rPr lang="en-US" smtClean="0"/>
              <a:t>7</a:t>
            </a:fld>
            <a:endParaRPr lang="en-US"/>
          </a:p>
        </p:txBody>
      </p:sp>
    </p:spTree>
    <p:extLst>
      <p:ext uri="{BB962C8B-B14F-4D97-AF65-F5344CB8AC3E}">
        <p14:creationId xmlns:p14="http://schemas.microsoft.com/office/powerpoint/2010/main" val="4011819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C17F4D-2AAF-5040-9113-DABF6C0C6ACB}" type="slidenum">
              <a:rPr lang="en-US" smtClean="0"/>
              <a:t>9</a:t>
            </a:fld>
            <a:endParaRPr lang="en-US"/>
          </a:p>
        </p:txBody>
      </p:sp>
    </p:spTree>
    <p:extLst>
      <p:ext uri="{BB962C8B-B14F-4D97-AF65-F5344CB8AC3E}">
        <p14:creationId xmlns:p14="http://schemas.microsoft.com/office/powerpoint/2010/main" val="2248168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C17F4D-2AAF-5040-9113-DABF6C0C6ACB}" type="slidenum">
              <a:rPr lang="en-US" smtClean="0"/>
              <a:t>10</a:t>
            </a:fld>
            <a:endParaRPr lang="en-US"/>
          </a:p>
        </p:txBody>
      </p:sp>
    </p:spTree>
    <p:extLst>
      <p:ext uri="{BB962C8B-B14F-4D97-AF65-F5344CB8AC3E}">
        <p14:creationId xmlns:p14="http://schemas.microsoft.com/office/powerpoint/2010/main" val="924413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B690CE2-7D37-9249-B0CE-3DEFD07238C9}" type="datetimeFigureOut">
              <a:rPr lang="en-US" smtClean="0"/>
              <a:t>5/1/17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E9F5B1-0BEA-834D-A598-CDAB0A2CABBC}" type="slidenum">
              <a:rPr lang="en-US" smtClean="0"/>
              <a:t>‹#›</a:t>
            </a:fld>
            <a:endParaRPr lang="en-US"/>
          </a:p>
        </p:txBody>
      </p:sp>
    </p:spTree>
    <p:extLst>
      <p:ext uri="{BB962C8B-B14F-4D97-AF65-F5344CB8AC3E}">
        <p14:creationId xmlns:p14="http://schemas.microsoft.com/office/powerpoint/2010/main" val="3618390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690CE2-7D37-9249-B0CE-3DEFD07238C9}" type="datetimeFigureOut">
              <a:rPr lang="en-US" smtClean="0"/>
              <a:t>5/1/17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E9F5B1-0BEA-834D-A598-CDAB0A2CABBC}" type="slidenum">
              <a:rPr lang="en-US" smtClean="0"/>
              <a:t>‹#›</a:t>
            </a:fld>
            <a:endParaRPr lang="en-US"/>
          </a:p>
        </p:txBody>
      </p:sp>
    </p:spTree>
    <p:extLst>
      <p:ext uri="{BB962C8B-B14F-4D97-AF65-F5344CB8AC3E}">
        <p14:creationId xmlns:p14="http://schemas.microsoft.com/office/powerpoint/2010/main" val="272106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690CE2-7D37-9249-B0CE-3DEFD07238C9}" type="datetimeFigureOut">
              <a:rPr lang="en-US" smtClean="0"/>
              <a:t>5/1/17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E9F5B1-0BEA-834D-A598-CDAB0A2CABBC}" type="slidenum">
              <a:rPr lang="en-US" smtClean="0"/>
              <a:t>‹#›</a:t>
            </a:fld>
            <a:endParaRPr lang="en-US"/>
          </a:p>
        </p:txBody>
      </p:sp>
    </p:spTree>
    <p:extLst>
      <p:ext uri="{BB962C8B-B14F-4D97-AF65-F5344CB8AC3E}">
        <p14:creationId xmlns:p14="http://schemas.microsoft.com/office/powerpoint/2010/main" val="812416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690CE2-7D37-9249-B0CE-3DEFD07238C9}" type="datetimeFigureOut">
              <a:rPr lang="en-US" smtClean="0"/>
              <a:t>5/1/17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E9F5B1-0BEA-834D-A598-CDAB0A2CABBC}" type="slidenum">
              <a:rPr lang="en-US" smtClean="0"/>
              <a:t>‹#›</a:t>
            </a:fld>
            <a:endParaRPr lang="en-US"/>
          </a:p>
        </p:txBody>
      </p:sp>
    </p:spTree>
    <p:extLst>
      <p:ext uri="{BB962C8B-B14F-4D97-AF65-F5344CB8AC3E}">
        <p14:creationId xmlns:p14="http://schemas.microsoft.com/office/powerpoint/2010/main" val="164142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690CE2-7D37-9249-B0CE-3DEFD07238C9}" type="datetimeFigureOut">
              <a:rPr lang="en-US" smtClean="0"/>
              <a:t>5/1/17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E9F5B1-0BEA-834D-A598-CDAB0A2CABBC}" type="slidenum">
              <a:rPr lang="en-US" smtClean="0"/>
              <a:t>‹#›</a:t>
            </a:fld>
            <a:endParaRPr lang="en-US"/>
          </a:p>
        </p:txBody>
      </p:sp>
    </p:spTree>
    <p:extLst>
      <p:ext uri="{BB962C8B-B14F-4D97-AF65-F5344CB8AC3E}">
        <p14:creationId xmlns:p14="http://schemas.microsoft.com/office/powerpoint/2010/main" val="3399128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B690CE2-7D37-9249-B0CE-3DEFD07238C9}" type="datetimeFigureOut">
              <a:rPr lang="en-US" smtClean="0"/>
              <a:t>5/1/17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E9F5B1-0BEA-834D-A598-CDAB0A2CABBC}" type="slidenum">
              <a:rPr lang="en-US" smtClean="0"/>
              <a:t>‹#›</a:t>
            </a:fld>
            <a:endParaRPr lang="en-US"/>
          </a:p>
        </p:txBody>
      </p:sp>
    </p:spTree>
    <p:extLst>
      <p:ext uri="{BB962C8B-B14F-4D97-AF65-F5344CB8AC3E}">
        <p14:creationId xmlns:p14="http://schemas.microsoft.com/office/powerpoint/2010/main" val="597703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690CE2-7D37-9249-B0CE-3DEFD07238C9}" type="datetimeFigureOut">
              <a:rPr lang="en-US" smtClean="0"/>
              <a:t>5/1/17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E9F5B1-0BEA-834D-A598-CDAB0A2CABBC}" type="slidenum">
              <a:rPr lang="en-US" smtClean="0"/>
              <a:t>‹#›</a:t>
            </a:fld>
            <a:endParaRPr lang="en-US"/>
          </a:p>
        </p:txBody>
      </p:sp>
    </p:spTree>
    <p:extLst>
      <p:ext uri="{BB962C8B-B14F-4D97-AF65-F5344CB8AC3E}">
        <p14:creationId xmlns:p14="http://schemas.microsoft.com/office/powerpoint/2010/main" val="1251227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690CE2-7D37-9249-B0CE-3DEFD07238C9}" type="datetimeFigureOut">
              <a:rPr lang="en-US" smtClean="0"/>
              <a:t>5/1/17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E9F5B1-0BEA-834D-A598-CDAB0A2CABBC}" type="slidenum">
              <a:rPr lang="en-US" smtClean="0"/>
              <a:t>‹#›</a:t>
            </a:fld>
            <a:endParaRPr lang="en-US"/>
          </a:p>
        </p:txBody>
      </p:sp>
    </p:spTree>
    <p:extLst>
      <p:ext uri="{BB962C8B-B14F-4D97-AF65-F5344CB8AC3E}">
        <p14:creationId xmlns:p14="http://schemas.microsoft.com/office/powerpoint/2010/main" val="221868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690CE2-7D37-9249-B0CE-3DEFD07238C9}" type="datetimeFigureOut">
              <a:rPr lang="en-US" smtClean="0"/>
              <a:t>5/1/17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E9F5B1-0BEA-834D-A598-CDAB0A2CABBC}" type="slidenum">
              <a:rPr lang="en-US" smtClean="0"/>
              <a:t>‹#›</a:t>
            </a:fld>
            <a:endParaRPr lang="en-US"/>
          </a:p>
        </p:txBody>
      </p:sp>
    </p:spTree>
    <p:extLst>
      <p:ext uri="{BB962C8B-B14F-4D97-AF65-F5344CB8AC3E}">
        <p14:creationId xmlns:p14="http://schemas.microsoft.com/office/powerpoint/2010/main" val="3981119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690CE2-7D37-9249-B0CE-3DEFD07238C9}" type="datetimeFigureOut">
              <a:rPr lang="en-US" smtClean="0"/>
              <a:t>5/1/17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E9F5B1-0BEA-834D-A598-CDAB0A2CABBC}" type="slidenum">
              <a:rPr lang="en-US" smtClean="0"/>
              <a:t>‹#›</a:t>
            </a:fld>
            <a:endParaRPr lang="en-US"/>
          </a:p>
        </p:txBody>
      </p:sp>
    </p:spTree>
    <p:extLst>
      <p:ext uri="{BB962C8B-B14F-4D97-AF65-F5344CB8AC3E}">
        <p14:creationId xmlns:p14="http://schemas.microsoft.com/office/powerpoint/2010/main" val="1470433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690CE2-7D37-9249-B0CE-3DEFD07238C9}" type="datetimeFigureOut">
              <a:rPr lang="en-US" smtClean="0"/>
              <a:t>5/1/17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E9F5B1-0BEA-834D-A598-CDAB0A2CABBC}" type="slidenum">
              <a:rPr lang="en-US" smtClean="0"/>
              <a:t>‹#›</a:t>
            </a:fld>
            <a:endParaRPr lang="en-US"/>
          </a:p>
        </p:txBody>
      </p:sp>
    </p:spTree>
    <p:extLst>
      <p:ext uri="{BB962C8B-B14F-4D97-AF65-F5344CB8AC3E}">
        <p14:creationId xmlns:p14="http://schemas.microsoft.com/office/powerpoint/2010/main" val="211028555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690CE2-7D37-9249-B0CE-3DEFD07238C9}" type="datetimeFigureOut">
              <a:rPr lang="en-US" smtClean="0"/>
              <a:t>5/1/17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E9F5B1-0BEA-834D-A598-CDAB0A2CABBC}" type="slidenum">
              <a:rPr lang="en-US" smtClean="0"/>
              <a:t>‹#›</a:t>
            </a:fld>
            <a:endParaRPr lang="en-US"/>
          </a:p>
        </p:txBody>
      </p:sp>
    </p:spTree>
    <p:extLst>
      <p:ext uri="{BB962C8B-B14F-4D97-AF65-F5344CB8AC3E}">
        <p14:creationId xmlns:p14="http://schemas.microsoft.com/office/powerpoint/2010/main" val="31858530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30.png"/><Relationship Id="rId14" Type="http://schemas.openxmlformats.org/officeDocument/2006/relationships/image" Target="../media/image31.png"/><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image" Target="../media/image29.png"/><Relationship Id="rId7" Type="http://schemas.openxmlformats.org/officeDocument/2006/relationships/image" Target="../media/image9.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gmao.gsfc.nasa.gov/intranet/research/modeling/agcm/geos5/IC180_AMIP_asd1"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hyperlink" Target="https://gmao.gsfc.nasa.gov/intranet/research/modeling/agcm/geos5/IC180_AMIP_asd1" TargetMode="External"/><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4.png"/><Relationship Id="rId7" Type="http://schemas.openxmlformats.org/officeDocument/2006/relationships/image" Target="../media/image6.png"/><Relationship Id="rId8" Type="http://schemas.openxmlformats.org/officeDocument/2006/relationships/image" Target="../media/image11.png"/><Relationship Id="rId9"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 Id="rId8" Type="http://schemas.openxmlformats.org/officeDocument/2006/relationships/image" Target="../media/image18.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23.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2880"/>
            <a:ext cx="7772400" cy="614141"/>
          </a:xfrm>
        </p:spPr>
        <p:txBody>
          <a:bodyPr>
            <a:normAutofit/>
          </a:bodyPr>
          <a:lstStyle/>
          <a:p>
            <a:r>
              <a:rPr lang="en-US" sz="2400" b="1" dirty="0" smtClean="0"/>
              <a:t>Large-Scale Drivers of JJA T2m Bias in NH</a:t>
            </a:r>
            <a:endParaRPr lang="en-US" sz="2400" b="1" dirty="0"/>
          </a:p>
        </p:txBody>
      </p:sp>
      <p:sp>
        <p:nvSpPr>
          <p:cNvPr id="3" name="Subtitle 2"/>
          <p:cNvSpPr>
            <a:spLocks noGrp="1"/>
          </p:cNvSpPr>
          <p:nvPr>
            <p:ph type="subTitle" idx="1"/>
          </p:nvPr>
        </p:nvSpPr>
        <p:spPr>
          <a:xfrm>
            <a:off x="852694" y="717021"/>
            <a:ext cx="7764772" cy="6140979"/>
          </a:xfrm>
        </p:spPr>
        <p:txBody>
          <a:bodyPr>
            <a:noAutofit/>
          </a:bodyPr>
          <a:lstStyle/>
          <a:p>
            <a:pPr marL="342900" indent="-342900" algn="l">
              <a:buFontTx/>
              <a:buChar char="-"/>
            </a:pPr>
            <a:r>
              <a:rPr lang="en-US" sz="1800" dirty="0">
                <a:solidFill>
                  <a:schemeClr val="tx1"/>
                </a:solidFill>
              </a:rPr>
              <a:t>E</a:t>
            </a:r>
            <a:r>
              <a:rPr lang="en-US" sz="1800" dirty="0" smtClean="0">
                <a:solidFill>
                  <a:schemeClr val="tx1"/>
                </a:solidFill>
              </a:rPr>
              <a:t>vidence is presented (typical of recent versions of the AGCM) that the T2m warm bias over Asia and North Americ</a:t>
            </a:r>
            <a:r>
              <a:rPr lang="en-US" sz="1800" dirty="0">
                <a:solidFill>
                  <a:schemeClr val="tx1"/>
                </a:solidFill>
              </a:rPr>
              <a:t>a</a:t>
            </a:r>
            <a:r>
              <a:rPr lang="en-US" sz="1800" dirty="0" smtClean="0">
                <a:solidFill>
                  <a:schemeClr val="tx1"/>
                </a:solidFill>
              </a:rPr>
              <a:t> in AGCMs is in part dynamically driven from above (linked to zonal mean wind bias) and amplified at the surface via possible land model issues</a:t>
            </a:r>
          </a:p>
          <a:p>
            <a:pPr marL="342900" indent="-342900" algn="l">
              <a:buFontTx/>
              <a:buChar char="-"/>
            </a:pPr>
            <a:endParaRPr lang="en-US" sz="1800" dirty="0" smtClean="0">
              <a:solidFill>
                <a:schemeClr val="tx1"/>
              </a:solidFill>
            </a:endParaRPr>
          </a:p>
          <a:p>
            <a:pPr marL="342900" indent="-342900" algn="l">
              <a:buFontTx/>
              <a:buChar char="-"/>
            </a:pPr>
            <a:r>
              <a:rPr lang="en-US" sz="1800" dirty="0" smtClean="0">
                <a:solidFill>
                  <a:schemeClr val="tx1"/>
                </a:solidFill>
              </a:rPr>
              <a:t>An example is given for an AGCM (132 levels) that does not have the zonal wind bias and also has much reduced T2m warm bias (smaller and confined to regions of high topography)</a:t>
            </a:r>
          </a:p>
          <a:p>
            <a:pPr marL="342900" indent="-342900" algn="l">
              <a:buFontTx/>
              <a:buChar char="-"/>
            </a:pPr>
            <a:endParaRPr lang="en-US" sz="1800" dirty="0" smtClean="0">
              <a:solidFill>
                <a:schemeClr val="tx1"/>
              </a:solidFill>
            </a:endParaRPr>
          </a:p>
          <a:p>
            <a:pPr marL="342900" indent="-342900" algn="l">
              <a:buFontTx/>
              <a:buChar char="-"/>
            </a:pPr>
            <a:r>
              <a:rPr lang="en-US" sz="1800" dirty="0" smtClean="0">
                <a:solidFill>
                  <a:schemeClr val="tx1"/>
                </a:solidFill>
              </a:rPr>
              <a:t>The recent coupled models have very different zonal wind bias (compared to AGCMs) forced </a:t>
            </a:r>
            <a:r>
              <a:rPr lang="en-US" sz="1800" dirty="0">
                <a:solidFill>
                  <a:schemeClr val="tx1"/>
                </a:solidFill>
              </a:rPr>
              <a:t>by </a:t>
            </a:r>
            <a:r>
              <a:rPr lang="en-US" sz="1800" dirty="0" smtClean="0">
                <a:solidFill>
                  <a:schemeClr val="tx1"/>
                </a:solidFill>
              </a:rPr>
              <a:t>double </a:t>
            </a:r>
            <a:r>
              <a:rPr lang="en-US" sz="1800" dirty="0">
                <a:solidFill>
                  <a:schemeClr val="tx1"/>
                </a:solidFill>
              </a:rPr>
              <a:t>ITCZ </a:t>
            </a:r>
            <a:r>
              <a:rPr lang="en-US" sz="1800" dirty="0" smtClean="0">
                <a:solidFill>
                  <a:schemeClr val="tx1"/>
                </a:solidFill>
              </a:rPr>
              <a:t> bias (</a:t>
            </a:r>
            <a:r>
              <a:rPr lang="en-US" sz="1800" b="1" dirty="0">
                <a:solidFill>
                  <a:srgbClr val="000000"/>
                </a:solidFill>
              </a:rPr>
              <a:t>H54p3c90o1_4</a:t>
            </a:r>
            <a:r>
              <a:rPr lang="en-US" sz="1800" dirty="0" smtClean="0">
                <a:solidFill>
                  <a:schemeClr val="tx1"/>
                </a:solidFill>
              </a:rPr>
              <a:t> is an example) and very different T2m bias (cold over Eurasia though still slightly warm over North </a:t>
            </a:r>
            <a:r>
              <a:rPr lang="en-US" sz="1800" dirty="0" smtClean="0">
                <a:solidFill>
                  <a:schemeClr val="tx1"/>
                </a:solidFill>
              </a:rPr>
              <a:t>America</a:t>
            </a:r>
          </a:p>
          <a:p>
            <a:pPr marL="342900" indent="-342900" algn="l">
              <a:buFontTx/>
              <a:buChar char="-"/>
            </a:pPr>
            <a:endParaRPr lang="en-US" sz="1800" dirty="0">
              <a:solidFill>
                <a:schemeClr val="tx1"/>
              </a:solidFill>
            </a:endParaRPr>
          </a:p>
          <a:p>
            <a:pPr marL="342900" indent="-342900" algn="l">
              <a:buFontTx/>
              <a:buChar char="-"/>
            </a:pPr>
            <a:r>
              <a:rPr lang="en-US" sz="1800" dirty="0">
                <a:solidFill>
                  <a:schemeClr val="tx1"/>
                </a:solidFill>
              </a:rPr>
              <a:t>A</a:t>
            </a:r>
            <a:r>
              <a:rPr lang="en-US" sz="1800" dirty="0" smtClean="0">
                <a:solidFill>
                  <a:schemeClr val="tx1"/>
                </a:solidFill>
              </a:rPr>
              <a:t>lso </a:t>
            </a:r>
            <a:r>
              <a:rPr lang="en-US" sz="1800" dirty="0">
                <a:solidFill>
                  <a:schemeClr val="tx1"/>
                </a:solidFill>
              </a:rPr>
              <a:t>show example of old coupled model run (one that has a better ITCZ- and behaves more like AGCMs in terms of wind, height, and surface temperature </a:t>
            </a:r>
            <a:r>
              <a:rPr lang="en-US" sz="1800" dirty="0" smtClean="0">
                <a:solidFill>
                  <a:schemeClr val="tx1"/>
                </a:solidFill>
              </a:rPr>
              <a:t>biases</a:t>
            </a:r>
          </a:p>
          <a:p>
            <a:pPr marL="342900" indent="-342900" algn="l">
              <a:buFontTx/>
              <a:buChar char="-"/>
            </a:pPr>
            <a:endParaRPr lang="en-US" sz="1800" dirty="0">
              <a:solidFill>
                <a:schemeClr val="tx1"/>
              </a:solidFill>
            </a:endParaRPr>
          </a:p>
          <a:p>
            <a:pPr marL="342900" indent="-342900" algn="l">
              <a:buFontTx/>
              <a:buChar char="-"/>
            </a:pPr>
            <a:r>
              <a:rPr lang="en-US" sz="1800" dirty="0" smtClean="0">
                <a:solidFill>
                  <a:schemeClr val="tx1"/>
                </a:solidFill>
              </a:rPr>
              <a:t>Caveat: these are not clean comparisons, and other factors could be at play  (would be helpful to have the AMIP companions to the coupled runs</a:t>
            </a:r>
            <a:r>
              <a:rPr lang="en-US" sz="2000" dirty="0" smtClean="0">
                <a:solidFill>
                  <a:schemeClr val="tx1"/>
                </a:solidFill>
              </a:rPr>
              <a:t>)</a:t>
            </a:r>
            <a:endParaRPr lang="en-US" sz="2000" dirty="0">
              <a:solidFill>
                <a:schemeClr val="tx1"/>
              </a:solidFill>
            </a:endParaRPr>
          </a:p>
        </p:txBody>
      </p:sp>
    </p:spTree>
    <p:extLst>
      <p:ext uri="{BB962C8B-B14F-4D97-AF65-F5344CB8AC3E}">
        <p14:creationId xmlns:p14="http://schemas.microsoft.com/office/powerpoint/2010/main" val="195860550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3"/>
          <a:stretch>
            <a:fillRect/>
          </a:stretch>
        </p:blipFill>
        <p:spPr>
          <a:xfrm>
            <a:off x="-284303" y="3076148"/>
            <a:ext cx="2743200" cy="3657600"/>
          </a:xfrm>
          <a:prstGeom prst="rect">
            <a:avLst/>
          </a:prstGeom>
        </p:spPr>
      </p:pic>
      <p:pic>
        <p:nvPicPr>
          <p:cNvPr id="27" name="Picture 26"/>
          <p:cNvPicPr>
            <a:picLocks noChangeAspect="1"/>
          </p:cNvPicPr>
          <p:nvPr/>
        </p:nvPicPr>
        <p:blipFill>
          <a:blip r:embed="rId4"/>
          <a:stretch>
            <a:fillRect/>
          </a:stretch>
        </p:blipFill>
        <p:spPr>
          <a:xfrm>
            <a:off x="6704507" y="2978788"/>
            <a:ext cx="2743200" cy="3657600"/>
          </a:xfrm>
          <a:prstGeom prst="rect">
            <a:avLst/>
          </a:prstGeom>
        </p:spPr>
      </p:pic>
      <p:pic>
        <p:nvPicPr>
          <p:cNvPr id="26" name="Picture 25"/>
          <p:cNvPicPr>
            <a:picLocks noChangeAspect="1"/>
          </p:cNvPicPr>
          <p:nvPr/>
        </p:nvPicPr>
        <p:blipFill>
          <a:blip r:embed="rId5"/>
          <a:stretch>
            <a:fillRect/>
          </a:stretch>
        </p:blipFill>
        <p:spPr>
          <a:xfrm>
            <a:off x="2168985" y="2978788"/>
            <a:ext cx="2743200" cy="3657600"/>
          </a:xfrm>
          <a:prstGeom prst="rect">
            <a:avLst/>
          </a:prstGeom>
        </p:spPr>
      </p:pic>
      <p:pic>
        <p:nvPicPr>
          <p:cNvPr id="25" name="Picture 24"/>
          <p:cNvPicPr>
            <a:picLocks noChangeAspect="1"/>
          </p:cNvPicPr>
          <p:nvPr/>
        </p:nvPicPr>
        <p:blipFill>
          <a:blip r:embed="rId6"/>
          <a:stretch>
            <a:fillRect/>
          </a:stretch>
        </p:blipFill>
        <p:spPr>
          <a:xfrm>
            <a:off x="4336540" y="3076148"/>
            <a:ext cx="2743200" cy="3657600"/>
          </a:xfrm>
          <a:prstGeom prst="rect">
            <a:avLst/>
          </a:prstGeom>
        </p:spPr>
      </p:pic>
      <p:pic>
        <p:nvPicPr>
          <p:cNvPr id="16" name="Picture 15"/>
          <p:cNvPicPr>
            <a:picLocks noChangeAspect="1"/>
          </p:cNvPicPr>
          <p:nvPr/>
        </p:nvPicPr>
        <p:blipFill>
          <a:blip r:embed="rId7"/>
          <a:stretch>
            <a:fillRect/>
          </a:stretch>
        </p:blipFill>
        <p:spPr>
          <a:xfrm>
            <a:off x="4346763" y="3076148"/>
            <a:ext cx="2754173" cy="3657600"/>
          </a:xfrm>
          <a:prstGeom prst="rect">
            <a:avLst/>
          </a:prstGeom>
        </p:spPr>
      </p:pic>
      <p:pic>
        <p:nvPicPr>
          <p:cNvPr id="5" name="Picture 4"/>
          <p:cNvPicPr>
            <a:picLocks noChangeAspect="1"/>
          </p:cNvPicPr>
          <p:nvPr/>
        </p:nvPicPr>
        <p:blipFill>
          <a:blip r:embed="rId8"/>
          <a:stretch>
            <a:fillRect/>
          </a:stretch>
        </p:blipFill>
        <p:spPr>
          <a:xfrm>
            <a:off x="2168985" y="0"/>
            <a:ext cx="2754173" cy="3657600"/>
          </a:xfrm>
          <a:prstGeom prst="rect">
            <a:avLst/>
          </a:prstGeom>
        </p:spPr>
      </p:pic>
      <p:pic>
        <p:nvPicPr>
          <p:cNvPr id="11" name="Picture 10"/>
          <p:cNvPicPr>
            <a:picLocks noChangeAspect="1"/>
          </p:cNvPicPr>
          <p:nvPr/>
        </p:nvPicPr>
        <p:blipFill>
          <a:blip r:embed="rId9"/>
          <a:stretch>
            <a:fillRect/>
          </a:stretch>
        </p:blipFill>
        <p:spPr>
          <a:xfrm>
            <a:off x="4346763" y="3076148"/>
            <a:ext cx="2754173" cy="3657600"/>
          </a:xfrm>
          <a:prstGeom prst="rect">
            <a:avLst/>
          </a:prstGeom>
        </p:spPr>
      </p:pic>
      <p:pic>
        <p:nvPicPr>
          <p:cNvPr id="9" name="Picture 8"/>
          <p:cNvPicPr>
            <a:picLocks noChangeAspect="1"/>
          </p:cNvPicPr>
          <p:nvPr/>
        </p:nvPicPr>
        <p:blipFill>
          <a:blip r:embed="rId10"/>
          <a:stretch>
            <a:fillRect/>
          </a:stretch>
        </p:blipFill>
        <p:spPr>
          <a:xfrm>
            <a:off x="4581446" y="0"/>
            <a:ext cx="2754173" cy="3657600"/>
          </a:xfrm>
          <a:prstGeom prst="rect">
            <a:avLst/>
          </a:prstGeom>
        </p:spPr>
      </p:pic>
      <p:sp>
        <p:nvSpPr>
          <p:cNvPr id="2" name="Rectangle 1"/>
          <p:cNvSpPr/>
          <p:nvPr/>
        </p:nvSpPr>
        <p:spPr>
          <a:xfrm>
            <a:off x="9446" y="6251"/>
            <a:ext cx="2159539" cy="1323439"/>
          </a:xfrm>
          <a:prstGeom prst="rect">
            <a:avLst/>
          </a:prstGeom>
        </p:spPr>
        <p:txBody>
          <a:bodyPr wrap="square">
            <a:spAutoFit/>
          </a:bodyPr>
          <a:lstStyle/>
          <a:p>
            <a:r>
              <a:rPr lang="de-DE" sz="1600" b="1" dirty="0" smtClean="0"/>
              <a:t>Test208 </a:t>
            </a:r>
            <a:r>
              <a:rPr lang="en-US" sz="1600" b="1" dirty="0" smtClean="0"/>
              <a:t>: coupled but has </a:t>
            </a:r>
            <a:r>
              <a:rPr lang="en-US" sz="1600" dirty="0" smtClean="0">
                <a:solidFill>
                  <a:srgbClr val="000000"/>
                </a:solidFill>
              </a:rPr>
              <a:t>typical </a:t>
            </a:r>
            <a:r>
              <a:rPr lang="en-US" sz="1600" dirty="0">
                <a:solidFill>
                  <a:srgbClr val="000000"/>
                </a:solidFill>
              </a:rPr>
              <a:t>(for AGCM) zonal mean wind </a:t>
            </a:r>
            <a:r>
              <a:rPr lang="en-US" sz="1600" dirty="0" smtClean="0">
                <a:solidFill>
                  <a:srgbClr val="000000"/>
                </a:solidFill>
              </a:rPr>
              <a:t>bias </a:t>
            </a:r>
            <a:r>
              <a:rPr lang="mr-IN" sz="1600" dirty="0" smtClean="0">
                <a:solidFill>
                  <a:srgbClr val="000000"/>
                </a:solidFill>
              </a:rPr>
              <a:t>–</a:t>
            </a:r>
            <a:r>
              <a:rPr lang="en-US" sz="1600" dirty="0" smtClean="0">
                <a:solidFill>
                  <a:srgbClr val="000000"/>
                </a:solidFill>
              </a:rPr>
              <a:t> northward shift of the jet</a:t>
            </a:r>
            <a:endParaRPr lang="en-US" sz="1600" dirty="0">
              <a:solidFill>
                <a:srgbClr val="000000"/>
              </a:solidFill>
            </a:endParaRPr>
          </a:p>
        </p:txBody>
      </p:sp>
      <p:sp>
        <p:nvSpPr>
          <p:cNvPr id="8" name="TextBox 7"/>
          <p:cNvSpPr txBox="1"/>
          <p:nvPr/>
        </p:nvSpPr>
        <p:spPr>
          <a:xfrm>
            <a:off x="7578749" y="172898"/>
            <a:ext cx="1565251" cy="1569660"/>
          </a:xfrm>
          <a:prstGeom prst="rect">
            <a:avLst/>
          </a:prstGeom>
          <a:noFill/>
        </p:spPr>
        <p:txBody>
          <a:bodyPr wrap="square" rtlCol="0">
            <a:spAutoFit/>
          </a:bodyPr>
          <a:lstStyle/>
          <a:p>
            <a:r>
              <a:rPr lang="en-US" sz="1600" dirty="0" smtClean="0"/>
              <a:t>Associated positive height bias, similar to that associated with decadal drought in NH</a:t>
            </a:r>
            <a:endParaRPr lang="en-US" sz="1600" dirty="0"/>
          </a:p>
        </p:txBody>
      </p:sp>
      <p:sp>
        <p:nvSpPr>
          <p:cNvPr id="17" name="TextBox 16"/>
          <p:cNvSpPr txBox="1"/>
          <p:nvPr/>
        </p:nvSpPr>
        <p:spPr>
          <a:xfrm>
            <a:off x="774149" y="4955945"/>
            <a:ext cx="782567" cy="369332"/>
          </a:xfrm>
          <a:prstGeom prst="rect">
            <a:avLst/>
          </a:prstGeom>
          <a:solidFill>
            <a:schemeClr val="bg1"/>
          </a:solidFill>
        </p:spPr>
        <p:txBody>
          <a:bodyPr wrap="square" rtlCol="0">
            <a:spAutoFit/>
          </a:bodyPr>
          <a:lstStyle/>
          <a:p>
            <a:r>
              <a:rPr lang="en-US" b="1" dirty="0" smtClean="0"/>
              <a:t>Skin T</a:t>
            </a:r>
            <a:endParaRPr lang="en-US" b="1" dirty="0"/>
          </a:p>
        </p:txBody>
      </p:sp>
      <p:sp>
        <p:nvSpPr>
          <p:cNvPr id="18" name="TextBox 17"/>
          <p:cNvSpPr txBox="1"/>
          <p:nvPr/>
        </p:nvSpPr>
        <p:spPr>
          <a:xfrm>
            <a:off x="3191156" y="4971141"/>
            <a:ext cx="782567" cy="369332"/>
          </a:xfrm>
          <a:prstGeom prst="rect">
            <a:avLst/>
          </a:prstGeom>
          <a:solidFill>
            <a:schemeClr val="bg1"/>
          </a:solidFill>
        </p:spPr>
        <p:txBody>
          <a:bodyPr wrap="square" rtlCol="0">
            <a:spAutoFit/>
          </a:bodyPr>
          <a:lstStyle/>
          <a:p>
            <a:r>
              <a:rPr lang="en-US" b="1" dirty="0" smtClean="0"/>
              <a:t>T850</a:t>
            </a:r>
            <a:endParaRPr lang="en-US" b="1" dirty="0"/>
          </a:p>
        </p:txBody>
      </p:sp>
      <p:sp>
        <p:nvSpPr>
          <p:cNvPr id="19" name="TextBox 18"/>
          <p:cNvSpPr txBox="1"/>
          <p:nvPr/>
        </p:nvSpPr>
        <p:spPr>
          <a:xfrm>
            <a:off x="5200691" y="4938875"/>
            <a:ext cx="782567" cy="369332"/>
          </a:xfrm>
          <a:prstGeom prst="rect">
            <a:avLst/>
          </a:prstGeom>
          <a:solidFill>
            <a:schemeClr val="bg1"/>
          </a:solidFill>
        </p:spPr>
        <p:txBody>
          <a:bodyPr wrap="square" rtlCol="0">
            <a:spAutoFit/>
          </a:bodyPr>
          <a:lstStyle/>
          <a:p>
            <a:r>
              <a:rPr lang="en-US" b="1" dirty="0" smtClean="0"/>
              <a:t>T700</a:t>
            </a:r>
            <a:endParaRPr lang="en-US" b="1" dirty="0"/>
          </a:p>
        </p:txBody>
      </p:sp>
      <p:sp>
        <p:nvSpPr>
          <p:cNvPr id="20" name="TextBox 19"/>
          <p:cNvSpPr txBox="1"/>
          <p:nvPr/>
        </p:nvSpPr>
        <p:spPr>
          <a:xfrm>
            <a:off x="7610783" y="4943174"/>
            <a:ext cx="782567" cy="369332"/>
          </a:xfrm>
          <a:prstGeom prst="rect">
            <a:avLst/>
          </a:prstGeom>
          <a:solidFill>
            <a:schemeClr val="bg1"/>
          </a:solidFill>
        </p:spPr>
        <p:txBody>
          <a:bodyPr wrap="square" rtlCol="0">
            <a:spAutoFit/>
          </a:bodyPr>
          <a:lstStyle/>
          <a:p>
            <a:r>
              <a:rPr lang="en-US" b="1" dirty="0" smtClean="0"/>
              <a:t>200z</a:t>
            </a:r>
            <a:endParaRPr lang="en-US" b="1" dirty="0"/>
          </a:p>
        </p:txBody>
      </p:sp>
      <p:pic>
        <p:nvPicPr>
          <p:cNvPr id="12" name="Picture 11"/>
          <p:cNvPicPr>
            <a:picLocks noChangeAspect="1"/>
          </p:cNvPicPr>
          <p:nvPr/>
        </p:nvPicPr>
        <p:blipFill>
          <a:blip r:embed="rId11"/>
          <a:stretch>
            <a:fillRect/>
          </a:stretch>
        </p:blipFill>
        <p:spPr>
          <a:xfrm>
            <a:off x="1981201" y="0"/>
            <a:ext cx="2754173" cy="3657600"/>
          </a:xfrm>
          <a:prstGeom prst="rect">
            <a:avLst/>
          </a:prstGeom>
        </p:spPr>
      </p:pic>
      <p:pic>
        <p:nvPicPr>
          <p:cNvPr id="14" name="Picture 13"/>
          <p:cNvPicPr>
            <a:picLocks noChangeAspect="1"/>
          </p:cNvPicPr>
          <p:nvPr/>
        </p:nvPicPr>
        <p:blipFill>
          <a:blip r:embed="rId12"/>
          <a:stretch>
            <a:fillRect/>
          </a:stretch>
        </p:blipFill>
        <p:spPr>
          <a:xfrm>
            <a:off x="4594674" y="0"/>
            <a:ext cx="2754173" cy="3657600"/>
          </a:xfrm>
          <a:prstGeom prst="rect">
            <a:avLst/>
          </a:prstGeom>
        </p:spPr>
      </p:pic>
      <p:pic>
        <p:nvPicPr>
          <p:cNvPr id="22" name="Picture 21"/>
          <p:cNvPicPr>
            <a:picLocks noChangeAspect="1"/>
          </p:cNvPicPr>
          <p:nvPr/>
        </p:nvPicPr>
        <p:blipFill>
          <a:blip r:embed="rId13"/>
          <a:stretch>
            <a:fillRect/>
          </a:stretch>
        </p:blipFill>
        <p:spPr>
          <a:xfrm>
            <a:off x="1993900" y="0"/>
            <a:ext cx="2743200" cy="3657600"/>
          </a:xfrm>
          <a:prstGeom prst="rect">
            <a:avLst/>
          </a:prstGeom>
        </p:spPr>
      </p:pic>
      <p:pic>
        <p:nvPicPr>
          <p:cNvPr id="23" name="Picture 22"/>
          <p:cNvPicPr>
            <a:picLocks noChangeAspect="1"/>
          </p:cNvPicPr>
          <p:nvPr/>
        </p:nvPicPr>
        <p:blipFill>
          <a:blip r:embed="rId14"/>
          <a:stretch>
            <a:fillRect/>
          </a:stretch>
        </p:blipFill>
        <p:spPr>
          <a:xfrm>
            <a:off x="4611658" y="0"/>
            <a:ext cx="2743200" cy="3657600"/>
          </a:xfrm>
          <a:prstGeom prst="rect">
            <a:avLst/>
          </a:prstGeom>
        </p:spPr>
      </p:pic>
      <p:cxnSp>
        <p:nvCxnSpPr>
          <p:cNvPr id="13" name="Straight Arrow Connector 12"/>
          <p:cNvCxnSpPr/>
          <p:nvPr/>
        </p:nvCxnSpPr>
        <p:spPr>
          <a:xfrm flipH="1">
            <a:off x="6486317" y="1742558"/>
            <a:ext cx="1515750" cy="102931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 name="Straight Arrow Connector 3"/>
          <p:cNvCxnSpPr/>
          <p:nvPr/>
        </p:nvCxnSpPr>
        <p:spPr>
          <a:xfrm>
            <a:off x="805669" y="1329690"/>
            <a:ext cx="2990827" cy="144218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701686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95412"/>
            <a:ext cx="7772400" cy="1470025"/>
          </a:xfrm>
        </p:spPr>
        <p:txBody>
          <a:bodyPr/>
          <a:lstStyle/>
          <a:p>
            <a:r>
              <a:rPr lang="en-US" dirty="0" smtClean="0"/>
              <a:t>AMIP runs</a:t>
            </a:r>
            <a:endParaRPr lang="en-US" dirty="0"/>
          </a:p>
        </p:txBody>
      </p:sp>
      <p:sp>
        <p:nvSpPr>
          <p:cNvPr id="3" name="Subtitle 2"/>
          <p:cNvSpPr>
            <a:spLocks noGrp="1"/>
          </p:cNvSpPr>
          <p:nvPr>
            <p:ph type="subTitle" idx="1"/>
          </p:nvPr>
        </p:nvSpPr>
        <p:spPr>
          <a:xfrm>
            <a:off x="860290" y="3176163"/>
            <a:ext cx="7851858" cy="1752600"/>
          </a:xfrm>
        </p:spPr>
        <p:txBody>
          <a:bodyPr>
            <a:normAutofit/>
          </a:bodyPr>
          <a:lstStyle/>
          <a:p>
            <a:pPr marL="457200" indent="-457200" algn="l">
              <a:buAutoNum type="arabicParenR"/>
            </a:pPr>
            <a:r>
              <a:rPr lang="en-US" sz="2000" b="1" dirty="0" smtClean="0">
                <a:solidFill>
                  <a:schemeClr val="tx1"/>
                </a:solidFill>
                <a:hlinkClick r:id="rId2"/>
              </a:rPr>
              <a:t>IC180_AMIP_asd1</a:t>
            </a:r>
            <a:r>
              <a:rPr lang="en-US" sz="2000" dirty="0" smtClean="0">
                <a:solidFill>
                  <a:schemeClr val="tx1"/>
                </a:solidFill>
              </a:rPr>
              <a:t>:  typical (for AGCM) zonal mean wind bias</a:t>
            </a:r>
          </a:p>
          <a:p>
            <a:pPr marL="457200" indent="-457200" algn="l">
              <a:buAutoNum type="arabicParenR"/>
            </a:pPr>
            <a:r>
              <a:rPr lang="de-DE" sz="2000" b="1" dirty="0" smtClean="0">
                <a:solidFill>
                  <a:schemeClr val="tx1"/>
                </a:solidFill>
              </a:rPr>
              <a:t>WMP_F120_AMIP_0:</a:t>
            </a:r>
            <a:r>
              <a:rPr lang="de-DE" sz="2000" dirty="0" smtClean="0">
                <a:solidFill>
                  <a:schemeClr val="tx1"/>
                </a:solidFill>
              </a:rPr>
              <a:t> </a:t>
            </a:r>
            <a:r>
              <a:rPr lang="de-DE" sz="2000" dirty="0" err="1" smtClean="0">
                <a:solidFill>
                  <a:schemeClr val="tx1"/>
                </a:solidFill>
              </a:rPr>
              <a:t>another</a:t>
            </a:r>
            <a:r>
              <a:rPr lang="de-DE" sz="2000" dirty="0" smtClean="0">
                <a:solidFill>
                  <a:schemeClr val="tx1"/>
                </a:solidFill>
              </a:rPr>
              <a:t> </a:t>
            </a:r>
            <a:r>
              <a:rPr lang="de-DE" sz="2000" dirty="0" err="1" smtClean="0">
                <a:solidFill>
                  <a:schemeClr val="tx1"/>
                </a:solidFill>
              </a:rPr>
              <a:t>example</a:t>
            </a:r>
            <a:r>
              <a:rPr lang="de-DE" sz="2000" dirty="0" smtClean="0">
                <a:solidFill>
                  <a:schemeClr val="tx1"/>
                </a:solidFill>
              </a:rPr>
              <a:t> </a:t>
            </a:r>
            <a:r>
              <a:rPr lang="de-DE" sz="2000" dirty="0" err="1" smtClean="0">
                <a:solidFill>
                  <a:schemeClr val="tx1"/>
                </a:solidFill>
              </a:rPr>
              <a:t>of</a:t>
            </a:r>
            <a:r>
              <a:rPr lang="de-DE" sz="2000" dirty="0" smtClean="0">
                <a:solidFill>
                  <a:schemeClr val="tx1"/>
                </a:solidFill>
              </a:rPr>
              <a:t> </a:t>
            </a:r>
            <a:r>
              <a:rPr lang="de-DE" sz="2000" dirty="0" err="1" smtClean="0">
                <a:solidFill>
                  <a:schemeClr val="tx1"/>
                </a:solidFill>
              </a:rPr>
              <a:t>typical</a:t>
            </a:r>
            <a:r>
              <a:rPr lang="de-DE" sz="2000" dirty="0" smtClean="0">
                <a:solidFill>
                  <a:schemeClr val="tx1"/>
                </a:solidFill>
              </a:rPr>
              <a:t> AGCM </a:t>
            </a:r>
            <a:r>
              <a:rPr lang="de-DE" sz="2000" dirty="0" err="1" smtClean="0">
                <a:solidFill>
                  <a:schemeClr val="tx1"/>
                </a:solidFill>
              </a:rPr>
              <a:t>biases</a:t>
            </a:r>
            <a:endParaRPr lang="en-US" sz="2000" dirty="0" smtClean="0">
              <a:solidFill>
                <a:schemeClr val="tx1"/>
              </a:solidFill>
            </a:endParaRPr>
          </a:p>
          <a:p>
            <a:pPr algn="l"/>
            <a:r>
              <a:rPr lang="en-US" sz="2000" dirty="0">
                <a:solidFill>
                  <a:schemeClr val="tx1"/>
                </a:solidFill>
              </a:rPr>
              <a:t>3</a:t>
            </a:r>
            <a:r>
              <a:rPr lang="en-US" sz="2000" dirty="0" smtClean="0">
                <a:solidFill>
                  <a:schemeClr val="tx1"/>
                </a:solidFill>
              </a:rPr>
              <a:t>)  	</a:t>
            </a:r>
            <a:r>
              <a:rPr lang="is-IS" sz="2000" b="1" dirty="0" smtClean="0">
                <a:solidFill>
                  <a:schemeClr val="tx1"/>
                </a:solidFill>
              </a:rPr>
              <a:t>a0362</a:t>
            </a:r>
            <a:r>
              <a:rPr lang="is-IS" sz="2000" dirty="0" smtClean="0">
                <a:solidFill>
                  <a:schemeClr val="tx1"/>
                </a:solidFill>
              </a:rPr>
              <a:t> ( 132 levels): unusual in that it has essentially no zonal mean wind bias in middle latitude NH</a:t>
            </a:r>
            <a:endParaRPr lang="is-IS" sz="2000" dirty="0">
              <a:solidFill>
                <a:schemeClr val="tx1"/>
              </a:solidFill>
            </a:endParaRPr>
          </a:p>
          <a:p>
            <a:pPr algn="l"/>
            <a:endParaRPr lang="en-US" sz="2000" dirty="0">
              <a:solidFill>
                <a:schemeClr val="tx1"/>
              </a:solidFill>
            </a:endParaRPr>
          </a:p>
        </p:txBody>
      </p:sp>
    </p:spTree>
    <p:extLst>
      <p:ext uri="{BB962C8B-B14F-4D97-AF65-F5344CB8AC3E}">
        <p14:creationId xmlns:p14="http://schemas.microsoft.com/office/powerpoint/2010/main" val="93765505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6693534" y="2978788"/>
            <a:ext cx="2754173" cy="3657600"/>
          </a:xfrm>
          <a:prstGeom prst="rect">
            <a:avLst/>
          </a:prstGeom>
        </p:spPr>
      </p:pic>
      <p:pic>
        <p:nvPicPr>
          <p:cNvPr id="7" name="Picture 6"/>
          <p:cNvPicPr>
            <a:picLocks noChangeAspect="1"/>
          </p:cNvPicPr>
          <p:nvPr/>
        </p:nvPicPr>
        <p:blipFill>
          <a:blip r:embed="rId4"/>
          <a:stretch>
            <a:fillRect/>
          </a:stretch>
        </p:blipFill>
        <p:spPr>
          <a:xfrm>
            <a:off x="2168985" y="2978788"/>
            <a:ext cx="2754173" cy="3657600"/>
          </a:xfrm>
          <a:prstGeom prst="rect">
            <a:avLst/>
          </a:prstGeom>
        </p:spPr>
      </p:pic>
      <p:pic>
        <p:nvPicPr>
          <p:cNvPr id="10" name="Picture 9"/>
          <p:cNvPicPr>
            <a:picLocks noChangeAspect="1"/>
          </p:cNvPicPr>
          <p:nvPr/>
        </p:nvPicPr>
        <p:blipFill>
          <a:blip r:embed="rId5"/>
          <a:stretch>
            <a:fillRect/>
          </a:stretch>
        </p:blipFill>
        <p:spPr>
          <a:xfrm>
            <a:off x="-295276" y="3076148"/>
            <a:ext cx="2754173" cy="3657600"/>
          </a:xfrm>
          <a:prstGeom prst="rect">
            <a:avLst/>
          </a:prstGeom>
        </p:spPr>
      </p:pic>
      <p:pic>
        <p:nvPicPr>
          <p:cNvPr id="5" name="Picture 4"/>
          <p:cNvPicPr>
            <a:picLocks noChangeAspect="1"/>
          </p:cNvPicPr>
          <p:nvPr/>
        </p:nvPicPr>
        <p:blipFill>
          <a:blip r:embed="rId6"/>
          <a:stretch>
            <a:fillRect/>
          </a:stretch>
        </p:blipFill>
        <p:spPr>
          <a:xfrm>
            <a:off x="2168985" y="0"/>
            <a:ext cx="2754173" cy="3657600"/>
          </a:xfrm>
          <a:prstGeom prst="rect">
            <a:avLst/>
          </a:prstGeom>
        </p:spPr>
      </p:pic>
      <p:pic>
        <p:nvPicPr>
          <p:cNvPr id="11" name="Picture 10"/>
          <p:cNvPicPr>
            <a:picLocks noChangeAspect="1"/>
          </p:cNvPicPr>
          <p:nvPr/>
        </p:nvPicPr>
        <p:blipFill>
          <a:blip r:embed="rId7"/>
          <a:stretch>
            <a:fillRect/>
          </a:stretch>
        </p:blipFill>
        <p:spPr>
          <a:xfrm>
            <a:off x="4346763" y="3076148"/>
            <a:ext cx="2754173" cy="3657600"/>
          </a:xfrm>
          <a:prstGeom prst="rect">
            <a:avLst/>
          </a:prstGeom>
        </p:spPr>
      </p:pic>
      <p:pic>
        <p:nvPicPr>
          <p:cNvPr id="9" name="Picture 8"/>
          <p:cNvPicPr>
            <a:picLocks noChangeAspect="1"/>
          </p:cNvPicPr>
          <p:nvPr/>
        </p:nvPicPr>
        <p:blipFill>
          <a:blip r:embed="rId8"/>
          <a:stretch>
            <a:fillRect/>
          </a:stretch>
        </p:blipFill>
        <p:spPr>
          <a:xfrm>
            <a:off x="4581446" y="0"/>
            <a:ext cx="2754173" cy="3657600"/>
          </a:xfrm>
          <a:prstGeom prst="rect">
            <a:avLst/>
          </a:prstGeom>
        </p:spPr>
      </p:pic>
      <p:sp>
        <p:nvSpPr>
          <p:cNvPr id="2" name="Rectangle 1"/>
          <p:cNvSpPr/>
          <p:nvPr/>
        </p:nvSpPr>
        <p:spPr>
          <a:xfrm>
            <a:off x="9446" y="6251"/>
            <a:ext cx="2159539" cy="1323439"/>
          </a:xfrm>
          <a:prstGeom prst="rect">
            <a:avLst/>
          </a:prstGeom>
        </p:spPr>
        <p:txBody>
          <a:bodyPr wrap="square">
            <a:spAutoFit/>
          </a:bodyPr>
          <a:lstStyle/>
          <a:p>
            <a:r>
              <a:rPr lang="en-US" sz="1600" b="1" dirty="0" smtClean="0">
                <a:hlinkClick r:id="rId9"/>
              </a:rPr>
              <a:t>IC180_AMIP_asd1</a:t>
            </a:r>
            <a:r>
              <a:rPr lang="en-US" sz="1600" b="1" dirty="0" smtClean="0"/>
              <a:t>: </a:t>
            </a:r>
            <a:r>
              <a:rPr lang="en-US" sz="1600" dirty="0" smtClean="0">
                <a:solidFill>
                  <a:srgbClr val="000000"/>
                </a:solidFill>
              </a:rPr>
              <a:t>typical </a:t>
            </a:r>
            <a:r>
              <a:rPr lang="en-US" sz="1600" dirty="0">
                <a:solidFill>
                  <a:srgbClr val="000000"/>
                </a:solidFill>
              </a:rPr>
              <a:t>(for AGCM) zonal mean wind </a:t>
            </a:r>
            <a:r>
              <a:rPr lang="en-US" sz="1600" dirty="0" smtClean="0">
                <a:solidFill>
                  <a:srgbClr val="000000"/>
                </a:solidFill>
              </a:rPr>
              <a:t>bias </a:t>
            </a:r>
            <a:r>
              <a:rPr lang="mr-IN" sz="1600" dirty="0" smtClean="0">
                <a:solidFill>
                  <a:srgbClr val="000000"/>
                </a:solidFill>
              </a:rPr>
              <a:t>–</a:t>
            </a:r>
            <a:r>
              <a:rPr lang="en-US" sz="1600" dirty="0" smtClean="0">
                <a:solidFill>
                  <a:srgbClr val="000000"/>
                </a:solidFill>
              </a:rPr>
              <a:t> northward shift of the jet</a:t>
            </a:r>
            <a:endParaRPr lang="en-US" sz="1600" dirty="0">
              <a:solidFill>
                <a:srgbClr val="000000"/>
              </a:solidFill>
            </a:endParaRPr>
          </a:p>
        </p:txBody>
      </p:sp>
      <p:cxnSp>
        <p:nvCxnSpPr>
          <p:cNvPr id="4" name="Straight Arrow Connector 3"/>
          <p:cNvCxnSpPr/>
          <p:nvPr/>
        </p:nvCxnSpPr>
        <p:spPr>
          <a:xfrm>
            <a:off x="805669" y="1329690"/>
            <a:ext cx="3168054" cy="144218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7578749" y="172898"/>
            <a:ext cx="1565251" cy="1569660"/>
          </a:xfrm>
          <a:prstGeom prst="rect">
            <a:avLst/>
          </a:prstGeom>
          <a:noFill/>
        </p:spPr>
        <p:txBody>
          <a:bodyPr wrap="square" rtlCol="0">
            <a:spAutoFit/>
          </a:bodyPr>
          <a:lstStyle/>
          <a:p>
            <a:r>
              <a:rPr lang="en-US" sz="1600" dirty="0" smtClean="0"/>
              <a:t>Associated positive height bias, similar to that associated with decadal drought in NH</a:t>
            </a:r>
            <a:endParaRPr lang="en-US" sz="1600" dirty="0"/>
          </a:p>
        </p:txBody>
      </p:sp>
      <p:cxnSp>
        <p:nvCxnSpPr>
          <p:cNvPr id="13" name="Straight Arrow Connector 12"/>
          <p:cNvCxnSpPr/>
          <p:nvPr/>
        </p:nvCxnSpPr>
        <p:spPr>
          <a:xfrm flipH="1">
            <a:off x="6486317" y="1742558"/>
            <a:ext cx="1515750" cy="102931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774149" y="4955945"/>
            <a:ext cx="782567" cy="369332"/>
          </a:xfrm>
          <a:prstGeom prst="rect">
            <a:avLst/>
          </a:prstGeom>
          <a:solidFill>
            <a:schemeClr val="bg1"/>
          </a:solidFill>
        </p:spPr>
        <p:txBody>
          <a:bodyPr wrap="square" rtlCol="0">
            <a:spAutoFit/>
          </a:bodyPr>
          <a:lstStyle/>
          <a:p>
            <a:r>
              <a:rPr lang="en-US" b="1" dirty="0" smtClean="0"/>
              <a:t>T2m</a:t>
            </a:r>
            <a:endParaRPr lang="en-US" b="1" dirty="0"/>
          </a:p>
        </p:txBody>
      </p:sp>
      <p:sp>
        <p:nvSpPr>
          <p:cNvPr id="18" name="TextBox 17"/>
          <p:cNvSpPr txBox="1"/>
          <p:nvPr/>
        </p:nvSpPr>
        <p:spPr>
          <a:xfrm>
            <a:off x="3191156" y="4971141"/>
            <a:ext cx="782567" cy="369332"/>
          </a:xfrm>
          <a:prstGeom prst="rect">
            <a:avLst/>
          </a:prstGeom>
          <a:solidFill>
            <a:schemeClr val="bg1"/>
          </a:solidFill>
        </p:spPr>
        <p:txBody>
          <a:bodyPr wrap="square" rtlCol="0">
            <a:spAutoFit/>
          </a:bodyPr>
          <a:lstStyle/>
          <a:p>
            <a:r>
              <a:rPr lang="en-US" b="1" dirty="0" smtClean="0"/>
              <a:t>T850</a:t>
            </a:r>
            <a:endParaRPr lang="en-US" b="1" dirty="0"/>
          </a:p>
        </p:txBody>
      </p:sp>
      <p:sp>
        <p:nvSpPr>
          <p:cNvPr id="19" name="TextBox 18"/>
          <p:cNvSpPr txBox="1"/>
          <p:nvPr/>
        </p:nvSpPr>
        <p:spPr>
          <a:xfrm>
            <a:off x="5200691" y="4938875"/>
            <a:ext cx="782567" cy="369332"/>
          </a:xfrm>
          <a:prstGeom prst="rect">
            <a:avLst/>
          </a:prstGeom>
          <a:solidFill>
            <a:schemeClr val="bg1"/>
          </a:solidFill>
        </p:spPr>
        <p:txBody>
          <a:bodyPr wrap="square" rtlCol="0">
            <a:spAutoFit/>
          </a:bodyPr>
          <a:lstStyle/>
          <a:p>
            <a:r>
              <a:rPr lang="en-US" b="1" dirty="0" smtClean="0"/>
              <a:t>T700</a:t>
            </a:r>
            <a:endParaRPr lang="en-US" b="1" dirty="0"/>
          </a:p>
        </p:txBody>
      </p:sp>
      <p:sp>
        <p:nvSpPr>
          <p:cNvPr id="20" name="TextBox 19"/>
          <p:cNvSpPr txBox="1"/>
          <p:nvPr/>
        </p:nvSpPr>
        <p:spPr>
          <a:xfrm>
            <a:off x="7610783" y="4943174"/>
            <a:ext cx="782567" cy="369332"/>
          </a:xfrm>
          <a:prstGeom prst="rect">
            <a:avLst/>
          </a:prstGeom>
          <a:solidFill>
            <a:schemeClr val="bg1"/>
          </a:solidFill>
        </p:spPr>
        <p:txBody>
          <a:bodyPr wrap="square" rtlCol="0">
            <a:spAutoFit/>
          </a:bodyPr>
          <a:lstStyle/>
          <a:p>
            <a:r>
              <a:rPr lang="en-US" b="1" dirty="0" smtClean="0"/>
              <a:t>200z</a:t>
            </a:r>
            <a:endParaRPr lang="en-US" b="1" dirty="0"/>
          </a:p>
        </p:txBody>
      </p:sp>
    </p:spTree>
    <p:extLst>
      <p:ext uri="{BB962C8B-B14F-4D97-AF65-F5344CB8AC3E}">
        <p14:creationId xmlns:p14="http://schemas.microsoft.com/office/powerpoint/2010/main" val="381995388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54346" y="2978788"/>
            <a:ext cx="2754173" cy="3657600"/>
          </a:xfrm>
          <a:prstGeom prst="rect">
            <a:avLst/>
          </a:prstGeom>
        </p:spPr>
      </p:pic>
      <p:pic>
        <p:nvPicPr>
          <p:cNvPr id="15" name="Picture 14"/>
          <p:cNvPicPr>
            <a:picLocks noChangeAspect="1"/>
          </p:cNvPicPr>
          <p:nvPr/>
        </p:nvPicPr>
        <p:blipFill>
          <a:blip r:embed="rId3"/>
          <a:stretch>
            <a:fillRect/>
          </a:stretch>
        </p:blipFill>
        <p:spPr>
          <a:xfrm>
            <a:off x="2168985" y="2978788"/>
            <a:ext cx="2754173" cy="3657600"/>
          </a:xfrm>
          <a:prstGeom prst="rect">
            <a:avLst/>
          </a:prstGeom>
        </p:spPr>
      </p:pic>
      <p:pic>
        <p:nvPicPr>
          <p:cNvPr id="16" name="Picture 15"/>
          <p:cNvPicPr>
            <a:picLocks noChangeAspect="1"/>
          </p:cNvPicPr>
          <p:nvPr/>
        </p:nvPicPr>
        <p:blipFill>
          <a:blip r:embed="rId4"/>
          <a:stretch>
            <a:fillRect/>
          </a:stretch>
        </p:blipFill>
        <p:spPr>
          <a:xfrm>
            <a:off x="4457582" y="2978788"/>
            <a:ext cx="2754173" cy="3657600"/>
          </a:xfrm>
          <a:prstGeom prst="rect">
            <a:avLst/>
          </a:prstGeom>
        </p:spPr>
      </p:pic>
      <p:pic>
        <p:nvPicPr>
          <p:cNvPr id="21" name="Picture 20"/>
          <p:cNvPicPr>
            <a:picLocks noChangeAspect="1"/>
          </p:cNvPicPr>
          <p:nvPr/>
        </p:nvPicPr>
        <p:blipFill>
          <a:blip r:embed="rId5"/>
          <a:stretch>
            <a:fillRect/>
          </a:stretch>
        </p:blipFill>
        <p:spPr>
          <a:xfrm>
            <a:off x="6693534" y="2978788"/>
            <a:ext cx="2754173" cy="3657600"/>
          </a:xfrm>
          <a:prstGeom prst="rect">
            <a:avLst/>
          </a:prstGeom>
        </p:spPr>
      </p:pic>
      <p:pic>
        <p:nvPicPr>
          <p:cNvPr id="5" name="Picture 4"/>
          <p:cNvPicPr>
            <a:picLocks noChangeAspect="1"/>
          </p:cNvPicPr>
          <p:nvPr/>
        </p:nvPicPr>
        <p:blipFill>
          <a:blip r:embed="rId6"/>
          <a:stretch>
            <a:fillRect/>
          </a:stretch>
        </p:blipFill>
        <p:spPr>
          <a:xfrm>
            <a:off x="2168985" y="0"/>
            <a:ext cx="2754173" cy="3657600"/>
          </a:xfrm>
          <a:prstGeom prst="rect">
            <a:avLst/>
          </a:prstGeom>
        </p:spPr>
      </p:pic>
      <p:pic>
        <p:nvPicPr>
          <p:cNvPr id="9" name="Picture 8"/>
          <p:cNvPicPr>
            <a:picLocks noChangeAspect="1"/>
          </p:cNvPicPr>
          <p:nvPr/>
        </p:nvPicPr>
        <p:blipFill>
          <a:blip r:embed="rId7"/>
          <a:stretch>
            <a:fillRect/>
          </a:stretch>
        </p:blipFill>
        <p:spPr>
          <a:xfrm>
            <a:off x="4581446" y="0"/>
            <a:ext cx="2754173" cy="3657600"/>
          </a:xfrm>
          <a:prstGeom prst="rect">
            <a:avLst/>
          </a:prstGeom>
        </p:spPr>
      </p:pic>
      <p:sp>
        <p:nvSpPr>
          <p:cNvPr id="2" name="Rectangle 1"/>
          <p:cNvSpPr/>
          <p:nvPr/>
        </p:nvSpPr>
        <p:spPr>
          <a:xfrm>
            <a:off x="9446" y="6251"/>
            <a:ext cx="2159539" cy="1354217"/>
          </a:xfrm>
          <a:prstGeom prst="rect">
            <a:avLst/>
          </a:prstGeom>
        </p:spPr>
        <p:txBody>
          <a:bodyPr wrap="square">
            <a:spAutoFit/>
          </a:bodyPr>
          <a:lstStyle/>
          <a:p>
            <a:r>
              <a:rPr lang="de-DE" sz="1600" b="1" dirty="0"/>
              <a:t>WMP_F120_AMIP_0 </a:t>
            </a:r>
            <a:r>
              <a:rPr lang="en-US" sz="1600" b="1" dirty="0" smtClean="0"/>
              <a:t>: </a:t>
            </a:r>
            <a:r>
              <a:rPr lang="en-US" sz="1600" dirty="0" smtClean="0">
                <a:solidFill>
                  <a:srgbClr val="000000"/>
                </a:solidFill>
              </a:rPr>
              <a:t>typical </a:t>
            </a:r>
            <a:r>
              <a:rPr lang="en-US" sz="1600" dirty="0">
                <a:solidFill>
                  <a:srgbClr val="000000"/>
                </a:solidFill>
              </a:rPr>
              <a:t>(for AGCM) zonal mean wind </a:t>
            </a:r>
            <a:r>
              <a:rPr lang="en-US" sz="1600" dirty="0" smtClean="0">
                <a:solidFill>
                  <a:srgbClr val="000000"/>
                </a:solidFill>
              </a:rPr>
              <a:t>bias </a:t>
            </a:r>
            <a:r>
              <a:rPr lang="mr-IN" sz="1600" dirty="0" smtClean="0">
                <a:solidFill>
                  <a:srgbClr val="000000"/>
                </a:solidFill>
              </a:rPr>
              <a:t>–</a:t>
            </a:r>
            <a:r>
              <a:rPr lang="en-US" sz="1600" dirty="0" smtClean="0">
                <a:solidFill>
                  <a:srgbClr val="000000"/>
                </a:solidFill>
              </a:rPr>
              <a:t> northward shift of the jet</a:t>
            </a:r>
            <a:endParaRPr lang="en-US" sz="1600" dirty="0">
              <a:solidFill>
                <a:srgbClr val="000000"/>
              </a:solidFill>
            </a:endParaRPr>
          </a:p>
        </p:txBody>
      </p:sp>
      <p:sp>
        <p:nvSpPr>
          <p:cNvPr id="8" name="TextBox 7"/>
          <p:cNvSpPr txBox="1"/>
          <p:nvPr/>
        </p:nvSpPr>
        <p:spPr>
          <a:xfrm>
            <a:off x="7578749" y="172898"/>
            <a:ext cx="1565251" cy="1569660"/>
          </a:xfrm>
          <a:prstGeom prst="rect">
            <a:avLst/>
          </a:prstGeom>
          <a:noFill/>
        </p:spPr>
        <p:txBody>
          <a:bodyPr wrap="square" rtlCol="0">
            <a:spAutoFit/>
          </a:bodyPr>
          <a:lstStyle/>
          <a:p>
            <a:r>
              <a:rPr lang="en-US" sz="1600" dirty="0" smtClean="0"/>
              <a:t>Associated positive height bias, similar to that associated with decadal drought in NH</a:t>
            </a:r>
            <a:endParaRPr lang="en-US" sz="1600" dirty="0"/>
          </a:p>
        </p:txBody>
      </p:sp>
      <p:sp>
        <p:nvSpPr>
          <p:cNvPr id="17" name="TextBox 16"/>
          <p:cNvSpPr txBox="1"/>
          <p:nvPr/>
        </p:nvSpPr>
        <p:spPr>
          <a:xfrm>
            <a:off x="774149" y="4955945"/>
            <a:ext cx="782567" cy="369332"/>
          </a:xfrm>
          <a:prstGeom prst="rect">
            <a:avLst/>
          </a:prstGeom>
          <a:solidFill>
            <a:schemeClr val="bg1"/>
          </a:solidFill>
        </p:spPr>
        <p:txBody>
          <a:bodyPr wrap="square" rtlCol="0">
            <a:spAutoFit/>
          </a:bodyPr>
          <a:lstStyle/>
          <a:p>
            <a:r>
              <a:rPr lang="en-US" b="1" dirty="0" smtClean="0"/>
              <a:t>T2m</a:t>
            </a:r>
            <a:endParaRPr lang="en-US" b="1" dirty="0"/>
          </a:p>
        </p:txBody>
      </p:sp>
      <p:sp>
        <p:nvSpPr>
          <p:cNvPr id="18" name="TextBox 17"/>
          <p:cNvSpPr txBox="1"/>
          <p:nvPr/>
        </p:nvSpPr>
        <p:spPr>
          <a:xfrm>
            <a:off x="3191156" y="4971141"/>
            <a:ext cx="782567" cy="369332"/>
          </a:xfrm>
          <a:prstGeom prst="rect">
            <a:avLst/>
          </a:prstGeom>
          <a:solidFill>
            <a:schemeClr val="bg1"/>
          </a:solidFill>
        </p:spPr>
        <p:txBody>
          <a:bodyPr wrap="square" rtlCol="0">
            <a:spAutoFit/>
          </a:bodyPr>
          <a:lstStyle/>
          <a:p>
            <a:r>
              <a:rPr lang="en-US" b="1" dirty="0" smtClean="0"/>
              <a:t>T850</a:t>
            </a:r>
            <a:endParaRPr lang="en-US" b="1" dirty="0"/>
          </a:p>
        </p:txBody>
      </p:sp>
      <p:sp>
        <p:nvSpPr>
          <p:cNvPr id="19" name="TextBox 18"/>
          <p:cNvSpPr txBox="1"/>
          <p:nvPr/>
        </p:nvSpPr>
        <p:spPr>
          <a:xfrm>
            <a:off x="5200691" y="4938875"/>
            <a:ext cx="782567" cy="369332"/>
          </a:xfrm>
          <a:prstGeom prst="rect">
            <a:avLst/>
          </a:prstGeom>
          <a:solidFill>
            <a:schemeClr val="bg1"/>
          </a:solidFill>
        </p:spPr>
        <p:txBody>
          <a:bodyPr wrap="square" rtlCol="0">
            <a:spAutoFit/>
          </a:bodyPr>
          <a:lstStyle/>
          <a:p>
            <a:r>
              <a:rPr lang="en-US" b="1" dirty="0" smtClean="0"/>
              <a:t>T700</a:t>
            </a:r>
            <a:endParaRPr lang="en-US" b="1" dirty="0"/>
          </a:p>
        </p:txBody>
      </p:sp>
      <p:sp>
        <p:nvSpPr>
          <p:cNvPr id="20" name="TextBox 19"/>
          <p:cNvSpPr txBox="1"/>
          <p:nvPr/>
        </p:nvSpPr>
        <p:spPr>
          <a:xfrm>
            <a:off x="7610783" y="4943174"/>
            <a:ext cx="782567" cy="369332"/>
          </a:xfrm>
          <a:prstGeom prst="rect">
            <a:avLst/>
          </a:prstGeom>
          <a:solidFill>
            <a:schemeClr val="bg1"/>
          </a:solidFill>
        </p:spPr>
        <p:txBody>
          <a:bodyPr wrap="square" rtlCol="0">
            <a:spAutoFit/>
          </a:bodyPr>
          <a:lstStyle/>
          <a:p>
            <a:r>
              <a:rPr lang="en-US" b="1" dirty="0" smtClean="0"/>
              <a:t>200z</a:t>
            </a:r>
            <a:endParaRPr lang="en-US" b="1" dirty="0"/>
          </a:p>
        </p:txBody>
      </p:sp>
      <p:pic>
        <p:nvPicPr>
          <p:cNvPr id="12" name="Picture 11"/>
          <p:cNvPicPr>
            <a:picLocks noChangeAspect="1"/>
          </p:cNvPicPr>
          <p:nvPr/>
        </p:nvPicPr>
        <p:blipFill>
          <a:blip r:embed="rId8"/>
          <a:stretch>
            <a:fillRect/>
          </a:stretch>
        </p:blipFill>
        <p:spPr>
          <a:xfrm>
            <a:off x="1981201" y="0"/>
            <a:ext cx="2754173" cy="3657600"/>
          </a:xfrm>
          <a:prstGeom prst="rect">
            <a:avLst/>
          </a:prstGeom>
        </p:spPr>
      </p:pic>
      <p:pic>
        <p:nvPicPr>
          <p:cNvPr id="14" name="Picture 13"/>
          <p:cNvPicPr>
            <a:picLocks noChangeAspect="1"/>
          </p:cNvPicPr>
          <p:nvPr/>
        </p:nvPicPr>
        <p:blipFill>
          <a:blip r:embed="rId9"/>
          <a:stretch>
            <a:fillRect/>
          </a:stretch>
        </p:blipFill>
        <p:spPr>
          <a:xfrm>
            <a:off x="4594674" y="0"/>
            <a:ext cx="2754173" cy="3657600"/>
          </a:xfrm>
          <a:prstGeom prst="rect">
            <a:avLst/>
          </a:prstGeom>
        </p:spPr>
      </p:pic>
      <p:cxnSp>
        <p:nvCxnSpPr>
          <p:cNvPr id="4" name="Straight Arrow Connector 3"/>
          <p:cNvCxnSpPr/>
          <p:nvPr/>
        </p:nvCxnSpPr>
        <p:spPr>
          <a:xfrm>
            <a:off x="805669" y="1329690"/>
            <a:ext cx="2990827" cy="144218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a:off x="6486317" y="1742558"/>
            <a:ext cx="1515750" cy="102931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874016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168985" y="2978788"/>
            <a:ext cx="2754173" cy="3657600"/>
          </a:xfrm>
          <a:prstGeom prst="rect">
            <a:avLst/>
          </a:prstGeom>
        </p:spPr>
      </p:pic>
      <p:pic>
        <p:nvPicPr>
          <p:cNvPr id="8" name="Picture 7"/>
          <p:cNvPicPr>
            <a:picLocks noChangeAspect="1"/>
          </p:cNvPicPr>
          <p:nvPr/>
        </p:nvPicPr>
        <p:blipFill>
          <a:blip r:embed="rId4"/>
          <a:stretch>
            <a:fillRect/>
          </a:stretch>
        </p:blipFill>
        <p:spPr>
          <a:xfrm>
            <a:off x="4466484" y="2978788"/>
            <a:ext cx="2754173" cy="3657600"/>
          </a:xfrm>
          <a:prstGeom prst="rect">
            <a:avLst/>
          </a:prstGeom>
        </p:spPr>
      </p:pic>
      <p:pic>
        <p:nvPicPr>
          <p:cNvPr id="12" name="Picture 11"/>
          <p:cNvPicPr>
            <a:picLocks noChangeAspect="1"/>
          </p:cNvPicPr>
          <p:nvPr/>
        </p:nvPicPr>
        <p:blipFill>
          <a:blip r:embed="rId5"/>
          <a:stretch>
            <a:fillRect/>
          </a:stretch>
        </p:blipFill>
        <p:spPr>
          <a:xfrm>
            <a:off x="6596728" y="3076148"/>
            <a:ext cx="2754173" cy="3657600"/>
          </a:xfrm>
          <a:prstGeom prst="rect">
            <a:avLst/>
          </a:prstGeom>
        </p:spPr>
      </p:pic>
      <p:pic>
        <p:nvPicPr>
          <p:cNvPr id="13" name="Picture 12"/>
          <p:cNvPicPr>
            <a:picLocks noChangeAspect="1"/>
          </p:cNvPicPr>
          <p:nvPr/>
        </p:nvPicPr>
        <p:blipFill>
          <a:blip r:embed="rId6"/>
          <a:stretch>
            <a:fillRect/>
          </a:stretch>
        </p:blipFill>
        <p:spPr>
          <a:xfrm>
            <a:off x="0" y="2978788"/>
            <a:ext cx="2754173" cy="3657600"/>
          </a:xfrm>
          <a:prstGeom prst="rect">
            <a:avLst/>
          </a:prstGeom>
        </p:spPr>
      </p:pic>
      <p:sp>
        <p:nvSpPr>
          <p:cNvPr id="16" name="TextBox 15"/>
          <p:cNvSpPr txBox="1"/>
          <p:nvPr/>
        </p:nvSpPr>
        <p:spPr>
          <a:xfrm>
            <a:off x="7677331" y="172898"/>
            <a:ext cx="1401784" cy="1569660"/>
          </a:xfrm>
          <a:prstGeom prst="rect">
            <a:avLst/>
          </a:prstGeom>
          <a:noFill/>
        </p:spPr>
        <p:txBody>
          <a:bodyPr wrap="square" rtlCol="0">
            <a:spAutoFit/>
          </a:bodyPr>
          <a:lstStyle/>
          <a:p>
            <a:r>
              <a:rPr lang="en-US" sz="1600" dirty="0" smtClean="0"/>
              <a:t>Slight negative height bias </a:t>
            </a:r>
            <a:r>
              <a:rPr lang="mr-IN" sz="1600" dirty="0" smtClean="0"/>
              <a:t>–</a:t>
            </a:r>
            <a:r>
              <a:rPr lang="en-US" sz="1600" dirty="0" smtClean="0"/>
              <a:t> though little in middle latitude troposphere</a:t>
            </a:r>
            <a:endParaRPr lang="en-US" sz="1600" dirty="0"/>
          </a:p>
        </p:txBody>
      </p:sp>
      <p:sp>
        <p:nvSpPr>
          <p:cNvPr id="18" name="TextBox 17"/>
          <p:cNvSpPr txBox="1"/>
          <p:nvPr/>
        </p:nvSpPr>
        <p:spPr>
          <a:xfrm>
            <a:off x="774149" y="4955945"/>
            <a:ext cx="782567" cy="369332"/>
          </a:xfrm>
          <a:prstGeom prst="rect">
            <a:avLst/>
          </a:prstGeom>
          <a:solidFill>
            <a:schemeClr val="bg1"/>
          </a:solidFill>
        </p:spPr>
        <p:txBody>
          <a:bodyPr wrap="square" rtlCol="0">
            <a:spAutoFit/>
          </a:bodyPr>
          <a:lstStyle/>
          <a:p>
            <a:r>
              <a:rPr lang="en-US" b="1" dirty="0" smtClean="0"/>
              <a:t>T2m</a:t>
            </a:r>
            <a:endParaRPr lang="en-US" b="1" dirty="0"/>
          </a:p>
        </p:txBody>
      </p:sp>
      <p:sp>
        <p:nvSpPr>
          <p:cNvPr id="19" name="TextBox 18"/>
          <p:cNvSpPr txBox="1"/>
          <p:nvPr/>
        </p:nvSpPr>
        <p:spPr>
          <a:xfrm>
            <a:off x="3191156" y="4971141"/>
            <a:ext cx="782567" cy="369332"/>
          </a:xfrm>
          <a:prstGeom prst="rect">
            <a:avLst/>
          </a:prstGeom>
          <a:solidFill>
            <a:schemeClr val="bg1"/>
          </a:solidFill>
        </p:spPr>
        <p:txBody>
          <a:bodyPr wrap="square" rtlCol="0">
            <a:spAutoFit/>
          </a:bodyPr>
          <a:lstStyle/>
          <a:p>
            <a:r>
              <a:rPr lang="en-US" b="1" dirty="0" smtClean="0"/>
              <a:t>T850</a:t>
            </a:r>
            <a:endParaRPr lang="en-US" b="1" dirty="0"/>
          </a:p>
        </p:txBody>
      </p:sp>
      <p:sp>
        <p:nvSpPr>
          <p:cNvPr id="20" name="TextBox 19"/>
          <p:cNvSpPr txBox="1"/>
          <p:nvPr/>
        </p:nvSpPr>
        <p:spPr>
          <a:xfrm>
            <a:off x="5200691" y="4938875"/>
            <a:ext cx="782567" cy="369332"/>
          </a:xfrm>
          <a:prstGeom prst="rect">
            <a:avLst/>
          </a:prstGeom>
          <a:solidFill>
            <a:schemeClr val="bg1"/>
          </a:solidFill>
        </p:spPr>
        <p:txBody>
          <a:bodyPr wrap="square" rtlCol="0">
            <a:spAutoFit/>
          </a:bodyPr>
          <a:lstStyle/>
          <a:p>
            <a:r>
              <a:rPr lang="en-US" b="1" dirty="0" smtClean="0"/>
              <a:t>T700</a:t>
            </a:r>
            <a:endParaRPr lang="en-US" b="1" dirty="0"/>
          </a:p>
        </p:txBody>
      </p:sp>
      <p:sp>
        <p:nvSpPr>
          <p:cNvPr id="21" name="TextBox 20"/>
          <p:cNvSpPr txBox="1"/>
          <p:nvPr/>
        </p:nvSpPr>
        <p:spPr>
          <a:xfrm>
            <a:off x="7610783" y="4943174"/>
            <a:ext cx="782567" cy="369332"/>
          </a:xfrm>
          <a:prstGeom prst="rect">
            <a:avLst/>
          </a:prstGeom>
          <a:solidFill>
            <a:schemeClr val="bg1"/>
          </a:solidFill>
        </p:spPr>
        <p:txBody>
          <a:bodyPr wrap="square" rtlCol="0">
            <a:spAutoFit/>
          </a:bodyPr>
          <a:lstStyle/>
          <a:p>
            <a:r>
              <a:rPr lang="en-US" b="1" dirty="0" smtClean="0"/>
              <a:t>200z</a:t>
            </a:r>
            <a:endParaRPr lang="en-US" b="1" dirty="0"/>
          </a:p>
        </p:txBody>
      </p:sp>
      <p:pic>
        <p:nvPicPr>
          <p:cNvPr id="3" name="Picture 2"/>
          <p:cNvPicPr>
            <a:picLocks noChangeAspect="1"/>
          </p:cNvPicPr>
          <p:nvPr/>
        </p:nvPicPr>
        <p:blipFill>
          <a:blip r:embed="rId7"/>
          <a:stretch>
            <a:fillRect/>
          </a:stretch>
        </p:blipFill>
        <p:spPr>
          <a:xfrm>
            <a:off x="4923158" y="0"/>
            <a:ext cx="2754173" cy="3657600"/>
          </a:xfrm>
          <a:prstGeom prst="rect">
            <a:avLst/>
          </a:prstGeom>
        </p:spPr>
      </p:pic>
      <p:pic>
        <p:nvPicPr>
          <p:cNvPr id="2" name="Picture 1"/>
          <p:cNvPicPr>
            <a:picLocks noChangeAspect="1"/>
          </p:cNvPicPr>
          <p:nvPr/>
        </p:nvPicPr>
        <p:blipFill>
          <a:blip r:embed="rId8"/>
          <a:stretch>
            <a:fillRect/>
          </a:stretch>
        </p:blipFill>
        <p:spPr>
          <a:xfrm>
            <a:off x="1827273" y="0"/>
            <a:ext cx="2754173" cy="3657600"/>
          </a:xfrm>
          <a:prstGeom prst="rect">
            <a:avLst/>
          </a:prstGeom>
        </p:spPr>
      </p:pic>
      <p:cxnSp>
        <p:nvCxnSpPr>
          <p:cNvPr id="15" name="Straight Arrow Connector 14"/>
          <p:cNvCxnSpPr/>
          <p:nvPr/>
        </p:nvCxnSpPr>
        <p:spPr>
          <a:xfrm>
            <a:off x="928567" y="1542965"/>
            <a:ext cx="2824445" cy="122891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0" y="119939"/>
            <a:ext cx="1827273" cy="1815882"/>
          </a:xfrm>
          <a:prstGeom prst="rect">
            <a:avLst/>
          </a:prstGeom>
        </p:spPr>
        <p:txBody>
          <a:bodyPr wrap="square">
            <a:spAutoFit/>
          </a:bodyPr>
          <a:lstStyle/>
          <a:p>
            <a:r>
              <a:rPr lang="is-IS" sz="1600" b="1" dirty="0"/>
              <a:t>a0362:   </a:t>
            </a:r>
            <a:r>
              <a:rPr lang="is-IS" sz="1600" dirty="0"/>
              <a:t>132 </a:t>
            </a:r>
            <a:r>
              <a:rPr lang="is-IS" sz="1600" dirty="0" smtClean="0"/>
              <a:t>levels, </a:t>
            </a:r>
            <a:r>
              <a:rPr lang="en-US" sz="1600" dirty="0" smtClean="0"/>
              <a:t>unusual compared to other AGCM versions in having</a:t>
            </a:r>
            <a:r>
              <a:rPr lang="is-IS" sz="1600" dirty="0" smtClean="0"/>
              <a:t> unbiased zonal </a:t>
            </a:r>
            <a:r>
              <a:rPr lang="is-IS" sz="1600" dirty="0"/>
              <a:t>mean </a:t>
            </a:r>
            <a:r>
              <a:rPr lang="is-IS" sz="1600" dirty="0" smtClean="0"/>
              <a:t>wind in NH extratropics</a:t>
            </a:r>
            <a:endParaRPr lang="is-IS" sz="1600" dirty="0"/>
          </a:p>
        </p:txBody>
      </p:sp>
      <p:cxnSp>
        <p:nvCxnSpPr>
          <p:cNvPr id="17" name="Straight Arrow Connector 16"/>
          <p:cNvCxnSpPr/>
          <p:nvPr/>
        </p:nvCxnSpPr>
        <p:spPr>
          <a:xfrm flipH="1">
            <a:off x="6800391" y="1742558"/>
            <a:ext cx="1215904" cy="142354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7" name="Rectangle 26"/>
          <p:cNvSpPr/>
          <p:nvPr/>
        </p:nvSpPr>
        <p:spPr>
          <a:xfrm>
            <a:off x="14930" y="2147791"/>
            <a:ext cx="1924137" cy="830997"/>
          </a:xfrm>
          <a:prstGeom prst="rect">
            <a:avLst/>
          </a:prstGeom>
        </p:spPr>
        <p:txBody>
          <a:bodyPr wrap="square">
            <a:spAutoFit/>
          </a:bodyPr>
          <a:lstStyle/>
          <a:p>
            <a:r>
              <a:rPr lang="en-US" sz="1600" dirty="0" smtClean="0"/>
              <a:t>Much reduced T2m bias largely confined to high topography</a:t>
            </a:r>
            <a:endParaRPr lang="is-IS" sz="1600" dirty="0"/>
          </a:p>
        </p:txBody>
      </p:sp>
      <p:cxnSp>
        <p:nvCxnSpPr>
          <p:cNvPr id="28" name="Straight Arrow Connector 27"/>
          <p:cNvCxnSpPr/>
          <p:nvPr/>
        </p:nvCxnSpPr>
        <p:spPr>
          <a:xfrm>
            <a:off x="774149" y="2978788"/>
            <a:ext cx="932777" cy="267419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a:off x="738898" y="3076148"/>
            <a:ext cx="285257" cy="257683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969037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95412"/>
            <a:ext cx="7772400" cy="1470025"/>
          </a:xfrm>
        </p:spPr>
        <p:txBody>
          <a:bodyPr/>
          <a:lstStyle/>
          <a:p>
            <a:r>
              <a:rPr lang="en-US" dirty="0" smtClean="0"/>
              <a:t>Coupled run</a:t>
            </a:r>
            <a:endParaRPr lang="en-US" dirty="0"/>
          </a:p>
        </p:txBody>
      </p:sp>
      <p:sp>
        <p:nvSpPr>
          <p:cNvPr id="3" name="Subtitle 2"/>
          <p:cNvSpPr>
            <a:spLocks noGrp="1"/>
          </p:cNvSpPr>
          <p:nvPr>
            <p:ph type="subTitle" idx="1"/>
          </p:nvPr>
        </p:nvSpPr>
        <p:spPr>
          <a:xfrm>
            <a:off x="1027666" y="2907070"/>
            <a:ext cx="7213508" cy="1752600"/>
          </a:xfrm>
        </p:spPr>
        <p:txBody>
          <a:bodyPr>
            <a:normAutofit fontScale="92500" lnSpcReduction="10000"/>
          </a:bodyPr>
          <a:lstStyle/>
          <a:p>
            <a:pPr algn="l"/>
            <a:r>
              <a:rPr lang="en-US" dirty="0" smtClean="0">
                <a:solidFill>
                  <a:srgbClr val="000000"/>
                </a:solidFill>
              </a:rPr>
              <a:t>H54p3c90o1_4: exhibits typical coupled model zonal mean wind bias (enhanced subtropical </a:t>
            </a:r>
            <a:r>
              <a:rPr lang="en-US" dirty="0" err="1" smtClean="0">
                <a:solidFill>
                  <a:srgbClr val="000000"/>
                </a:solidFill>
              </a:rPr>
              <a:t>westerlies</a:t>
            </a:r>
            <a:r>
              <a:rPr lang="en-US" dirty="0" smtClean="0">
                <a:solidFill>
                  <a:srgbClr val="000000"/>
                </a:solidFill>
              </a:rPr>
              <a:t>), and considerably different (from AGCM) T2m bias</a:t>
            </a:r>
            <a:endParaRPr lang="en-US" dirty="0">
              <a:solidFill>
                <a:srgbClr val="000000"/>
              </a:solidFill>
            </a:endParaRPr>
          </a:p>
        </p:txBody>
      </p:sp>
    </p:spTree>
    <p:extLst>
      <p:ext uri="{BB962C8B-B14F-4D97-AF65-F5344CB8AC3E}">
        <p14:creationId xmlns:p14="http://schemas.microsoft.com/office/powerpoint/2010/main" val="164967476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3"/>
          <a:stretch>
            <a:fillRect/>
          </a:stretch>
        </p:blipFill>
        <p:spPr>
          <a:xfrm>
            <a:off x="3081168" y="3101235"/>
            <a:ext cx="2754173" cy="3657600"/>
          </a:xfrm>
          <a:prstGeom prst="rect">
            <a:avLst/>
          </a:prstGeom>
        </p:spPr>
      </p:pic>
      <p:pic>
        <p:nvPicPr>
          <p:cNvPr id="22" name="Picture 21"/>
          <p:cNvPicPr>
            <a:picLocks noChangeAspect="1"/>
          </p:cNvPicPr>
          <p:nvPr/>
        </p:nvPicPr>
        <p:blipFill>
          <a:blip r:embed="rId4"/>
          <a:stretch>
            <a:fillRect/>
          </a:stretch>
        </p:blipFill>
        <p:spPr>
          <a:xfrm>
            <a:off x="6038983" y="3127145"/>
            <a:ext cx="2754173" cy="3657600"/>
          </a:xfrm>
          <a:prstGeom prst="rect">
            <a:avLst/>
          </a:prstGeom>
        </p:spPr>
      </p:pic>
      <p:pic>
        <p:nvPicPr>
          <p:cNvPr id="6" name="Picture 5"/>
          <p:cNvPicPr>
            <a:picLocks noChangeAspect="1"/>
          </p:cNvPicPr>
          <p:nvPr/>
        </p:nvPicPr>
        <p:blipFill>
          <a:blip r:embed="rId5"/>
          <a:stretch>
            <a:fillRect/>
          </a:stretch>
        </p:blipFill>
        <p:spPr>
          <a:xfrm>
            <a:off x="179629" y="3017997"/>
            <a:ext cx="2754173" cy="3657600"/>
          </a:xfrm>
          <a:prstGeom prst="rect">
            <a:avLst/>
          </a:prstGeom>
        </p:spPr>
      </p:pic>
      <p:sp>
        <p:nvSpPr>
          <p:cNvPr id="7" name="TextBox 6"/>
          <p:cNvSpPr txBox="1"/>
          <p:nvPr/>
        </p:nvSpPr>
        <p:spPr>
          <a:xfrm>
            <a:off x="7742216" y="172898"/>
            <a:ext cx="1401784" cy="1077218"/>
          </a:xfrm>
          <a:prstGeom prst="rect">
            <a:avLst/>
          </a:prstGeom>
          <a:noFill/>
        </p:spPr>
        <p:txBody>
          <a:bodyPr wrap="square" rtlCol="0">
            <a:spAutoFit/>
          </a:bodyPr>
          <a:lstStyle/>
          <a:p>
            <a:r>
              <a:rPr lang="en-US" sz="1600" dirty="0" smtClean="0"/>
              <a:t>Associated negative height bias near 30N </a:t>
            </a:r>
            <a:endParaRPr lang="en-US" sz="1600" dirty="0"/>
          </a:p>
        </p:txBody>
      </p:sp>
      <p:sp>
        <p:nvSpPr>
          <p:cNvPr id="8" name="TextBox 7"/>
          <p:cNvSpPr txBox="1"/>
          <p:nvPr/>
        </p:nvSpPr>
        <p:spPr>
          <a:xfrm>
            <a:off x="774149" y="4955945"/>
            <a:ext cx="782567" cy="369332"/>
          </a:xfrm>
          <a:prstGeom prst="rect">
            <a:avLst/>
          </a:prstGeom>
          <a:solidFill>
            <a:schemeClr val="bg1"/>
          </a:solidFill>
        </p:spPr>
        <p:txBody>
          <a:bodyPr wrap="square" rtlCol="0">
            <a:spAutoFit/>
          </a:bodyPr>
          <a:lstStyle/>
          <a:p>
            <a:r>
              <a:rPr lang="en-US" b="1" dirty="0" smtClean="0"/>
              <a:t>T2m</a:t>
            </a:r>
            <a:endParaRPr lang="en-US" b="1" dirty="0"/>
          </a:p>
        </p:txBody>
      </p:sp>
      <p:sp>
        <p:nvSpPr>
          <p:cNvPr id="9" name="TextBox 8"/>
          <p:cNvSpPr txBox="1"/>
          <p:nvPr/>
        </p:nvSpPr>
        <p:spPr>
          <a:xfrm>
            <a:off x="3985154" y="4943174"/>
            <a:ext cx="782567" cy="369332"/>
          </a:xfrm>
          <a:prstGeom prst="rect">
            <a:avLst/>
          </a:prstGeom>
          <a:solidFill>
            <a:schemeClr val="bg1"/>
          </a:solidFill>
        </p:spPr>
        <p:txBody>
          <a:bodyPr wrap="square" rtlCol="0">
            <a:spAutoFit/>
          </a:bodyPr>
          <a:lstStyle/>
          <a:p>
            <a:r>
              <a:rPr lang="en-US" b="1" dirty="0" smtClean="0"/>
              <a:t>500z</a:t>
            </a:r>
            <a:endParaRPr lang="en-US" b="1" dirty="0"/>
          </a:p>
        </p:txBody>
      </p:sp>
      <p:sp>
        <p:nvSpPr>
          <p:cNvPr id="13" name="TextBox 12"/>
          <p:cNvSpPr txBox="1"/>
          <p:nvPr/>
        </p:nvSpPr>
        <p:spPr>
          <a:xfrm>
            <a:off x="7108111" y="4943174"/>
            <a:ext cx="782567" cy="369332"/>
          </a:xfrm>
          <a:prstGeom prst="rect">
            <a:avLst/>
          </a:prstGeom>
          <a:solidFill>
            <a:schemeClr val="bg1"/>
          </a:solidFill>
        </p:spPr>
        <p:txBody>
          <a:bodyPr wrap="square" rtlCol="0">
            <a:spAutoFit/>
          </a:bodyPr>
          <a:lstStyle/>
          <a:p>
            <a:r>
              <a:rPr lang="en-US" b="1" dirty="0" smtClean="0"/>
              <a:t>200z</a:t>
            </a:r>
            <a:endParaRPr lang="en-US" b="1" dirty="0"/>
          </a:p>
        </p:txBody>
      </p:sp>
      <p:sp>
        <p:nvSpPr>
          <p:cNvPr id="15" name="Rectangle 14"/>
          <p:cNvSpPr/>
          <p:nvPr/>
        </p:nvSpPr>
        <p:spPr>
          <a:xfrm>
            <a:off x="0" y="119939"/>
            <a:ext cx="1827273" cy="1569660"/>
          </a:xfrm>
          <a:prstGeom prst="rect">
            <a:avLst/>
          </a:prstGeom>
        </p:spPr>
        <p:txBody>
          <a:bodyPr wrap="square">
            <a:spAutoFit/>
          </a:bodyPr>
          <a:lstStyle/>
          <a:p>
            <a:r>
              <a:rPr lang="en-US" sz="1600" dirty="0" smtClean="0"/>
              <a:t>Zonal wind bias likely driven by double ITCZ bias: enhanced subtropical </a:t>
            </a:r>
            <a:r>
              <a:rPr lang="en-US" sz="1600" dirty="0" err="1" smtClean="0"/>
              <a:t>westerlies</a:t>
            </a:r>
            <a:endParaRPr lang="is-IS" sz="1600" dirty="0"/>
          </a:p>
        </p:txBody>
      </p:sp>
      <p:sp>
        <p:nvSpPr>
          <p:cNvPr id="17" name="Rectangle 16"/>
          <p:cNvSpPr/>
          <p:nvPr/>
        </p:nvSpPr>
        <p:spPr>
          <a:xfrm>
            <a:off x="14930" y="1901570"/>
            <a:ext cx="1827273" cy="584776"/>
          </a:xfrm>
          <a:prstGeom prst="rect">
            <a:avLst/>
          </a:prstGeom>
        </p:spPr>
        <p:txBody>
          <a:bodyPr wrap="square">
            <a:spAutoFit/>
          </a:bodyPr>
          <a:lstStyle/>
          <a:p>
            <a:r>
              <a:rPr lang="en-US" sz="1600" dirty="0" smtClean="0"/>
              <a:t>T2m biases more cold than warm</a:t>
            </a:r>
            <a:endParaRPr lang="is-IS" sz="1600" dirty="0"/>
          </a:p>
        </p:txBody>
      </p:sp>
      <p:cxnSp>
        <p:nvCxnSpPr>
          <p:cNvPr id="18" name="Straight Arrow Connector 17"/>
          <p:cNvCxnSpPr/>
          <p:nvPr/>
        </p:nvCxnSpPr>
        <p:spPr>
          <a:xfrm>
            <a:off x="1024155" y="3067170"/>
            <a:ext cx="932777" cy="267419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738898" y="3076148"/>
            <a:ext cx="285257" cy="257683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6"/>
          <a:stretch>
            <a:fillRect/>
          </a:stretch>
        </p:blipFill>
        <p:spPr>
          <a:xfrm>
            <a:off x="1875377" y="0"/>
            <a:ext cx="2754173" cy="3657600"/>
          </a:xfrm>
          <a:prstGeom prst="rect">
            <a:avLst/>
          </a:prstGeom>
        </p:spPr>
      </p:pic>
      <p:cxnSp>
        <p:nvCxnSpPr>
          <p:cNvPr id="14" name="Straight Arrow Connector 13"/>
          <p:cNvCxnSpPr/>
          <p:nvPr/>
        </p:nvCxnSpPr>
        <p:spPr>
          <a:xfrm>
            <a:off x="1024155" y="1406419"/>
            <a:ext cx="2239487" cy="149132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pic>
        <p:nvPicPr>
          <p:cNvPr id="20" name="Picture 19"/>
          <p:cNvPicPr>
            <a:picLocks noChangeAspect="1"/>
          </p:cNvPicPr>
          <p:nvPr/>
        </p:nvPicPr>
        <p:blipFill>
          <a:blip r:embed="rId7"/>
          <a:stretch>
            <a:fillRect/>
          </a:stretch>
        </p:blipFill>
        <p:spPr>
          <a:xfrm>
            <a:off x="4856610" y="0"/>
            <a:ext cx="2754173" cy="3657600"/>
          </a:xfrm>
          <a:prstGeom prst="rect">
            <a:avLst/>
          </a:prstGeom>
        </p:spPr>
      </p:pic>
      <p:cxnSp>
        <p:nvCxnSpPr>
          <p:cNvPr id="16" name="Straight Arrow Connector 15"/>
          <p:cNvCxnSpPr/>
          <p:nvPr/>
        </p:nvCxnSpPr>
        <p:spPr>
          <a:xfrm flipH="1">
            <a:off x="6552448" y="1250116"/>
            <a:ext cx="1529988" cy="187702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021335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Additional Coupled Model Example</a:t>
            </a:r>
            <a:endParaRPr lang="en-US" sz="3200" dirty="0"/>
          </a:p>
        </p:txBody>
      </p:sp>
      <p:sp>
        <p:nvSpPr>
          <p:cNvPr id="3" name="Content Placeholder 2"/>
          <p:cNvSpPr>
            <a:spLocks noGrp="1"/>
          </p:cNvSpPr>
          <p:nvPr>
            <p:ph idx="1"/>
          </p:nvPr>
        </p:nvSpPr>
        <p:spPr/>
        <p:txBody>
          <a:bodyPr>
            <a:normAutofit/>
          </a:bodyPr>
          <a:lstStyle/>
          <a:p>
            <a:r>
              <a:rPr lang="en-US" sz="2400" dirty="0" smtClean="0"/>
              <a:t>Test208 is interesting because it has a rather good ITCZ (compared with recent versions that have very strong double ITCZ bias), and so has biases much more like the AGCMs</a:t>
            </a:r>
            <a:endParaRPr lang="en-US" sz="2400" dirty="0"/>
          </a:p>
        </p:txBody>
      </p:sp>
    </p:spTree>
    <p:extLst>
      <p:ext uri="{BB962C8B-B14F-4D97-AF65-F5344CB8AC3E}">
        <p14:creationId xmlns:p14="http://schemas.microsoft.com/office/powerpoint/2010/main" val="173363181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96156" y="0"/>
            <a:ext cx="5143500" cy="6858000"/>
          </a:xfrm>
          <a:prstGeom prst="rect">
            <a:avLst/>
          </a:prstGeom>
        </p:spPr>
      </p:pic>
      <p:pic>
        <p:nvPicPr>
          <p:cNvPr id="5" name="Picture 4"/>
          <p:cNvPicPr>
            <a:picLocks noChangeAspect="1"/>
          </p:cNvPicPr>
          <p:nvPr/>
        </p:nvPicPr>
        <p:blipFill>
          <a:blip r:embed="rId4"/>
          <a:stretch>
            <a:fillRect/>
          </a:stretch>
        </p:blipFill>
        <p:spPr>
          <a:xfrm>
            <a:off x="4177082" y="0"/>
            <a:ext cx="5164074" cy="6858000"/>
          </a:xfrm>
          <a:prstGeom prst="rect">
            <a:avLst/>
          </a:prstGeom>
        </p:spPr>
      </p:pic>
      <p:sp>
        <p:nvSpPr>
          <p:cNvPr id="6" name="TextBox 5"/>
          <p:cNvSpPr txBox="1"/>
          <p:nvPr/>
        </p:nvSpPr>
        <p:spPr>
          <a:xfrm>
            <a:off x="1220875" y="4118897"/>
            <a:ext cx="2704870" cy="369332"/>
          </a:xfrm>
          <a:prstGeom prst="rect">
            <a:avLst/>
          </a:prstGeom>
          <a:solidFill>
            <a:schemeClr val="bg1"/>
          </a:solidFill>
        </p:spPr>
        <p:txBody>
          <a:bodyPr wrap="square" rtlCol="0">
            <a:spAutoFit/>
          </a:bodyPr>
          <a:lstStyle/>
          <a:p>
            <a:r>
              <a:rPr lang="en-US" b="1" dirty="0" smtClean="0"/>
              <a:t>Reduced double ITCZ bias</a:t>
            </a:r>
            <a:endParaRPr lang="en-US" b="1" dirty="0"/>
          </a:p>
        </p:txBody>
      </p:sp>
    </p:spTree>
    <p:extLst>
      <p:ext uri="{BB962C8B-B14F-4D97-AF65-F5344CB8AC3E}">
        <p14:creationId xmlns:p14="http://schemas.microsoft.com/office/powerpoint/2010/main" val="210328442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1325</TotalTime>
  <Words>476</Words>
  <Application>Microsoft Macintosh PowerPoint</Application>
  <PresentationFormat>On-screen Show (4:3)</PresentationFormat>
  <Paragraphs>55</Paragraphs>
  <Slides>10</Slides>
  <Notes>5</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Large-Scale Drivers of JJA T2m Bias in NH</vt:lpstr>
      <vt:lpstr>AMIP runs</vt:lpstr>
      <vt:lpstr>PowerPoint Presentation</vt:lpstr>
      <vt:lpstr>PowerPoint Presentation</vt:lpstr>
      <vt:lpstr>PowerPoint Presentation</vt:lpstr>
      <vt:lpstr>Coupled run</vt:lpstr>
      <vt:lpstr>PowerPoint Presentation</vt:lpstr>
      <vt:lpstr>Additional Coupled Model Example</vt:lpstr>
      <vt:lpstr>PowerPoint Presentation</vt:lpstr>
      <vt:lpstr>PowerPoint Presentation</vt:lpstr>
    </vt:vector>
  </TitlesOfParts>
  <Company>NASA/GSFC/GMAO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Siegfried Schubert</dc:creator>
  <cp:lastModifiedBy>Siegfried Schubert</cp:lastModifiedBy>
  <cp:revision>65</cp:revision>
  <dcterms:created xsi:type="dcterms:W3CDTF">2017-04-18T20:49:13Z</dcterms:created>
  <dcterms:modified xsi:type="dcterms:W3CDTF">2017-05-01T07:26:18Z</dcterms:modified>
</cp:coreProperties>
</file>