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7" r:id="rId2"/>
    <p:sldId id="278" r:id="rId3"/>
    <p:sldId id="279" r:id="rId4"/>
    <p:sldId id="281" r:id="rId5"/>
    <p:sldId id="282" r:id="rId6"/>
    <p:sldId id="283" r:id="rId7"/>
    <p:sldId id="284" r:id="rId8"/>
    <p:sldId id="286" r:id="rId9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-1014" y="-9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9C1D7-42E9-4D8D-9B58-4D10689F9933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30BDC-DCAA-4456-B593-D9DEE1A4ED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84508-0248-4876-8F86-E236FA7A9249}" type="datetimeFigureOut">
              <a:rPr lang="en-US"/>
              <a:pPr>
                <a:defRPr/>
              </a:pPr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1119E-336E-4E7E-9F11-067823D06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E02F8-DFD4-43EC-8DDF-E265933ADDF0}" type="datetimeFigureOut">
              <a:rPr lang="en-US"/>
              <a:pPr>
                <a:defRPr/>
              </a:pPr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D7BA1-D588-4114-9AC6-419E6EBBF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9B253-81E4-494E-B153-258CF0BE65DC}" type="datetimeFigureOut">
              <a:rPr lang="en-US"/>
              <a:pPr>
                <a:defRPr/>
              </a:pPr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118B9-DD7D-4EBC-A853-88C28FE56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4F4A1-51CF-4B81-A5A2-FD97CF74C489}" type="datetimeFigureOut">
              <a:rPr lang="en-US"/>
              <a:pPr>
                <a:defRPr/>
              </a:pPr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11EA2-EB42-401F-88B7-632B1CFAE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73B41-148E-4C56-91E2-012DFFB22EA9}" type="datetimeFigureOut">
              <a:rPr lang="en-US"/>
              <a:pPr>
                <a:defRPr/>
              </a:pPr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559B8-D6A8-44EF-9563-171DA6873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29183-6A15-45CC-B05E-48C053B15BCA}" type="datetimeFigureOut">
              <a:rPr lang="en-US"/>
              <a:pPr>
                <a:defRPr/>
              </a:pPr>
              <a:t>4/26/2017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609C0-138E-4B2D-8B50-94956E52E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4F992-DB55-406C-A0D0-CB4D3665F73E}" type="datetimeFigureOut">
              <a:rPr lang="en-US"/>
              <a:pPr>
                <a:defRPr/>
              </a:pPr>
              <a:t>4/26/2017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57117-6044-4E86-A534-86BA4926C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C35DE-1B0C-4822-BA48-2C8E0FCCEAE9}" type="datetimeFigureOut">
              <a:rPr lang="en-US"/>
              <a:pPr>
                <a:defRPr/>
              </a:pPr>
              <a:t>4/26/2017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26EA2-C0D1-49AD-B978-CE10F09CF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2CCE8-83C2-4A44-A2B7-CEDDC2F153B3}" type="datetimeFigureOut">
              <a:rPr lang="en-US"/>
              <a:pPr>
                <a:defRPr/>
              </a:pPr>
              <a:t>4/26/2017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3C630-8D84-4F6A-B667-E20A00B91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40620-E6FD-4FE0-9B3A-A7186ABCF342}" type="datetimeFigureOut">
              <a:rPr lang="en-US"/>
              <a:pPr>
                <a:defRPr/>
              </a:pPr>
              <a:t>4/26/2017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015D5-908B-4A56-9746-63CA067C0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88AC2-C7D7-4BFA-91E7-49846B8BCFBC}" type="datetimeFigureOut">
              <a:rPr lang="en-US"/>
              <a:pPr>
                <a:defRPr/>
              </a:pPr>
              <a:t>4/26/2017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C4201-1F20-44DB-B04C-C34990F7B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F398DE-A45F-45A0-8C4A-B3A63B86BFCD}" type="datetimeFigureOut">
              <a:rPr lang="en-US"/>
              <a:pPr>
                <a:defRPr/>
              </a:pPr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34E627-C4A1-46E7-8B94-D71C9615B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42900"/>
            <a:ext cx="8041689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Sfc</a:t>
            </a:r>
            <a:r>
              <a:rPr lang="en-US" dirty="0"/>
              <a:t> </a:t>
            </a:r>
            <a:r>
              <a:rPr lang="el-GR" dirty="0" smtClean="0"/>
              <a:t>Δ</a:t>
            </a:r>
            <a:r>
              <a:rPr lang="en-US" dirty="0" smtClean="0"/>
              <a:t>T = </a:t>
            </a:r>
            <a:r>
              <a:rPr lang="en-US" dirty="0" err="1" smtClean="0"/>
              <a:t>Qnet</a:t>
            </a:r>
            <a:r>
              <a:rPr lang="en-US" dirty="0" smtClean="0"/>
              <a:t> – Sensible Heat Flux – Latent  Heat Flux + Ground Heat Flow</a:t>
            </a:r>
          </a:p>
          <a:p>
            <a:endParaRPr lang="en-US" dirty="0"/>
          </a:p>
          <a:p>
            <a:r>
              <a:rPr lang="en-US" sz="1000" dirty="0" err="1" smtClean="0"/>
              <a:t>Qnet</a:t>
            </a:r>
            <a:r>
              <a:rPr lang="en-US" sz="1000" dirty="0" smtClean="0"/>
              <a:t> = (</a:t>
            </a:r>
            <a:r>
              <a:rPr lang="en-US" sz="1000" dirty="0" err="1" smtClean="0"/>
              <a:t>Downwelling</a:t>
            </a:r>
            <a:r>
              <a:rPr lang="en-US" sz="1000" dirty="0" smtClean="0"/>
              <a:t> Shortwave + Upwelling Shortwave (albedo)) + (</a:t>
            </a:r>
            <a:r>
              <a:rPr lang="en-US" sz="1000" dirty="0" err="1" smtClean="0"/>
              <a:t>Downwelling</a:t>
            </a:r>
            <a:r>
              <a:rPr lang="en-US" sz="1000" dirty="0"/>
              <a:t> </a:t>
            </a:r>
            <a:r>
              <a:rPr lang="en-US" sz="1000" dirty="0" smtClean="0"/>
              <a:t>Longwave – Upwelling Longwave)</a:t>
            </a:r>
          </a:p>
          <a:p>
            <a:endParaRPr lang="en-US" sz="1000" dirty="0" smtClean="0"/>
          </a:p>
          <a:p>
            <a:r>
              <a:rPr lang="en-US" sz="1000" dirty="0" smtClean="0"/>
              <a:t>Substituting the GEOS-5 expressions for each of these fields gives:</a:t>
            </a:r>
          </a:p>
          <a:p>
            <a:r>
              <a:rPr lang="en-US" sz="1000" dirty="0" err="1" smtClean="0"/>
              <a:t>Sfc</a:t>
            </a:r>
            <a:r>
              <a:rPr lang="en-US" sz="1000" dirty="0" smtClean="0"/>
              <a:t> </a:t>
            </a:r>
            <a:r>
              <a:rPr lang="en-US" sz="1000" dirty="0" err="1" smtClean="0"/>
              <a:t>DeltaT</a:t>
            </a:r>
            <a:r>
              <a:rPr lang="en-US" sz="1000" dirty="0" smtClean="0"/>
              <a:t> = (</a:t>
            </a:r>
            <a:r>
              <a:rPr lang="en-US" sz="1000" dirty="0" err="1" smtClean="0"/>
              <a:t>swgdn</a:t>
            </a:r>
            <a:r>
              <a:rPr lang="en-US" sz="1000" dirty="0" smtClean="0"/>
              <a:t> + (</a:t>
            </a:r>
            <a:r>
              <a:rPr lang="en-US" sz="1000" dirty="0" err="1" smtClean="0"/>
              <a:t>swgdn</a:t>
            </a:r>
            <a:r>
              <a:rPr lang="en-US" sz="1000" dirty="0"/>
              <a:t> </a:t>
            </a:r>
            <a:r>
              <a:rPr lang="en-US" sz="1000" dirty="0" smtClean="0"/>
              <a:t>– </a:t>
            </a:r>
            <a:r>
              <a:rPr lang="en-US" sz="1000" dirty="0" err="1" smtClean="0"/>
              <a:t>swgnt</a:t>
            </a:r>
            <a:r>
              <a:rPr lang="en-US" sz="1000" dirty="0" smtClean="0"/>
              <a:t>) )</a:t>
            </a:r>
            <a:r>
              <a:rPr lang="en-US" dirty="0" smtClean="0"/>
              <a:t> </a:t>
            </a:r>
            <a:r>
              <a:rPr lang="en-US" sz="1000" dirty="0" smtClean="0"/>
              <a:t>+</a:t>
            </a:r>
            <a:r>
              <a:rPr lang="en-US" dirty="0" smtClean="0"/>
              <a:t> </a:t>
            </a:r>
            <a:r>
              <a:rPr lang="en-US" sz="1000" dirty="0" smtClean="0"/>
              <a:t>(</a:t>
            </a:r>
            <a:r>
              <a:rPr lang="en-US" sz="1000" dirty="0" err="1" smtClean="0"/>
              <a:t>lwgdn</a:t>
            </a:r>
            <a:r>
              <a:rPr lang="en-US" sz="1000" dirty="0" smtClean="0"/>
              <a:t> – (</a:t>
            </a:r>
            <a:r>
              <a:rPr lang="en-US" sz="1000" dirty="0" err="1" smtClean="0"/>
              <a:t>lwgdn</a:t>
            </a:r>
            <a:r>
              <a:rPr lang="en-US" sz="1000" dirty="0" smtClean="0"/>
              <a:t> – </a:t>
            </a:r>
            <a:r>
              <a:rPr lang="en-US" sz="1000" dirty="0" err="1" smtClean="0"/>
              <a:t>lwgnt</a:t>
            </a:r>
            <a:r>
              <a:rPr lang="en-US" sz="1000" dirty="0" smtClean="0"/>
              <a:t>) ) </a:t>
            </a:r>
            <a:r>
              <a:rPr lang="en-US" dirty="0"/>
              <a:t>-</a:t>
            </a:r>
            <a:r>
              <a:rPr lang="en-US" dirty="0" smtClean="0"/>
              <a:t> </a:t>
            </a:r>
            <a:r>
              <a:rPr lang="en-US" sz="1000" dirty="0" err="1" smtClean="0"/>
              <a:t>hflux</a:t>
            </a:r>
            <a:r>
              <a:rPr lang="en-US" sz="1000" dirty="0" smtClean="0"/>
              <a:t> </a:t>
            </a:r>
            <a:r>
              <a:rPr lang="en-US" dirty="0" smtClean="0"/>
              <a:t>– </a:t>
            </a:r>
            <a:r>
              <a:rPr lang="en-US" sz="1000" dirty="0" err="1" smtClean="0"/>
              <a:t>eflux</a:t>
            </a:r>
            <a:r>
              <a:rPr lang="en-US" sz="1000" dirty="0" smtClean="0"/>
              <a:t> + </a:t>
            </a:r>
            <a:r>
              <a:rPr lang="en-US" sz="1000" dirty="0" err="1" smtClean="0"/>
              <a:t>ghland</a:t>
            </a:r>
            <a:r>
              <a:rPr lang="en-US" sz="1000" dirty="0" smtClean="0"/>
              <a:t> </a:t>
            </a:r>
          </a:p>
          <a:p>
            <a:r>
              <a:rPr lang="en-US" sz="1000" dirty="0" smtClean="0"/>
              <a:t>                          </a:t>
            </a:r>
            <a:r>
              <a:rPr lang="en-US" sz="1000" b="1" dirty="0" smtClean="0">
                <a:solidFill>
                  <a:srgbClr val="0000FF"/>
                </a:solidFill>
              </a:rPr>
              <a:t>A                     B                          C                   D                    E            F          G</a:t>
            </a:r>
          </a:p>
          <a:p>
            <a:endParaRPr lang="en-US" sz="1000" dirty="0"/>
          </a:p>
          <a:p>
            <a:endParaRPr lang="en-US" sz="1000" dirty="0"/>
          </a:p>
          <a:p>
            <a:r>
              <a:rPr lang="en-US" sz="1000" dirty="0" smtClean="0"/>
              <a:t>…and we have all of these expressions for ERA-interim </a:t>
            </a:r>
            <a:r>
              <a:rPr lang="en-US" sz="1000" b="1" i="1" dirty="0" smtClean="0"/>
              <a:t>except</a:t>
            </a:r>
            <a:r>
              <a:rPr lang="en-US" sz="1000" dirty="0" smtClean="0"/>
              <a:t> </a:t>
            </a:r>
            <a:r>
              <a:rPr lang="en-US" sz="1000" dirty="0" smtClean="0"/>
              <a:t> </a:t>
            </a:r>
            <a:r>
              <a:rPr lang="en-US" sz="1000" dirty="0" err="1" smtClean="0"/>
              <a:t>ghland</a:t>
            </a:r>
            <a:r>
              <a:rPr lang="en-US" sz="1000" dirty="0" smtClean="0"/>
              <a:t> </a:t>
            </a:r>
            <a:r>
              <a:rPr lang="en-US" sz="1000" dirty="0" smtClean="0"/>
              <a:t>(which may turn out to be very important)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2476500"/>
            <a:ext cx="332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We can quickly eliminate terms E and F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4" descr="EQUATION_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7500"/>
            <a:ext cx="4572000" cy="2857501"/>
          </a:xfrm>
          <a:prstGeom prst="rect">
            <a:avLst/>
          </a:prstGeom>
        </p:spPr>
      </p:pic>
      <p:pic>
        <p:nvPicPr>
          <p:cNvPr id="6" name="Picture 5" descr="EQUATION_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857500"/>
            <a:ext cx="4572000" cy="2857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97714" y="4914900"/>
            <a:ext cx="1715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 </a:t>
            </a:r>
            <a:r>
              <a:rPr lang="en-US" sz="1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isn’t latent heat flux </a:t>
            </a:r>
          </a:p>
          <a:p>
            <a:pPr algn="ctr"/>
            <a:r>
              <a:rPr lang="en-US" sz="1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 the Sahara Desert</a:t>
            </a:r>
            <a:endParaRPr lang="en-US" sz="12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0"/>
            <a:ext cx="4326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Even though we believe this is strongly diurnal, it still shows up in monthly means</a:t>
            </a:r>
          </a:p>
          <a:p>
            <a:r>
              <a:rPr lang="en-US" sz="900" dirty="0" smtClean="0">
                <a:solidFill>
                  <a:srgbClr val="FF0000"/>
                </a:solidFill>
              </a:rPr>
              <a:t>As should some net difference</a:t>
            </a:r>
            <a:endParaRPr lang="en-US" sz="9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42900"/>
            <a:ext cx="843917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Sfc</a:t>
            </a:r>
            <a:r>
              <a:rPr lang="en-US" dirty="0"/>
              <a:t> </a:t>
            </a:r>
            <a:r>
              <a:rPr lang="en-US" dirty="0" smtClean="0"/>
              <a:t>Delta-T = </a:t>
            </a:r>
            <a:r>
              <a:rPr lang="en-US" dirty="0" err="1" smtClean="0"/>
              <a:t>Qnet</a:t>
            </a:r>
            <a:r>
              <a:rPr lang="en-US" dirty="0" smtClean="0"/>
              <a:t> – Sensible Heat Flux – Latent  Heat Flux + Ground Heat Flow</a:t>
            </a:r>
          </a:p>
          <a:p>
            <a:endParaRPr lang="en-US" dirty="0"/>
          </a:p>
          <a:p>
            <a:r>
              <a:rPr lang="en-US" sz="1200" dirty="0" err="1" smtClean="0"/>
              <a:t>Q</a:t>
            </a:r>
            <a:r>
              <a:rPr lang="en-US" sz="1000" dirty="0" err="1" smtClean="0"/>
              <a:t>net</a:t>
            </a:r>
            <a:r>
              <a:rPr lang="en-US" sz="1000" dirty="0" smtClean="0"/>
              <a:t> = (</a:t>
            </a:r>
            <a:r>
              <a:rPr lang="en-US" sz="1000" dirty="0" err="1" smtClean="0"/>
              <a:t>Downwelling</a:t>
            </a:r>
            <a:r>
              <a:rPr lang="en-US" sz="1000" dirty="0" smtClean="0"/>
              <a:t> Shortwave + Upwelling Shortwave (albedo)) + (</a:t>
            </a:r>
            <a:r>
              <a:rPr lang="en-US" sz="1000" dirty="0" err="1" smtClean="0"/>
              <a:t>Downwelling</a:t>
            </a:r>
            <a:r>
              <a:rPr lang="en-US" sz="1000" dirty="0"/>
              <a:t> </a:t>
            </a:r>
            <a:r>
              <a:rPr lang="en-US" sz="1000" dirty="0" smtClean="0"/>
              <a:t>Longwave – Upwelling Longwave)</a:t>
            </a:r>
          </a:p>
          <a:p>
            <a:endParaRPr lang="en-US" sz="1000" dirty="0" smtClean="0"/>
          </a:p>
          <a:p>
            <a:r>
              <a:rPr lang="en-US" sz="1000" dirty="0" smtClean="0"/>
              <a:t>Substituting the GEOS-5 expressions for each of these fields gives:</a:t>
            </a:r>
          </a:p>
          <a:p>
            <a:r>
              <a:rPr lang="en-US" sz="1000" dirty="0" err="1" smtClean="0"/>
              <a:t>Sfc</a:t>
            </a:r>
            <a:r>
              <a:rPr lang="en-US" sz="1000" dirty="0" smtClean="0"/>
              <a:t> </a:t>
            </a:r>
            <a:r>
              <a:rPr lang="en-US" sz="1000" dirty="0" err="1" smtClean="0"/>
              <a:t>DeltaT</a:t>
            </a:r>
            <a:r>
              <a:rPr lang="en-US" sz="1000" dirty="0" smtClean="0"/>
              <a:t> = (</a:t>
            </a:r>
            <a:r>
              <a:rPr lang="en-US" sz="1000" dirty="0" err="1" smtClean="0"/>
              <a:t>swgdn</a:t>
            </a:r>
            <a:r>
              <a:rPr lang="en-US" sz="1000" dirty="0" smtClean="0"/>
              <a:t> + (</a:t>
            </a:r>
            <a:r>
              <a:rPr lang="en-US" sz="1000" dirty="0" err="1" smtClean="0"/>
              <a:t>swgdn</a:t>
            </a:r>
            <a:r>
              <a:rPr lang="en-US" sz="1000" dirty="0"/>
              <a:t> </a:t>
            </a:r>
            <a:r>
              <a:rPr lang="en-US" sz="1000" dirty="0" smtClean="0"/>
              <a:t>– </a:t>
            </a:r>
            <a:r>
              <a:rPr lang="en-US" sz="1000" dirty="0" err="1" smtClean="0"/>
              <a:t>swgnt</a:t>
            </a:r>
            <a:r>
              <a:rPr lang="en-US" sz="1000" dirty="0" smtClean="0"/>
              <a:t>) )</a:t>
            </a:r>
            <a:r>
              <a:rPr lang="en-US" dirty="0" smtClean="0"/>
              <a:t> </a:t>
            </a:r>
            <a:r>
              <a:rPr lang="en-US" sz="1000" dirty="0" smtClean="0"/>
              <a:t>+</a:t>
            </a:r>
            <a:r>
              <a:rPr lang="en-US" dirty="0" smtClean="0"/>
              <a:t> </a:t>
            </a:r>
            <a:r>
              <a:rPr lang="en-US" sz="1000" dirty="0" smtClean="0"/>
              <a:t>(</a:t>
            </a:r>
            <a:r>
              <a:rPr lang="en-US" sz="1000" dirty="0" err="1" smtClean="0"/>
              <a:t>lwgdn</a:t>
            </a:r>
            <a:r>
              <a:rPr lang="en-US" sz="1000" dirty="0" smtClean="0"/>
              <a:t> – (</a:t>
            </a:r>
            <a:r>
              <a:rPr lang="en-US" sz="1000" dirty="0" err="1" smtClean="0"/>
              <a:t>lwgdn</a:t>
            </a:r>
            <a:r>
              <a:rPr lang="en-US" sz="1000" dirty="0" smtClean="0"/>
              <a:t> – </a:t>
            </a:r>
            <a:r>
              <a:rPr lang="en-US" sz="1000" dirty="0" err="1" smtClean="0"/>
              <a:t>lwgnt</a:t>
            </a:r>
            <a:r>
              <a:rPr lang="en-US" sz="1000" dirty="0" smtClean="0"/>
              <a:t>) )  + </a:t>
            </a:r>
            <a:r>
              <a:rPr lang="en-US" sz="1000" dirty="0" err="1" smtClean="0"/>
              <a:t>ghland</a:t>
            </a:r>
            <a:r>
              <a:rPr lang="en-US" sz="1000" dirty="0" smtClean="0"/>
              <a:t> </a:t>
            </a:r>
          </a:p>
          <a:p>
            <a:r>
              <a:rPr lang="en-US" sz="1000" dirty="0" smtClean="0"/>
              <a:t>                          </a:t>
            </a:r>
            <a:r>
              <a:rPr lang="en-US" sz="1000" b="1" dirty="0" smtClean="0">
                <a:solidFill>
                  <a:srgbClr val="0000FF"/>
                </a:solidFill>
              </a:rPr>
              <a:t>A                     B                          C                   D                   G</a:t>
            </a:r>
          </a:p>
          <a:p>
            <a:endParaRPr lang="en-US" sz="1000" dirty="0"/>
          </a:p>
          <a:p>
            <a:endParaRPr lang="en-US" sz="1000" dirty="0"/>
          </a:p>
          <a:p>
            <a:r>
              <a:rPr lang="en-US" sz="1000" dirty="0" smtClean="0"/>
              <a:t>…and we have all of these expressions for ERA-interim </a:t>
            </a:r>
            <a:r>
              <a:rPr lang="en-US" sz="1000" b="1" i="1" dirty="0" smtClean="0"/>
              <a:t>except</a:t>
            </a:r>
            <a:r>
              <a:rPr lang="en-US" sz="1000" dirty="0" smtClean="0"/>
              <a:t> </a:t>
            </a:r>
            <a:r>
              <a:rPr lang="en-US" sz="1000" dirty="0" err="1" smtClean="0"/>
              <a:t>ghland</a:t>
            </a:r>
            <a:r>
              <a:rPr lang="en-US" sz="1000" dirty="0" smtClean="0"/>
              <a:t> (which may turn out to be very important)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2476500"/>
            <a:ext cx="332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We can quickly eliminate terms E and F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4" descr="EQUATION_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7500"/>
            <a:ext cx="4572000" cy="2857501"/>
          </a:xfrm>
          <a:prstGeom prst="rect">
            <a:avLst/>
          </a:prstGeom>
        </p:spPr>
      </p:pic>
      <p:pic>
        <p:nvPicPr>
          <p:cNvPr id="6" name="Picture 5" descr="EQUATION_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857500"/>
            <a:ext cx="4572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42900"/>
            <a:ext cx="802886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Sfc</a:t>
            </a:r>
            <a:r>
              <a:rPr lang="en-US" dirty="0"/>
              <a:t>  </a:t>
            </a:r>
            <a:r>
              <a:rPr lang="el-GR" dirty="0" smtClean="0"/>
              <a:t>Δ</a:t>
            </a:r>
            <a:r>
              <a:rPr lang="en-US" dirty="0" smtClean="0"/>
              <a:t>T = </a:t>
            </a:r>
            <a:r>
              <a:rPr lang="en-US" dirty="0" err="1" smtClean="0"/>
              <a:t>Qnet</a:t>
            </a:r>
            <a:r>
              <a:rPr lang="en-US" dirty="0" smtClean="0"/>
              <a:t> – Sensible Heat Flux – Latent  Heat Flux + Ground Heat Flow</a:t>
            </a:r>
          </a:p>
          <a:p>
            <a:endParaRPr lang="en-US" dirty="0"/>
          </a:p>
          <a:p>
            <a:r>
              <a:rPr lang="en-US" sz="1200" dirty="0" err="1" smtClean="0"/>
              <a:t>Q</a:t>
            </a:r>
            <a:r>
              <a:rPr lang="en-US" sz="1000" dirty="0" err="1" smtClean="0"/>
              <a:t>net</a:t>
            </a:r>
            <a:r>
              <a:rPr lang="en-US" sz="1000" dirty="0" smtClean="0"/>
              <a:t> = (</a:t>
            </a:r>
            <a:r>
              <a:rPr lang="en-US" sz="1000" dirty="0" err="1" smtClean="0"/>
              <a:t>Downwelling</a:t>
            </a:r>
            <a:r>
              <a:rPr lang="en-US" sz="1000" dirty="0" smtClean="0"/>
              <a:t> Shortwave + Upwelling Shortwave (albedo)) + (</a:t>
            </a:r>
            <a:r>
              <a:rPr lang="en-US" sz="1000" dirty="0" err="1" smtClean="0"/>
              <a:t>Downwelling</a:t>
            </a:r>
            <a:r>
              <a:rPr lang="en-US" sz="1000" dirty="0"/>
              <a:t> </a:t>
            </a:r>
            <a:r>
              <a:rPr lang="en-US" sz="1000" dirty="0" smtClean="0"/>
              <a:t>Longwave – Upwelling Longwave)</a:t>
            </a:r>
          </a:p>
          <a:p>
            <a:endParaRPr lang="en-US" sz="1000" dirty="0" smtClean="0"/>
          </a:p>
          <a:p>
            <a:r>
              <a:rPr lang="en-US" sz="1000" dirty="0" smtClean="0"/>
              <a:t>Substituting the GEOS-5 expressions for each of these fields gives:</a:t>
            </a:r>
          </a:p>
          <a:p>
            <a:r>
              <a:rPr lang="en-US" sz="1000" dirty="0" err="1" smtClean="0"/>
              <a:t>Sfc</a:t>
            </a:r>
            <a:r>
              <a:rPr lang="en-US" sz="1000" dirty="0" smtClean="0"/>
              <a:t> </a:t>
            </a:r>
            <a:r>
              <a:rPr lang="el-GR" sz="1000" dirty="0" smtClean="0"/>
              <a:t>Δ</a:t>
            </a:r>
            <a:r>
              <a:rPr lang="en-US" sz="1000" dirty="0" smtClean="0"/>
              <a:t>T = (</a:t>
            </a:r>
            <a:r>
              <a:rPr lang="en-US" sz="1000" dirty="0" err="1" smtClean="0"/>
              <a:t>swgdn</a:t>
            </a:r>
            <a:r>
              <a:rPr lang="en-US" sz="1000" dirty="0" smtClean="0"/>
              <a:t> + (</a:t>
            </a:r>
            <a:r>
              <a:rPr lang="en-US" sz="1000" dirty="0" err="1" smtClean="0"/>
              <a:t>swgdn</a:t>
            </a:r>
            <a:r>
              <a:rPr lang="en-US" sz="1000" dirty="0"/>
              <a:t> </a:t>
            </a:r>
            <a:r>
              <a:rPr lang="en-US" sz="1000" dirty="0" smtClean="0"/>
              <a:t>– </a:t>
            </a:r>
            <a:r>
              <a:rPr lang="en-US" sz="1000" dirty="0" err="1" smtClean="0"/>
              <a:t>swgnt</a:t>
            </a:r>
            <a:r>
              <a:rPr lang="en-US" sz="1000" dirty="0" smtClean="0"/>
              <a:t>) )</a:t>
            </a:r>
            <a:r>
              <a:rPr lang="en-US" dirty="0" smtClean="0"/>
              <a:t> </a:t>
            </a:r>
            <a:r>
              <a:rPr lang="en-US" sz="1000" dirty="0" smtClean="0"/>
              <a:t>+</a:t>
            </a:r>
            <a:r>
              <a:rPr lang="en-US" dirty="0" smtClean="0"/>
              <a:t> </a:t>
            </a:r>
            <a:r>
              <a:rPr lang="en-US" sz="1000" dirty="0" smtClean="0"/>
              <a:t>(</a:t>
            </a:r>
            <a:r>
              <a:rPr lang="en-US" sz="1000" dirty="0" err="1" smtClean="0"/>
              <a:t>lwgdn</a:t>
            </a:r>
            <a:r>
              <a:rPr lang="en-US" sz="1000" dirty="0"/>
              <a:t>)</a:t>
            </a:r>
            <a:r>
              <a:rPr lang="en-US" sz="1000" dirty="0" smtClean="0"/>
              <a:t>  + </a:t>
            </a:r>
            <a:r>
              <a:rPr lang="en-US" sz="1000" dirty="0" err="1" smtClean="0"/>
              <a:t>ghland</a:t>
            </a:r>
            <a:r>
              <a:rPr lang="en-US" sz="1000" dirty="0" smtClean="0"/>
              <a:t> </a:t>
            </a:r>
          </a:p>
          <a:p>
            <a:r>
              <a:rPr lang="en-US" sz="1000" dirty="0" smtClean="0"/>
              <a:t>                          </a:t>
            </a:r>
            <a:r>
              <a:rPr lang="en-US" sz="1000" b="1" dirty="0" smtClean="0">
                <a:solidFill>
                  <a:srgbClr val="0000FF"/>
                </a:solidFill>
              </a:rPr>
              <a:t>A                     B                        C             G</a:t>
            </a:r>
          </a:p>
          <a:p>
            <a:endParaRPr lang="en-US" sz="1000" dirty="0"/>
          </a:p>
          <a:p>
            <a:endParaRPr lang="en-US" sz="1000" dirty="0"/>
          </a:p>
          <a:p>
            <a:r>
              <a:rPr lang="en-US" sz="1000" dirty="0" smtClean="0"/>
              <a:t>…and we have all of these expressions for ERA-interim </a:t>
            </a:r>
            <a:r>
              <a:rPr lang="en-US" sz="1000" b="1" i="1" dirty="0" smtClean="0"/>
              <a:t>except</a:t>
            </a:r>
            <a:r>
              <a:rPr lang="en-US" sz="1000" dirty="0" smtClean="0"/>
              <a:t> </a:t>
            </a:r>
            <a:r>
              <a:rPr lang="en-US" sz="1000" dirty="0" err="1" smtClean="0"/>
              <a:t>ghland</a:t>
            </a:r>
            <a:r>
              <a:rPr lang="en-US" sz="1000" dirty="0" smtClean="0"/>
              <a:t> (which may turn out to be very important)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2247900"/>
            <a:ext cx="38565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Term D, upwelling longwave, by definition has </a:t>
            </a:r>
          </a:p>
          <a:p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To be lower in MERRA-2, it says that we have</a:t>
            </a:r>
          </a:p>
          <a:p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A cold bias…so it isn’t contributing to the bias</a:t>
            </a:r>
          </a:p>
          <a:p>
            <a:endParaRPr lang="en-US" sz="1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 descr="EQUATION_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3009900"/>
            <a:ext cx="4724400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42900"/>
            <a:ext cx="802886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Sfc</a:t>
            </a:r>
            <a:r>
              <a:rPr lang="en-US" dirty="0"/>
              <a:t>  </a:t>
            </a:r>
            <a:r>
              <a:rPr lang="el-GR" dirty="0" smtClean="0"/>
              <a:t>Δ</a:t>
            </a:r>
            <a:r>
              <a:rPr lang="en-US" dirty="0" smtClean="0"/>
              <a:t>T = </a:t>
            </a:r>
            <a:r>
              <a:rPr lang="en-US" dirty="0" err="1" smtClean="0"/>
              <a:t>Qnet</a:t>
            </a:r>
            <a:r>
              <a:rPr lang="en-US" dirty="0" smtClean="0"/>
              <a:t> – Sensible Heat Flux – Latent  Heat Flux + Ground Heat Flow</a:t>
            </a:r>
          </a:p>
          <a:p>
            <a:endParaRPr lang="en-US" dirty="0"/>
          </a:p>
          <a:p>
            <a:r>
              <a:rPr lang="en-US" sz="1200" dirty="0" err="1" smtClean="0"/>
              <a:t>Q</a:t>
            </a:r>
            <a:r>
              <a:rPr lang="en-US" sz="1000" dirty="0" err="1" smtClean="0"/>
              <a:t>net</a:t>
            </a:r>
            <a:r>
              <a:rPr lang="en-US" sz="1000" dirty="0" smtClean="0"/>
              <a:t> = (</a:t>
            </a:r>
            <a:r>
              <a:rPr lang="en-US" sz="1000" dirty="0" err="1" smtClean="0"/>
              <a:t>Downwelling</a:t>
            </a:r>
            <a:r>
              <a:rPr lang="en-US" sz="1000" dirty="0" smtClean="0"/>
              <a:t> Shortwave + Upwelling Shortwave (albedo)) + (</a:t>
            </a:r>
            <a:r>
              <a:rPr lang="en-US" sz="1000" dirty="0" err="1" smtClean="0"/>
              <a:t>Downwelling</a:t>
            </a:r>
            <a:r>
              <a:rPr lang="en-US" sz="1000" dirty="0"/>
              <a:t> </a:t>
            </a:r>
            <a:r>
              <a:rPr lang="en-US" sz="1000" dirty="0" smtClean="0"/>
              <a:t>Longwave – Upwelling Longwave)</a:t>
            </a:r>
          </a:p>
          <a:p>
            <a:endParaRPr lang="en-US" sz="1000" dirty="0" smtClean="0"/>
          </a:p>
          <a:p>
            <a:r>
              <a:rPr lang="en-US" sz="1000" dirty="0" smtClean="0"/>
              <a:t>Substituting the GEOS-5 expressions for each of these fields gives:</a:t>
            </a:r>
          </a:p>
          <a:p>
            <a:r>
              <a:rPr lang="en-US" sz="1000" dirty="0" err="1" smtClean="0"/>
              <a:t>Sfc</a:t>
            </a:r>
            <a:r>
              <a:rPr lang="en-US" sz="1000" dirty="0" smtClean="0"/>
              <a:t> </a:t>
            </a:r>
            <a:r>
              <a:rPr lang="el-GR" sz="1000" dirty="0" smtClean="0"/>
              <a:t>Δ</a:t>
            </a:r>
            <a:r>
              <a:rPr lang="en-US" sz="1000" dirty="0" smtClean="0"/>
              <a:t>T = (</a:t>
            </a:r>
            <a:r>
              <a:rPr lang="en-US" sz="1000" dirty="0" err="1" smtClean="0"/>
              <a:t>swgdn</a:t>
            </a:r>
            <a:r>
              <a:rPr lang="en-US" sz="1000" dirty="0" smtClean="0"/>
              <a:t> – </a:t>
            </a:r>
            <a:r>
              <a:rPr lang="en-US" sz="1000" dirty="0" err="1" smtClean="0"/>
              <a:t>swgnt</a:t>
            </a:r>
            <a:r>
              <a:rPr lang="en-US" sz="1000" dirty="0" smtClean="0"/>
              <a:t>) )</a:t>
            </a:r>
            <a:r>
              <a:rPr lang="en-US" dirty="0" smtClean="0"/>
              <a:t> </a:t>
            </a:r>
            <a:r>
              <a:rPr lang="en-US" sz="1000" dirty="0" smtClean="0"/>
              <a:t>+</a:t>
            </a:r>
            <a:r>
              <a:rPr lang="en-US" dirty="0" smtClean="0"/>
              <a:t> </a:t>
            </a:r>
            <a:r>
              <a:rPr lang="en-US" sz="1000" dirty="0" smtClean="0"/>
              <a:t>(</a:t>
            </a:r>
            <a:r>
              <a:rPr lang="en-US" sz="1000" dirty="0" err="1" smtClean="0"/>
              <a:t>lwgdn</a:t>
            </a:r>
            <a:r>
              <a:rPr lang="en-US" sz="1000" dirty="0"/>
              <a:t>)</a:t>
            </a:r>
            <a:r>
              <a:rPr lang="en-US" sz="1000" dirty="0" smtClean="0"/>
              <a:t>  + </a:t>
            </a:r>
            <a:r>
              <a:rPr lang="en-US" sz="1000" dirty="0" err="1" smtClean="0"/>
              <a:t>ghland</a:t>
            </a:r>
            <a:r>
              <a:rPr lang="en-US" sz="1000" dirty="0" smtClean="0"/>
              <a:t> </a:t>
            </a:r>
          </a:p>
          <a:p>
            <a:r>
              <a:rPr lang="en-US" sz="1000" dirty="0" smtClean="0"/>
              <a:t>                          </a:t>
            </a:r>
            <a:r>
              <a:rPr lang="en-US" sz="1000" b="1" dirty="0">
                <a:solidFill>
                  <a:srgbClr val="0000FF"/>
                </a:solidFill>
              </a:rPr>
              <a:t> </a:t>
            </a:r>
            <a:r>
              <a:rPr lang="en-US" sz="1000" b="1" dirty="0" smtClean="0">
                <a:solidFill>
                  <a:srgbClr val="0000FF"/>
                </a:solidFill>
              </a:rPr>
              <a:t>B                        C             G</a:t>
            </a:r>
          </a:p>
          <a:p>
            <a:endParaRPr lang="en-US" sz="1000" dirty="0"/>
          </a:p>
          <a:p>
            <a:endParaRPr lang="en-US" sz="1000" dirty="0"/>
          </a:p>
          <a:p>
            <a:r>
              <a:rPr lang="en-US" sz="1000" dirty="0" smtClean="0"/>
              <a:t>…and we have all of these expressions for ERA-interim </a:t>
            </a:r>
            <a:r>
              <a:rPr lang="en-US" sz="1000" b="1" i="1" dirty="0" smtClean="0"/>
              <a:t>except</a:t>
            </a:r>
            <a:r>
              <a:rPr lang="en-US" sz="1000" dirty="0" smtClean="0"/>
              <a:t> </a:t>
            </a:r>
            <a:r>
              <a:rPr lang="en-US" sz="1000" dirty="0" err="1" smtClean="0"/>
              <a:t>ghland</a:t>
            </a:r>
            <a:r>
              <a:rPr lang="en-US" sz="1000" dirty="0" smtClean="0"/>
              <a:t> (which may turn out to be very important)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2324100"/>
            <a:ext cx="5610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accent6">
                    <a:lumMod val="50000"/>
                  </a:schemeClr>
                </a:solidFill>
              </a:rPr>
              <a:t>Downwelling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 Shortwave, A, could be an issue in cloudy regions…but</a:t>
            </a:r>
          </a:p>
          <a:p>
            <a:pPr algn="ctr"/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It looks pretty good compared with ERA-interim in the desert. </a:t>
            </a:r>
          </a:p>
        </p:txBody>
      </p:sp>
      <p:pic>
        <p:nvPicPr>
          <p:cNvPr id="5" name="Picture 4" descr="EQUATION_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599" y="2781300"/>
            <a:ext cx="5638801" cy="293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42900"/>
            <a:ext cx="802886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Sfc</a:t>
            </a:r>
            <a:r>
              <a:rPr lang="en-US" dirty="0"/>
              <a:t>  </a:t>
            </a:r>
            <a:r>
              <a:rPr lang="el-GR" dirty="0" smtClean="0"/>
              <a:t>Δ</a:t>
            </a:r>
            <a:r>
              <a:rPr lang="en-US" dirty="0" smtClean="0"/>
              <a:t>T = </a:t>
            </a:r>
            <a:r>
              <a:rPr lang="en-US" dirty="0" err="1" smtClean="0"/>
              <a:t>Qnet</a:t>
            </a:r>
            <a:r>
              <a:rPr lang="en-US" dirty="0" smtClean="0"/>
              <a:t> – Sensible Heat Flux – Latent  Heat Flux + Ground Heat Flow</a:t>
            </a:r>
          </a:p>
          <a:p>
            <a:endParaRPr lang="en-US" dirty="0"/>
          </a:p>
          <a:p>
            <a:r>
              <a:rPr lang="en-US" sz="1200" dirty="0" err="1" smtClean="0"/>
              <a:t>Q</a:t>
            </a:r>
            <a:r>
              <a:rPr lang="en-US" sz="1000" dirty="0" err="1" smtClean="0"/>
              <a:t>net</a:t>
            </a:r>
            <a:r>
              <a:rPr lang="en-US" sz="1000" dirty="0" smtClean="0"/>
              <a:t> = (</a:t>
            </a:r>
            <a:r>
              <a:rPr lang="en-US" sz="1000" dirty="0" err="1" smtClean="0"/>
              <a:t>Downwelling</a:t>
            </a:r>
            <a:r>
              <a:rPr lang="en-US" sz="1000" dirty="0" smtClean="0"/>
              <a:t> Shortwave + Upwelling Shortwave (albedo)) + (</a:t>
            </a:r>
            <a:r>
              <a:rPr lang="en-US" sz="1000" dirty="0" err="1" smtClean="0"/>
              <a:t>Downwelling</a:t>
            </a:r>
            <a:r>
              <a:rPr lang="en-US" sz="1000" dirty="0"/>
              <a:t> </a:t>
            </a:r>
            <a:r>
              <a:rPr lang="en-US" sz="1000" dirty="0" smtClean="0"/>
              <a:t>Longwave – Upwelling Longwave)</a:t>
            </a:r>
          </a:p>
          <a:p>
            <a:endParaRPr lang="en-US" sz="1000" dirty="0" smtClean="0"/>
          </a:p>
          <a:p>
            <a:r>
              <a:rPr lang="en-US" sz="1000" dirty="0" smtClean="0"/>
              <a:t>Substituting the GEOS-5 expressions for each of these fields gives:</a:t>
            </a:r>
          </a:p>
          <a:p>
            <a:r>
              <a:rPr lang="en-US" sz="1000" dirty="0" err="1" smtClean="0"/>
              <a:t>Sfc</a:t>
            </a:r>
            <a:r>
              <a:rPr lang="en-US" sz="1000" dirty="0" smtClean="0"/>
              <a:t> </a:t>
            </a:r>
            <a:r>
              <a:rPr lang="el-GR" sz="1000" dirty="0" smtClean="0"/>
              <a:t>Δ</a:t>
            </a:r>
            <a:r>
              <a:rPr lang="en-US" sz="1000" dirty="0" smtClean="0"/>
              <a:t>T = </a:t>
            </a:r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sz="1000" dirty="0" err="1" smtClean="0">
                <a:solidFill>
                  <a:schemeClr val="bg1">
                    <a:lumMod val="75000"/>
                  </a:schemeClr>
                </a:solidFill>
              </a:rPr>
              <a:t>swgdn</a:t>
            </a:r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 – </a:t>
            </a:r>
            <a:r>
              <a:rPr lang="en-US" sz="1000" dirty="0" err="1" smtClean="0">
                <a:solidFill>
                  <a:schemeClr val="bg1">
                    <a:lumMod val="75000"/>
                  </a:schemeClr>
                </a:solidFill>
              </a:rPr>
              <a:t>swgnt</a:t>
            </a:r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) )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00" dirty="0" smtClean="0"/>
              <a:t>+</a:t>
            </a:r>
            <a:r>
              <a:rPr lang="en-US" dirty="0" smtClean="0"/>
              <a:t> </a:t>
            </a:r>
            <a:r>
              <a:rPr lang="en-US" sz="1000" dirty="0" smtClean="0"/>
              <a:t>(</a:t>
            </a:r>
            <a:r>
              <a:rPr lang="en-US" sz="1000" dirty="0" err="1" smtClean="0"/>
              <a:t>lwgdn</a:t>
            </a:r>
            <a:r>
              <a:rPr lang="en-US" sz="1000" dirty="0"/>
              <a:t>)</a:t>
            </a:r>
            <a:r>
              <a:rPr lang="en-US" sz="1000" dirty="0" smtClean="0"/>
              <a:t>  + </a:t>
            </a:r>
            <a:r>
              <a:rPr lang="en-US" sz="1000" dirty="0" err="1" smtClean="0"/>
              <a:t>ghland</a:t>
            </a:r>
            <a:r>
              <a:rPr lang="en-US" sz="1000" dirty="0" smtClean="0"/>
              <a:t> </a:t>
            </a:r>
          </a:p>
          <a:p>
            <a:r>
              <a:rPr lang="en-US" sz="1000" dirty="0" smtClean="0"/>
              <a:t>                          </a:t>
            </a:r>
            <a:r>
              <a:rPr lang="en-US" sz="1000" b="1" dirty="0">
                <a:solidFill>
                  <a:srgbClr val="0000FF"/>
                </a:solidFill>
              </a:rPr>
              <a:t> </a:t>
            </a:r>
            <a:r>
              <a:rPr lang="en-US" sz="1000" b="1" dirty="0" smtClean="0">
                <a:solidFill>
                  <a:srgbClr val="99CCFF"/>
                </a:solidFill>
              </a:rPr>
              <a:t>B</a:t>
            </a:r>
            <a:r>
              <a:rPr lang="en-US" sz="1000" b="1" dirty="0" smtClean="0">
                <a:solidFill>
                  <a:srgbClr val="0000FF"/>
                </a:solidFill>
              </a:rPr>
              <a:t>                        C             G</a:t>
            </a:r>
          </a:p>
          <a:p>
            <a:endParaRPr lang="en-US" sz="1000" dirty="0"/>
          </a:p>
          <a:p>
            <a:endParaRPr lang="en-US" sz="1000" dirty="0"/>
          </a:p>
          <a:p>
            <a:r>
              <a:rPr lang="en-US" sz="1000" dirty="0" smtClean="0"/>
              <a:t>…and we have all of these expressions for ERA-interim </a:t>
            </a:r>
            <a:r>
              <a:rPr lang="en-US" sz="1000" b="1" i="1" dirty="0" smtClean="0"/>
              <a:t>except</a:t>
            </a:r>
            <a:r>
              <a:rPr lang="en-US" sz="1000" dirty="0" smtClean="0"/>
              <a:t> </a:t>
            </a:r>
            <a:r>
              <a:rPr lang="en-US" sz="1000" dirty="0" err="1" smtClean="0"/>
              <a:t>ghland</a:t>
            </a:r>
            <a:r>
              <a:rPr lang="en-US" sz="1000" dirty="0" smtClean="0"/>
              <a:t> (which may turn out to be very important)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2324100"/>
            <a:ext cx="5987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Upwelling shortwave , B…the albedo factor may be contributing</a:t>
            </a:r>
          </a:p>
          <a:p>
            <a:pPr algn="ctr"/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o the cold bias in some </a:t>
            </a:r>
            <a:r>
              <a:rPr lang="en-US" sz="1400" b="1" u="sng" dirty="0" smtClean="0">
                <a:solidFill>
                  <a:schemeClr val="accent6">
                    <a:lumMod val="50000"/>
                  </a:schemeClr>
                </a:solidFill>
              </a:rPr>
              <a:t>small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 way (slightly brighter, slightly less </a:t>
            </a:r>
            <a:r>
              <a:rPr lang="en-US" sz="1400" dirty="0" err="1" smtClean="0">
                <a:solidFill>
                  <a:schemeClr val="accent6">
                    <a:lumMod val="50000"/>
                  </a:schemeClr>
                </a:solidFill>
              </a:rPr>
              <a:t>sfc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. net) </a:t>
            </a:r>
          </a:p>
        </p:txBody>
      </p:sp>
      <p:pic>
        <p:nvPicPr>
          <p:cNvPr id="6" name="Picture 5" descr="EQUATION_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2857500"/>
            <a:ext cx="5029200" cy="2857500"/>
          </a:xfrm>
          <a:prstGeom prst="rect">
            <a:avLst/>
          </a:prstGeom>
        </p:spPr>
      </p:pic>
      <p:pic>
        <p:nvPicPr>
          <p:cNvPr id="7" name="Picture 6" descr="EQUATION_albed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09900"/>
            <a:ext cx="3546629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42900"/>
            <a:ext cx="8028865" cy="2031325"/>
          </a:xfrm>
          <a:prstGeom prst="rect">
            <a:avLst/>
          </a:prstGeom>
          <a:noFill/>
          <a:ln>
            <a:solidFill>
              <a:srgbClr val="99CC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Sfc</a:t>
            </a:r>
            <a:r>
              <a:rPr lang="en-US" dirty="0"/>
              <a:t>  </a:t>
            </a:r>
            <a:r>
              <a:rPr lang="el-GR" dirty="0" smtClean="0"/>
              <a:t>Δ</a:t>
            </a:r>
            <a:r>
              <a:rPr lang="en-US" dirty="0" smtClean="0"/>
              <a:t>T = </a:t>
            </a:r>
            <a:r>
              <a:rPr lang="en-US" dirty="0" err="1" smtClean="0"/>
              <a:t>Qnet</a:t>
            </a:r>
            <a:r>
              <a:rPr lang="en-US" dirty="0" smtClean="0"/>
              <a:t> – Sensible Heat Flux – Latent  Heat Flux + Ground Heat Flow</a:t>
            </a:r>
          </a:p>
          <a:p>
            <a:endParaRPr lang="en-US" dirty="0"/>
          </a:p>
          <a:p>
            <a:r>
              <a:rPr lang="en-US" sz="1200" dirty="0" err="1" smtClean="0"/>
              <a:t>Q</a:t>
            </a:r>
            <a:r>
              <a:rPr lang="en-US" sz="1000" dirty="0" err="1" smtClean="0"/>
              <a:t>net</a:t>
            </a:r>
            <a:r>
              <a:rPr lang="en-US" sz="1000" dirty="0" smtClean="0"/>
              <a:t> = (</a:t>
            </a:r>
            <a:r>
              <a:rPr lang="en-US" sz="1000" dirty="0" err="1" smtClean="0"/>
              <a:t>Downwelling</a:t>
            </a:r>
            <a:r>
              <a:rPr lang="en-US" sz="1000" dirty="0" smtClean="0"/>
              <a:t> Shortwave + Upwelling Shortwave (albedo)) + (</a:t>
            </a:r>
            <a:r>
              <a:rPr lang="en-US" sz="1000" dirty="0" err="1" smtClean="0"/>
              <a:t>Downwelling</a:t>
            </a:r>
            <a:r>
              <a:rPr lang="en-US" sz="1000" dirty="0"/>
              <a:t> </a:t>
            </a:r>
            <a:r>
              <a:rPr lang="en-US" sz="1000" dirty="0" smtClean="0"/>
              <a:t>Longwave – Upwelling Longwave)</a:t>
            </a:r>
          </a:p>
          <a:p>
            <a:endParaRPr lang="en-US" sz="1000" dirty="0" smtClean="0"/>
          </a:p>
          <a:p>
            <a:r>
              <a:rPr lang="en-US" sz="1000" dirty="0" smtClean="0"/>
              <a:t>Substituting the GEOS-5 expressions for each of these fields gives:</a:t>
            </a:r>
          </a:p>
          <a:p>
            <a:r>
              <a:rPr lang="en-US" sz="1000" dirty="0" err="1" smtClean="0"/>
              <a:t>Sfc</a:t>
            </a:r>
            <a:r>
              <a:rPr lang="en-US" sz="1000" dirty="0" smtClean="0"/>
              <a:t> </a:t>
            </a:r>
            <a:r>
              <a:rPr lang="el-GR" sz="1000" dirty="0" smtClean="0"/>
              <a:t>Δ</a:t>
            </a:r>
            <a:r>
              <a:rPr lang="en-US" sz="1000" dirty="0" smtClean="0"/>
              <a:t>T = </a:t>
            </a:r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sz="1000" dirty="0" err="1" smtClean="0">
                <a:solidFill>
                  <a:schemeClr val="bg1">
                    <a:lumMod val="75000"/>
                  </a:schemeClr>
                </a:solidFill>
              </a:rPr>
              <a:t>swgdn</a:t>
            </a:r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 – </a:t>
            </a:r>
            <a:r>
              <a:rPr lang="en-US" sz="1000" dirty="0" err="1" smtClean="0">
                <a:solidFill>
                  <a:schemeClr val="bg1">
                    <a:lumMod val="75000"/>
                  </a:schemeClr>
                </a:solidFill>
              </a:rPr>
              <a:t>swgnt</a:t>
            </a:r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) )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00" dirty="0" smtClean="0"/>
              <a:t>+</a:t>
            </a:r>
            <a:r>
              <a:rPr lang="en-US" dirty="0" smtClean="0"/>
              <a:t> </a:t>
            </a:r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sz="1000" dirty="0" err="1" smtClean="0">
                <a:solidFill>
                  <a:schemeClr val="bg1">
                    <a:lumMod val="75000"/>
                  </a:schemeClr>
                </a:solidFill>
              </a:rPr>
              <a:t>lwgdn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)</a:t>
            </a:r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1000" dirty="0" smtClean="0"/>
              <a:t>+ </a:t>
            </a:r>
            <a:r>
              <a:rPr lang="en-US" sz="1000" dirty="0" err="1" smtClean="0"/>
              <a:t>ghland</a:t>
            </a:r>
            <a:r>
              <a:rPr lang="en-US" sz="1000" dirty="0" smtClean="0"/>
              <a:t> </a:t>
            </a:r>
          </a:p>
          <a:p>
            <a:r>
              <a:rPr lang="en-US" sz="1000" dirty="0" smtClean="0"/>
              <a:t>                          </a:t>
            </a:r>
            <a:r>
              <a:rPr lang="en-US" sz="1000" b="1" dirty="0">
                <a:solidFill>
                  <a:srgbClr val="0000FF"/>
                </a:solidFill>
              </a:rPr>
              <a:t> </a:t>
            </a:r>
            <a:r>
              <a:rPr lang="en-US" sz="1000" b="1" dirty="0" smtClean="0">
                <a:solidFill>
                  <a:srgbClr val="99CCFF"/>
                </a:solidFill>
              </a:rPr>
              <a:t>B</a:t>
            </a:r>
            <a:r>
              <a:rPr lang="en-US" sz="1000" b="1" dirty="0" smtClean="0">
                <a:solidFill>
                  <a:srgbClr val="0000FF"/>
                </a:solidFill>
              </a:rPr>
              <a:t>                        </a:t>
            </a:r>
            <a:r>
              <a:rPr lang="en-US" sz="1000" b="1" dirty="0" smtClean="0">
                <a:solidFill>
                  <a:srgbClr val="99CCFF"/>
                </a:solidFill>
              </a:rPr>
              <a:t>C</a:t>
            </a:r>
            <a:r>
              <a:rPr lang="en-US" sz="1000" b="1" dirty="0" smtClean="0">
                <a:solidFill>
                  <a:srgbClr val="0000FF"/>
                </a:solidFill>
              </a:rPr>
              <a:t>             G</a:t>
            </a:r>
          </a:p>
          <a:p>
            <a:endParaRPr lang="en-US" sz="1000" dirty="0"/>
          </a:p>
          <a:p>
            <a:endParaRPr lang="en-US" sz="1000" dirty="0"/>
          </a:p>
          <a:p>
            <a:r>
              <a:rPr lang="en-US" sz="1000" dirty="0" smtClean="0"/>
              <a:t>…and we have all of these expressions for ERA-interim </a:t>
            </a:r>
            <a:r>
              <a:rPr lang="en-US" sz="1000" b="1" i="1" dirty="0" smtClean="0"/>
              <a:t>except</a:t>
            </a:r>
            <a:r>
              <a:rPr lang="en-US" sz="1000" dirty="0" smtClean="0"/>
              <a:t> </a:t>
            </a:r>
            <a:r>
              <a:rPr lang="en-US" sz="1000" dirty="0" err="1" smtClean="0"/>
              <a:t>ghland</a:t>
            </a:r>
            <a:r>
              <a:rPr lang="en-US" sz="1000" dirty="0" smtClean="0"/>
              <a:t> (which may turn out to be very important)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2324100"/>
            <a:ext cx="58881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The </a:t>
            </a:r>
            <a:r>
              <a:rPr lang="en-US" sz="1200" dirty="0" err="1" smtClean="0">
                <a:solidFill>
                  <a:schemeClr val="accent6">
                    <a:lumMod val="50000"/>
                  </a:schemeClr>
                </a:solidFill>
              </a:rPr>
              <a:t>Downwelling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 longwave term </a:t>
            </a:r>
            <a:r>
              <a:rPr lang="en-US" sz="1200" b="1" i="1" dirty="0" smtClean="0">
                <a:solidFill>
                  <a:schemeClr val="accent6">
                    <a:lumMod val="50000"/>
                  </a:schemeClr>
                </a:solidFill>
              </a:rPr>
              <a:t>could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 be important. If we have clouds and aerosols</a:t>
            </a:r>
          </a:p>
          <a:p>
            <a:pPr algn="ctr"/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Radiating at the appropriate temperature, it should be close to ERA-</a:t>
            </a:r>
            <a:r>
              <a:rPr lang="en-US" sz="1200" dirty="0" err="1" smtClean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. And while not</a:t>
            </a:r>
          </a:p>
          <a:p>
            <a:pPr algn="ctr"/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Exactly like ERA-</a:t>
            </a:r>
            <a:r>
              <a:rPr lang="en-US" sz="1200" dirty="0" err="1" smtClean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 , the mean difference is only on order of 10 to maybe 15 W/m2…</a:t>
            </a:r>
          </a:p>
          <a:p>
            <a:pPr algn="ctr"/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not enough to be the 2-3K differences we see</a:t>
            </a:r>
          </a:p>
        </p:txBody>
      </p:sp>
      <p:pic>
        <p:nvPicPr>
          <p:cNvPr id="5" name="Picture 4" descr="EQUATION_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3162300"/>
            <a:ext cx="4800600" cy="2552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4533900"/>
            <a:ext cx="1681871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While we see a lot</a:t>
            </a:r>
          </a:p>
          <a:p>
            <a:pPr algn="ctr"/>
            <a:r>
              <a:rPr lang="en-US" sz="1050" dirty="0" smtClean="0"/>
              <a:t>Of blue over the desert</a:t>
            </a:r>
          </a:p>
          <a:p>
            <a:pPr algn="ctr"/>
            <a:r>
              <a:rPr lang="en-US" sz="1050" dirty="0" smtClean="0"/>
              <a:t>It is in the 10W/m2 range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973" y="0"/>
            <a:ext cx="7571303" cy="1969770"/>
          </a:xfrm>
          <a:prstGeom prst="rect">
            <a:avLst/>
          </a:prstGeom>
          <a:noFill/>
          <a:ln>
            <a:solidFill>
              <a:srgbClr val="99CC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It turns out the ground heat flow term has a large diurnal </a:t>
            </a:r>
            <a:r>
              <a:rPr lang="en-US" dirty="0" smtClean="0"/>
              <a:t>cycle in deserts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equation describing the conduction of heat through the ground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</a:t>
            </a:r>
          </a:p>
          <a:p>
            <a:r>
              <a:rPr lang="en-US" dirty="0" smtClean="0"/>
              <a:t>                                          </a:t>
            </a:r>
            <a:r>
              <a:rPr lang="en-US" i="1" dirty="0" smtClean="0">
                <a:solidFill>
                  <a:srgbClr val="002060"/>
                </a:solidFill>
              </a:rPr>
              <a:t>G = Ks * </a:t>
            </a:r>
            <a:r>
              <a:rPr lang="el-GR" i="1" dirty="0" smtClean="0">
                <a:solidFill>
                  <a:srgbClr val="002060"/>
                </a:solidFill>
              </a:rPr>
              <a:t>Δ</a:t>
            </a:r>
            <a:r>
              <a:rPr lang="en-US" i="1" dirty="0" smtClean="0">
                <a:solidFill>
                  <a:srgbClr val="002060"/>
                </a:solidFill>
              </a:rPr>
              <a:t>T / </a:t>
            </a:r>
            <a:r>
              <a:rPr lang="el-GR" i="1" dirty="0" smtClean="0">
                <a:solidFill>
                  <a:srgbClr val="002060"/>
                </a:solidFill>
              </a:rPr>
              <a:t>Δ</a:t>
            </a:r>
            <a:r>
              <a:rPr lang="en-US" i="1" dirty="0" smtClean="0">
                <a:solidFill>
                  <a:srgbClr val="002060"/>
                </a:solidFill>
              </a:rPr>
              <a:t>depth</a:t>
            </a:r>
            <a:r>
              <a:rPr lang="en-US" dirty="0" smtClean="0"/>
              <a:t>, </a:t>
            </a:r>
          </a:p>
          <a:p>
            <a:endParaRPr lang="en-US" dirty="0" smtClean="0"/>
          </a:p>
          <a:p>
            <a:r>
              <a:rPr lang="en-US" sz="1400" dirty="0" smtClean="0"/>
              <a:t>                where Ks is the thermal conductivity  (dependent on ground type soil, clay, sand)  </a:t>
            </a:r>
            <a:endParaRPr lang="en-US" sz="1400" dirty="0"/>
          </a:p>
        </p:txBody>
      </p:sp>
      <p:pic>
        <p:nvPicPr>
          <p:cNvPr id="6" name="Picture 5" descr="G_annual_sahar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33700"/>
            <a:ext cx="3810000" cy="2781300"/>
          </a:xfrm>
          <a:prstGeom prst="rect">
            <a:avLst/>
          </a:prstGeom>
        </p:spPr>
      </p:pic>
      <p:pic>
        <p:nvPicPr>
          <p:cNvPr id="8" name="Picture 7" descr="G_annual_elmir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2933700"/>
            <a:ext cx="365760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term_diurnal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00600" cy="5715000"/>
          </a:xfrm>
          <a:prstGeom prst="rect">
            <a:avLst/>
          </a:prstGeom>
        </p:spPr>
      </p:pic>
      <p:pic>
        <p:nvPicPr>
          <p:cNvPr id="3" name="Picture 2" descr="surface-energy-budgets-p42-color-robinson-499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419100"/>
            <a:ext cx="4343400" cy="45339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800600" y="2857500"/>
            <a:ext cx="4419600" cy="228600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10401</TotalTime>
  <Words>816</Words>
  <Application>Microsoft Office PowerPoint</Application>
  <PresentationFormat>On-screen Show (16:10)</PresentationFormat>
  <Paragraphs>87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blank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Conventional data missing in some runs  x0025 re-run  t2m  hurricane cores</dc:title>
  <dc:creator>gpartyka</dc:creator>
  <cp:lastModifiedBy>gpartyka</cp:lastModifiedBy>
  <cp:revision>1849</cp:revision>
  <dcterms:created xsi:type="dcterms:W3CDTF">2017-03-31T17:58:14Z</dcterms:created>
  <dcterms:modified xsi:type="dcterms:W3CDTF">2017-04-27T21:12:07Z</dcterms:modified>
</cp:coreProperties>
</file>