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75" r:id="rId10"/>
    <p:sldId id="273" r:id="rId11"/>
    <p:sldId id="272" r:id="rId12"/>
    <p:sldId id="274" r:id="rId13"/>
    <p:sldId id="270" r:id="rId14"/>
    <p:sldId id="276" r:id="rId15"/>
    <p:sldId id="271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CDF2"/>
    <a:srgbClr val="D60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A31-CD2B-45E8-B76A-6656DE87F6AD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07C2-EC38-4591-B0FD-3BA9B68C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5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A31-CD2B-45E8-B76A-6656DE87F6AD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07C2-EC38-4591-B0FD-3BA9B68C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3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A31-CD2B-45E8-B76A-6656DE87F6AD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07C2-EC38-4591-B0FD-3BA9B68C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4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A31-CD2B-45E8-B76A-6656DE87F6AD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07C2-EC38-4591-B0FD-3BA9B68C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1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A31-CD2B-45E8-B76A-6656DE87F6AD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07C2-EC38-4591-B0FD-3BA9B68C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0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A31-CD2B-45E8-B76A-6656DE87F6AD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07C2-EC38-4591-B0FD-3BA9B68C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3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A31-CD2B-45E8-B76A-6656DE87F6AD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07C2-EC38-4591-B0FD-3BA9B68C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5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A31-CD2B-45E8-B76A-6656DE87F6AD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07C2-EC38-4591-B0FD-3BA9B68C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4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A31-CD2B-45E8-B76A-6656DE87F6AD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07C2-EC38-4591-B0FD-3BA9B68C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7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A31-CD2B-45E8-B76A-6656DE87F6AD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07C2-EC38-4591-B0FD-3BA9B68C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3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A31-CD2B-45E8-B76A-6656DE87F6AD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07C2-EC38-4591-B0FD-3BA9B68C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2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ADA31-CD2B-45E8-B76A-6656DE87F6AD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F07C2-EC38-4591-B0FD-3BA9B68C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1673" y="1542473"/>
            <a:ext cx="629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Update on proposed land surface model changes (code and BCs):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Results from AMIP simulations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043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741" y="2759675"/>
            <a:ext cx="2252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Current GEOS-5: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55308" y="2180623"/>
            <a:ext cx="219126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Downwelling</a:t>
            </a:r>
            <a:r>
              <a:rPr lang="en-US" dirty="0" smtClean="0"/>
              <a:t> radiation at surface too high: too much heating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756454" y="3764693"/>
            <a:ext cx="6260757" cy="32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14302" y="2437540"/>
            <a:ext cx="229423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Evapotranspiration too high: too much evaporative cooling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9267567" y="2759675"/>
            <a:ext cx="543698" cy="349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017211" y="2437540"/>
            <a:ext cx="1573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 balance, T2M somewhat overestimated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927125" y="2033717"/>
            <a:ext cx="0" cy="17309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538519" y="1960605"/>
            <a:ext cx="16475" cy="1804088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3503" y="4968781"/>
            <a:ext cx="185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New version: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55308" y="4368452"/>
            <a:ext cx="219126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Downwelling</a:t>
            </a:r>
            <a:r>
              <a:rPr lang="en-US" dirty="0" smtClean="0"/>
              <a:t> radiation at surface too high: too much heating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756454" y="5952522"/>
            <a:ext cx="6260757" cy="32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73794" y="4485839"/>
            <a:ext cx="203474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Evapotranspiration and evaporative cooling reasonable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9267567" y="4947504"/>
            <a:ext cx="543698" cy="349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017211" y="4625369"/>
            <a:ext cx="1573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 balance, T2M strongly overestimated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927125" y="4221546"/>
            <a:ext cx="0" cy="17309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8538519" y="4968781"/>
            <a:ext cx="0" cy="983741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28585" y="374471"/>
            <a:ext cx="9498226" cy="120032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Philosophical question: if it turns out to be true that </a:t>
            </a:r>
            <a:r>
              <a:rPr lang="en-US" sz="2400" dirty="0" smtClean="0"/>
              <a:t>our changes fix </a:t>
            </a:r>
            <a:r>
              <a:rPr lang="en-US" sz="2400" dirty="0" smtClean="0"/>
              <a:t>half of a pair of compensating errors and thereby make one aspect of climate (T2M) worse, should the </a:t>
            </a:r>
            <a:r>
              <a:rPr lang="en-US" sz="2400" dirty="0" smtClean="0"/>
              <a:t>changes </a:t>
            </a:r>
            <a:r>
              <a:rPr lang="en-US" sz="2400" dirty="0" smtClean="0"/>
              <a:t>be included?</a:t>
            </a:r>
          </a:p>
        </p:txBody>
      </p:sp>
    </p:spTree>
    <p:extLst>
      <p:ext uri="{BB962C8B-B14F-4D97-AF65-F5344CB8AC3E}">
        <p14:creationId xmlns:p14="http://schemas.microsoft.com/office/powerpoint/2010/main" val="602550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84" r="11555"/>
          <a:stretch/>
        </p:blipFill>
        <p:spPr>
          <a:xfrm>
            <a:off x="4572882" y="3712687"/>
            <a:ext cx="4567356" cy="24425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25" r="10598"/>
          <a:stretch/>
        </p:blipFill>
        <p:spPr>
          <a:xfrm>
            <a:off x="4572882" y="619255"/>
            <a:ext cx="4616783" cy="24260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2281" y="238897"/>
            <a:ext cx="2132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Case 2:  DJF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459991" y="432432"/>
            <a:ext cx="32985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T2M: Control minus observations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612686" y="1614618"/>
            <a:ext cx="1832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GEOS5 already has a cold bias in </a:t>
            </a:r>
            <a:r>
              <a:rPr lang="en-US" dirty="0" err="1" smtClean="0"/>
              <a:t>n.h</a:t>
            </a:r>
            <a:r>
              <a:rPr lang="en-US" dirty="0" smtClean="0"/>
              <a:t>. winter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457617" y="775169"/>
            <a:ext cx="1542260" cy="53985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31019" y="769354"/>
            <a:ext cx="9144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341112" y="1346543"/>
            <a:ext cx="1437271" cy="6224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V="1">
            <a:off x="4445194" y="1200432"/>
            <a:ext cx="2985825" cy="8758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flipH="1">
            <a:off x="2674908" y="4253063"/>
            <a:ext cx="1708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bias gets worse in the new version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25921" y="3343355"/>
            <a:ext cx="37666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T2M: New version minus observations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457617" y="3937686"/>
            <a:ext cx="1542260" cy="3408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60423" y="3861710"/>
            <a:ext cx="9144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053019" y="4253063"/>
            <a:ext cx="1404598" cy="3543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143635" y="4278534"/>
            <a:ext cx="3216788" cy="5264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457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2064" y="603912"/>
            <a:ext cx="2066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Differences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42268" y="1004021"/>
            <a:ext cx="5189863" cy="2907451"/>
            <a:chOff x="4842268" y="1004021"/>
            <a:chExt cx="5189863" cy="290745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45" r="10757"/>
            <a:stretch/>
          </p:blipFill>
          <p:spPr>
            <a:xfrm>
              <a:off x="4842268" y="1188687"/>
              <a:ext cx="5189863" cy="272278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929550" y="1004021"/>
              <a:ext cx="34835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DJF T2M: new version – old version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78010" y="3171569"/>
            <a:ext cx="3393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Why?  We can’t blame </a:t>
            </a:r>
            <a:r>
              <a:rPr lang="en-US" sz="2000" dirty="0" smtClean="0"/>
              <a:t>increased </a:t>
            </a:r>
            <a:r>
              <a:rPr lang="en-US" sz="2000" dirty="0" smtClean="0"/>
              <a:t>evapotranspiration, since that is negligible in DJF. </a:t>
            </a:r>
          </a:p>
          <a:p>
            <a:endParaRPr lang="en-US" sz="2000" dirty="0"/>
          </a:p>
          <a:p>
            <a:r>
              <a:rPr lang="en-US" sz="2000" dirty="0" smtClean="0"/>
              <a:t>Some other change that we made is responsible…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8984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354" y="626376"/>
            <a:ext cx="5666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Changes in DJF energy balance terms</a:t>
            </a:r>
            <a:endParaRPr lang="en-US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8171936" y="109639"/>
            <a:ext cx="3739978" cy="1936888"/>
            <a:chOff x="4842268" y="888299"/>
            <a:chExt cx="5189863" cy="30231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45" r="10757"/>
            <a:stretch/>
          </p:blipFill>
          <p:spPr>
            <a:xfrm>
              <a:off x="4842268" y="1188687"/>
              <a:ext cx="5189863" cy="272278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112456" y="888299"/>
              <a:ext cx="3119114" cy="408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DJF T2M: new version – old version</a:t>
              </a:r>
              <a:endParaRPr lang="en-US" sz="11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2549" y="2864695"/>
            <a:ext cx="4596713" cy="2466658"/>
            <a:chOff x="98855" y="4341340"/>
            <a:chExt cx="4596713" cy="246665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032" r="10986"/>
            <a:stretch/>
          </p:blipFill>
          <p:spPr>
            <a:xfrm>
              <a:off x="98855" y="4341340"/>
              <a:ext cx="4596713" cy="246665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828800" y="5885746"/>
              <a:ext cx="2356021" cy="584775"/>
            </a:xfrm>
            <a:prstGeom prst="rect">
              <a:avLst/>
            </a:prstGeom>
            <a:solidFill>
              <a:srgbClr val="FFCDF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change (</a:t>
              </a:r>
              <a:r>
                <a:rPr lang="en-US" sz="1600" dirty="0" err="1" smtClean="0"/>
                <a:t>exp-ctl</a:t>
              </a:r>
              <a:r>
                <a:rPr lang="en-US" sz="1600" dirty="0" smtClean="0"/>
                <a:t>) in all-sky net radiation</a:t>
              </a:r>
              <a:endParaRPr lang="en-US" sz="16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04" r="10598"/>
          <a:stretch/>
        </p:blipFill>
        <p:spPr>
          <a:xfrm>
            <a:off x="4582170" y="1964149"/>
            <a:ext cx="4616783" cy="24754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3881" y="3513249"/>
            <a:ext cx="1906534" cy="584775"/>
          </a:xfrm>
          <a:prstGeom prst="rect">
            <a:avLst/>
          </a:prstGeom>
          <a:solidFill>
            <a:srgbClr val="FFCD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change (</a:t>
            </a:r>
            <a:r>
              <a:rPr lang="en-US" sz="1600" dirty="0" err="1" smtClean="0"/>
              <a:t>exp-ctl</a:t>
            </a:r>
            <a:r>
              <a:rPr lang="en-US" sz="1600" dirty="0" smtClean="0"/>
              <a:t>) in latent heat flux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5" r="11076"/>
          <a:stretch/>
        </p:blipFill>
        <p:spPr>
          <a:xfrm>
            <a:off x="4606884" y="4423144"/>
            <a:ext cx="4592069" cy="24095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46595" y="5914579"/>
            <a:ext cx="2138533" cy="584775"/>
          </a:xfrm>
          <a:prstGeom prst="rect">
            <a:avLst/>
          </a:prstGeom>
          <a:solidFill>
            <a:srgbClr val="FFCD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change (</a:t>
            </a:r>
            <a:r>
              <a:rPr lang="en-US" sz="1600" dirty="0" err="1" smtClean="0"/>
              <a:t>exp-ctl</a:t>
            </a:r>
            <a:r>
              <a:rPr lang="en-US" sz="1600" dirty="0" smtClean="0"/>
              <a:t>) in sensible heat flux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34109" y="5631707"/>
            <a:ext cx="3625879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Can’t see </a:t>
            </a:r>
            <a:r>
              <a:rPr lang="en-US" sz="2400" b="1" dirty="0" smtClean="0"/>
              <a:t>any reason for </a:t>
            </a:r>
            <a:r>
              <a:rPr lang="en-US" sz="2400" b="1" dirty="0" smtClean="0"/>
              <a:t>why things get colder!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3864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44" r="10279"/>
          <a:stretch/>
        </p:blipFill>
        <p:spPr>
          <a:xfrm>
            <a:off x="4527212" y="4244629"/>
            <a:ext cx="4633259" cy="2458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84" r="10598"/>
          <a:stretch/>
        </p:blipFill>
        <p:spPr>
          <a:xfrm>
            <a:off x="4543688" y="1881768"/>
            <a:ext cx="4616783" cy="2442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05" r="10917"/>
          <a:stretch/>
        </p:blipFill>
        <p:spPr>
          <a:xfrm>
            <a:off x="185871" y="2765551"/>
            <a:ext cx="4600307" cy="24342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1663" y="277703"/>
            <a:ext cx="74838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Maybe something happened in the prior season?</a:t>
            </a:r>
          </a:p>
          <a:p>
            <a:r>
              <a:rPr lang="en-US" sz="2800" dirty="0" smtClean="0"/>
              <a:t>No.  Changes </a:t>
            </a:r>
            <a:r>
              <a:rPr lang="en-US" sz="2800" dirty="0" smtClean="0"/>
              <a:t>in SON energy balance </a:t>
            </a:r>
            <a:r>
              <a:rPr lang="en-US" sz="2800" dirty="0" smtClean="0"/>
              <a:t>terms: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9407608" y="2164696"/>
            <a:ext cx="2594919" cy="1451377"/>
            <a:chOff x="4661033" y="780355"/>
            <a:chExt cx="5189863" cy="31794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45" r="10757"/>
            <a:stretch/>
          </p:blipFill>
          <p:spPr>
            <a:xfrm>
              <a:off x="4661033" y="1237014"/>
              <a:ext cx="5189863" cy="272278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408085" y="780355"/>
              <a:ext cx="3119113" cy="408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DJF T2M: new version – old version</a:t>
              </a:r>
              <a:endParaRPr lang="en-US" sz="11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50640" y="4293769"/>
            <a:ext cx="2356021" cy="584775"/>
          </a:xfrm>
          <a:prstGeom prst="rect">
            <a:avLst/>
          </a:prstGeom>
          <a:solidFill>
            <a:srgbClr val="FFCD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change (</a:t>
            </a:r>
            <a:r>
              <a:rPr lang="en-US" sz="1600" dirty="0" err="1" smtClean="0"/>
              <a:t>exp-ctl</a:t>
            </a:r>
            <a:r>
              <a:rPr lang="en-US" sz="1600" dirty="0" smtClean="0"/>
              <a:t>) in all-sky net radiation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582027" y="3397917"/>
            <a:ext cx="1906534" cy="584775"/>
          </a:xfrm>
          <a:prstGeom prst="rect">
            <a:avLst/>
          </a:prstGeom>
          <a:solidFill>
            <a:srgbClr val="FFCD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change (</a:t>
            </a:r>
            <a:r>
              <a:rPr lang="en-US" sz="1600" dirty="0" err="1" smtClean="0"/>
              <a:t>exp-ctl</a:t>
            </a:r>
            <a:r>
              <a:rPr lang="en-US" sz="1600" dirty="0" smtClean="0"/>
              <a:t>) in latent heat flux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74741" y="5799247"/>
            <a:ext cx="2138533" cy="584775"/>
          </a:xfrm>
          <a:prstGeom prst="rect">
            <a:avLst/>
          </a:prstGeom>
          <a:solidFill>
            <a:srgbClr val="FFCD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change (</a:t>
            </a:r>
            <a:r>
              <a:rPr lang="en-US" sz="1600" dirty="0" err="1" smtClean="0"/>
              <a:t>exp-ctl</a:t>
            </a:r>
            <a:r>
              <a:rPr lang="en-US" sz="1600" dirty="0" smtClean="0"/>
              <a:t>) in sensible heat flux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0511478" y="2825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9407608" y="623952"/>
            <a:ext cx="2636107" cy="1503509"/>
            <a:chOff x="9539416" y="1086111"/>
            <a:chExt cx="2636107" cy="150350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784" r="12512"/>
            <a:stretch/>
          </p:blipFill>
          <p:spPr>
            <a:xfrm>
              <a:off x="9539416" y="1270777"/>
              <a:ext cx="2529016" cy="131884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870084" y="1086111"/>
              <a:ext cx="230543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SON T2M: new version – old version</a:t>
              </a:r>
              <a:endParaRPr lang="en-US" sz="11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t="64832" r="10502"/>
          <a:stretch/>
        </p:blipFill>
        <p:spPr>
          <a:xfrm>
            <a:off x="9471716" y="5197801"/>
            <a:ext cx="2530811" cy="13207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775635" y="5066996"/>
            <a:ext cx="222689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JJA T2M: new version – old version</a:t>
            </a:r>
            <a:endParaRPr lang="en-US" sz="11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64" r="10439"/>
          <a:stretch/>
        </p:blipFill>
        <p:spPr>
          <a:xfrm>
            <a:off x="9372415" y="3661441"/>
            <a:ext cx="2652536" cy="140555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693495" y="3577077"/>
            <a:ext cx="238078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MAM T2M: new version – old version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769329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0747" y="849946"/>
            <a:ext cx="5107459" cy="2733516"/>
            <a:chOff x="4842268" y="1026258"/>
            <a:chExt cx="5189863" cy="28852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45" r="10757"/>
            <a:stretch/>
          </p:blipFill>
          <p:spPr>
            <a:xfrm>
              <a:off x="4842268" y="1188687"/>
              <a:ext cx="5189863" cy="272278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238018" y="1026258"/>
              <a:ext cx="2843218" cy="32485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DJF T2M: new version – old version</a:t>
              </a:r>
              <a:endParaRPr lang="en-US" sz="14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0747" y="3976805"/>
            <a:ext cx="5107459" cy="2704084"/>
            <a:chOff x="98855" y="4341340"/>
            <a:chExt cx="4596713" cy="24666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032" r="10986"/>
            <a:stretch/>
          </p:blipFill>
          <p:spPr>
            <a:xfrm>
              <a:off x="98855" y="4341340"/>
              <a:ext cx="4596713" cy="246665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828800" y="5885746"/>
              <a:ext cx="2356021" cy="584775"/>
            </a:xfrm>
            <a:prstGeom prst="rect">
              <a:avLst/>
            </a:prstGeom>
            <a:solidFill>
              <a:srgbClr val="FFCDF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change (</a:t>
              </a:r>
              <a:r>
                <a:rPr lang="en-US" sz="1600" dirty="0" err="1" smtClean="0"/>
                <a:t>exp-ctl</a:t>
              </a:r>
              <a:r>
                <a:rPr lang="en-US" sz="1600" dirty="0" smtClean="0"/>
                <a:t>) in all-sky net radiation</a:t>
              </a:r>
              <a:endParaRPr lang="en-US" sz="16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45" r="11076"/>
          <a:stretch/>
        </p:blipFill>
        <p:spPr>
          <a:xfrm>
            <a:off x="6047488" y="4069493"/>
            <a:ext cx="5131855" cy="2702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25" r="11396"/>
          <a:stretch/>
        </p:blipFill>
        <p:spPr>
          <a:xfrm>
            <a:off x="6047488" y="1003835"/>
            <a:ext cx="5040644" cy="26726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55232" y="5756363"/>
            <a:ext cx="2617801" cy="641062"/>
          </a:xfrm>
          <a:prstGeom prst="rect">
            <a:avLst/>
          </a:prstGeom>
          <a:solidFill>
            <a:srgbClr val="FFCD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change (</a:t>
            </a:r>
            <a:r>
              <a:rPr lang="en-US" sz="1600" dirty="0" err="1" smtClean="0"/>
              <a:t>exp-ctl</a:t>
            </a:r>
            <a:r>
              <a:rPr lang="en-US" sz="1600" dirty="0" smtClean="0"/>
              <a:t>) in all-sky net radiation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4897" y="859977"/>
            <a:ext cx="279807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DJF T2M: new version – old version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58041" y="219004"/>
            <a:ext cx="2102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Original Radiation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84132" y="223824"/>
            <a:ext cx="2059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Using RTMG code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431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019" y="2576946"/>
            <a:ext cx="8119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So, simply put, we don’t know what’s going on in DJF…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802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2152" y="799070"/>
            <a:ext cx="52969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Averaged over a long time period (so that storage changes are small), a land surface model partitions precipitation (P) into evapotranspiration (E) and runoff (Q):</a:t>
            </a:r>
          </a:p>
          <a:p>
            <a:endParaRPr lang="en-US" sz="2000" dirty="0" smtClean="0"/>
          </a:p>
          <a:p>
            <a:pPr algn="ctr"/>
            <a:r>
              <a:rPr lang="en-US" sz="2000" dirty="0" smtClean="0"/>
              <a:t>P = E + Q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i="1" dirty="0" smtClean="0"/>
              <a:t>Long known problem: the Catchment LSM overestimates E.  Runoff ratios (Q / P) tend to be too small.</a:t>
            </a:r>
            <a:endParaRPr lang="en-US" sz="2000" b="1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443416" y="2388971"/>
            <a:ext cx="1482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10000" y="2409561"/>
            <a:ext cx="1482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17774" y="2409561"/>
            <a:ext cx="1482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6141" y="3616409"/>
            <a:ext cx="1482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88011" y="3624642"/>
            <a:ext cx="1482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868"/>
          <a:stretch/>
        </p:blipFill>
        <p:spPr>
          <a:xfrm>
            <a:off x="9603027" y="706142"/>
            <a:ext cx="2040290" cy="56358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30275" y="5585253"/>
            <a:ext cx="3105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Offline simulation </a:t>
            </a:r>
            <a:r>
              <a:rPr lang="en-US" sz="2000" dirty="0" smtClean="0">
                <a:solidFill>
                  <a:srgbClr val="0000FF"/>
                </a:solidFill>
              </a:rPr>
              <a:t>results 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(from Koster and </a:t>
            </a:r>
            <a:r>
              <a:rPr lang="en-US" sz="1600" dirty="0" err="1" smtClean="0">
                <a:solidFill>
                  <a:srgbClr val="0000FF"/>
                </a:solidFill>
              </a:rPr>
              <a:t>Mahanama</a:t>
            </a:r>
            <a:r>
              <a:rPr lang="en-US" sz="1600" dirty="0" smtClean="0">
                <a:solidFill>
                  <a:srgbClr val="0000FF"/>
                </a:solidFill>
              </a:rPr>
              <a:t> 2012)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3470902">
            <a:off x="7210919" y="5129165"/>
            <a:ext cx="206548" cy="447950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43785" y="1159788"/>
            <a:ext cx="1136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Standard version of LSM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36492" y="2543047"/>
            <a:ext cx="1544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Revised version (never implemented in GEOS5)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808549" y="4341101"/>
            <a:ext cx="76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5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3914" y="238897"/>
            <a:ext cx="960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[Offline results]   </a:t>
            </a:r>
            <a:r>
              <a:rPr lang="en-US" sz="2000" dirty="0" smtClean="0"/>
              <a:t>Our </a:t>
            </a:r>
            <a:r>
              <a:rPr lang="en-US" sz="2000" dirty="0" smtClean="0"/>
              <a:t>latest set of changes for the land model largely corrects this problem (as well as addressing other issues):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8800"/>
          <a:stretch/>
        </p:blipFill>
        <p:spPr>
          <a:xfrm>
            <a:off x="655495" y="1161251"/>
            <a:ext cx="10440873" cy="5346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3914" y="2016182"/>
            <a:ext cx="138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80519" y="2385514"/>
            <a:ext cx="156519" cy="967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0830" y="2385514"/>
            <a:ext cx="13262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next bar over (dark blue): current model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947350" y="3124178"/>
            <a:ext cx="70920" cy="91236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31524" y="2614136"/>
            <a:ext cx="115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final bar: new version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198604" y="3056238"/>
            <a:ext cx="918518" cy="5241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48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504" y="815545"/>
            <a:ext cx="109316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Today: a discussion of what happens when the new version is tested in the coupled environment – particularly in terms of what happens to near surface air temperature (T2M).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Control</a:t>
            </a:r>
            <a:r>
              <a:rPr lang="en-US" sz="2000" dirty="0"/>
              <a:t>: </a:t>
            </a:r>
            <a:r>
              <a:rPr lang="en-US" sz="2000" dirty="0" smtClean="0"/>
              <a:t> H54p3_ctrl4M3  (tag: Heracles-5_4_p3)      </a:t>
            </a:r>
            <a:r>
              <a:rPr lang="en-US" sz="2000" dirty="0" smtClean="0">
                <a:solidFill>
                  <a:srgbClr val="0000FF"/>
                </a:solidFill>
              </a:rPr>
              <a:t>7.5 years  (7 JJAs, 8 DJFs)</a:t>
            </a:r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/>
          </a:p>
          <a:p>
            <a:r>
              <a:rPr lang="en-US" sz="2000" dirty="0" smtClean="0"/>
              <a:t>Experiment</a:t>
            </a:r>
            <a:r>
              <a:rPr lang="en-US" sz="2000" dirty="0"/>
              <a:t>: </a:t>
            </a:r>
            <a:r>
              <a:rPr lang="en-US" sz="2000" dirty="0" smtClean="0"/>
              <a:t>H54p3_v24C05_GOSWIM_zerodiff  (tag: H54p3_v24C05_GOSWIM_zerodiff </a:t>
            </a:r>
            <a:r>
              <a:rPr lang="en-US" sz="2000" dirty="0"/>
              <a:t>- NO </a:t>
            </a:r>
            <a:r>
              <a:rPr lang="en-US" sz="2000" dirty="0" smtClean="0"/>
              <a:t>GOSWIM)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                         </a:t>
            </a:r>
            <a:r>
              <a:rPr lang="en-US" sz="2000" dirty="0">
                <a:solidFill>
                  <a:srgbClr val="0000FF"/>
                </a:solidFill>
              </a:rPr>
              <a:t>7.5 years  (7 JJAs, 8 DJFs)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9024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-1115" t="63723" r="10263"/>
          <a:stretch/>
        </p:blipFill>
        <p:spPr>
          <a:xfrm>
            <a:off x="4287593" y="3528021"/>
            <a:ext cx="4951173" cy="26255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2281" y="238897"/>
            <a:ext cx="2056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Case 1:  JJA</a:t>
            </a:r>
            <a:endParaRPr lang="en-US" sz="3200" dirty="0"/>
          </a:p>
        </p:txBody>
      </p:sp>
      <p:pic>
        <p:nvPicPr>
          <p:cNvPr id="3" name="Picture 2" descr="https://gmao.gsfc.nasa.gov/intranet/research/modeling/agcm/geos5/WMP_F120_AMIP_0/CLIM_30_Years/JJA/hdiag_MERRA-2_T2M.SURFACE_0.JJ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67" r="10535"/>
          <a:stretch/>
        </p:blipFill>
        <p:spPr bwMode="auto">
          <a:xfrm>
            <a:off x="4345693" y="650679"/>
            <a:ext cx="4946591" cy="263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59991" y="432432"/>
            <a:ext cx="32985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T2M: Control minus observations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612686" y="1614618"/>
            <a:ext cx="1832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GEOS5 already has a warm bias in </a:t>
            </a:r>
            <a:r>
              <a:rPr lang="en-US" dirty="0" err="1" smtClean="0"/>
              <a:t>n.h</a:t>
            </a:r>
            <a:r>
              <a:rPr lang="en-US" dirty="0" smtClean="0"/>
              <a:t>. summer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782964" y="1005018"/>
            <a:ext cx="9144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94607" y="1005018"/>
            <a:ext cx="9144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341112" y="1346543"/>
            <a:ext cx="1437271" cy="6224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15484" y="1449861"/>
            <a:ext cx="2804751" cy="7166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flipH="1">
            <a:off x="2536795" y="4253063"/>
            <a:ext cx="1606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bias worsens in the new version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25921" y="3343355"/>
            <a:ext cx="37666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T2M: New version minus observations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848780" y="3861710"/>
            <a:ext cx="9144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60423" y="3861710"/>
            <a:ext cx="9144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053019" y="4203235"/>
            <a:ext cx="1791180" cy="4041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143635" y="4278534"/>
            <a:ext cx="3216788" cy="5264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73340" y="4357099"/>
            <a:ext cx="233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Units: °K (in all  temperature plots)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4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7171" y="122682"/>
            <a:ext cx="34404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JJA T2M: new version – old version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8540" y="4226012"/>
            <a:ext cx="3097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We know why this happens: to produce more realistic runoff ratios, we changed the code to favor runoff at the expense of evaporation (latent heat)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" t="63928" r="10271"/>
          <a:stretch/>
        </p:blipFill>
        <p:spPr>
          <a:xfrm>
            <a:off x="4556504" y="3517557"/>
            <a:ext cx="5508917" cy="29481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4684" y="3332891"/>
            <a:ext cx="44350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JJA latent heat flux: new version – old version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085968" y="4868562"/>
            <a:ext cx="724929" cy="172995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66" r="10598"/>
          <a:stretch/>
        </p:blipFill>
        <p:spPr>
          <a:xfrm>
            <a:off x="4673199" y="427662"/>
            <a:ext cx="5363247" cy="2703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9805" y="1194617"/>
            <a:ext cx="2066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Differences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0065421" y="499162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W/m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66700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390" y="375335"/>
            <a:ext cx="9333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 first glance, it looks like our changes </a:t>
            </a:r>
            <a:r>
              <a:rPr lang="en-US" sz="2000" dirty="0" smtClean="0"/>
              <a:t>are detrimental to the coupled system.  </a:t>
            </a:r>
            <a:r>
              <a:rPr lang="en-US" sz="2000" dirty="0" smtClean="0"/>
              <a:t>However, we hypothesize that the degradation in JJA T2M results (at least partly) from the fact that we corrected half of a set of compensating errors in GEOS5: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741" y="2759675"/>
            <a:ext cx="2252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Current GEOS-5: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55308" y="2180623"/>
            <a:ext cx="219126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Downwelling</a:t>
            </a:r>
            <a:r>
              <a:rPr lang="en-US" dirty="0" smtClean="0"/>
              <a:t> radiation at surface too high: too much heating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756454" y="3764693"/>
            <a:ext cx="6260757" cy="32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14302" y="2437540"/>
            <a:ext cx="229423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Evapotranspiration too high: too much evaporative cooling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9267567" y="2759675"/>
            <a:ext cx="543698" cy="349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017211" y="2437540"/>
            <a:ext cx="1573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 balance, T2M somewhat overestimated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927125" y="2033717"/>
            <a:ext cx="0" cy="17309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538519" y="1960605"/>
            <a:ext cx="16475" cy="1804088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3503" y="4968781"/>
            <a:ext cx="185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New version: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55308" y="4368452"/>
            <a:ext cx="219126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Downwelling</a:t>
            </a:r>
            <a:r>
              <a:rPr lang="en-US" dirty="0" smtClean="0"/>
              <a:t> radiation at surface too high: too much heating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756454" y="5952522"/>
            <a:ext cx="6260757" cy="32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73794" y="4485839"/>
            <a:ext cx="203474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Evapotranspiration and evaporative cooling reasonable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9267567" y="4947504"/>
            <a:ext cx="543698" cy="349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017211" y="4625369"/>
            <a:ext cx="1573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 balance, T2M strongly overestimated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927125" y="4221546"/>
            <a:ext cx="0" cy="17309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8538519" y="4968781"/>
            <a:ext cx="0" cy="983741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79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5" r="10727"/>
          <a:stretch/>
        </p:blipFill>
        <p:spPr>
          <a:xfrm>
            <a:off x="1088443" y="1283629"/>
            <a:ext cx="4713400" cy="24635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64" r="10917"/>
          <a:stretch/>
        </p:blipFill>
        <p:spPr>
          <a:xfrm>
            <a:off x="1088443" y="4090487"/>
            <a:ext cx="4713400" cy="2511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1667" y="331287"/>
            <a:ext cx="911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All-sky </a:t>
            </a:r>
            <a:r>
              <a:rPr lang="en-US" sz="2400" dirty="0" smtClean="0"/>
              <a:t>JJA surface </a:t>
            </a:r>
            <a:r>
              <a:rPr lang="en-US" sz="2400" dirty="0" smtClean="0"/>
              <a:t>radiation biases in Control simulation (relative to SRB)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988625" y="3921210"/>
            <a:ext cx="137973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net shortwave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8010480" y="2196026"/>
            <a:ext cx="273113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T2m temperature bias </a:t>
            </a:r>
          </a:p>
          <a:p>
            <a:pPr algn="ctr"/>
            <a:r>
              <a:rPr lang="en-US" sz="1600" dirty="0" smtClean="0"/>
              <a:t>(new version; </a:t>
            </a:r>
            <a:r>
              <a:rPr lang="en-US" sz="1600" dirty="0"/>
              <a:t>relative to SRB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-1115" t="63723" r="10263"/>
          <a:stretch/>
        </p:blipFill>
        <p:spPr>
          <a:xfrm>
            <a:off x="6639698" y="2903849"/>
            <a:ext cx="4824157" cy="25581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63973" y="1097128"/>
            <a:ext cx="2377322" cy="37300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downwelling</a:t>
            </a:r>
            <a:r>
              <a:rPr lang="en-US" sz="1600" dirty="0" smtClean="0"/>
              <a:t> longwave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99938" y="568435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W/m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186421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229" y="268575"/>
            <a:ext cx="107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Note: going to RTMG radiation only made things worse, due to increased longwave…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508" r="10872"/>
          <a:stretch/>
        </p:blipFill>
        <p:spPr>
          <a:xfrm>
            <a:off x="24159" y="3512917"/>
            <a:ext cx="4247689" cy="2246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6814" y="4983470"/>
            <a:ext cx="3029005" cy="523220"/>
          </a:xfrm>
          <a:prstGeom prst="rect">
            <a:avLst/>
          </a:prstGeom>
          <a:solidFill>
            <a:srgbClr val="FFCD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T2m temperature bias (new version but w/RTMG; </a:t>
            </a:r>
            <a:r>
              <a:rPr lang="en-US" sz="1400" dirty="0"/>
              <a:t>relative to </a:t>
            </a:r>
            <a:r>
              <a:rPr lang="en-US" sz="1400" dirty="0" smtClean="0"/>
              <a:t>MERRA2)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1115" t="63723" r="10263"/>
          <a:stretch/>
        </p:blipFill>
        <p:spPr>
          <a:xfrm>
            <a:off x="22310" y="1076494"/>
            <a:ext cx="4282291" cy="2270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5662" y="2536633"/>
            <a:ext cx="2680157" cy="523220"/>
          </a:xfrm>
          <a:prstGeom prst="rect">
            <a:avLst/>
          </a:prstGeom>
          <a:solidFill>
            <a:srgbClr val="FFCDF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T2m temperature bias </a:t>
            </a:r>
          </a:p>
          <a:p>
            <a:pPr algn="ctr"/>
            <a:r>
              <a:rPr lang="en-US" sz="1400" dirty="0" smtClean="0"/>
              <a:t>(new version; </a:t>
            </a:r>
            <a:r>
              <a:rPr lang="en-US" sz="1400" dirty="0"/>
              <a:t>relative to </a:t>
            </a:r>
            <a:r>
              <a:rPr lang="en-US" sz="1400" dirty="0" smtClean="0"/>
              <a:t>MERRA2)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05" r="10757"/>
          <a:stretch/>
        </p:blipFill>
        <p:spPr>
          <a:xfrm>
            <a:off x="3973739" y="3516003"/>
            <a:ext cx="4317854" cy="2280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25" r="10279"/>
          <a:stretch/>
        </p:blipFill>
        <p:spPr>
          <a:xfrm>
            <a:off x="3973739" y="1172614"/>
            <a:ext cx="4268550" cy="22350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29501" y="2602968"/>
            <a:ext cx="2395336" cy="523220"/>
          </a:xfrm>
          <a:prstGeom prst="rect">
            <a:avLst/>
          </a:prstGeom>
          <a:solidFill>
            <a:srgbClr val="FFCDF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all-sky net solar radiation bias </a:t>
            </a:r>
          </a:p>
          <a:p>
            <a:pPr algn="ctr"/>
            <a:r>
              <a:rPr lang="en-US" sz="1400" dirty="0" smtClean="0"/>
              <a:t>(new version; </a:t>
            </a:r>
            <a:r>
              <a:rPr lang="en-US" sz="1400" dirty="0"/>
              <a:t>relative to </a:t>
            </a:r>
            <a:r>
              <a:rPr lang="en-US" sz="1400" dirty="0" smtClean="0"/>
              <a:t>SRB)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0064" y="4983470"/>
            <a:ext cx="3551364" cy="523220"/>
          </a:xfrm>
          <a:prstGeom prst="rect">
            <a:avLst/>
          </a:prstGeom>
          <a:solidFill>
            <a:srgbClr val="FFCD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all-sky net solar radiation bias (new version but w/RTMG; </a:t>
            </a:r>
            <a:r>
              <a:rPr lang="en-US" sz="1400" dirty="0"/>
              <a:t>relative to </a:t>
            </a:r>
            <a:r>
              <a:rPr lang="en-US" sz="1400" dirty="0" smtClean="0"/>
              <a:t>SRB)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66" r="15711"/>
          <a:stretch/>
        </p:blipFill>
        <p:spPr>
          <a:xfrm>
            <a:off x="8034927" y="1251159"/>
            <a:ext cx="4033505" cy="21565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470392" y="2602968"/>
            <a:ext cx="2324291" cy="523220"/>
          </a:xfrm>
          <a:prstGeom prst="rect">
            <a:avLst/>
          </a:prstGeom>
          <a:solidFill>
            <a:srgbClr val="FFCDF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all-sky downward LW bias </a:t>
            </a:r>
          </a:p>
          <a:p>
            <a:pPr algn="ctr"/>
            <a:r>
              <a:rPr lang="en-US" sz="1400" dirty="0" smtClean="0"/>
              <a:t>(new version; </a:t>
            </a:r>
            <a:r>
              <a:rPr lang="en-US" sz="1400" dirty="0"/>
              <a:t>relative to </a:t>
            </a:r>
            <a:r>
              <a:rPr lang="en-US" sz="1400" dirty="0" smtClean="0"/>
              <a:t>SRB)</a:t>
            </a:r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85" r="15175"/>
          <a:stretch/>
        </p:blipFill>
        <p:spPr>
          <a:xfrm>
            <a:off x="8034927" y="3525976"/>
            <a:ext cx="4049980" cy="22202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85263" y="4919568"/>
            <a:ext cx="3083169" cy="523220"/>
          </a:xfrm>
          <a:prstGeom prst="rect">
            <a:avLst/>
          </a:prstGeom>
          <a:solidFill>
            <a:srgbClr val="FFCD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all-sky downward LW bias (new version but w/RTMG; </a:t>
            </a:r>
            <a:r>
              <a:rPr lang="en-US" sz="1400" dirty="0"/>
              <a:t>relative to </a:t>
            </a:r>
            <a:r>
              <a:rPr lang="en-US" sz="1400" dirty="0" smtClean="0"/>
              <a:t>SRB)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067680" y="740213"/>
            <a:ext cx="1125747" cy="2958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06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851</Words>
  <Application>Microsoft Office PowerPoint</Application>
  <PresentationFormat>Widescreen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Mahanama, Sarith P. (GSFC-610.1)[SCIENCE SYSTEMS AND APPLICATIONS INC]</dc:creator>
  <cp:lastModifiedBy>Koster, Randal D. (GSFC-6101)</cp:lastModifiedBy>
  <cp:revision>34</cp:revision>
  <dcterms:created xsi:type="dcterms:W3CDTF">2017-02-21T15:46:06Z</dcterms:created>
  <dcterms:modified xsi:type="dcterms:W3CDTF">2017-04-11T17:26:53Z</dcterms:modified>
</cp:coreProperties>
</file>