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58" r:id="rId3"/>
    <p:sldId id="268" r:id="rId4"/>
    <p:sldId id="261" r:id="rId5"/>
    <p:sldId id="259" r:id="rId6"/>
    <p:sldId id="263" r:id="rId7"/>
    <p:sldId id="264" r:id="rId8"/>
    <p:sldId id="265" r:id="rId9"/>
    <p:sldId id="269" r:id="rId10"/>
    <p:sldId id="267" r:id="rId1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057"/>
    <a:srgbClr val="D9D40E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77" autoAdjust="0"/>
  </p:normalViewPr>
  <p:slideViewPr>
    <p:cSldViewPr showGuides="1">
      <p:cViewPr varScale="1">
        <p:scale>
          <a:sx n="98" d="100"/>
          <a:sy n="98" d="100"/>
        </p:scale>
        <p:origin x="-90" y="-33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8522D-516C-4308-B74A-3DE7AB4BD07A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C08A5-170B-480E-818D-E818F47B7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09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MERRA</a:t>
            </a:r>
            <a:r>
              <a:rPr lang="en-US" baseline="0" dirty="0" smtClean="0"/>
              <a:t> allowed total mass to vary so that when the observing system changed significantly, the increments reverse sign, leading to a sign change in P-E.  In the real world, P and E should be in global balance, so in MERRA-2 it is constrained.</a:t>
            </a:r>
          </a:p>
          <a:p>
            <a:endParaRPr lang="en-US" baseline="0" dirty="0" smtClean="0"/>
          </a:p>
          <a:p>
            <a:r>
              <a:rPr lang="en-US" sz="1200" dirty="0" smtClean="0">
                <a:solidFill>
                  <a:prstClr val="white"/>
                </a:solidFill>
                <a:latin typeface="Arial"/>
                <a:cs typeface="Arial"/>
              </a:rPr>
              <a:t>Surface pressure and water vapor analyses are penalized for global imbalances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3B18-4E2F-6747-AB69-6A62B639C31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16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model is wet and getting wetter in time (from M2AMIP runs),</a:t>
            </a:r>
            <a:r>
              <a:rPr lang="en-US" baseline="0" dirty="0" smtClean="0"/>
              <a:t> while the increment is negative, and gets more negative in time.  Not Shown: RSS TPW with Reynolds OISSTv2 shows 11% per degree change of water, MERRA TPW and SST shows 7% per degree (closer to CC)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Depiction of the global water cycle developed by NEWS (Rodell et al. 2015) from NASA observing systems for 2000-2010, including the collected data (white) and a balance corrected budget (blue), and MERRA-2 data in yellow. The 18.2×1000km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 for ocean and land indicates the MERRA-2 analysis increment. The italicized yellow value of precipitation is the bias corrected land forcing precipitation. Uncertainty estimates were given by data providers and refined in the balanced budget. Units are ×1000km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point:  MERRA-2 water cycle leans to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intensity, where ocean E contributes to too much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transoirt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 Over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landthere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too much precipitation, generally relating to the tropical 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points: the global precipitation time series follows the ocean variability closely. </a:t>
            </a:r>
            <a:r>
              <a:rPr lang="en-US" dirty="0" err="1" smtClean="0"/>
              <a:t>Obs</a:t>
            </a:r>
            <a:r>
              <a:rPr lang="en-US" dirty="0" smtClean="0"/>
              <a:t> impact the ocean E  (SSMI winds, SST).  Increments</a:t>
            </a:r>
            <a:r>
              <a:rPr lang="en-US" baseline="0" dirty="0" smtClean="0"/>
              <a:t> change over time and are noticeably affected by AIRS.  The moisture transport has no trend over time, like other reanalyses, which is more comparable to E-P estimates from Global LDAS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point:  broad improvements of mean precipitation are found in MERRA-2, mostly over the ocean. Some biases persist like the warm pool, and the tropical land precipitation has gotten worse.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point:  The MERRA-2 seasonal variations in precipitation are much improved over MERRA and other reanalyses, especially the Summer season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model is wet and getting wetter in time (from M2AMIP runs),</a:t>
            </a:r>
            <a:r>
              <a:rPr lang="en-US" baseline="0" dirty="0" smtClean="0"/>
              <a:t> while the increment is negative, and gets more negative in time.  Not Shown: RSS TPW with Reynolds OISSTv2 shows 11% per degree change of water, MERRA TPW and SST shows 7% per degree (closer to CC)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Depiction of the global water cycle developed by NEWS (Rodell et al. 2015) from NASA observing systems for 2000-2010, including the collected data (white) and a balance corrected budget (blue), and MERRA-2 data in yellow. The 18.2×1000km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 for ocean and land indicates the MERRA-2 analysis increment. The italicized yellow value of precipitation is the bias corrected land forcing precipitation. Uncertainty estimates were given by data providers and refined in the balanced budget. Units are ×1000km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point:  MERRA-2 water cycle leans to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intensity, where ocean E contributes to too much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transoirt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 Over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landthere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too much precipitation, generally relating to the tropical 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571204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567064"/>
            <a:ext cx="45720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567064"/>
            <a:ext cx="27432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567064"/>
            <a:ext cx="9144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567064"/>
            <a:ext cx="9144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619500"/>
            <a:ext cx="7772400" cy="1645920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362200"/>
            <a:ext cx="7772400" cy="125730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4206162"/>
            <a:ext cx="73152" cy="14097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3997349"/>
            <a:ext cx="73152" cy="1905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3864738"/>
            <a:ext cx="73152" cy="1143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3785466"/>
            <a:ext cx="73152" cy="609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1981200" cy="4876271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866"/>
            <a:ext cx="5867400" cy="48762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894907"/>
            <a:ext cx="4322136" cy="4826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55127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805028" y="1137273"/>
            <a:ext cx="34290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3556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3556000"/>
            <a:ext cx="3200400" cy="952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3556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4" y="3538803"/>
            <a:ext cx="2090737" cy="21761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3556000"/>
            <a:ext cx="1600200" cy="2159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143000"/>
            <a:ext cx="3200400" cy="241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460500"/>
            <a:ext cx="3200400" cy="2095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3556000"/>
            <a:ext cx="4953000" cy="2159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3556000"/>
            <a:ext cx="5334000" cy="2159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032000"/>
            <a:ext cx="5638800" cy="152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1778000"/>
            <a:ext cx="5638800" cy="1778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3556000"/>
            <a:ext cx="1371600" cy="2159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126393"/>
            <a:ext cx="5718048" cy="814572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335221"/>
            <a:ext cx="8503920" cy="73855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426720"/>
            <a:ext cx="8156448" cy="64770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567064"/>
            <a:ext cx="27432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567064"/>
            <a:ext cx="27432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567064"/>
            <a:ext cx="9144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567064"/>
            <a:ext cx="9144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567064"/>
            <a:ext cx="36576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0"/>
            <a:ext cx="8229600" cy="762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75418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475418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35221"/>
            <a:ext cx="8867080" cy="73855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426720"/>
            <a:ext cx="7772400" cy="7620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125"/>
            <a:ext cx="4040188" cy="533135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08125"/>
            <a:ext cx="4041775" cy="533135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49198"/>
            <a:ext cx="4040188" cy="3299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49198"/>
            <a:ext cx="4041775" cy="3299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567064"/>
            <a:ext cx="45720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567064"/>
            <a:ext cx="27432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567064"/>
            <a:ext cx="9144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67064"/>
            <a:ext cx="9144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567064"/>
            <a:ext cx="27432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567064"/>
            <a:ext cx="27432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567064"/>
            <a:ext cx="9144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567064"/>
            <a:ext cx="9144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567064"/>
            <a:ext cx="36576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6720"/>
            <a:ext cx="7772400" cy="7620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7542"/>
            <a:ext cx="8229600" cy="968375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195917"/>
            <a:ext cx="2514600" cy="3810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95917"/>
            <a:ext cx="54864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565031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570857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25645" y="1005295"/>
            <a:ext cx="110636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367710"/>
            <a:ext cx="6858000" cy="584791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578151"/>
            <a:ext cx="8778240" cy="41334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958453"/>
            <a:ext cx="6858000" cy="5715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78045" y="1132295"/>
            <a:ext cx="110636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31152" y="1218264"/>
            <a:ext cx="110636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46250"/>
            <a:ext cx="2133600" cy="304271"/>
          </a:xfrm>
        </p:spPr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50"/>
            <a:ext cx="5562600" cy="304271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6250"/>
            <a:ext cx="457200" cy="304271"/>
          </a:xfrm>
        </p:spPr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571204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4206162"/>
            <a:ext cx="73152" cy="14097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3997349"/>
            <a:ext cx="73152" cy="1905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3864738"/>
            <a:ext cx="73152" cy="1143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3785466"/>
            <a:ext cx="73152" cy="609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567064"/>
            <a:ext cx="45720" cy="30480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567064"/>
            <a:ext cx="27432" cy="30480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567064"/>
            <a:ext cx="9144" cy="30480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567064"/>
            <a:ext cx="9144" cy="30480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426720"/>
            <a:ext cx="7772400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86300"/>
            <a:ext cx="7772400" cy="3810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10/1/2015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347230"/>
            <a:ext cx="5562600" cy="30427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5347230"/>
            <a:ext cx="4572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MERRA-2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8300"/>
            <a:ext cx="7924800" cy="3734200"/>
          </a:xfrm>
        </p:spPr>
        <p:txBody>
          <a:bodyPr>
            <a:normAutofit/>
          </a:bodyPr>
          <a:lstStyle/>
          <a:p>
            <a:r>
              <a:rPr lang="en-US" dirty="0" smtClean="0"/>
              <a:t>Why the reanalysis water cycle is a challenge</a:t>
            </a:r>
          </a:p>
          <a:p>
            <a:pPr lvl="1"/>
            <a:r>
              <a:rPr lang="en-US" dirty="0" smtClean="0"/>
              <a:t>Water vapor is difficult to assimilate</a:t>
            </a:r>
          </a:p>
          <a:p>
            <a:pPr lvl="1"/>
            <a:r>
              <a:rPr lang="en-US" dirty="0" smtClean="0"/>
              <a:t>Precipitation is very difficult to forecast</a:t>
            </a:r>
          </a:p>
          <a:p>
            <a:r>
              <a:rPr lang="en-US" dirty="0" smtClean="0"/>
              <a:t>Ultimately encompasses  weather and climate features of research and societal importance</a:t>
            </a:r>
          </a:p>
          <a:p>
            <a:r>
              <a:rPr lang="en-US" dirty="0" smtClean="0"/>
              <a:t>NASA observations/data assimilated and useful in validation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028700"/>
            <a:ext cx="77724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Michael Bosilovich</a:t>
            </a:r>
            <a:endParaRPr kumimoji="0" 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62000"/>
          </a:xfrm>
        </p:spPr>
        <p:txBody>
          <a:bodyPr/>
          <a:lstStyle/>
          <a:p>
            <a:r>
              <a:rPr lang="en-US" dirty="0" smtClean="0"/>
              <a:t>Comparison to NEWS Water Cycle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952500"/>
            <a:ext cx="3200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MERRA-2 water cycle tends to be strong</a:t>
            </a:r>
          </a:p>
          <a:p>
            <a:r>
              <a:rPr lang="en-US" dirty="0" smtClean="0"/>
              <a:t>Overestimate of Ocean E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too much transport</a:t>
            </a:r>
          </a:p>
          <a:p>
            <a:r>
              <a:rPr lang="en-US" dirty="0" smtClean="0"/>
              <a:t>Precipitation overestimated in the Tropic Land</a:t>
            </a:r>
            <a:endParaRPr lang="en-US" dirty="0"/>
          </a:p>
        </p:txBody>
      </p:sp>
      <p:pic>
        <p:nvPicPr>
          <p:cNvPr id="9" name="Picture 8" descr="Macintosh HD:Users:mbosilov:Dropbox:MERRA2:Validation:Doc:MERRA2-NEWS_WaterCycle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46151" y="952500"/>
            <a:ext cx="5797849" cy="41840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352800" y="510676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Depiction </a:t>
            </a:r>
            <a:r>
              <a:rPr lang="en-US" sz="1200" dirty="0"/>
              <a:t>of the global water cycle developed by NEWS (Rodell et al. 2015) from NASA observing systems for 2000-2010, including the collected data (white) and a balance corrected budget (blue), and MERRA-2 data in yellow. </a:t>
            </a:r>
            <a:r>
              <a:rPr lang="en-US" sz="1200" dirty="0" smtClean="0"/>
              <a:t>Units </a:t>
            </a:r>
            <a:r>
              <a:rPr lang="en-US" sz="1200" dirty="0"/>
              <a:t>are ×1000km</a:t>
            </a:r>
            <a:r>
              <a:rPr lang="en-US" sz="1200" baseline="30000" dirty="0"/>
              <a:t>3</a:t>
            </a:r>
            <a:r>
              <a:rPr lang="en-US" sz="1200" dirty="0"/>
              <a:t>yr</a:t>
            </a:r>
            <a:r>
              <a:rPr lang="en-US" sz="1200" baseline="30000" dirty="0"/>
              <a:t>-1</a:t>
            </a:r>
            <a:r>
              <a:rPr lang="en-US" sz="12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41529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×1000km</a:t>
            </a:r>
            <a:r>
              <a:rPr lang="en-US" baseline="30000" dirty="0" smtClean="0"/>
              <a:t>3</a:t>
            </a:r>
            <a:r>
              <a:rPr lang="en-US" dirty="0" smtClean="0"/>
              <a:t>yr</a:t>
            </a:r>
            <a:r>
              <a:rPr lang="en-US" baseline="30000" dirty="0" smtClean="0"/>
              <a:t>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0" y="1293516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MERRA-2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33400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10000"/>
            </a:pP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</a:rPr>
              <a:t>In MERRA, imbalances of P and E result from analysis </a:t>
            </a:r>
            <a:r>
              <a:rPr lang="en-US" sz="1200" b="1" dirty="0" smtClean="0">
                <a:solidFill>
                  <a:prstClr val="white"/>
                </a:solidFill>
                <a:latin typeface="Arial"/>
                <a:cs typeface="Arial"/>
              </a:rPr>
              <a:t>increments, </a:t>
            </a: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</a:rPr>
              <a:t>sensitive to changes in the observing system.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533400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10000"/>
            </a:pP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</a:rPr>
              <a:t>In MERRA-2, </a:t>
            </a:r>
            <a:r>
              <a:rPr lang="en-US" sz="1200" b="1" dirty="0" smtClean="0">
                <a:solidFill>
                  <a:prstClr val="white"/>
                </a:solidFill>
                <a:latin typeface="Arial"/>
                <a:cs typeface="Arial"/>
              </a:rPr>
              <a:t>global mass conservation is enforced and </a:t>
            </a: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</a:rPr>
              <a:t>global balance between  P, E is maintained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208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Arial"/>
                <a:cs typeface="Arial"/>
              </a:rPr>
              <a:t>Model/analysis dry mass conservation allow total mass variations only to water </a:t>
            </a:r>
            <a:r>
              <a:rPr lang="en-US" sz="2000" dirty="0" smtClean="0">
                <a:solidFill>
                  <a:prstClr val="white"/>
                </a:solidFill>
              </a:rPr>
              <a:t>(Takacs </a:t>
            </a:r>
            <a:r>
              <a:rPr lang="en-US" sz="2000" dirty="0">
                <a:solidFill>
                  <a:prstClr val="white"/>
                </a:solidFill>
              </a:rPr>
              <a:t>et al., </a:t>
            </a:r>
            <a:r>
              <a:rPr lang="en-US" sz="2000" i="1" dirty="0">
                <a:solidFill>
                  <a:prstClr val="white"/>
                </a:solidFill>
              </a:rPr>
              <a:t>NASA GMAO Tech Memo, </a:t>
            </a:r>
            <a:r>
              <a:rPr lang="en-US" sz="2000" i="1" dirty="0" smtClean="0">
                <a:solidFill>
                  <a:prstClr val="white"/>
                </a:solidFill>
              </a:rPr>
              <a:t>2015; recently accepted QJRMS paper)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" y="-2792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Global precipitation, evaporation and analysis forcing  </a:t>
            </a:r>
            <a:endParaRPr lang="en-US" sz="2000" baseline="-25000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mbosilov\Dropbox\MERRA2\Validation\MERRA-2_P_E_global.png"/>
          <p:cNvPicPr>
            <a:picLocks noChangeAspect="1" noChangeArrowheads="1"/>
          </p:cNvPicPr>
          <p:nvPr/>
        </p:nvPicPr>
        <p:blipFill>
          <a:blip r:embed="rId3" cstate="print"/>
          <a:srcRect l="8880" t="5903" r="6120" b="30602"/>
          <a:stretch>
            <a:fillRect/>
          </a:stretch>
        </p:blipFill>
        <p:spPr bwMode="auto">
          <a:xfrm>
            <a:off x="4572000" y="967894"/>
            <a:ext cx="4572000" cy="2198593"/>
          </a:xfrm>
          <a:prstGeom prst="rect">
            <a:avLst/>
          </a:prstGeom>
          <a:noFill/>
        </p:spPr>
      </p:pic>
      <p:pic>
        <p:nvPicPr>
          <p:cNvPr id="1028" name="Picture 4" descr="C:\Users\mbosilov\Dropbox\MERRA2\Validation\MERRA_P-E_IAU_global.png"/>
          <p:cNvPicPr>
            <a:picLocks noChangeAspect="1" noChangeArrowheads="1"/>
          </p:cNvPicPr>
          <p:nvPr/>
        </p:nvPicPr>
        <p:blipFill>
          <a:blip r:embed="rId4" cstate="print"/>
          <a:srcRect l="7431" t="4899" r="5903" b="30376"/>
          <a:stretch>
            <a:fillRect/>
          </a:stretch>
        </p:blipFill>
        <p:spPr bwMode="auto">
          <a:xfrm>
            <a:off x="0" y="3142287"/>
            <a:ext cx="4572000" cy="2198077"/>
          </a:xfrm>
          <a:prstGeom prst="rect">
            <a:avLst/>
          </a:prstGeom>
          <a:noFill/>
        </p:spPr>
      </p:pic>
      <p:pic>
        <p:nvPicPr>
          <p:cNvPr id="1029" name="Picture 5" descr="C:\Users\mbosilov\Dropbox\MERRA2\Validation\MERRA-2_P-E_IAU_global.png"/>
          <p:cNvPicPr>
            <a:picLocks noChangeAspect="1" noChangeArrowheads="1"/>
          </p:cNvPicPr>
          <p:nvPr/>
        </p:nvPicPr>
        <p:blipFill>
          <a:blip r:embed="rId5" cstate="print"/>
          <a:srcRect l="7083" t="5098" r="5917" b="30178"/>
          <a:stretch>
            <a:fillRect/>
          </a:stretch>
        </p:blipFill>
        <p:spPr bwMode="auto">
          <a:xfrm>
            <a:off x="4572000" y="3152043"/>
            <a:ext cx="4572000" cy="2189655"/>
          </a:xfrm>
          <a:prstGeom prst="rect">
            <a:avLst/>
          </a:prstGeom>
          <a:noFill/>
        </p:spPr>
      </p:pic>
      <p:pic>
        <p:nvPicPr>
          <p:cNvPr id="4" name="Picture 3" descr="MERRA_P_E_global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0" t="5944" r="5344" b="30037"/>
          <a:stretch/>
        </p:blipFill>
        <p:spPr>
          <a:xfrm>
            <a:off x="0" y="965991"/>
            <a:ext cx="4572000" cy="2209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6035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MERRA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26035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MERRA-2</a:t>
            </a:r>
          </a:p>
        </p:txBody>
      </p:sp>
    </p:spTree>
    <p:extLst>
      <p:ext uri="{BB962C8B-B14F-4D97-AF65-F5344CB8AC3E}">
        <p14:creationId xmlns="" xmlns:p14="http://schemas.microsoft.com/office/powerpoint/2010/main" val="2463591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772400" cy="762000"/>
          </a:xfrm>
        </p:spPr>
        <p:txBody>
          <a:bodyPr/>
          <a:lstStyle/>
          <a:p>
            <a:r>
              <a:rPr lang="en-US" dirty="0" smtClean="0"/>
              <a:t>Total Column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900"/>
            <a:ext cx="2895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MERRA-2 has slight increasing trend (as in Interim and JRA-55)</a:t>
            </a:r>
          </a:p>
          <a:p>
            <a:r>
              <a:rPr lang="en-US" dirty="0" smtClean="0"/>
              <a:t>MERRA spurious jumps, not trend</a:t>
            </a:r>
          </a:p>
          <a:p>
            <a:r>
              <a:rPr lang="en-US" dirty="0" smtClean="0"/>
              <a:t>None of the reanalyses match the SSMI trend (not shown)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95600" y="1333499"/>
            <a:ext cx="6248400" cy="3363349"/>
            <a:chOff x="2895600" y="1333499"/>
            <a:chExt cx="6248400" cy="33633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096" b="50274"/>
            <a:stretch/>
          </p:blipFill>
          <p:spPr bwMode="auto">
            <a:xfrm>
              <a:off x="2895600" y="1333499"/>
              <a:ext cx="6248400" cy="336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4038600" y="1333500"/>
              <a:ext cx="42672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Global TPW (mm)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95600" y="1333500"/>
            <a:ext cx="6254496" cy="3364992"/>
            <a:chOff x="2895600" y="1333500"/>
            <a:chExt cx="6254496" cy="3364992"/>
          </a:xfrm>
        </p:grpSpPr>
        <p:pic>
          <p:nvPicPr>
            <p:cNvPr id="4" name="Picture 3" descr="MERRA2_TPW_O60_SED.png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83" t="5097" r="1489" b="36392"/>
            <a:stretch/>
          </p:blipFill>
          <p:spPr>
            <a:xfrm>
              <a:off x="2895600" y="1333500"/>
              <a:ext cx="6254496" cy="33649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52800" y="1333500"/>
              <a:ext cx="55626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Ocean (60S,60N) TPW (mm)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0" y="17862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SSM/I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75792" y="1714500"/>
            <a:ext cx="16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MERRA-2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32385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MERRA</a:t>
            </a:r>
          </a:p>
        </p:txBody>
      </p:sp>
    </p:spTree>
    <p:extLst>
      <p:ext uri="{BB962C8B-B14F-4D97-AF65-F5344CB8AC3E}">
        <p14:creationId xmlns="" xmlns:p14="http://schemas.microsoft.com/office/powerpoint/2010/main" val="18811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62000"/>
          </a:xfrm>
        </p:spPr>
        <p:txBody>
          <a:bodyPr/>
          <a:lstStyle/>
          <a:p>
            <a:r>
              <a:rPr lang="en-US" dirty="0" smtClean="0"/>
              <a:t>Comparison to NEWS Water Cycle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952500"/>
            <a:ext cx="3200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MERRA-2 water cycle tends to be strong</a:t>
            </a:r>
          </a:p>
          <a:p>
            <a:r>
              <a:rPr lang="en-US" dirty="0" smtClean="0"/>
              <a:t>Overestimate of Ocean E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too much transport</a:t>
            </a:r>
          </a:p>
          <a:p>
            <a:r>
              <a:rPr lang="en-US" dirty="0" smtClean="0"/>
              <a:t>Precipitation overestimated in the Tropical Land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106769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Courtesy Matt Rodell and the NEWS Team (Rodell et al. 2015)</a:t>
            </a:r>
            <a:endParaRPr lang="en-US" sz="1400" b="1" dirty="0"/>
          </a:p>
        </p:txBody>
      </p:sp>
      <p:pic>
        <p:nvPicPr>
          <p:cNvPr id="2050" name="Picture 2" descr="C:\Users\mbosilov\Pictures\Picasa\Screen Captures\Fullscreen capture 8122015 92106 AM.bmp"/>
          <p:cNvPicPr>
            <a:picLocks noChangeAspect="1" noChangeArrowheads="1"/>
          </p:cNvPicPr>
          <p:nvPr/>
        </p:nvPicPr>
        <p:blipFill>
          <a:blip r:embed="rId3" cstate="print"/>
          <a:srcRect l="23449" t="14309" r="5599" b="7452"/>
          <a:stretch>
            <a:fillRect/>
          </a:stretch>
        </p:blipFill>
        <p:spPr bwMode="auto">
          <a:xfrm>
            <a:off x="3284071" y="1028700"/>
            <a:ext cx="5859929" cy="4038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43800" y="47625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×1000km</a:t>
            </a:r>
            <a:r>
              <a:rPr lang="en-US" baseline="30000" dirty="0" smtClean="0"/>
              <a:t>3</a:t>
            </a:r>
            <a:r>
              <a:rPr lang="en-US" dirty="0" smtClean="0"/>
              <a:t>yr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1866900"/>
            <a:ext cx="6858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86.5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1638300"/>
            <a:ext cx="8382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158.6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5935" y="1181100"/>
            <a:ext cx="6858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53.8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2202" y="1638300"/>
            <a:ext cx="7620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53.8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1" y="2108656"/>
            <a:ext cx="914399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475.4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0" y="2718256"/>
            <a:ext cx="9144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403.3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3708856"/>
            <a:ext cx="6858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44.6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9734" y="4648657"/>
            <a:ext cx="2116666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MERRA-2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4851856"/>
            <a:ext cx="2209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NEWS Optimized and Closed</a:t>
            </a:r>
            <a:endParaRPr lang="en-US" sz="1400" b="1" dirty="0">
              <a:solidFill>
                <a:srgbClr val="00206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285067" y="1028700"/>
            <a:ext cx="5858933" cy="508000"/>
            <a:chOff x="3285067" y="1028700"/>
            <a:chExt cx="5858933" cy="508000"/>
          </a:xfrm>
        </p:grpSpPr>
        <p:pic>
          <p:nvPicPr>
            <p:cNvPr id="1026" name="Picture 2" descr="C:\Users\mbosilov\Dropbox\MERRA2\aqua_satellite_rend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0" y="1028700"/>
              <a:ext cx="762000" cy="508000"/>
            </a:xfrm>
            <a:prstGeom prst="rect">
              <a:avLst/>
            </a:prstGeom>
            <a:noFill/>
          </p:spPr>
        </p:pic>
        <p:pic>
          <p:nvPicPr>
            <p:cNvPr id="1027" name="Picture 3" descr="C:\Users\mbosilov\Dropbox\MERRA2\terra-spacecraf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5067" y="1028701"/>
              <a:ext cx="745959" cy="4572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4013199" y="1028700"/>
              <a:ext cx="762000" cy="215444"/>
            </a:xfrm>
            <a:prstGeom prst="rect">
              <a:avLst/>
            </a:prstGeom>
            <a:gradFill flip="none" rotWithShape="1">
              <a:gsLst>
                <a:gs pos="37000">
                  <a:srgbClr val="D9D40E"/>
                </a:gs>
                <a:gs pos="38000">
                  <a:srgbClr val="FFFF00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18.2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0" y="1028700"/>
              <a:ext cx="762000" cy="215444"/>
            </a:xfrm>
            <a:prstGeom prst="rect">
              <a:avLst/>
            </a:prstGeom>
            <a:gradFill flip="none" rotWithShape="1">
              <a:gsLst>
                <a:gs pos="37000">
                  <a:srgbClr val="D9D40E"/>
                </a:gs>
                <a:gs pos="38000">
                  <a:srgbClr val="FFFF00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-18.2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Land/Ocean Water Mass Budgets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723900"/>
            <a:ext cx="4419600" cy="4864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Land </a:t>
            </a:r>
            <a:r>
              <a:rPr lang="en-US" dirty="0" err="1" smtClean="0"/>
              <a:t>Evap</a:t>
            </a:r>
            <a:r>
              <a:rPr lang="en-US" dirty="0" smtClean="0"/>
              <a:t> follows the </a:t>
            </a:r>
            <a:r>
              <a:rPr lang="en-US" dirty="0" err="1" smtClean="0"/>
              <a:t>obs</a:t>
            </a:r>
            <a:r>
              <a:rPr lang="en-US" dirty="0" smtClean="0"/>
              <a:t> corrected Prec. Model </a:t>
            </a:r>
            <a:r>
              <a:rPr lang="en-US" dirty="0" err="1" smtClean="0"/>
              <a:t>precip</a:t>
            </a:r>
            <a:r>
              <a:rPr lang="en-US" dirty="0" smtClean="0"/>
              <a:t> over land  follows the analysis trend</a:t>
            </a:r>
          </a:p>
          <a:p>
            <a:r>
              <a:rPr lang="en-US" dirty="0" smtClean="0"/>
              <a:t>Ocean Precipitation and evaporation track each others variability, than the analysis increment</a:t>
            </a:r>
          </a:p>
          <a:p>
            <a:r>
              <a:rPr lang="en-US" dirty="0" smtClean="0"/>
              <a:t>Increment jump in 2003 due to AIRS</a:t>
            </a:r>
          </a:p>
          <a:p>
            <a:r>
              <a:rPr lang="en-US" dirty="0" smtClean="0"/>
              <a:t>MERRA-2 Transport does not trend over time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067" t="6974" r="1196" b="7038"/>
          <a:stretch>
            <a:fillRect/>
          </a:stretch>
        </p:blipFill>
        <p:spPr bwMode="auto">
          <a:xfrm>
            <a:off x="4572000" y="635000"/>
            <a:ext cx="4495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153" t="1538" r="1196" b="6154"/>
          <a:stretch>
            <a:fillRect/>
          </a:stretch>
        </p:blipFill>
        <p:spPr bwMode="auto">
          <a:xfrm>
            <a:off x="4572000" y="2933700"/>
            <a:ext cx="4495800" cy="25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>
          <a:xfrm rot="18787207">
            <a:off x="7749556" y="1379786"/>
            <a:ext cx="457200" cy="76200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 rot="16200000">
            <a:off x="6057900" y="4419600"/>
            <a:ext cx="381000" cy="76200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295900"/>
            <a:ext cx="44958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182880" rtlCol="0">
            <a:spAutoFit/>
          </a:bodyPr>
          <a:lstStyle/>
          <a:p>
            <a:pPr algn="ctr"/>
            <a:r>
              <a:rPr lang="en-US" sz="1400" dirty="0" smtClean="0"/>
              <a:t>Evaporation     Precipitation       Transport        Analysis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153400" y="5600700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9000" y="5600700"/>
            <a:ext cx="609600" cy="0"/>
          </a:xfrm>
          <a:prstGeom prst="line">
            <a:avLst/>
          </a:prstGeom>
          <a:ln>
            <a:solidFill>
              <a:srgbClr val="570057"/>
            </a:solidFill>
          </a:ln>
          <a:effectLst>
            <a:glow rad="63500">
              <a:srgbClr val="570057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72200" y="5600700"/>
            <a:ext cx="609600" cy="0"/>
          </a:xfrm>
          <a:prstGeom prst="line">
            <a:avLst/>
          </a:prstGeom>
          <a:ln>
            <a:solidFill>
              <a:srgbClr val="0000FF"/>
            </a:solidFill>
          </a:ln>
          <a:effectLst>
            <a:glow rad="63500">
              <a:srgbClr val="3366FF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9200" y="56007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rgbClr val="FF00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1188720"/>
          </a:xfrm>
        </p:spPr>
        <p:txBody>
          <a:bodyPr/>
          <a:lstStyle/>
          <a:p>
            <a:r>
              <a:rPr lang="en-US" dirty="0" smtClean="0"/>
              <a:t>GPCP Climatology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3500"/>
            <a:ext cx="4419600" cy="4381500"/>
          </a:xfrm>
        </p:spPr>
        <p:txBody>
          <a:bodyPr>
            <a:normAutofit/>
          </a:bodyPr>
          <a:lstStyle/>
          <a:p>
            <a:r>
              <a:rPr lang="en-US" dirty="0" smtClean="0"/>
              <a:t>Overestimate comes from tropical oceans, but also  land, especially around topography</a:t>
            </a:r>
          </a:p>
          <a:p>
            <a:r>
              <a:rPr lang="en-US" dirty="0" smtClean="0"/>
              <a:t>Numerous improvements; Intra-America Seas, Indian ocean and around warm currents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400"/>
            <a:ext cx="4090987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763000" cy="762000"/>
          </a:xfrm>
        </p:spPr>
        <p:txBody>
          <a:bodyPr/>
          <a:lstStyle/>
          <a:p>
            <a:r>
              <a:rPr lang="en-US" dirty="0" smtClean="0"/>
              <a:t>Significant improvements over the US, Interannual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6300"/>
            <a:ext cx="4343400" cy="403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MERRA did not represent well seasonal extremes in the US; much improved in MERRA-2</a:t>
            </a:r>
          </a:p>
          <a:p>
            <a:r>
              <a:rPr lang="en-US" dirty="0" smtClean="0"/>
              <a:t>Summer seasonal interannual correlation of with the observed anomalies is apparent across the 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09700"/>
            <a:ext cx="4609849" cy="19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 r="2343"/>
          <a:stretch>
            <a:fillRect/>
          </a:stretch>
        </p:blipFill>
        <p:spPr bwMode="auto">
          <a:xfrm>
            <a:off x="5124452" y="3467100"/>
            <a:ext cx="3505200" cy="222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772400" cy="762000"/>
          </a:xfrm>
        </p:spPr>
        <p:txBody>
          <a:bodyPr/>
          <a:lstStyle/>
          <a:p>
            <a:r>
              <a:rPr lang="en-US" dirty="0" smtClean="0"/>
              <a:t>Water Cycle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04900"/>
            <a:ext cx="84582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Global balance is constrained by design</a:t>
            </a:r>
          </a:p>
          <a:p>
            <a:pPr lvl="1"/>
            <a:r>
              <a:rPr lang="en-US" dirty="0" smtClean="0"/>
              <a:t>Total column water does not have spurious increasing jumps</a:t>
            </a:r>
          </a:p>
          <a:p>
            <a:pPr lvl="1"/>
            <a:r>
              <a:rPr lang="en-US" dirty="0" smtClean="0"/>
              <a:t>Global modeled precipitation is controlled by surface evaporation</a:t>
            </a:r>
          </a:p>
          <a:p>
            <a:r>
              <a:rPr lang="en-US" dirty="0" smtClean="0"/>
              <a:t>Most components of the global water cycle tend to be stronger than observed</a:t>
            </a:r>
          </a:p>
          <a:p>
            <a:r>
              <a:rPr lang="en-US" dirty="0" smtClean="0"/>
              <a:t>Excessive modeled precipitation over tropical land</a:t>
            </a:r>
          </a:p>
          <a:p>
            <a:pPr lvl="1"/>
            <a:r>
              <a:rPr lang="en-US" dirty="0" smtClean="0"/>
              <a:t>CONUS interannual summer modeled precipitation is improved</a:t>
            </a:r>
          </a:p>
          <a:p>
            <a:r>
              <a:rPr lang="en-US" dirty="0" smtClean="0"/>
              <a:t>While global increments are constrained, they are affecting regions, and can change with the observing system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772400" cy="762000"/>
          </a:xfrm>
        </p:spPr>
        <p:txBody>
          <a:bodyPr/>
          <a:lstStyle/>
          <a:p>
            <a:r>
              <a:rPr lang="en-US" dirty="0" smtClean="0"/>
              <a:t>Total Column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900"/>
            <a:ext cx="41148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MERRA-2 has slight increasing trend (as in Interim and JRA-55)</a:t>
            </a:r>
          </a:p>
          <a:p>
            <a:r>
              <a:rPr lang="en-US" dirty="0" smtClean="0"/>
              <a:t>MERRA spurious jumps, not trend</a:t>
            </a:r>
          </a:p>
          <a:p>
            <a:r>
              <a:rPr lang="en-US" dirty="0" smtClean="0"/>
              <a:t>None of the reanalyses match the SSMI trend </a:t>
            </a:r>
          </a:p>
          <a:p>
            <a:r>
              <a:rPr lang="en-US" dirty="0" smtClean="0"/>
              <a:t>MERRA-2 Increments holding back the SST forcing on </a:t>
            </a:r>
            <a:r>
              <a:rPr lang="en-US" dirty="0" err="1" smtClean="0"/>
              <a:t>Evap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26890"/>
            <a:ext cx="4908106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MERRA2_TPW_O60_SED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97" r="1489" b="36392"/>
          <a:stretch/>
        </p:blipFill>
        <p:spPr>
          <a:xfrm>
            <a:off x="4267200" y="3447089"/>
            <a:ext cx="4859709" cy="22679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7200" y="3695700"/>
            <a:ext cx="787401" cy="201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3410231"/>
            <a:ext cx="381000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Ocean (60S,60N) TPW (mm)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9243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MERRA-2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51435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1000" y="37719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SSM/I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1104900"/>
            <a:ext cx="381000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Global TPW (mm)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1104900"/>
            <a:ext cx="123444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15246</TotalTime>
  <Words>1091</Words>
  <Application>Microsoft Office PowerPoint</Application>
  <PresentationFormat>On-screen Show (16:10)</PresentationFormat>
  <Paragraphs>98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</vt:lpstr>
      <vt:lpstr>MERRA-2 Water Cycle</vt:lpstr>
      <vt:lpstr>Slide 2</vt:lpstr>
      <vt:lpstr>Total Column Water</vt:lpstr>
      <vt:lpstr>Comparison to NEWS Water Cycle</vt:lpstr>
      <vt:lpstr>Land/Ocean Water Mass Budgets</vt:lpstr>
      <vt:lpstr>GPCP Climatology Comparison</vt:lpstr>
      <vt:lpstr>Significant improvements over the US, Interannual variability</vt:lpstr>
      <vt:lpstr>Water Cycle Summary</vt:lpstr>
      <vt:lpstr>Total Column Water</vt:lpstr>
      <vt:lpstr>Comparison to NEWS Water Cycle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Bosilovich</dc:creator>
  <cp:lastModifiedBy>Michael Bosilovich</cp:lastModifiedBy>
  <cp:revision>910</cp:revision>
  <dcterms:created xsi:type="dcterms:W3CDTF">2015-09-18T18:13:10Z</dcterms:created>
  <dcterms:modified xsi:type="dcterms:W3CDTF">2015-10-01T17:24:28Z</dcterms:modified>
</cp:coreProperties>
</file>