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87" d="100"/>
          <a:sy n="87" d="100"/>
        </p:scale>
        <p:origin x="-12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6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9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9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29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3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7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5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4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2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8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0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DE67E-E237-C944-A3EA-724890558F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8B0C7-4CB6-8D4E-9784-FC39B90E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1" y="1114043"/>
            <a:ext cx="80348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Produce an ongoing, intermediate reanalysis for the satellite era using a recent version of GEOS-5 to </a:t>
            </a:r>
          </a:p>
          <a:p>
            <a:pPr indent="919163">
              <a:tabLst>
                <a:tab pos="0" algn="l"/>
              </a:tabLst>
            </a:pPr>
            <a:r>
              <a:rPr lang="en-US" sz="2400" dirty="0" smtClean="0"/>
              <a:t>(</a:t>
            </a:r>
            <a:r>
              <a:rPr lang="en-US" sz="2400" dirty="0" smtClean="0"/>
              <a:t>1) address known limitations of MERRA</a:t>
            </a:r>
            <a:r>
              <a:rPr lang="en-US" sz="2400" dirty="0"/>
              <a:t> </a:t>
            </a:r>
            <a:r>
              <a:rPr lang="en-US" sz="2400" dirty="0" smtClean="0"/>
              <a:t>(c. 2008), and</a:t>
            </a:r>
          </a:p>
          <a:p>
            <a:pPr marL="1314450" indent="-395288"/>
            <a:r>
              <a:rPr lang="en-US" sz="2400" dirty="0" smtClean="0"/>
              <a:t>(</a:t>
            </a:r>
            <a:r>
              <a:rPr lang="en-US" sz="2400" dirty="0" smtClean="0"/>
              <a:t>2) provide a stepping stone to a </a:t>
            </a:r>
            <a:r>
              <a:rPr lang="en-US" sz="2400" i="1" dirty="0"/>
              <a:t>future coupled Earth system </a:t>
            </a:r>
            <a:r>
              <a:rPr lang="en-US" sz="2400" i="1" dirty="0" smtClean="0"/>
              <a:t>reanalysis.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		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14778" y="3124200"/>
            <a:ext cx="6914445" cy="34163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	Specifics:</a:t>
            </a:r>
            <a:endParaRPr lang="en-US" sz="2400" dirty="0">
              <a:solidFill>
                <a:schemeClr val="bg1"/>
              </a:solidFill>
            </a:endParaRPr>
          </a:p>
          <a:p>
            <a:pPr marL="800100" lvl="1" indent="-342900">
              <a:buSzPct val="110000"/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Incorporate modern satellite observation types not available to MERRA</a:t>
            </a:r>
          </a:p>
          <a:p>
            <a:pPr marL="800100" lvl="1" indent="-342900"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Reduce </a:t>
            </a:r>
            <a:r>
              <a:rPr lang="en-US" sz="2400" dirty="0">
                <a:solidFill>
                  <a:schemeClr val="bg1"/>
                </a:solidFill>
              </a:rPr>
              <a:t>spurious trends and jumps related to changes </a:t>
            </a:r>
            <a:r>
              <a:rPr lang="en-US" sz="2400" dirty="0" smtClean="0">
                <a:solidFill>
                  <a:schemeClr val="bg1"/>
                </a:solidFill>
              </a:rPr>
              <a:t>   in </a:t>
            </a:r>
            <a:r>
              <a:rPr lang="en-US" sz="2400" dirty="0">
                <a:solidFill>
                  <a:schemeClr val="bg1"/>
                </a:solidFill>
              </a:rPr>
              <a:t>the observing system</a:t>
            </a:r>
          </a:p>
          <a:p>
            <a:pPr marL="800100" lvl="1" indent="-342900"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Reduce </a:t>
            </a:r>
            <a:r>
              <a:rPr lang="en-US" sz="2400" dirty="0">
                <a:solidFill>
                  <a:schemeClr val="bg1"/>
                </a:solidFill>
              </a:rPr>
              <a:t>biases and imbalances in the water and energy </a:t>
            </a:r>
            <a:r>
              <a:rPr lang="en-US" sz="2400" dirty="0" smtClean="0">
                <a:solidFill>
                  <a:schemeClr val="bg1"/>
                </a:solidFill>
              </a:rPr>
              <a:t>cycles</a:t>
            </a:r>
          </a:p>
          <a:p>
            <a:pPr marL="800100" lvl="1" indent="-342900"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Test coupling GOES-5 meteorology with other Earth system components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r>
              <a:rPr lang="en-US" dirty="0" smtClean="0"/>
              <a:t>MERRA-2 Motivation and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38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6047" y="76202"/>
            <a:ext cx="82456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en-US" sz="2400" b="1" dirty="0" smtClean="0"/>
              <a:t>The MERRA-2 data assimilation system </a:t>
            </a:r>
            <a:endParaRPr lang="en-US" b="1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1" y="1600200"/>
            <a:ext cx="88391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10000"/>
              <a:buFont typeface="Wingdings" charset="2"/>
              <a:buChar char="q"/>
            </a:pPr>
            <a:r>
              <a:rPr lang="en-US" sz="2000" b="1" dirty="0"/>
              <a:t>Updates to the AGCM and GSI</a:t>
            </a:r>
          </a:p>
          <a:p>
            <a:pPr lvl="1"/>
            <a:r>
              <a:rPr lang="en-US" sz="2000" u="sng" dirty="0" smtClean="0"/>
              <a:t>AGCM</a:t>
            </a:r>
            <a:endParaRPr lang="en-US" dirty="0" smtClean="0"/>
          </a:p>
          <a:p>
            <a:pPr marL="742950" lvl="1" indent="-285750">
              <a:buSzPct val="110000"/>
              <a:buFont typeface="Arial"/>
              <a:buChar char="•"/>
            </a:pPr>
            <a:r>
              <a:rPr lang="en-US" sz="2000" i="1" dirty="0" smtClean="0"/>
              <a:t>Cubed-sphere dynamics</a:t>
            </a:r>
          </a:p>
          <a:p>
            <a:pPr marL="742950" lvl="1" indent="-285750">
              <a:buSzPct val="110000"/>
              <a:buFont typeface="Arial"/>
              <a:buChar char="•"/>
            </a:pPr>
            <a:r>
              <a:rPr lang="en-US" sz="2000" i="1" dirty="0" smtClean="0"/>
              <a:t>Updated </a:t>
            </a:r>
            <a:r>
              <a:rPr lang="en-US" sz="2000" i="1" dirty="0"/>
              <a:t>physics: limited deep convection, re-</a:t>
            </a:r>
            <a:r>
              <a:rPr lang="en-US" sz="2000" i="1" dirty="0" err="1"/>
              <a:t>evap</a:t>
            </a:r>
            <a:r>
              <a:rPr lang="en-US" sz="2000" i="1" dirty="0"/>
              <a:t> of rain, </a:t>
            </a:r>
            <a:r>
              <a:rPr lang="en-US" sz="2000" i="1" dirty="0" smtClean="0"/>
              <a:t>snow sublimation</a:t>
            </a:r>
            <a:endParaRPr lang="en-US" sz="2000" i="1" dirty="0"/>
          </a:p>
          <a:p>
            <a:pPr marL="742950" lvl="1" indent="-285750">
              <a:buSzPct val="110000"/>
              <a:buFont typeface="Arial"/>
              <a:buChar char="•"/>
            </a:pPr>
            <a:r>
              <a:rPr lang="en-US" sz="2000" i="1" dirty="0"/>
              <a:t>Improved glacier model and </a:t>
            </a:r>
            <a:r>
              <a:rPr lang="en-US" sz="2000" i="1" dirty="0" err="1"/>
              <a:t>cryosphere</a:t>
            </a:r>
            <a:r>
              <a:rPr lang="en-US" sz="2000" i="1" dirty="0"/>
              <a:t> albedos</a:t>
            </a:r>
            <a:endParaRPr lang="en-US" sz="2000" i="1" u="sng" dirty="0"/>
          </a:p>
          <a:p>
            <a:pPr lvl="1"/>
            <a:r>
              <a:rPr lang="en-US" sz="2000" u="sng" dirty="0"/>
              <a:t>GSI</a:t>
            </a:r>
          </a:p>
          <a:p>
            <a:pPr marL="742950" lvl="1" indent="-285750">
              <a:buSzPct val="110000"/>
              <a:buFont typeface="Arial"/>
              <a:buChar char="•"/>
            </a:pPr>
            <a:r>
              <a:rPr lang="en-US" sz="2000" i="1" dirty="0"/>
              <a:t>Modern observations: </a:t>
            </a:r>
            <a:r>
              <a:rPr lang="en-US" sz="2000" i="1" dirty="0">
                <a:solidFill>
                  <a:srgbClr val="CC0000"/>
                </a:solidFill>
              </a:rPr>
              <a:t>GPSRO</a:t>
            </a:r>
            <a:r>
              <a:rPr lang="en-US" sz="2000" i="1" dirty="0" smtClean="0">
                <a:solidFill>
                  <a:srgbClr val="CC0000"/>
                </a:solidFill>
              </a:rPr>
              <a:t>, NOAA-19, </a:t>
            </a:r>
            <a:r>
              <a:rPr lang="en-US" sz="2000" i="1" dirty="0" err="1">
                <a:solidFill>
                  <a:srgbClr val="CC0000"/>
                </a:solidFill>
              </a:rPr>
              <a:t>MetOp</a:t>
            </a:r>
            <a:r>
              <a:rPr lang="en-US" sz="2000" i="1" dirty="0">
                <a:solidFill>
                  <a:srgbClr val="CC0000"/>
                </a:solidFill>
              </a:rPr>
              <a:t>-A/B, S-NPP, SEVIRI, Aura OMI and MLS</a:t>
            </a:r>
            <a:r>
              <a:rPr lang="en-US" sz="2000" i="1" dirty="0"/>
              <a:t>, capable for </a:t>
            </a:r>
            <a:r>
              <a:rPr lang="en-US" sz="2000" i="1" dirty="0">
                <a:solidFill>
                  <a:srgbClr val="CC0000"/>
                </a:solidFill>
              </a:rPr>
              <a:t>JPSS, </a:t>
            </a:r>
            <a:r>
              <a:rPr lang="en-US" sz="2000" i="1" dirty="0" err="1">
                <a:solidFill>
                  <a:srgbClr val="CC0000"/>
                </a:solidFill>
              </a:rPr>
              <a:t>MetOp</a:t>
            </a:r>
            <a:r>
              <a:rPr lang="en-US" sz="2000" i="1" dirty="0">
                <a:solidFill>
                  <a:srgbClr val="CC0000"/>
                </a:solidFill>
              </a:rPr>
              <a:t>-C</a:t>
            </a:r>
          </a:p>
          <a:p>
            <a:pPr marL="742950" lvl="1" indent="-285750">
              <a:buSzPct val="110000"/>
              <a:buFont typeface="Arial"/>
              <a:buChar char="•"/>
            </a:pPr>
            <a:r>
              <a:rPr lang="en-US" sz="2000" i="1" dirty="0"/>
              <a:t>Updated moisture control variable and background errors</a:t>
            </a:r>
          </a:p>
          <a:p>
            <a:pPr marL="742950" lvl="1" indent="-285750">
              <a:buSzPct val="110000"/>
              <a:buFont typeface="Arial"/>
              <a:buChar char="•"/>
            </a:pPr>
            <a:r>
              <a:rPr lang="en-US" sz="2000" i="1" dirty="0"/>
              <a:t>Bias correction for aircraft temperature observations</a:t>
            </a:r>
          </a:p>
          <a:p>
            <a:pPr marL="742950" lvl="1" indent="-285750">
              <a:buSzPct val="110000"/>
              <a:buFont typeface="Arial"/>
              <a:buChar char="•"/>
            </a:pPr>
            <a:r>
              <a:rPr lang="en-US" sz="2000" i="1" dirty="0" smtClean="0"/>
              <a:t>TC Relocation</a:t>
            </a:r>
            <a:endParaRPr lang="en-US" sz="2000" dirty="0" smtClean="0"/>
          </a:p>
          <a:p>
            <a:pPr marL="285750" indent="-285750">
              <a:buSzPct val="110000"/>
              <a:buFont typeface="Wingdings" charset="2"/>
              <a:buChar char="q"/>
            </a:pPr>
            <a:r>
              <a:rPr lang="en-US" sz="2000" b="1" dirty="0" smtClean="0"/>
              <a:t>Aerosol assimilation with radiative coupling to AGCM (direct effects)</a:t>
            </a:r>
          </a:p>
          <a:p>
            <a:pPr marL="285750" indent="-285750">
              <a:buSzPct val="110000"/>
              <a:buFont typeface="Wingdings" charset="2"/>
              <a:buChar char="q"/>
            </a:pPr>
            <a:r>
              <a:rPr lang="en-US" sz="2000" b="1" dirty="0" smtClean="0"/>
              <a:t>Constraints on dry mass and globally integrated water</a:t>
            </a:r>
          </a:p>
          <a:p>
            <a:pPr marL="285750" indent="-285750">
              <a:buSzPct val="110000"/>
              <a:buFont typeface="Wingdings" charset="2"/>
              <a:buChar char="q"/>
            </a:pPr>
            <a:r>
              <a:rPr lang="en-US" sz="2000" b="1" dirty="0" smtClean="0"/>
              <a:t>Corrected precipitation for land surface forcing and aerosol deposition</a:t>
            </a:r>
          </a:p>
          <a:p>
            <a:pPr marL="285750" indent="-285750">
              <a:buSzPct val="110000"/>
              <a:buFont typeface="Wingdings" charset="2"/>
              <a:buChar char="q"/>
            </a:pPr>
            <a:r>
              <a:rPr lang="en-US" sz="2000" b="1" dirty="0" smtClean="0"/>
              <a:t>Climate validation and other docs at: http://gmao.gsfc.nasa.gov/reanalysis/MERRA-2/docs/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2667" y="538423"/>
            <a:ext cx="706966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GEOS-</a:t>
            </a:r>
            <a:r>
              <a:rPr lang="en-US" sz="2200" b="1" dirty="0" smtClean="0"/>
              <a:t>5.12.4  AGCM/GSI 3D-Var</a:t>
            </a:r>
            <a:endParaRPr lang="en-US" sz="2000" dirty="0"/>
          </a:p>
          <a:p>
            <a:r>
              <a:rPr lang="en-US" dirty="0"/>
              <a:t>0.5° x 0.625° x 72 hybrid-eta levels to 0.01 </a:t>
            </a:r>
            <a:r>
              <a:rPr lang="en-US" dirty="0" err="1"/>
              <a:t>hPa</a:t>
            </a:r>
            <a:endParaRPr lang="en-US" dirty="0"/>
          </a:p>
          <a:p>
            <a:r>
              <a:rPr lang="en-US" sz="2200" b="1" dirty="0" smtClean="0"/>
              <a:t>MERRA</a:t>
            </a:r>
            <a:r>
              <a:rPr lang="en-US" sz="2000" b="1" dirty="0" smtClean="0"/>
              <a:t>           </a:t>
            </a:r>
            <a:r>
              <a:rPr lang="en-US" sz="2200" b="1" dirty="0" smtClean="0"/>
              <a:t>MERRA</a:t>
            </a:r>
            <a:r>
              <a:rPr lang="en-US" sz="2200" b="1" dirty="0"/>
              <a:t>-2 </a:t>
            </a:r>
            <a:r>
              <a:rPr lang="en-US" sz="2200" b="1" dirty="0" smtClean="0"/>
              <a:t>Evolution</a:t>
            </a:r>
            <a:endParaRPr lang="en-US" dirty="0"/>
          </a:p>
        </p:txBody>
      </p:sp>
      <p:sp>
        <p:nvSpPr>
          <p:cNvPr id="7" name="Left Arrow 6"/>
          <p:cNvSpPr/>
          <p:nvPr/>
        </p:nvSpPr>
        <p:spPr>
          <a:xfrm rot="10800000">
            <a:off x="1651989" y="1219202"/>
            <a:ext cx="485099" cy="307049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8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220</Words>
  <Application>Microsoft Macintosh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MERRA-2 Motivation and Objectives</vt:lpstr>
      <vt:lpstr>PowerPoint Presentation</vt:lpstr>
    </vt:vector>
  </TitlesOfParts>
  <Company>NASA GSFC GMAO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MERRA-2 Motivation and Objectives</dc:title>
  <dc:creator>Michael Bosilovich</dc:creator>
  <cp:lastModifiedBy>Michael Bosilovich</cp:lastModifiedBy>
  <cp:revision>1</cp:revision>
  <dcterms:created xsi:type="dcterms:W3CDTF">2016-04-06T11:18:21Z</dcterms:created>
  <dcterms:modified xsi:type="dcterms:W3CDTF">2016-04-06T11:19:22Z</dcterms:modified>
</cp:coreProperties>
</file>