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62" r:id="rId3"/>
    <p:sldId id="278" r:id="rId4"/>
    <p:sldId id="258" r:id="rId5"/>
    <p:sldId id="268" r:id="rId6"/>
    <p:sldId id="279" r:id="rId7"/>
    <p:sldId id="261" r:id="rId8"/>
    <p:sldId id="259" r:id="rId9"/>
    <p:sldId id="273" r:id="rId10"/>
    <p:sldId id="274" r:id="rId11"/>
    <p:sldId id="280" r:id="rId12"/>
    <p:sldId id="276" r:id="rId13"/>
    <p:sldId id="281" r:id="rId14"/>
    <p:sldId id="265" r:id="rId15"/>
    <p:sldId id="282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057"/>
    <a:srgbClr val="D9D40E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5" autoAdjust="0"/>
  </p:normalViewPr>
  <p:slideViewPr>
    <p:cSldViewPr showGuides="1">
      <p:cViewPr varScale="1">
        <p:scale>
          <a:sx n="117" d="100"/>
          <a:sy n="117" d="100"/>
        </p:scale>
        <p:origin x="-108" y="-492"/>
      </p:cViewPr>
      <p:guideLst>
        <p:guide orient="horz" pos="1416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8522D-516C-4308-B74A-3DE7AB4BD07A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C08A5-170B-480E-818D-E818F47B7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09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to be an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 to be an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</a:t>
            </a:r>
            <a:r>
              <a:rPr lang="en-US" baseline="0" dirty="0" smtClean="0"/>
              <a:t> allowed total mass to vary so that when the observing system changed significantly, the increments reverse sign, leading to a sign change in P-E.  In the real world, P and E should be in global balance, so in MERRA-2 it is constrained.</a:t>
            </a:r>
          </a:p>
          <a:p>
            <a:endParaRPr lang="en-US" baseline="0" dirty="0" smtClean="0"/>
          </a:p>
          <a:p>
            <a:r>
              <a:rPr lang="en-US" sz="1200" dirty="0" smtClean="0">
                <a:solidFill>
                  <a:prstClr val="white"/>
                </a:solidFill>
                <a:latin typeface="Arial"/>
                <a:cs typeface="Arial"/>
              </a:rPr>
              <a:t>Surface pressure and water vapor analyses are penalized for global imbalances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3B18-4E2F-6747-AB69-6A62B639C31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16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model is wet and getting wetter in time (from M2AMIP runs),</a:t>
            </a:r>
            <a:r>
              <a:rPr lang="en-US" baseline="0" dirty="0" smtClean="0"/>
              <a:t> while the increment is negative, and gets more negative in time.  Not Shown: RSS TPW with Reynolds OISSTv2 shows 11% per degree change of water, MERRA TPW and SST shows 7% per degree (closer to 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point:  broad improvements of mean precipitation are found in MERRA-2, mostly over the ocean. Some biases persist like the warm pool, and the tropical land precipitation has gotten worse.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Depiction of the global water cycle developed by NEWS (Rodell et al. 2015) from NASA observing systems for 2000-2010, including the collected data (white) and a balance corrected budget (blue), and MERRA-2 data in yellow. The 18.2×1000km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for ocean and land indicates the MERRA-2 analysis increment. The italicized yellow value of precipitation is the bias corrected land forcing precipitation. Uncertainty estimates were given by data providers and refined in the balanced budget. Units are ×1000km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point:  MERRA-2 water cycle leans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intensity, where ocean E contributes to too much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transoirt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 Over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landthere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too much precipitation, generally relating to the tropical 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points: the global precipitation time series follows the ocean variability closely. </a:t>
            </a:r>
            <a:r>
              <a:rPr lang="en-US" dirty="0" err="1" smtClean="0"/>
              <a:t>Obs</a:t>
            </a:r>
            <a:r>
              <a:rPr lang="en-US" dirty="0" smtClean="0"/>
              <a:t> impact the ocean E  (SSMI winds, SST).  Increments</a:t>
            </a:r>
            <a:r>
              <a:rPr lang="en-US" baseline="0" dirty="0" smtClean="0"/>
              <a:t> change over time and are noticeably affected by AIRS.  The moisture transport has no trend over time, like other reanalyses, which is more comparable to E-P estimates from Global LDAS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08A5-170B-480E-818D-E818F47B78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57120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567064"/>
            <a:ext cx="45720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567064"/>
            <a:ext cx="27432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619500"/>
            <a:ext cx="7772400" cy="1645920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362200"/>
            <a:ext cx="7772400" cy="125730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4206162"/>
            <a:ext cx="73152" cy="14097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3997349"/>
            <a:ext cx="73152" cy="1905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3864738"/>
            <a:ext cx="73152" cy="1143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3785466"/>
            <a:ext cx="73152" cy="609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1981200" cy="4876271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866"/>
            <a:ext cx="58674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894907"/>
            <a:ext cx="4322136" cy="482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55127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805028" y="1137273"/>
            <a:ext cx="34290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355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3556000"/>
            <a:ext cx="3200400" cy="952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355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3538803"/>
            <a:ext cx="2090737" cy="21761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3556000"/>
            <a:ext cx="16002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143000"/>
            <a:ext cx="3200400" cy="241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460500"/>
            <a:ext cx="3200400" cy="2095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3556000"/>
            <a:ext cx="49530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3556000"/>
            <a:ext cx="53340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032000"/>
            <a:ext cx="56388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1778000"/>
            <a:ext cx="5638800" cy="1778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3556000"/>
            <a:ext cx="1371600" cy="2159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126393"/>
            <a:ext cx="5718048" cy="814572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335221"/>
            <a:ext cx="8503920" cy="73855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426720"/>
            <a:ext cx="8156448" cy="64770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567064"/>
            <a:ext cx="27432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567064"/>
            <a:ext cx="27432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567064"/>
            <a:ext cx="9144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567064"/>
            <a:ext cx="36576" cy="3048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"/>
            <a:ext cx="8229600" cy="762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75418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475418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35221"/>
            <a:ext cx="8867080" cy="73855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426720"/>
            <a:ext cx="7772400" cy="7620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125"/>
            <a:ext cx="4040188" cy="533135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08125"/>
            <a:ext cx="4041775" cy="533135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49198"/>
            <a:ext cx="4040188" cy="3299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9198"/>
            <a:ext cx="4041775" cy="3299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567064"/>
            <a:ext cx="45720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567064"/>
            <a:ext cx="27432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567064"/>
            <a:ext cx="27432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567064"/>
            <a:ext cx="27432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567064"/>
            <a:ext cx="9144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567064"/>
            <a:ext cx="36576" cy="30480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6720"/>
            <a:ext cx="7772400" cy="7620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7542"/>
            <a:ext cx="8229600" cy="968375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195917"/>
            <a:ext cx="2514600" cy="3810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95917"/>
            <a:ext cx="54864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565031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570857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25645" y="1005295"/>
            <a:ext cx="110636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67710"/>
            <a:ext cx="6858000" cy="584791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578151"/>
            <a:ext cx="8778240" cy="41334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958453"/>
            <a:ext cx="6858000" cy="5715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78045" y="1132295"/>
            <a:ext cx="110636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1152" y="1218264"/>
            <a:ext cx="110636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6250"/>
            <a:ext cx="2133600" cy="304271"/>
          </a:xfrm>
        </p:spPr>
        <p:txBody>
          <a:bodyPr/>
          <a:lstStyle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50"/>
            <a:ext cx="5562600" cy="304271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6250"/>
            <a:ext cx="457200" cy="304271"/>
          </a:xfrm>
        </p:spPr>
        <p:txBody>
          <a:bodyPr/>
          <a:lstStyle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5712047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4206162"/>
            <a:ext cx="73152" cy="14097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3997349"/>
            <a:ext cx="73152" cy="1905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3864738"/>
            <a:ext cx="73152" cy="1143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3785466"/>
            <a:ext cx="73152" cy="609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567064"/>
            <a:ext cx="45720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567064"/>
            <a:ext cx="27432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567064"/>
            <a:ext cx="9144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567064"/>
            <a:ext cx="9144" cy="30480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426720"/>
            <a:ext cx="77724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86300"/>
            <a:ext cx="7772400" cy="3810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634CBF-FF15-4A1E-BF65-BE26115B0308}" type="datetimeFigureOut">
              <a:rPr lang="en-US" smtClean="0">
                <a:solidFill>
                  <a:srgbClr val="D6ECFF"/>
                </a:solidFill>
              </a:rPr>
              <a:pPr/>
              <a:t>2/11/2016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347230"/>
            <a:ext cx="5562600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5347230"/>
            <a:ext cx="4572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E3D54D-84E7-4D8F-9DD1-32D5FE8BAF3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495300"/>
            <a:ext cx="7772400" cy="1645920"/>
          </a:xfrm>
        </p:spPr>
        <p:txBody>
          <a:bodyPr/>
          <a:lstStyle/>
          <a:p>
            <a:r>
              <a:rPr lang="en-US" dirty="0" smtClean="0"/>
              <a:t>The Global Moisture Balance and Its variability In the MERRA-2 Reanalysis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857500"/>
            <a:ext cx="7772400" cy="1257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Michael  G. Bosilovich, Franklin R. Robertson, David </a:t>
            </a:r>
            <a:r>
              <a:rPr lang="en-US" dirty="0" err="1" smtClean="0"/>
              <a:t>Mocko</a:t>
            </a:r>
            <a:r>
              <a:rPr lang="en-US" dirty="0" smtClean="0"/>
              <a:t>, Lawrence Takacs and Andrea </a:t>
            </a:r>
            <a:r>
              <a:rPr lang="en-US" dirty="0" err="1" smtClean="0"/>
              <a:t>Molod</a:t>
            </a:r>
            <a:r>
              <a:rPr lang="en-US" dirty="0" smtClean="0"/>
              <a:t>  with contributions from across the office</a:t>
            </a:r>
          </a:p>
          <a:p>
            <a:endParaRPr lang="en-US" dirty="0" smtClean="0"/>
          </a:p>
          <a:p>
            <a:r>
              <a:rPr lang="en-US" dirty="0" smtClean="0"/>
              <a:t>Global Modeling and Assimilation Office, NASA GSFC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772400" cy="762000"/>
          </a:xfrm>
        </p:spPr>
        <p:txBody>
          <a:bodyPr/>
          <a:lstStyle/>
          <a:p>
            <a:r>
              <a:rPr lang="en-US" dirty="0" smtClean="0"/>
              <a:t>AIRS effect on MERRA-2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2500"/>
            <a:ext cx="3581400" cy="4762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 run for 3 years without AIRS assimilation</a:t>
            </a:r>
          </a:p>
          <a:p>
            <a:r>
              <a:rPr lang="en-US" dirty="0" smtClean="0"/>
              <a:t>Effect on analysis shows consistent land ocean contrast</a:t>
            </a:r>
          </a:p>
          <a:p>
            <a:r>
              <a:rPr lang="en-US" dirty="0" smtClean="0"/>
              <a:t>Consistent effect on </a:t>
            </a:r>
            <a:r>
              <a:rPr lang="en-US" dirty="0" err="1" smtClean="0"/>
              <a:t>precip</a:t>
            </a:r>
            <a:r>
              <a:rPr lang="en-US" dirty="0" smtClean="0"/>
              <a:t>, but mixed result on atmospheric convergence</a:t>
            </a:r>
            <a:endParaRPr lang="en-US" dirty="0"/>
          </a:p>
        </p:txBody>
      </p:sp>
      <p:pic>
        <p:nvPicPr>
          <p:cNvPr id="4" name="Picture 3" descr="MERRA-2_G_qvbudget_diffNoAIRS.png"/>
          <p:cNvPicPr/>
          <p:nvPr/>
        </p:nvPicPr>
        <p:blipFill>
          <a:blip r:embed="rId2" cstate="print"/>
          <a:srcRect t="1305" b="34354"/>
          <a:stretch>
            <a:fillRect/>
          </a:stretch>
        </p:blipFill>
        <p:spPr>
          <a:xfrm>
            <a:off x="3693583" y="983055"/>
            <a:ext cx="5450417" cy="4731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0287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Mean from </a:t>
            </a:r>
            <a:r>
              <a:rPr lang="en-US" sz="1400" dirty="0" smtClean="0">
                <a:solidFill>
                  <a:schemeClr val="bg1"/>
                </a:solidFill>
              </a:rPr>
              <a:t>Jan</a:t>
            </a:r>
            <a:r>
              <a:rPr lang="en-US" sz="1600" dirty="0" smtClean="0">
                <a:solidFill>
                  <a:schemeClr val="bg1"/>
                </a:solidFill>
              </a:rPr>
              <a:t> 2003 - Dec 2005 mm day</a:t>
            </a:r>
            <a:r>
              <a:rPr lang="en-US" sz="1600" baseline="30000" dirty="0" smtClean="0">
                <a:solidFill>
                  <a:schemeClr val="bg1"/>
                </a:solidFill>
              </a:rPr>
              <a:t>-1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762000"/>
          </a:xfrm>
        </p:spPr>
        <p:txBody>
          <a:bodyPr/>
          <a:lstStyle/>
          <a:p>
            <a:r>
              <a:rPr lang="en-US" dirty="0" smtClean="0"/>
              <a:t>T Q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45720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Following Sun and Held (1996) remove the seasonal cycle and </a:t>
            </a:r>
            <a:r>
              <a:rPr lang="en-US" dirty="0" err="1" smtClean="0"/>
              <a:t>detrend</a:t>
            </a:r>
            <a:r>
              <a:rPr lang="en-US" dirty="0" smtClean="0"/>
              <a:t> (here includes the trend)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ompute % moisture using mean map (for spatial consistency) and regress  </a:t>
            </a:r>
            <a:r>
              <a:rPr lang="el-GR" dirty="0" smtClean="0"/>
              <a:t>Δ</a:t>
            </a:r>
            <a:r>
              <a:rPr lang="en-US" dirty="0" smtClean="0"/>
              <a:t>T(K) and </a:t>
            </a:r>
            <a:r>
              <a:rPr lang="el-GR" dirty="0" smtClean="0"/>
              <a:t>Δ </a:t>
            </a:r>
            <a:r>
              <a:rPr lang="en-US" dirty="0" smtClean="0"/>
              <a:t>q(%)</a:t>
            </a:r>
          </a:p>
          <a:p>
            <a:r>
              <a:rPr lang="en-US" dirty="0" smtClean="0"/>
              <a:t>Here, T is MSU weighted </a:t>
            </a:r>
            <a:r>
              <a:rPr lang="en-US" dirty="0" smtClean="0">
                <a:solidFill>
                  <a:srgbClr val="C00000"/>
                </a:solidFill>
              </a:rPr>
              <a:t>TLT</a:t>
            </a:r>
            <a:r>
              <a:rPr lang="en-US" dirty="0" smtClean="0"/>
              <a:t>, and q is  vertically integrated </a:t>
            </a:r>
            <a:r>
              <a:rPr lang="en-US" dirty="0" smtClean="0">
                <a:solidFill>
                  <a:srgbClr val="C00000"/>
                </a:solidFill>
              </a:rPr>
              <a:t>total column water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Michael\Dropbox\NEWS15\Manuscript\Draft Figs\MERRA2_tlt-tpwr_o30_tr.png"/>
          <p:cNvPicPr>
            <a:picLocks noChangeAspect="1" noChangeArrowheads="1"/>
          </p:cNvPicPr>
          <p:nvPr/>
        </p:nvPicPr>
        <p:blipFill>
          <a:blip r:embed="rId2" cstate="print"/>
          <a:srcRect l="3792" t="2886" r="3208" b="5205"/>
          <a:stretch>
            <a:fillRect/>
          </a:stretch>
        </p:blipFill>
        <p:spPr bwMode="auto">
          <a:xfrm>
            <a:off x="4953000" y="0"/>
            <a:ext cx="3733800" cy="2850535"/>
          </a:xfrm>
          <a:prstGeom prst="rect">
            <a:avLst/>
          </a:prstGeom>
          <a:noFill/>
        </p:spPr>
      </p:pic>
      <p:pic>
        <p:nvPicPr>
          <p:cNvPr id="7" name="Picture 2" descr="C:\Users\Michael\Dropbox\NEWS15\Manuscript\Draft Figs\OBS_tlt-tpwr_o30_tr.png"/>
          <p:cNvPicPr>
            <a:picLocks noChangeAspect="1" noChangeArrowheads="1"/>
          </p:cNvPicPr>
          <p:nvPr/>
        </p:nvPicPr>
        <p:blipFill>
          <a:blip r:embed="rId3" cstate="print"/>
          <a:srcRect l="3792" t="2859" r="3208" b="5232"/>
          <a:stretch>
            <a:fillRect/>
          </a:stretch>
        </p:blipFill>
        <p:spPr bwMode="auto">
          <a:xfrm>
            <a:off x="4953000" y="2857500"/>
            <a:ext cx="3742922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22479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MERRA-2 2.9%K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</a:t>
            </a:r>
            <a:endParaRPr lang="en-US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1435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RSS 5.4%K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</a:t>
            </a:r>
            <a:endParaRPr lang="en-US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53000" y="1"/>
            <a:ext cx="3742922" cy="2857499"/>
            <a:chOff x="4953000" y="1"/>
            <a:chExt cx="3742922" cy="2857499"/>
          </a:xfrm>
        </p:grpSpPr>
        <p:pic>
          <p:nvPicPr>
            <p:cNvPr id="11" name="Picture 5" descr="C:\Users\Michael\Dropbox\NEWS15\Manuscript\Draft Figs\M2AMIP1_tlt-tpwr_o30_tr.png"/>
            <p:cNvPicPr>
              <a:picLocks noChangeAspect="1" noChangeArrowheads="1"/>
            </p:cNvPicPr>
            <p:nvPr/>
          </p:nvPicPr>
          <p:blipFill>
            <a:blip r:embed="rId4" cstate="print"/>
            <a:srcRect l="3583" t="3155" r="3417" b="4935"/>
            <a:stretch>
              <a:fillRect/>
            </a:stretch>
          </p:blipFill>
          <p:spPr bwMode="auto">
            <a:xfrm>
              <a:off x="4953000" y="1"/>
              <a:ext cx="3742922" cy="285749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953000" y="22479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M2AMIP 5.0%K</a:t>
              </a:r>
              <a:r>
                <a:rPr lang="en-US" sz="20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-1</a:t>
              </a:r>
              <a:endParaRPr lang="en-US" sz="20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6720"/>
            <a:ext cx="8382000" cy="762000"/>
          </a:xfrm>
        </p:spPr>
        <p:txBody>
          <a:bodyPr/>
          <a:lstStyle/>
          <a:p>
            <a:r>
              <a:rPr lang="en-US" dirty="0" smtClean="0"/>
              <a:t>Compensating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57300"/>
            <a:ext cx="3352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analysis increment is negative and becomes more so, as E-P increases in time</a:t>
            </a:r>
          </a:p>
          <a:p>
            <a:r>
              <a:rPr lang="en-US" dirty="0" smtClean="0"/>
              <a:t>So while the SST seems to be increasing the E, the analysis </a:t>
            </a:r>
            <a:r>
              <a:rPr lang="en-US" smtClean="0"/>
              <a:t>is not providing </a:t>
            </a:r>
            <a:r>
              <a:rPr lang="en-US" dirty="0" smtClean="0"/>
              <a:t>higher </a:t>
            </a:r>
            <a:r>
              <a:rPr lang="en-US" smtClean="0"/>
              <a:t>water content</a:t>
            </a:r>
            <a:endParaRPr lang="en-US" dirty="0"/>
          </a:p>
        </p:txBody>
      </p:sp>
      <p:pic>
        <p:nvPicPr>
          <p:cNvPr id="2050" name="Picture 2" descr="C:\Users\mbosilov\Dropbox\NEWS15\Manuscript\Draft Figs\ts_MERRA2(evap-prectot)_MERRA2(tqvo10)_o60.png"/>
          <p:cNvPicPr>
            <a:picLocks noChangeAspect="1" noChangeArrowheads="1"/>
          </p:cNvPicPr>
          <p:nvPr/>
        </p:nvPicPr>
        <p:blipFill>
          <a:blip r:embed="rId2" cstate="print"/>
          <a:srcRect l="5433" r="1471" b="30769"/>
          <a:stretch>
            <a:fillRect/>
          </a:stretch>
        </p:blipFill>
        <p:spPr bwMode="auto">
          <a:xfrm>
            <a:off x="3428999" y="1562100"/>
            <a:ext cx="5703711" cy="3276600"/>
          </a:xfrm>
          <a:prstGeom prst="rect">
            <a:avLst/>
          </a:prstGeom>
          <a:noFill/>
        </p:spPr>
      </p:pic>
      <p:pic>
        <p:nvPicPr>
          <p:cNvPr id="6" name="Picture 2" descr="C:\Users\mbosilov\Dropbox\NEWS15\Manuscript\Draft Figs\ts_MERRA2(evap-prectot)_MERRA2(tqvo10)_o60.png"/>
          <p:cNvPicPr>
            <a:picLocks noChangeAspect="1" noChangeArrowheads="1"/>
          </p:cNvPicPr>
          <p:nvPr/>
        </p:nvPicPr>
        <p:blipFill>
          <a:blip r:embed="rId3" cstate="print"/>
          <a:srcRect l="16207" t="70741" r="77559" b="15926"/>
          <a:stretch>
            <a:fillRect/>
          </a:stretch>
        </p:blipFill>
        <p:spPr bwMode="auto">
          <a:xfrm>
            <a:off x="4114800" y="1866900"/>
            <a:ext cx="381000" cy="609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9000" y="1426634"/>
            <a:ext cx="5715000" cy="3693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MERRA-2 Ocean Anomalies (60S,60N)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1436" y="1898010"/>
            <a:ext cx="9906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E-P [0.63] 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TPW [2.89]</a:t>
            </a:r>
          </a:p>
          <a:p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 [-0.10]</a:t>
            </a: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4800600" cy="1074420"/>
          </a:xfrm>
        </p:spPr>
        <p:txBody>
          <a:bodyPr/>
          <a:lstStyle/>
          <a:p>
            <a:r>
              <a:rPr lang="en-US" dirty="0" smtClean="0"/>
              <a:t>TPW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2500"/>
            <a:ext cx="38862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MERRA-2 TPW trend is lower than observed, the same can be said for ERA-I and JRA</a:t>
            </a:r>
          </a:p>
          <a:p>
            <a:r>
              <a:rPr lang="en-US" dirty="0" smtClean="0"/>
              <a:t>The MERRA-2 AMIP simulation has a strong trend (also in Temp.)</a:t>
            </a:r>
          </a:p>
          <a:p>
            <a:r>
              <a:rPr lang="en-US" dirty="0" smtClean="0"/>
              <a:t>ERA20c and CM as well as 20CR have  larger trends than the satellite reanalyses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55" y="114300"/>
            <a:ext cx="460384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 descr="C:\Users\mbosilov\Dropbox\NEWS15\Manuscript\Draft Figs\ts_tpw_mms_Ocean_ams.png"/>
          <p:cNvPicPr>
            <a:picLocks noChangeAspect="1" noChangeArrowheads="1"/>
          </p:cNvPicPr>
          <p:nvPr/>
        </p:nvPicPr>
        <p:blipFill>
          <a:blip r:embed="rId3" cstate="print"/>
          <a:srcRect r="7804" b="23876"/>
          <a:stretch>
            <a:fillRect/>
          </a:stretch>
        </p:blipFill>
        <p:spPr bwMode="auto">
          <a:xfrm>
            <a:off x="4125687" y="2628901"/>
            <a:ext cx="5018313" cy="309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772400" cy="762000"/>
          </a:xfrm>
        </p:spPr>
        <p:txBody>
          <a:bodyPr/>
          <a:lstStyle/>
          <a:p>
            <a:r>
              <a:rPr lang="en-US" dirty="0" smtClean="0"/>
              <a:t>MERRA-2 Water Cycle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00100"/>
            <a:ext cx="8458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Global balance is constrained by design</a:t>
            </a:r>
          </a:p>
          <a:p>
            <a:pPr lvl="1"/>
            <a:r>
              <a:rPr lang="en-US" dirty="0" smtClean="0"/>
              <a:t>Total column water does not have spurious increasing jumps</a:t>
            </a:r>
          </a:p>
          <a:p>
            <a:pPr lvl="1"/>
            <a:r>
              <a:rPr lang="en-US" dirty="0" smtClean="0"/>
              <a:t>Global modeled precipitation is controlled by surface evaporation</a:t>
            </a:r>
          </a:p>
          <a:p>
            <a:r>
              <a:rPr lang="en-US" dirty="0" smtClean="0"/>
              <a:t>Most components of the global water cycle tend to be stronger than observed</a:t>
            </a:r>
          </a:p>
          <a:p>
            <a:r>
              <a:rPr lang="en-US" dirty="0" smtClean="0"/>
              <a:t>Excessive modeled precipitation over tropical land</a:t>
            </a:r>
          </a:p>
          <a:p>
            <a:pPr lvl="1"/>
            <a:r>
              <a:rPr lang="en-US" dirty="0" smtClean="0"/>
              <a:t>CONUS interannual summer modeled precipitation is improved</a:t>
            </a:r>
          </a:p>
          <a:p>
            <a:r>
              <a:rPr lang="en-US" dirty="0" smtClean="0"/>
              <a:t>While global increments are constrained, they are affecting regions, and can change with the observing system changes</a:t>
            </a:r>
          </a:p>
          <a:p>
            <a:r>
              <a:rPr lang="en-US" dirty="0" smtClean="0"/>
              <a:t>The temperature / water vapor relationship appears to be muted in satellite reanalyses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MERRA-2 Data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6300"/>
            <a:ext cx="8686800" cy="3810000"/>
          </a:xfrm>
        </p:spPr>
        <p:txBody>
          <a:bodyPr/>
          <a:lstStyle/>
          <a:p>
            <a:r>
              <a:rPr lang="en-US" dirty="0"/>
              <a:t>Project page: 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://gmao.gsfc.nasa.gov/reanalysis/MERRA-2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/</a:t>
            </a:r>
          </a:p>
          <a:p>
            <a:endParaRPr lang="en-US" dirty="0" smtClean="0"/>
          </a:p>
          <a:p>
            <a:r>
              <a:rPr lang="en-US" dirty="0" smtClean="0"/>
              <a:t>GES-DISC Data Access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C5F3FF"/>
                </a:solidFill>
              </a:rPr>
              <a:t>http://disc.sci.gsfc.nasa.gov/uui/search</a:t>
            </a:r>
            <a:r>
              <a:rPr lang="en-US" sz="2800" dirty="0" smtClean="0">
                <a:solidFill>
                  <a:srgbClr val="C5F3FF"/>
                </a:solidFill>
              </a:rPr>
              <a:t>/”MERRA</a:t>
            </a:r>
            <a:r>
              <a:rPr lang="en-US" sz="2800" dirty="0">
                <a:solidFill>
                  <a:srgbClr val="C5F3FF"/>
                </a:solidFill>
              </a:rPr>
              <a:t>-</a:t>
            </a:r>
            <a:r>
              <a:rPr lang="en-US" sz="2800" dirty="0" smtClean="0">
                <a:solidFill>
                  <a:srgbClr val="C5F3FF"/>
                </a:solidFill>
              </a:rPr>
              <a:t>2”</a:t>
            </a:r>
          </a:p>
          <a:p>
            <a:pPr marL="68580" indent="0">
              <a:buNone/>
            </a:pPr>
            <a:endParaRPr lang="en-US" sz="2400" dirty="0" smtClean="0">
              <a:solidFill>
                <a:srgbClr val="C5F3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MERRA will stop production in early 2016</a:t>
            </a:r>
          </a:p>
          <a:p>
            <a:pPr marL="68580" indent="0">
              <a:buNone/>
            </a:pP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9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MERRA-2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7924800" cy="411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the reanalysis water cycle is a challenge</a:t>
            </a:r>
          </a:p>
          <a:p>
            <a:pPr lvl="1"/>
            <a:r>
              <a:rPr lang="en-US" dirty="0" smtClean="0"/>
              <a:t>Water vapor is difficult to assimilate</a:t>
            </a:r>
          </a:p>
          <a:p>
            <a:pPr lvl="2"/>
            <a:r>
              <a:rPr lang="en-US" dirty="0" smtClean="0"/>
              <a:t>Analyzed observations interact with the balance</a:t>
            </a:r>
          </a:p>
          <a:p>
            <a:pPr lvl="1"/>
            <a:r>
              <a:rPr lang="en-US" dirty="0" smtClean="0"/>
              <a:t>Precipitation is very difficult to forecast</a:t>
            </a:r>
          </a:p>
          <a:p>
            <a:r>
              <a:rPr lang="en-US" dirty="0" smtClean="0"/>
              <a:t>Ultimately encompasses  weather and climate features of research and societal importance</a:t>
            </a:r>
          </a:p>
          <a:p>
            <a:r>
              <a:rPr lang="en-US" dirty="0" smtClean="0"/>
              <a:t>While we have more observations lately, model or derived quantities are necessary for closure of the water cycle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028700"/>
            <a:ext cx="77724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762000"/>
          </a:xfrm>
        </p:spPr>
        <p:txBody>
          <a:bodyPr/>
          <a:lstStyle/>
          <a:p>
            <a:pPr algn="ctr"/>
            <a:r>
              <a:rPr lang="en-US" dirty="0" smtClean="0"/>
              <a:t>MERRA-2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300"/>
            <a:ext cx="8153400" cy="4115200"/>
          </a:xfrm>
        </p:spPr>
        <p:txBody>
          <a:bodyPr>
            <a:normAutofit/>
          </a:bodyPr>
          <a:lstStyle/>
          <a:p>
            <a:r>
              <a:rPr lang="en-US" dirty="0" smtClean="0"/>
              <a:t>Some key developments since MERRA (</a:t>
            </a:r>
            <a:r>
              <a:rPr lang="en-US" dirty="0" err="1" smtClean="0"/>
              <a:t>Gelaro</a:t>
            </a:r>
            <a:r>
              <a:rPr lang="en-US" dirty="0" smtClean="0"/>
              <a:t> et al 2015)</a:t>
            </a:r>
          </a:p>
          <a:p>
            <a:r>
              <a:rPr lang="en-US" dirty="0" smtClean="0"/>
              <a:t>Dry mass conservation constraint, penalizes increments that lead to a global imbalance (Takacs et al, 2015, TM and QJRMS)</a:t>
            </a:r>
          </a:p>
          <a:p>
            <a:r>
              <a:rPr lang="en-US" dirty="0" smtClean="0"/>
              <a:t>Observation corrected precipitation forcing for land surface, replacing the atmospheric model’s precipitation (Reichle and Liu, 2015, TM)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028700"/>
            <a:ext cx="77724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0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293516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MERRA-2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340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In MERRA, imbalances of P and E result from analysis </a:t>
            </a:r>
            <a:r>
              <a:rPr lang="en-US" sz="1200" b="1" dirty="0" smtClean="0">
                <a:solidFill>
                  <a:prstClr val="white"/>
                </a:solidFill>
                <a:latin typeface="Arial"/>
                <a:cs typeface="Arial"/>
              </a:rPr>
              <a:t>increments, </a:t>
            </a: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sensitive to changes in the observing system.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3340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10000"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In MERRA-2, </a:t>
            </a:r>
            <a:r>
              <a:rPr lang="en-US" sz="1200" b="1" dirty="0" smtClean="0">
                <a:solidFill>
                  <a:prstClr val="white"/>
                </a:solidFill>
                <a:latin typeface="Arial"/>
                <a:cs typeface="Arial"/>
              </a:rPr>
              <a:t>global mass conservation is enforced and </a:t>
            </a: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</a:rPr>
              <a:t>global balance between  P, E is maintained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08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Arial"/>
                <a:cs typeface="Arial"/>
              </a:rPr>
              <a:t>Model/analysis dry mass conservation allow total mass variations only to water </a:t>
            </a:r>
            <a:r>
              <a:rPr lang="en-US" sz="2000" dirty="0" smtClean="0">
                <a:solidFill>
                  <a:prstClr val="white"/>
                </a:solidFill>
              </a:rPr>
              <a:t>(Takacs </a:t>
            </a:r>
            <a:r>
              <a:rPr lang="en-US" sz="2000" dirty="0">
                <a:solidFill>
                  <a:prstClr val="white"/>
                </a:solidFill>
              </a:rPr>
              <a:t>et al., </a:t>
            </a:r>
            <a:r>
              <a:rPr lang="en-US" sz="2000" i="1" dirty="0">
                <a:solidFill>
                  <a:prstClr val="white"/>
                </a:solidFill>
              </a:rPr>
              <a:t>NASA GMAO Tech Memo, </a:t>
            </a:r>
            <a:r>
              <a:rPr lang="en-US" sz="2000" i="1" dirty="0" smtClean="0">
                <a:solidFill>
                  <a:prstClr val="white"/>
                </a:solidFill>
              </a:rPr>
              <a:t>2015; recently accepted QJRMS paper)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" y="-2792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Global precipitation, evaporation and analysis forcing  </a:t>
            </a:r>
            <a:endParaRPr lang="en-US" sz="2000" baseline="-250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mbosilov\Dropbox\MERRA2\Validation\MERRA-2_P_E_global.png"/>
          <p:cNvPicPr>
            <a:picLocks noChangeAspect="1" noChangeArrowheads="1"/>
          </p:cNvPicPr>
          <p:nvPr/>
        </p:nvPicPr>
        <p:blipFill>
          <a:blip r:embed="rId3" cstate="print"/>
          <a:srcRect l="8880" t="5903" r="6120" b="30602"/>
          <a:stretch>
            <a:fillRect/>
          </a:stretch>
        </p:blipFill>
        <p:spPr bwMode="auto">
          <a:xfrm>
            <a:off x="4572000" y="967894"/>
            <a:ext cx="4572000" cy="2198593"/>
          </a:xfrm>
          <a:prstGeom prst="rect">
            <a:avLst/>
          </a:prstGeom>
          <a:noFill/>
        </p:spPr>
      </p:pic>
      <p:pic>
        <p:nvPicPr>
          <p:cNvPr id="1028" name="Picture 4" descr="C:\Users\mbosilov\Dropbox\MERRA2\Validation\MERRA_P-E_IAU_global.png"/>
          <p:cNvPicPr>
            <a:picLocks noChangeAspect="1" noChangeArrowheads="1"/>
          </p:cNvPicPr>
          <p:nvPr/>
        </p:nvPicPr>
        <p:blipFill>
          <a:blip r:embed="rId4" cstate="print"/>
          <a:srcRect l="7431" t="4899" r="5903" b="30376"/>
          <a:stretch>
            <a:fillRect/>
          </a:stretch>
        </p:blipFill>
        <p:spPr bwMode="auto">
          <a:xfrm>
            <a:off x="0" y="3142287"/>
            <a:ext cx="4572000" cy="2198077"/>
          </a:xfrm>
          <a:prstGeom prst="rect">
            <a:avLst/>
          </a:prstGeom>
          <a:noFill/>
        </p:spPr>
      </p:pic>
      <p:pic>
        <p:nvPicPr>
          <p:cNvPr id="1029" name="Picture 5" descr="C:\Users\mbosilov\Dropbox\MERRA2\Validation\MERRA-2_P-E_IAU_global.png"/>
          <p:cNvPicPr>
            <a:picLocks noChangeAspect="1" noChangeArrowheads="1"/>
          </p:cNvPicPr>
          <p:nvPr/>
        </p:nvPicPr>
        <p:blipFill>
          <a:blip r:embed="rId5" cstate="print"/>
          <a:srcRect l="7083" t="5098" r="5917" b="30178"/>
          <a:stretch>
            <a:fillRect/>
          </a:stretch>
        </p:blipFill>
        <p:spPr bwMode="auto">
          <a:xfrm>
            <a:off x="4572000" y="3152043"/>
            <a:ext cx="4572000" cy="2189655"/>
          </a:xfrm>
          <a:prstGeom prst="rect">
            <a:avLst/>
          </a:prstGeom>
          <a:noFill/>
        </p:spPr>
      </p:pic>
      <p:pic>
        <p:nvPicPr>
          <p:cNvPr id="4" name="Picture 3" descr="MERRA_P_E_global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0" t="5944" r="5344" b="30037"/>
          <a:stretch/>
        </p:blipFill>
        <p:spPr>
          <a:xfrm>
            <a:off x="0" y="965991"/>
            <a:ext cx="4572000" cy="2209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6035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26035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MERRA-2</a:t>
            </a:r>
          </a:p>
        </p:txBody>
      </p:sp>
    </p:spTree>
    <p:extLst>
      <p:ext uri="{BB962C8B-B14F-4D97-AF65-F5344CB8AC3E}">
        <p14:creationId xmlns="" xmlns:p14="http://schemas.microsoft.com/office/powerpoint/2010/main" val="2463591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772400" cy="762000"/>
          </a:xfrm>
        </p:spPr>
        <p:txBody>
          <a:bodyPr/>
          <a:lstStyle/>
          <a:p>
            <a:r>
              <a:rPr lang="en-US" dirty="0" smtClean="0"/>
              <a:t>Total Column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2895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MERRA-2 has slight increasing trend (as in Interim , JRA-55)</a:t>
            </a:r>
          </a:p>
          <a:p>
            <a:r>
              <a:rPr lang="en-US" dirty="0" smtClean="0"/>
              <a:t>MERRA spurious jumps, not trend</a:t>
            </a:r>
          </a:p>
          <a:p>
            <a:r>
              <a:rPr lang="en-US" dirty="0" smtClean="0"/>
              <a:t>None of the reanalyses match the SSMI trend (discussed later)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95600" y="1333499"/>
            <a:ext cx="6248400" cy="3363349"/>
            <a:chOff x="2895600" y="1333499"/>
            <a:chExt cx="6248400" cy="33633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096" b="50274"/>
            <a:stretch/>
          </p:blipFill>
          <p:spPr bwMode="auto">
            <a:xfrm>
              <a:off x="2895600" y="1333499"/>
              <a:ext cx="6248400" cy="336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038600" y="1333500"/>
              <a:ext cx="42672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Global TPW (mm)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77000" y="39591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AIRS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799218" y="3721827"/>
            <a:ext cx="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889504" y="1333500"/>
            <a:ext cx="6254496" cy="3364992"/>
            <a:chOff x="2895600" y="1333500"/>
            <a:chExt cx="6254496" cy="3364992"/>
          </a:xfrm>
        </p:grpSpPr>
        <p:pic>
          <p:nvPicPr>
            <p:cNvPr id="4" name="Picture 3" descr="MERRA2_TPW_O60_SED.png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83" t="5097" r="1489" b="36392"/>
            <a:stretch/>
          </p:blipFill>
          <p:spPr>
            <a:xfrm>
              <a:off x="2895600" y="1333500"/>
              <a:ext cx="6254496" cy="33649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52800" y="1333500"/>
              <a:ext cx="55626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Ocean (60S,60N) TPW (mm)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97496" y="17907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RSSv7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75792" y="1714500"/>
            <a:ext cx="160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MERRA-2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32385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MERRA</a:t>
            </a:r>
          </a:p>
        </p:txBody>
      </p:sp>
    </p:spTree>
    <p:extLst>
      <p:ext uri="{BB962C8B-B14F-4D97-AF65-F5344CB8AC3E}">
        <p14:creationId xmlns="" xmlns:p14="http://schemas.microsoft.com/office/powerpoint/2010/main" val="18811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1188720"/>
          </a:xfrm>
        </p:spPr>
        <p:txBody>
          <a:bodyPr/>
          <a:lstStyle/>
          <a:p>
            <a:r>
              <a:rPr lang="en-US" dirty="0" smtClean="0"/>
              <a:t>GPCP Climatology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0"/>
            <a:ext cx="4419600" cy="4381500"/>
          </a:xfrm>
        </p:spPr>
        <p:txBody>
          <a:bodyPr>
            <a:normAutofit/>
          </a:bodyPr>
          <a:lstStyle/>
          <a:p>
            <a:r>
              <a:rPr lang="en-US" dirty="0" smtClean="0"/>
              <a:t>Overestimate comes from tropical oceans, but also  land, especially around topography</a:t>
            </a:r>
          </a:p>
          <a:p>
            <a:r>
              <a:rPr lang="en-US" dirty="0" smtClean="0"/>
              <a:t>Numerous improvements; Intra-America Seas, Indian ocean and around warm currents</a:t>
            </a:r>
            <a:endParaRPr lang="en-US" dirty="0"/>
          </a:p>
        </p:txBody>
      </p:sp>
      <p:pic>
        <p:nvPicPr>
          <p:cNvPr id="34819" name="Picture 3" descr="C:\Users\mbosilov\Dropbox\NEWS15\Manuscript\Draft Figs\M2-GPCP_JJA_1980-2014.png"/>
          <p:cNvPicPr>
            <a:picLocks noChangeAspect="1" noChangeArrowheads="1"/>
          </p:cNvPicPr>
          <p:nvPr/>
        </p:nvPicPr>
        <p:blipFill>
          <a:blip r:embed="rId3" cstate="print"/>
          <a:srcRect l="3960" t="13538" r="3600" b="4908"/>
          <a:stretch>
            <a:fillRect/>
          </a:stretch>
        </p:blipFill>
        <p:spPr bwMode="auto">
          <a:xfrm>
            <a:off x="4574903" y="114300"/>
            <a:ext cx="4192815" cy="2857500"/>
          </a:xfrm>
          <a:prstGeom prst="rect">
            <a:avLst/>
          </a:prstGeom>
          <a:noFill/>
        </p:spPr>
      </p:pic>
      <p:pic>
        <p:nvPicPr>
          <p:cNvPr id="34820" name="Picture 4" descr="C:\Users\mbosilov\Dropbox\NEWS15\Manuscript\Draft Figs\M2_M1-GPCP_JJA_1980-2014.png"/>
          <p:cNvPicPr>
            <a:picLocks noChangeAspect="1" noChangeArrowheads="1"/>
          </p:cNvPicPr>
          <p:nvPr/>
        </p:nvPicPr>
        <p:blipFill>
          <a:blip r:embed="rId4" cstate="print"/>
          <a:srcRect l="3896" t="14266" r="4104" b="4180"/>
          <a:stretch>
            <a:fillRect/>
          </a:stretch>
        </p:blipFill>
        <p:spPr bwMode="auto">
          <a:xfrm>
            <a:off x="4572001" y="2686878"/>
            <a:ext cx="4199466" cy="287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62000"/>
          </a:xfrm>
        </p:spPr>
        <p:txBody>
          <a:bodyPr/>
          <a:lstStyle/>
          <a:p>
            <a:r>
              <a:rPr lang="en-US" dirty="0" smtClean="0"/>
              <a:t>Comparison to NEWS Water Cycle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952500"/>
            <a:ext cx="3200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MERRA-2 water cycle tends to be strong</a:t>
            </a:r>
          </a:p>
          <a:p>
            <a:r>
              <a:rPr lang="en-US" dirty="0" smtClean="0"/>
              <a:t>Overestimate of Ocean E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too much transport</a:t>
            </a:r>
          </a:p>
          <a:p>
            <a:r>
              <a:rPr lang="en-US" dirty="0" smtClean="0"/>
              <a:t>Precipitation overestimated in the Tropical 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106769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Courtesy Matt Rodell and the NEWS Team (Rodell et al. 2015)</a:t>
            </a:r>
            <a:endParaRPr lang="en-US" sz="1400" b="1" dirty="0"/>
          </a:p>
        </p:txBody>
      </p:sp>
      <p:pic>
        <p:nvPicPr>
          <p:cNvPr id="2050" name="Picture 2" descr="C:\Users\mbosilov\Pictures\Picasa\Screen Captures\Fullscreen capture 8122015 92106 AM.bmp"/>
          <p:cNvPicPr>
            <a:picLocks noChangeAspect="1" noChangeArrowheads="1"/>
          </p:cNvPicPr>
          <p:nvPr/>
        </p:nvPicPr>
        <p:blipFill>
          <a:blip r:embed="rId3" cstate="print"/>
          <a:srcRect l="23449" t="14309" r="5599" b="7452"/>
          <a:stretch>
            <a:fillRect/>
          </a:stretch>
        </p:blipFill>
        <p:spPr bwMode="auto">
          <a:xfrm>
            <a:off x="3284071" y="1028700"/>
            <a:ext cx="5859929" cy="4038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43800" y="47625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×1000km</a:t>
            </a:r>
            <a:r>
              <a:rPr lang="en-US" baseline="30000" dirty="0" smtClean="0"/>
              <a:t>3</a:t>
            </a:r>
            <a:r>
              <a:rPr lang="en-US" dirty="0" smtClean="0"/>
              <a:t>yr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1866900"/>
            <a:ext cx="6858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86.5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638300"/>
            <a:ext cx="8382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158.6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5935" y="1181100"/>
            <a:ext cx="6858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53.8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202" y="1638300"/>
            <a:ext cx="7620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53.8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1" y="2108656"/>
            <a:ext cx="914399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475.4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2718256"/>
            <a:ext cx="9144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403.3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708856"/>
            <a:ext cx="685800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44.6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9734" y="4648657"/>
            <a:ext cx="2116666" cy="215444"/>
          </a:xfrm>
          <a:prstGeom prst="rect">
            <a:avLst/>
          </a:prstGeom>
          <a:gradFill flip="none" rotWithShape="1">
            <a:gsLst>
              <a:gs pos="37000">
                <a:srgbClr val="D9D40E"/>
              </a:gs>
              <a:gs pos="38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MERRA-2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4851856"/>
            <a:ext cx="2209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NEWS Optimized and Closed</a:t>
            </a:r>
            <a:endParaRPr lang="en-US" sz="1400" b="1" dirty="0"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85067" y="1028700"/>
            <a:ext cx="5858933" cy="508000"/>
            <a:chOff x="3285067" y="1028700"/>
            <a:chExt cx="5858933" cy="508000"/>
          </a:xfrm>
        </p:grpSpPr>
        <p:pic>
          <p:nvPicPr>
            <p:cNvPr id="1026" name="Picture 2" descr="C:\Users\mbosilov\Dropbox\MERRA2\aqua_satellite_rend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1028700"/>
              <a:ext cx="762000" cy="508000"/>
            </a:xfrm>
            <a:prstGeom prst="rect">
              <a:avLst/>
            </a:prstGeom>
            <a:noFill/>
          </p:spPr>
        </p:pic>
        <p:pic>
          <p:nvPicPr>
            <p:cNvPr id="1027" name="Picture 3" descr="C:\Users\mbosilov\Dropbox\MERRA2\terra-spacecraf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5067" y="1028701"/>
              <a:ext cx="745959" cy="4572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013199" y="1028700"/>
              <a:ext cx="762000" cy="215444"/>
            </a:xfrm>
            <a:prstGeom prst="rect">
              <a:avLst/>
            </a:prstGeom>
            <a:gradFill flip="none" rotWithShape="1">
              <a:gsLst>
                <a:gs pos="37000">
                  <a:srgbClr val="D9D40E"/>
                </a:gs>
                <a:gs pos="38000">
                  <a:srgbClr val="FFFF0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18.2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0" y="1028700"/>
              <a:ext cx="762000" cy="215444"/>
            </a:xfrm>
            <a:prstGeom prst="rect">
              <a:avLst/>
            </a:prstGeom>
            <a:gradFill flip="none" rotWithShape="1">
              <a:gsLst>
                <a:gs pos="37000">
                  <a:srgbClr val="D9D40E"/>
                </a:gs>
                <a:gs pos="38000">
                  <a:srgbClr val="FFFF0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-18.2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20000" y="6477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2000-2010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Land/Ocean Water Mass Budgets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723900"/>
            <a:ext cx="4419600" cy="4864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Land </a:t>
            </a:r>
            <a:r>
              <a:rPr lang="en-US" dirty="0" err="1" smtClean="0"/>
              <a:t>Evap</a:t>
            </a:r>
            <a:r>
              <a:rPr lang="en-US" dirty="0" smtClean="0"/>
              <a:t> follows the </a:t>
            </a:r>
            <a:r>
              <a:rPr lang="en-US" dirty="0" err="1" smtClean="0"/>
              <a:t>obs</a:t>
            </a:r>
            <a:r>
              <a:rPr lang="en-US" dirty="0" smtClean="0"/>
              <a:t> corrected Prec. Model </a:t>
            </a:r>
            <a:r>
              <a:rPr lang="en-US" dirty="0" err="1" smtClean="0"/>
              <a:t>precip</a:t>
            </a:r>
            <a:r>
              <a:rPr lang="en-US" dirty="0" smtClean="0"/>
              <a:t> over land  follows the analysis trend</a:t>
            </a:r>
          </a:p>
          <a:p>
            <a:r>
              <a:rPr lang="en-US" dirty="0" smtClean="0"/>
              <a:t>Ocean Precipitation and evaporation track each others variability, than the analysis increment</a:t>
            </a:r>
          </a:p>
          <a:p>
            <a:r>
              <a:rPr lang="en-US" dirty="0" smtClean="0"/>
              <a:t>Increment jump in 2003 due to AIRS</a:t>
            </a:r>
          </a:p>
          <a:p>
            <a:r>
              <a:rPr lang="en-US" dirty="0" smtClean="0"/>
              <a:t>MERRA-2 Transport does not trend over time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067" t="6974" r="1196" b="7038"/>
          <a:stretch>
            <a:fillRect/>
          </a:stretch>
        </p:blipFill>
        <p:spPr bwMode="auto">
          <a:xfrm>
            <a:off x="4572000" y="635000"/>
            <a:ext cx="4495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153" t="1538" r="1196" b="6154"/>
          <a:stretch>
            <a:fillRect/>
          </a:stretch>
        </p:blipFill>
        <p:spPr bwMode="auto">
          <a:xfrm>
            <a:off x="4572000" y="2933700"/>
            <a:ext cx="4495800" cy="25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Up Arrow 6"/>
          <p:cNvSpPr/>
          <p:nvPr/>
        </p:nvSpPr>
        <p:spPr>
          <a:xfrm rot="18787207">
            <a:off x="7749556" y="1379786"/>
            <a:ext cx="457200" cy="7620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6200000">
            <a:off x="6057900" y="4419600"/>
            <a:ext cx="381000" cy="76200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295900"/>
            <a:ext cx="4495800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82880" rtlCol="0">
            <a:spAutoFit/>
          </a:bodyPr>
          <a:lstStyle/>
          <a:p>
            <a:pPr algn="ctr"/>
            <a:r>
              <a:rPr lang="en-US" sz="1400" dirty="0" smtClean="0"/>
              <a:t>Evaporation     Precipitation       Transport        Analysis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53400" y="5600700"/>
            <a:ext cx="60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5600700"/>
            <a:ext cx="609600" cy="0"/>
          </a:xfrm>
          <a:prstGeom prst="line">
            <a:avLst/>
          </a:prstGeom>
          <a:ln>
            <a:solidFill>
              <a:srgbClr val="570057"/>
            </a:solidFill>
          </a:ln>
          <a:effectLst>
            <a:glow rad="63500">
              <a:srgbClr val="570057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2200" y="5600700"/>
            <a:ext cx="609600" cy="0"/>
          </a:xfrm>
          <a:prstGeom prst="line">
            <a:avLst/>
          </a:prstGeom>
          <a:ln>
            <a:solidFill>
              <a:srgbClr val="0000FF"/>
            </a:solidFill>
          </a:ln>
          <a:effectLst>
            <a:glow rad="63500">
              <a:srgbClr val="3366FF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56007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6720"/>
            <a:ext cx="8458200" cy="762000"/>
          </a:xfrm>
        </p:spPr>
        <p:txBody>
          <a:bodyPr/>
          <a:lstStyle/>
          <a:p>
            <a:r>
              <a:rPr lang="en-US" dirty="0" smtClean="0"/>
              <a:t>Vertical Q Increment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3810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addition to temporal variations, vertical variations of the increments are substantial</a:t>
            </a:r>
          </a:p>
          <a:p>
            <a:r>
              <a:rPr lang="en-US" dirty="0" smtClean="0"/>
              <a:t>SSM/I (start and end), AMSU, AIRS and perhaps IASI apparent in different vertical levels</a:t>
            </a:r>
            <a:endParaRPr lang="en-US" dirty="0"/>
          </a:p>
        </p:txBody>
      </p:sp>
      <p:pic>
        <p:nvPicPr>
          <p:cNvPr id="4" name="Picture 3" descr="C:\Users\mbosilov\Dropbox\NEWS15\Manuscript\Draft Figs\qvana_mean_6060_o_M2prof.png"/>
          <p:cNvPicPr>
            <a:picLocks noChangeAspect="1"/>
          </p:cNvPicPr>
          <p:nvPr/>
        </p:nvPicPr>
        <p:blipFill>
          <a:blip r:embed="rId2" cstate="print"/>
          <a:srcRect l="6124" r="3487" b="16667"/>
          <a:stretch>
            <a:fillRect/>
          </a:stretch>
        </p:blipFill>
        <p:spPr bwMode="auto">
          <a:xfrm>
            <a:off x="3950970" y="1333500"/>
            <a:ext cx="519303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24800" y="49149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 day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17030</TotalTime>
  <Words>1112</Words>
  <Application>Microsoft Office PowerPoint</Application>
  <PresentationFormat>On-screen Show (16:10)</PresentationFormat>
  <Paragraphs>122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The Global Moisture Balance and Its variability In the MERRA-2 Reanalysis</vt:lpstr>
      <vt:lpstr>MERRA-2 Water Cycle</vt:lpstr>
      <vt:lpstr>MERRA-2 Water Cycle</vt:lpstr>
      <vt:lpstr>Slide 4</vt:lpstr>
      <vt:lpstr>Total Column Water</vt:lpstr>
      <vt:lpstr>GPCP Climatology Comparison</vt:lpstr>
      <vt:lpstr>Comparison to NEWS Water Cycle</vt:lpstr>
      <vt:lpstr>Land/Ocean Water Mass Budgets</vt:lpstr>
      <vt:lpstr>Vertical Q Increment Variations</vt:lpstr>
      <vt:lpstr>AIRS effect on MERRA-2</vt:lpstr>
      <vt:lpstr>T Q Relationship</vt:lpstr>
      <vt:lpstr>Compensating terms</vt:lpstr>
      <vt:lpstr>TPW Trends</vt:lpstr>
      <vt:lpstr>MERRA-2 Water Cycle Summary</vt:lpstr>
      <vt:lpstr>MERRA-2 Data Availability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2016</dc:title>
  <dc:subject>MERRA-2 Water Cycle</dc:subject>
  <dc:creator>Michael Bosilovich</dc:creator>
  <cp:lastModifiedBy>Michael Bosilovich</cp:lastModifiedBy>
  <cp:revision>1010</cp:revision>
  <dcterms:created xsi:type="dcterms:W3CDTF">2015-09-18T18:13:10Z</dcterms:created>
  <dcterms:modified xsi:type="dcterms:W3CDTF">2016-02-11T21:01:37Z</dcterms:modified>
</cp:coreProperties>
</file>