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1" r:id="rId3"/>
    <p:sldId id="283" r:id="rId4"/>
    <p:sldId id="284" r:id="rId5"/>
    <p:sldId id="285" r:id="rId6"/>
    <p:sldId id="297" r:id="rId7"/>
    <p:sldId id="300" r:id="rId8"/>
    <p:sldId id="296" r:id="rId9"/>
    <p:sldId id="298" r:id="rId10"/>
    <p:sldId id="286" r:id="rId11"/>
    <p:sldId id="287" r:id="rId12"/>
    <p:sldId id="288" r:id="rId13"/>
    <p:sldId id="289" r:id="rId14"/>
    <p:sldId id="302" r:id="rId15"/>
    <p:sldId id="290" r:id="rId16"/>
    <p:sldId id="291" r:id="rId17"/>
    <p:sldId id="292" r:id="rId18"/>
    <p:sldId id="293" r:id="rId19"/>
    <p:sldId id="29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DAA53-509F-4BC6-9220-CFEEB54FAF58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F299C-14C4-4AAB-AC7B-71A99F3B5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F299C-14C4-4AAB-AC7B-71A99F3B564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D3DB6-555F-4B77-BC4A-35BC1520C004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B45AB-8C9B-4292-A160-7B0BDFBD7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02CED-C522-4FBF-A369-33A6C5A690D2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D4CF4-87E3-4053-8A7F-38E431D1C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AB83-5332-4A9D-AC43-8F14A255EC6B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98A04-3899-4830-BC8E-8F1F01571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6C3F4-0D84-4A6B-9646-F69C9A937728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12CE8-37E6-48B3-B701-B9C743993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46C72-B6F7-4B82-AE3B-61A1651876BA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C3362-FB34-4A8A-BF3A-B2A4285FC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86850-FC2B-4844-9DED-3A9F5A66BBC1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376F5-2F7F-4B4B-83A1-DB25D5483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AB961-AA10-4CC4-8F94-9C680A7EAA07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F6EA2-466E-404F-89CE-45B178BA8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55B8D-66D2-4F71-A74B-AA2979FBB3CB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12081-2608-4FBB-8BE6-343810A93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EF754-A96A-44A0-AECA-945E7D3FB2C6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1C9E0-7785-4DD5-BC70-5A36773BD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6AC69-DE29-4228-B435-1CF7AB265251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72FA0-744A-46ED-8F19-46B9485F7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99D96-C282-4435-9BAC-DC43837A94F0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E5AEE-46BC-42FD-ACD4-9C2CB9EC5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B4342F-0804-42FC-8C6E-83345D389593}" type="datetimeFigureOut">
              <a:rPr lang="en-US"/>
              <a:pPr>
                <a:defRPr/>
              </a:pPr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AF1846-4752-4159-962D-931B4951B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9C3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7620000" cy="38100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</a:rPr>
              <a:t>`Historical’ Tropical Cyclones </a:t>
            </a:r>
            <a:br>
              <a:rPr lang="en-US" sz="2800" b="1" i="1" dirty="0" smtClean="0">
                <a:solidFill>
                  <a:srgbClr val="002060"/>
                </a:solidFill>
              </a:rPr>
            </a:br>
            <a:r>
              <a:rPr lang="en-US" sz="2800" b="1" i="1" dirty="0" smtClean="0">
                <a:solidFill>
                  <a:srgbClr val="002060"/>
                </a:solidFill>
              </a:rPr>
              <a:t>in MERRA, MERRA-2 and ERA-</a:t>
            </a:r>
            <a:r>
              <a:rPr lang="en-US" sz="2800" b="1" i="1" dirty="0" err="1" smtClean="0">
                <a:solidFill>
                  <a:srgbClr val="002060"/>
                </a:solidFill>
              </a:rPr>
              <a:t>Int</a:t>
            </a:r>
            <a:r>
              <a:rPr lang="en-US" sz="2400" b="1" i="1" dirty="0" smtClean="0">
                <a:solidFill>
                  <a:srgbClr val="002060"/>
                </a:solidFill>
              </a:rPr>
              <a:t/>
            </a:r>
            <a:br>
              <a:rPr lang="en-US" sz="2400" b="1" i="1" dirty="0" smtClean="0">
                <a:solidFill>
                  <a:srgbClr val="002060"/>
                </a:solidFill>
              </a:rPr>
            </a:br>
            <a:r>
              <a:rPr lang="en-US" sz="1800" b="1" dirty="0" smtClean="0">
                <a:solidFill>
                  <a:srgbClr val="002060"/>
                </a:solidFill>
              </a:rPr>
              <a:t>David (1979), Frederick (1979), Allen (1980), Elena (1985)</a:t>
            </a:r>
            <a:endParaRPr lang="en-US" sz="1800" b="1" dirty="0" smtClean="0"/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>
          <a:xfrm>
            <a:off x="762000" y="2971800"/>
            <a:ext cx="7239000" cy="3581400"/>
          </a:xfrm>
        </p:spPr>
        <p:txBody>
          <a:bodyPr/>
          <a:lstStyle/>
          <a:p>
            <a:pPr eaLnBrk="1" hangingPunct="1"/>
            <a:endParaRPr lang="en-US" sz="1600" b="1" dirty="0" smtClean="0">
              <a:solidFill>
                <a:srgbClr val="002060"/>
              </a:solidFill>
            </a:endParaRPr>
          </a:p>
          <a:p>
            <a:pPr eaLnBrk="1" hangingPunct="1"/>
            <a:endParaRPr lang="en-US" sz="16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sz="1800" b="1" dirty="0" smtClean="0">
                <a:solidFill>
                  <a:srgbClr val="002060"/>
                </a:solidFill>
              </a:rPr>
              <a:t>MERRA-2 GMAO Science Theme Meeting</a:t>
            </a:r>
          </a:p>
          <a:p>
            <a:pPr eaLnBrk="1" hangingPunct="1"/>
            <a:r>
              <a:rPr lang="en-US" sz="1800" b="1" dirty="0" smtClean="0">
                <a:solidFill>
                  <a:srgbClr val="002060"/>
                </a:solidFill>
              </a:rPr>
              <a:t>June 4</a:t>
            </a:r>
            <a:r>
              <a:rPr lang="en-US" sz="1800" b="1" baseline="30000" dirty="0" smtClean="0">
                <a:solidFill>
                  <a:srgbClr val="002060"/>
                </a:solidFill>
              </a:rPr>
              <a:t>th</a:t>
            </a:r>
            <a:r>
              <a:rPr lang="en-US" sz="1800" b="1" dirty="0" smtClean="0">
                <a:solidFill>
                  <a:srgbClr val="002060"/>
                </a:solidFill>
              </a:rPr>
              <a:t> 2015</a:t>
            </a:r>
          </a:p>
          <a:p>
            <a:pPr eaLnBrk="1" hangingPunct="1"/>
            <a:endParaRPr lang="en-US" sz="1800" b="1" dirty="0" smtClean="0">
              <a:solidFill>
                <a:srgbClr val="002060"/>
              </a:solidFill>
            </a:endParaRPr>
          </a:p>
          <a:p>
            <a:pPr eaLnBrk="1" hangingPunct="1"/>
            <a:endParaRPr lang="en-US" sz="18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sz="1800" b="1" dirty="0" err="1" smtClean="0">
                <a:solidFill>
                  <a:srgbClr val="002060"/>
                </a:solidFill>
              </a:rPr>
              <a:t>Oreste</a:t>
            </a:r>
            <a:r>
              <a:rPr lang="en-US" sz="1800" b="1" dirty="0" smtClean="0">
                <a:solidFill>
                  <a:srgbClr val="002060"/>
                </a:solidFill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</a:rPr>
              <a:t>Reale</a:t>
            </a:r>
            <a:endParaRPr lang="en-US" sz="18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sz="1800" b="1" dirty="0" smtClean="0">
                <a:solidFill>
                  <a:srgbClr val="002060"/>
                </a:solidFill>
              </a:rPr>
              <a:t>And </a:t>
            </a:r>
          </a:p>
          <a:p>
            <a:pPr eaLnBrk="1" hangingPunct="1"/>
            <a:r>
              <a:rPr lang="en-US" sz="1800" b="1" dirty="0" err="1" smtClean="0">
                <a:solidFill>
                  <a:srgbClr val="002060"/>
                </a:solidFill>
              </a:rPr>
              <a:t>Marangelly</a:t>
            </a:r>
            <a:r>
              <a:rPr lang="en-US" sz="1800" b="1" dirty="0" smtClean="0">
                <a:solidFill>
                  <a:srgbClr val="002060"/>
                </a:solidFill>
              </a:rPr>
              <a:t> Fuentes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Hurricane Frederic (1979)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Cape Verde originated from a wave off the W African Coast on August 27th</a:t>
            </a:r>
          </a:p>
          <a:p>
            <a:r>
              <a:rPr lang="en-US" sz="2800" dirty="0" smtClean="0"/>
              <a:t>Followed David of a few days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19</a:t>
            </a:r>
            <a:r>
              <a:rPr lang="en-US" sz="2800" baseline="30000" dirty="0" smtClean="0">
                <a:solidFill>
                  <a:srgbClr val="FF0000"/>
                </a:solidFill>
              </a:rPr>
              <a:t>th</a:t>
            </a:r>
            <a:r>
              <a:rPr lang="en-US" sz="2800" dirty="0" smtClean="0">
                <a:solidFill>
                  <a:srgbClr val="FF0000"/>
                </a:solidFill>
              </a:rPr>
              <a:t> costliest </a:t>
            </a:r>
            <a:r>
              <a:rPr lang="en-US" sz="2800" dirty="0" smtClean="0"/>
              <a:t>mainland TC from 1900 (18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if adjusted for inflation) $2,300,000,000 (mostly AL/MS) </a:t>
            </a:r>
          </a:p>
          <a:p>
            <a:r>
              <a:rPr lang="en-US" sz="2800" dirty="0" smtClean="0"/>
              <a:t>943 </a:t>
            </a:r>
            <a:r>
              <a:rPr lang="en-US" sz="2800" dirty="0" err="1" smtClean="0"/>
              <a:t>hPa</a:t>
            </a:r>
            <a:r>
              <a:rPr lang="en-US" sz="2800" dirty="0" smtClean="0"/>
              <a:t> and 115 </a:t>
            </a:r>
            <a:r>
              <a:rPr lang="en-US" sz="2800" dirty="0" err="1" smtClean="0"/>
              <a:t>kt</a:t>
            </a:r>
            <a:r>
              <a:rPr lang="en-US" sz="2800" dirty="0" smtClean="0"/>
              <a:t> at 12z12Sep (Cat3-Cat4), very close to landfall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813"/>
            <a:ext cx="8686800" cy="865187"/>
          </a:xfrm>
        </p:spPr>
        <p:txBody>
          <a:bodyPr/>
          <a:lstStyle/>
          <a:p>
            <a:r>
              <a:rPr lang="en-US" sz="2800" dirty="0" smtClean="0"/>
              <a:t>Hurricane Frederic (1979)</a:t>
            </a:r>
            <a:br>
              <a:rPr lang="en-US" sz="2800" dirty="0" smtClean="0"/>
            </a:br>
            <a:r>
              <a:rPr lang="en-US" sz="2800" dirty="0" smtClean="0"/>
              <a:t>12z12Sep 27.4N 87.0W 943 </a:t>
            </a:r>
            <a:r>
              <a:rPr lang="en-US" sz="2800" dirty="0" err="1" smtClean="0"/>
              <a:t>hPa</a:t>
            </a:r>
            <a:r>
              <a:rPr lang="en-US" sz="2800" dirty="0" smtClean="0"/>
              <a:t> 115 </a:t>
            </a:r>
            <a:r>
              <a:rPr lang="en-US" sz="2800" dirty="0" err="1" smtClean="0"/>
              <a:t>kt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315200" y="2895600"/>
            <a:ext cx="1828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Shaded: </a:t>
            </a:r>
          </a:p>
          <a:p>
            <a:r>
              <a:rPr lang="en-US" sz="1400" dirty="0" smtClean="0"/>
              <a:t>850hPa Wind (m/s)</a:t>
            </a:r>
          </a:p>
          <a:p>
            <a:r>
              <a:rPr lang="en-US" sz="1400" dirty="0" smtClean="0"/>
              <a:t>Solid: </a:t>
            </a:r>
            <a:r>
              <a:rPr lang="en-US" sz="1400" dirty="0" err="1" smtClean="0"/>
              <a:t>slp</a:t>
            </a:r>
            <a:r>
              <a:rPr lang="en-US" sz="1400" dirty="0" smtClean="0"/>
              <a:t> (</a:t>
            </a:r>
            <a:r>
              <a:rPr lang="en-US" sz="1400" dirty="0" err="1" smtClean="0"/>
              <a:t>hPa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pic>
        <p:nvPicPr>
          <p:cNvPr id="5" name="Picture 4" descr="Frederic_12z12Sep7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65873"/>
            <a:ext cx="7239000" cy="559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8077200" cy="788987"/>
          </a:xfrm>
        </p:spPr>
        <p:txBody>
          <a:bodyPr/>
          <a:lstStyle/>
          <a:p>
            <a:r>
              <a:rPr lang="en-US" dirty="0" smtClean="0"/>
              <a:t>Hurricane Frederic (1979)</a:t>
            </a:r>
            <a:endParaRPr lang="en-US" dirty="0"/>
          </a:p>
        </p:txBody>
      </p:sp>
      <p:pic>
        <p:nvPicPr>
          <p:cNvPr id="3" name="Picture 2" descr="Frederic_12z12Sep79_C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9147" y="1524000"/>
            <a:ext cx="6904853" cy="5334000"/>
          </a:xfrm>
          <a:prstGeom prst="rect">
            <a:avLst/>
          </a:prstGeom>
        </p:spPr>
      </p:pic>
      <p:pic>
        <p:nvPicPr>
          <p:cNvPr id="4" name="Picture 3" descr="Frederic_ERA_CS_1979083012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61258"/>
            <a:ext cx="2819400" cy="52967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Hurricane Allen (1980)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Anomalous Cat5 Cape Verde Hurricane</a:t>
            </a:r>
          </a:p>
          <a:p>
            <a:r>
              <a:rPr lang="en-US" sz="2000" dirty="0" smtClean="0"/>
              <a:t>In 1980 it was considered the </a:t>
            </a:r>
            <a:r>
              <a:rPr lang="en-US" sz="2000" dirty="0" smtClean="0">
                <a:solidFill>
                  <a:srgbClr val="FF0000"/>
                </a:solidFill>
              </a:rPr>
              <a:t>second most severe </a:t>
            </a:r>
            <a:r>
              <a:rPr lang="en-US" sz="2000" dirty="0" smtClean="0"/>
              <a:t>hurricane in modern records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Reached cat5 3 times </a:t>
            </a:r>
            <a:r>
              <a:rPr lang="en-US" sz="2000" dirty="0" smtClean="0"/>
              <a:t>(911, 899 and 909 </a:t>
            </a:r>
            <a:r>
              <a:rPr lang="en-US" sz="2000" dirty="0" err="1" smtClean="0"/>
              <a:t>hPa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Survived very strong shear </a:t>
            </a:r>
          </a:p>
          <a:p>
            <a:r>
              <a:rPr lang="en-US" sz="2000" dirty="0" smtClean="0"/>
              <a:t>Exceptional propagation speed (15-20kts) through the Caribbean </a:t>
            </a:r>
          </a:p>
          <a:p>
            <a:r>
              <a:rPr lang="en-US" sz="2000" dirty="0" smtClean="0"/>
              <a:t>&gt;220 casualties in the Caribbean and 835,000 homeless (St. Lucia, Haiti, Jamaica)</a:t>
            </a:r>
          </a:p>
          <a:p>
            <a:r>
              <a:rPr lang="en-US" sz="2000" dirty="0" smtClean="0"/>
              <a:t>500,000 people evacuated from coastal TX and LA</a:t>
            </a:r>
          </a:p>
          <a:p>
            <a:r>
              <a:rPr lang="en-US" sz="2000" dirty="0" smtClean="0"/>
              <a:t>Damages less than feared over the US because of sudden decrease in intensity before landfall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Allen_slp_timeseries_All_runs_init_198008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813"/>
            <a:ext cx="8686800" cy="865187"/>
          </a:xfrm>
        </p:spPr>
        <p:txBody>
          <a:bodyPr/>
          <a:lstStyle/>
          <a:p>
            <a:r>
              <a:rPr lang="en-US" sz="2800" dirty="0" smtClean="0"/>
              <a:t>Hurricane Allen (1980)</a:t>
            </a:r>
            <a:br>
              <a:rPr lang="en-US" sz="2800" dirty="0" smtClean="0"/>
            </a:br>
            <a:r>
              <a:rPr lang="en-US" sz="2800" dirty="0" smtClean="0"/>
              <a:t>18z07Aug 21.8N 86.4W 899 </a:t>
            </a:r>
            <a:r>
              <a:rPr lang="en-US" sz="2800" dirty="0" err="1" smtClean="0"/>
              <a:t>hPa</a:t>
            </a:r>
            <a:r>
              <a:rPr lang="en-US" sz="2800" dirty="0" smtClean="0"/>
              <a:t> 165 </a:t>
            </a:r>
            <a:r>
              <a:rPr lang="en-US" sz="2800" dirty="0" err="1" smtClean="0"/>
              <a:t>kt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3" name="Picture 2" descr="Allen_18z07Aug8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24736"/>
            <a:ext cx="7162800" cy="553326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315200" y="2895600"/>
            <a:ext cx="1828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Shaded: </a:t>
            </a:r>
          </a:p>
          <a:p>
            <a:r>
              <a:rPr lang="en-US" sz="1400" dirty="0" smtClean="0"/>
              <a:t>850hPa Wind (m/s)</a:t>
            </a:r>
          </a:p>
          <a:p>
            <a:r>
              <a:rPr lang="en-US" sz="1400" dirty="0" smtClean="0"/>
              <a:t>Solid: </a:t>
            </a:r>
            <a:r>
              <a:rPr lang="en-US" sz="1400" dirty="0" err="1" smtClean="0"/>
              <a:t>slp</a:t>
            </a:r>
            <a:r>
              <a:rPr lang="en-US" sz="1400" dirty="0" smtClean="0"/>
              <a:t> (</a:t>
            </a:r>
            <a:r>
              <a:rPr lang="en-US" sz="1400" dirty="0" err="1" smtClean="0"/>
              <a:t>hPa</a:t>
            </a:r>
            <a:r>
              <a:rPr lang="en-US" sz="1400" dirty="0" smtClean="0"/>
              <a:t>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Hurricane Allen (1980)</a:t>
            </a:r>
            <a:endParaRPr lang="en-US" dirty="0"/>
          </a:p>
        </p:txBody>
      </p:sp>
      <p:pic>
        <p:nvPicPr>
          <p:cNvPr id="3" name="Picture 2" descr="Allen_18z07Aug79_C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0504" y="1447800"/>
            <a:ext cx="7003495" cy="5410200"/>
          </a:xfrm>
          <a:prstGeom prst="rect">
            <a:avLst/>
          </a:prstGeom>
        </p:spPr>
      </p:pic>
      <p:pic>
        <p:nvPicPr>
          <p:cNvPr id="4" name="Picture 3" descr="Allen_ERA_CS_1980080718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47800"/>
            <a:ext cx="2779212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Hurricane Elena (1985)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Anomalous Cape Verde Hurricane born as a wave around August 23</a:t>
            </a:r>
            <a:r>
              <a:rPr lang="en-US" sz="2000" baseline="30000" dirty="0" smtClean="0"/>
              <a:t>rd</a:t>
            </a:r>
          </a:p>
          <a:p>
            <a:r>
              <a:rPr lang="en-US" sz="2000" dirty="0" smtClean="0"/>
              <a:t>Fought against Saharan Air Layer, developed very little initially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Very fast </a:t>
            </a:r>
            <a:r>
              <a:rPr lang="en-US" sz="2000" dirty="0" smtClean="0"/>
              <a:t>propagation speed across the Atlantic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Sudden intensification </a:t>
            </a:r>
            <a:r>
              <a:rPr lang="en-US" sz="2000" dirty="0" smtClean="0"/>
              <a:t>over the Gulf after crossing Cuba on Aug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Extremely erratic track </a:t>
            </a:r>
            <a:r>
              <a:rPr lang="en-US" sz="2000" dirty="0" smtClean="0"/>
              <a:t>over the Gulf with sharp turn E, full loop near FL panhandle and then track W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1,000,000 people evacuated </a:t>
            </a:r>
            <a:r>
              <a:rPr lang="en-US" sz="2000" dirty="0" smtClean="0"/>
              <a:t>from coastal TX and LA (largest evacuation in history until that time)</a:t>
            </a:r>
          </a:p>
          <a:p>
            <a:r>
              <a:rPr lang="en-US" sz="2000" dirty="0" smtClean="0"/>
              <a:t>Because of erratic track, people over the Eastern Gulf were requested to evacuate </a:t>
            </a:r>
            <a:r>
              <a:rPr lang="en-US" sz="2000" dirty="0" smtClean="0">
                <a:solidFill>
                  <a:srgbClr val="FF0000"/>
                </a:solidFill>
              </a:rPr>
              <a:t>twice</a:t>
            </a:r>
            <a:r>
              <a:rPr lang="en-US" sz="2000" dirty="0" smtClean="0"/>
              <a:t> within a 3-day period</a:t>
            </a:r>
          </a:p>
          <a:p>
            <a:r>
              <a:rPr lang="en-US" sz="2000" dirty="0" smtClean="0"/>
              <a:t>Landfall near Biloxi (MS) with center pressure of 959 </a:t>
            </a:r>
            <a:r>
              <a:rPr lang="en-US" sz="2000" dirty="0" err="1" smtClean="0"/>
              <a:t>hPa</a:t>
            </a:r>
            <a:endParaRPr lang="en-US" sz="2000" dirty="0" smtClean="0"/>
          </a:p>
          <a:p>
            <a:r>
              <a:rPr lang="en-US" sz="2000" dirty="0" smtClean="0"/>
              <a:t>Damages of 1.25 billion $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813"/>
            <a:ext cx="8686800" cy="865187"/>
          </a:xfrm>
        </p:spPr>
        <p:txBody>
          <a:bodyPr/>
          <a:lstStyle/>
          <a:p>
            <a:r>
              <a:rPr lang="en-US" sz="2800" dirty="0" smtClean="0"/>
              <a:t>Hurricane Elena (1985)</a:t>
            </a:r>
            <a:br>
              <a:rPr lang="en-US" sz="2800" dirty="0" smtClean="0"/>
            </a:br>
            <a:r>
              <a:rPr lang="en-US" sz="2800" dirty="0" smtClean="0"/>
              <a:t>18z01Sep 28.9N 84.8W 954 </a:t>
            </a:r>
            <a:r>
              <a:rPr lang="en-US" sz="2800" dirty="0" err="1" smtClean="0"/>
              <a:t>hPa</a:t>
            </a:r>
            <a:r>
              <a:rPr lang="en-US" sz="2800" dirty="0" smtClean="0"/>
              <a:t> 110 </a:t>
            </a:r>
            <a:r>
              <a:rPr lang="en-US" sz="2800" dirty="0" err="1" smtClean="0"/>
              <a:t>kt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315200" y="2895600"/>
            <a:ext cx="1828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Shaded: </a:t>
            </a:r>
          </a:p>
          <a:p>
            <a:r>
              <a:rPr lang="en-US" sz="1400" dirty="0" smtClean="0"/>
              <a:t>850hPa Wind (m/s)</a:t>
            </a:r>
          </a:p>
          <a:p>
            <a:r>
              <a:rPr lang="en-US" sz="1400" dirty="0" smtClean="0"/>
              <a:t>Solid: </a:t>
            </a:r>
            <a:r>
              <a:rPr lang="en-US" sz="1400" dirty="0" err="1" smtClean="0"/>
              <a:t>slp</a:t>
            </a:r>
            <a:r>
              <a:rPr lang="en-US" sz="1400" dirty="0" smtClean="0"/>
              <a:t> (</a:t>
            </a:r>
            <a:r>
              <a:rPr lang="en-US" sz="1400" dirty="0" err="1" smtClean="0"/>
              <a:t>hPa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pic>
        <p:nvPicPr>
          <p:cNvPr id="5" name="Picture 4" descr="Elena_18z01Sep8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19200"/>
            <a:ext cx="7299416" cy="5638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153400" cy="487362"/>
          </a:xfrm>
        </p:spPr>
        <p:txBody>
          <a:bodyPr/>
          <a:lstStyle/>
          <a:p>
            <a:r>
              <a:rPr lang="en-US" sz="3200" dirty="0" smtClean="0"/>
              <a:t>Preliminary conclusions and future 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220200" cy="6248400"/>
          </a:xfrm>
        </p:spPr>
        <p:txBody>
          <a:bodyPr/>
          <a:lstStyle/>
          <a:p>
            <a:r>
              <a:rPr lang="en-US" sz="2400" dirty="0" smtClean="0"/>
              <a:t>It is accepted that 0.5 is not a sufficient resolution to resolve TC structure (e.g., Lim et al. 2015) and only broad, diluted, `signatures’ of TCs can be detected</a:t>
            </a:r>
          </a:p>
          <a:p>
            <a:r>
              <a:rPr lang="en-US" sz="2400" dirty="0" smtClean="0"/>
              <a:t>However, MERRA-2 offers a </a:t>
            </a:r>
            <a:r>
              <a:rPr lang="en-US" sz="2400" dirty="0" smtClean="0">
                <a:solidFill>
                  <a:srgbClr val="FF0000"/>
                </a:solidFill>
              </a:rPr>
              <a:t>dramatic improvement </a:t>
            </a:r>
            <a:r>
              <a:rPr lang="en-US" sz="2400" dirty="0" smtClean="0"/>
              <a:t>in the representation of TC structure and intensity with respect to MERRA and ERA-I, reaching </a:t>
            </a:r>
            <a:r>
              <a:rPr lang="en-US" sz="2400" b="1" dirty="0" smtClean="0">
                <a:solidFill>
                  <a:srgbClr val="FF0000"/>
                </a:solidFill>
              </a:rPr>
              <a:t>the limit </a:t>
            </a:r>
            <a:r>
              <a:rPr lang="en-US" sz="2400" dirty="0" smtClean="0"/>
              <a:t>for its resolution</a:t>
            </a:r>
          </a:p>
          <a:p>
            <a:r>
              <a:rPr lang="en-US" sz="2400" dirty="0" smtClean="0"/>
              <a:t>Important information about environmental factors controlling TC genesis, development, track and dissipation can be obtained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Immense potential for hurricane studies using downscaling techniques </a:t>
            </a:r>
          </a:p>
          <a:p>
            <a:r>
              <a:rPr lang="en-US" sz="2400" smtClean="0"/>
              <a:t>Future work:  </a:t>
            </a:r>
            <a:r>
              <a:rPr lang="en-US" sz="2400" dirty="0" smtClean="0"/>
              <a:t>comprehensive assessment of all TC activity on all basins on all years  (including Polar Lows and Med TC-like storms)</a:t>
            </a:r>
          </a:p>
          <a:p>
            <a:r>
              <a:rPr lang="en-US" sz="2400" dirty="0" smtClean="0"/>
              <a:t>The information on </a:t>
            </a:r>
            <a:r>
              <a:rPr lang="en-US" sz="2400" dirty="0" smtClean="0">
                <a:solidFill>
                  <a:srgbClr val="FF0000"/>
                </a:solidFill>
              </a:rPr>
              <a:t>early, `historical’ systems </a:t>
            </a:r>
            <a:r>
              <a:rPr lang="en-US" sz="2400" dirty="0" smtClean="0"/>
              <a:t>which have only been studied through </a:t>
            </a:r>
            <a:r>
              <a:rPr lang="en-US" sz="2400" dirty="0" err="1" smtClean="0"/>
              <a:t>sfc</a:t>
            </a:r>
            <a:r>
              <a:rPr lang="en-US" sz="2400" dirty="0" smtClean="0"/>
              <a:t> observations, satellite imagery and synoptic tools, appears </a:t>
            </a:r>
            <a:r>
              <a:rPr lang="en-US" sz="2400" dirty="0" smtClean="0">
                <a:solidFill>
                  <a:srgbClr val="FF0000"/>
                </a:solidFill>
              </a:rPr>
              <a:t>particularly valuable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304800"/>
            <a:ext cx="841962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Ongoing work and motivation for this talk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The representation of tropical cyclones’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r>
              <a:rPr lang="en-US" dirty="0" smtClean="0"/>
              <a:t> from MERRA to MERRA-2  has </a:t>
            </a:r>
            <a:r>
              <a:rPr lang="en-US" dirty="0" smtClean="0">
                <a:solidFill>
                  <a:srgbClr val="FF0000"/>
                </a:solidFill>
              </a:rPr>
              <a:t>drastically</a:t>
            </a:r>
            <a:r>
              <a:rPr lang="en-US" dirty="0" smtClean="0"/>
              <a:t> improved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Years examined so far: </a:t>
            </a:r>
            <a:r>
              <a:rPr lang="en-US" b="1" dirty="0" smtClean="0"/>
              <a:t>1979, 1980, 1985, 2005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Consistent improvements noted with respect to MERRA and ERA-I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The improvements are particularly important for the </a:t>
            </a:r>
            <a:r>
              <a:rPr lang="en-US" dirty="0" smtClean="0">
                <a:solidFill>
                  <a:srgbClr val="FF0000"/>
                </a:solidFill>
              </a:rPr>
              <a:t>early years</a:t>
            </a:r>
            <a:r>
              <a:rPr lang="en-US" dirty="0" smtClean="0"/>
              <a:t>. 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In fact, </a:t>
            </a:r>
            <a:r>
              <a:rPr lang="en-US" dirty="0" err="1" smtClean="0"/>
              <a:t>reanalyses</a:t>
            </a:r>
            <a:r>
              <a:rPr lang="en-US" dirty="0" smtClean="0"/>
              <a:t> of early, `historical’ systems </a:t>
            </a:r>
          </a:p>
          <a:p>
            <a:pPr algn="ctr"/>
            <a:r>
              <a:rPr lang="en-US" b="1" dirty="0" smtClean="0"/>
              <a:t>(which have never been studied through global analyses) </a:t>
            </a:r>
          </a:p>
          <a:p>
            <a:pPr algn="ctr"/>
            <a:r>
              <a:rPr lang="en-US" dirty="0" smtClean="0"/>
              <a:t>have immense implications </a:t>
            </a:r>
          </a:p>
          <a:p>
            <a:pPr algn="ctr"/>
            <a:r>
              <a:rPr lang="en-US" dirty="0" smtClean="0"/>
              <a:t>in hurricane studies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It is possible to  -revisit- those systems in light of MERRA-2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Hurricane David (1979)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Cape Verde system originated off the W African coast on Aug 25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Reached 924 </a:t>
            </a:r>
            <a:r>
              <a:rPr lang="en-US" dirty="0" err="1" smtClean="0"/>
              <a:t>hPa</a:t>
            </a:r>
            <a:r>
              <a:rPr lang="en-US" dirty="0" smtClean="0"/>
              <a:t>, 150 </a:t>
            </a:r>
            <a:r>
              <a:rPr lang="en-US" dirty="0" err="1" smtClean="0"/>
              <a:t>kt</a:t>
            </a:r>
            <a:r>
              <a:rPr lang="en-US" dirty="0" smtClean="0"/>
              <a:t> (cat 5)</a:t>
            </a:r>
          </a:p>
          <a:p>
            <a:r>
              <a:rPr lang="en-US" dirty="0" smtClean="0"/>
              <a:t>Few storms before produced damages so widespread (Lesser Antilles, Puerto Rico, Hispaniola, US)</a:t>
            </a:r>
          </a:p>
          <a:p>
            <a:r>
              <a:rPr lang="en-US" dirty="0" smtClean="0"/>
              <a:t>Considered the most intense storm that ever affected the Dominica island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1000 casualties </a:t>
            </a:r>
            <a:r>
              <a:rPr lang="en-US" dirty="0" smtClean="0"/>
              <a:t>(floods)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620000" cy="636587"/>
          </a:xfrm>
        </p:spPr>
        <p:txBody>
          <a:bodyPr/>
          <a:lstStyle/>
          <a:p>
            <a:r>
              <a:rPr lang="en-US" dirty="0" smtClean="0"/>
              <a:t>Hurricane David (1979)</a:t>
            </a:r>
            <a:endParaRPr lang="en-US" dirty="0"/>
          </a:p>
        </p:txBody>
      </p:sp>
      <p:pic>
        <p:nvPicPr>
          <p:cNvPr id="3" name="Picture 2" descr="David_12z30Aug7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762000"/>
            <a:ext cx="6781800" cy="523894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622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Shaded:  850hPa Wind (m/s)</a:t>
            </a:r>
          </a:p>
          <a:p>
            <a:r>
              <a:rPr lang="en-US" dirty="0" smtClean="0"/>
              <a:t>Solid: </a:t>
            </a:r>
            <a:r>
              <a:rPr lang="en-US" dirty="0" err="1" smtClean="0"/>
              <a:t>slp</a:t>
            </a:r>
            <a:r>
              <a:rPr lang="en-US" dirty="0" smtClean="0"/>
              <a:t> (</a:t>
            </a:r>
            <a:r>
              <a:rPr lang="en-US" dirty="0" err="1" smtClean="0"/>
              <a:t>hPa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620000" cy="636587"/>
          </a:xfrm>
        </p:spPr>
        <p:txBody>
          <a:bodyPr/>
          <a:lstStyle/>
          <a:p>
            <a:r>
              <a:rPr lang="en-US" dirty="0" smtClean="0"/>
              <a:t>Hurricane David (1979)</a:t>
            </a:r>
            <a:endParaRPr lang="en-US" dirty="0"/>
          </a:p>
        </p:txBody>
      </p:sp>
      <p:pic>
        <p:nvPicPr>
          <p:cNvPr id="4" name="Picture 3" descr="David_12z30Aug79_C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1" y="2089975"/>
            <a:ext cx="6172200" cy="4768025"/>
          </a:xfrm>
          <a:prstGeom prst="rect">
            <a:avLst/>
          </a:prstGeom>
        </p:spPr>
      </p:pic>
      <p:pic>
        <p:nvPicPr>
          <p:cNvPr id="5" name="Picture 4" descr="David_ERA_CS_1979083012z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2134890"/>
            <a:ext cx="3276600" cy="47231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2400" dirty="0" smtClean="0"/>
              <a:t>Hurricane David (1979): examining  `Compactness’</a:t>
            </a:r>
            <a:endParaRPr lang="en-US" sz="2400" dirty="0"/>
          </a:p>
        </p:txBody>
      </p:sp>
      <p:pic>
        <p:nvPicPr>
          <p:cNvPr id="4" name="Picture 3" descr="David_12z30Aug79_Compactnes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18363"/>
            <a:ext cx="8077200" cy="6239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18288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2590800"/>
            <a:ext cx="838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274638"/>
            <a:ext cx="8305800" cy="1477962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</a:rPr>
              <a:t>Compactness at peak intensity evaluated </a:t>
            </a:r>
            <a:r>
              <a:rPr lang="en-US" sz="3200" dirty="0">
                <a:solidFill>
                  <a:schemeClr val="folHlink"/>
                </a:solidFill>
              </a:rPr>
              <a:t>from a </a:t>
            </a:r>
            <a:r>
              <a:rPr lang="en-US" sz="3200" dirty="0" smtClean="0">
                <a:solidFill>
                  <a:schemeClr val="folHlink"/>
                </a:solidFill>
              </a:rPr>
              <a:t>very small sample (Atlantic only) in </a:t>
            </a:r>
            <a:br>
              <a:rPr lang="en-US" sz="3200" dirty="0" smtClean="0">
                <a:solidFill>
                  <a:schemeClr val="folHlink"/>
                </a:solidFill>
              </a:rPr>
            </a:br>
            <a:r>
              <a:rPr lang="en-US" sz="3200" i="1" dirty="0" smtClean="0">
                <a:solidFill>
                  <a:schemeClr val="folHlink"/>
                </a:solidFill>
              </a:rPr>
              <a:t>free-running models</a:t>
            </a:r>
            <a:r>
              <a:rPr lang="en-US" sz="3200" dirty="0" smtClean="0">
                <a:solidFill>
                  <a:schemeClr val="folHlink"/>
                </a:solidFill>
              </a:rPr>
              <a:t> and </a:t>
            </a:r>
            <a:r>
              <a:rPr lang="en-US" sz="3200" b="1" dirty="0" err="1" smtClean="0">
                <a:solidFill>
                  <a:schemeClr val="folHlink"/>
                </a:solidFill>
              </a:rPr>
              <a:t>reanalyses</a:t>
            </a:r>
            <a:endParaRPr lang="en-US" sz="3200" b="1" dirty="0">
              <a:solidFill>
                <a:schemeClr val="folHlink"/>
              </a:solidFill>
            </a:endParaRPr>
          </a:p>
        </p:txBody>
      </p:sp>
      <p:sp>
        <p:nvSpPr>
          <p:cNvPr id="1802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4800" y="1981200"/>
            <a:ext cx="8540750" cy="47244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Obs</a:t>
            </a:r>
            <a:r>
              <a:rPr lang="en-US" dirty="0" smtClean="0">
                <a:solidFill>
                  <a:srgbClr val="FF0000"/>
                </a:solidFill>
              </a:rPr>
              <a:t> hurricane (HH flights) = 0.03-0.15</a:t>
            </a:r>
            <a:endParaRPr lang="en-US" dirty="0" smtClean="0"/>
          </a:p>
          <a:p>
            <a:r>
              <a:rPr lang="en-US" i="1" dirty="0" smtClean="0"/>
              <a:t>ECMWF </a:t>
            </a:r>
            <a:r>
              <a:rPr lang="en-US" i="1" dirty="0"/>
              <a:t>NR </a:t>
            </a:r>
            <a:r>
              <a:rPr lang="en-US" i="1" dirty="0" smtClean="0"/>
              <a:t>T511  </a:t>
            </a:r>
            <a:r>
              <a:rPr lang="en-US" i="1" dirty="0" smtClean="0">
                <a:solidFill>
                  <a:srgbClr val="FF0000"/>
                </a:solidFill>
              </a:rPr>
              <a:t>0.15-0.25</a:t>
            </a:r>
            <a:r>
              <a:rPr lang="en-US" i="1" dirty="0" smtClean="0"/>
              <a:t> </a:t>
            </a:r>
            <a:endParaRPr lang="en-US" i="1" dirty="0"/>
          </a:p>
          <a:p>
            <a:r>
              <a:rPr lang="en-US" i="1" dirty="0" smtClean="0"/>
              <a:t>GMAO NR c1440  </a:t>
            </a:r>
            <a:r>
              <a:rPr lang="en-US" i="1" dirty="0" smtClean="0">
                <a:solidFill>
                  <a:srgbClr val="FF0000"/>
                </a:solidFill>
              </a:rPr>
              <a:t>0.05-0.2</a:t>
            </a:r>
          </a:p>
          <a:p>
            <a:r>
              <a:rPr lang="en-US" b="1" dirty="0" smtClean="0"/>
              <a:t>ERA-I      </a:t>
            </a:r>
            <a:r>
              <a:rPr lang="en-US" b="1" dirty="0" smtClean="0">
                <a:solidFill>
                  <a:srgbClr val="FF0000"/>
                </a:solidFill>
              </a:rPr>
              <a:t>0.2-0.3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/>
              <a:t>MERRA     </a:t>
            </a:r>
            <a:r>
              <a:rPr lang="en-US" b="1" dirty="0" smtClean="0">
                <a:solidFill>
                  <a:srgbClr val="FF0000"/>
                </a:solidFill>
              </a:rPr>
              <a:t>0.2-0.3</a:t>
            </a:r>
          </a:p>
          <a:p>
            <a:r>
              <a:rPr lang="en-US" b="1" u="sng" dirty="0" smtClean="0"/>
              <a:t>MERRA-2   </a:t>
            </a:r>
            <a:r>
              <a:rPr lang="en-US" b="1" u="sng" dirty="0" smtClean="0">
                <a:solidFill>
                  <a:srgbClr val="FF0000"/>
                </a:solidFill>
              </a:rPr>
              <a:t>0.1-0.2</a:t>
            </a:r>
            <a:endParaRPr lang="en-US" b="1" u="sng" dirty="0">
              <a:solidFill>
                <a:srgbClr val="FF0000"/>
              </a:solidFill>
            </a:endParaRPr>
          </a:p>
          <a:p>
            <a:r>
              <a:rPr lang="en-US" dirty="0" smtClean="0"/>
              <a:t>0.1 is the lower limit for a half degree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487362"/>
          </a:xfrm>
        </p:spPr>
        <p:txBody>
          <a:bodyPr/>
          <a:lstStyle/>
          <a:p>
            <a:r>
              <a:rPr lang="en-US" sz="2400" dirty="0" smtClean="0"/>
              <a:t>Hurricane David (1979): divergence structure</a:t>
            </a:r>
            <a:endParaRPr lang="en-US" sz="2400" dirty="0"/>
          </a:p>
        </p:txBody>
      </p:sp>
      <p:pic>
        <p:nvPicPr>
          <p:cNvPr id="6" name="Picture 5" descr="David_12z30Aug79_900+200div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3820"/>
            <a:ext cx="7772400" cy="60041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96200" y="1828800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Divergence</a:t>
            </a:r>
          </a:p>
          <a:p>
            <a:r>
              <a:rPr lang="en-US" dirty="0" smtClean="0"/>
              <a:t>10^-5 s^-1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Hurricane David (1979) Divergence Vertical structure</a:t>
            </a:r>
            <a:endParaRPr lang="en-US" sz="2800" dirty="0"/>
          </a:p>
        </p:txBody>
      </p:sp>
      <p:pic>
        <p:nvPicPr>
          <p:cNvPr id="4" name="Picture 3" descr="David_12z30Aug79_VerticalDivProfi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148143"/>
            <a:ext cx="7391400" cy="57098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29400" y="1828800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divergence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29400" y="5715000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Only convergence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Divergence</a:t>
            </a:r>
          </a:p>
          <a:p>
            <a:r>
              <a:rPr lang="en-US" i="1" dirty="0" smtClean="0"/>
              <a:t>10^-5 s^-1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754</Words>
  <Application>Microsoft Office PowerPoint</Application>
  <PresentationFormat>On-screen Show (4:3)</PresentationFormat>
  <Paragraphs>105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 `Historical’ Tropical Cyclones  in MERRA, MERRA-2 and ERA-Int David (1979), Frederick (1979), Allen (1980), Elena (1985)</vt:lpstr>
      <vt:lpstr>Slide 2</vt:lpstr>
      <vt:lpstr>Hurricane David (1979)</vt:lpstr>
      <vt:lpstr>Hurricane David (1979)</vt:lpstr>
      <vt:lpstr>Hurricane David (1979)</vt:lpstr>
      <vt:lpstr>Hurricane David (1979): examining  `Compactness’</vt:lpstr>
      <vt:lpstr>Compactness at peak intensity evaluated from a very small sample (Atlantic only) in  free-running models and reanalyses</vt:lpstr>
      <vt:lpstr>Hurricane David (1979): divergence structure</vt:lpstr>
      <vt:lpstr>Hurricane David (1979) Divergence Vertical structure</vt:lpstr>
      <vt:lpstr>Hurricane Frederic (1979)</vt:lpstr>
      <vt:lpstr>Hurricane Frederic (1979) 12z12Sep 27.4N 87.0W 943 hPa 115 kt </vt:lpstr>
      <vt:lpstr>Hurricane Frederic (1979)</vt:lpstr>
      <vt:lpstr>Hurricane Allen (1980)</vt:lpstr>
      <vt:lpstr>Slide 14</vt:lpstr>
      <vt:lpstr>Hurricane Allen (1980) 18z07Aug 21.8N 86.4W 899 hPa 165 kt </vt:lpstr>
      <vt:lpstr>Hurricane Allen (1980)</vt:lpstr>
      <vt:lpstr>Hurricane Elena (1985)</vt:lpstr>
      <vt:lpstr>Hurricane Elena (1985) 18z01Sep 28.9N 84.8W 954 hPa 110 kt </vt:lpstr>
      <vt:lpstr>Preliminary conclusions and 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Tropical Cyclone Analysis and Forecast Evaluation of f513a_rt ( 3 cases September/October 2014)</dc:title>
  <dc:creator>gpartyka</dc:creator>
  <cp:lastModifiedBy>Michael Bosilovich</cp:lastModifiedBy>
  <cp:revision>66</cp:revision>
  <dcterms:created xsi:type="dcterms:W3CDTF">2015-04-17T13:08:56Z</dcterms:created>
  <dcterms:modified xsi:type="dcterms:W3CDTF">2015-06-12T19:41:25Z</dcterms:modified>
</cp:coreProperties>
</file>