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2" r:id="rId4"/>
    <p:sldId id="276" r:id="rId5"/>
    <p:sldId id="274" r:id="rId6"/>
    <p:sldId id="275" r:id="rId7"/>
    <p:sldId id="278" r:id="rId8"/>
  </p:sldIdLst>
  <p:sldSz cx="12192000" cy="6858000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DCCDB-0590-494E-8361-6F17DE45FC87}" type="datetimeFigureOut">
              <a:rPr lang="en-US" smtClean="0"/>
              <a:t>6/2/2015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1F2E-F446-4D72-BFF8-BB18275AD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35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DCCDB-0590-494E-8361-6F17DE45FC87}" type="datetimeFigureOut">
              <a:rPr lang="en-US" smtClean="0"/>
              <a:t>6/2/2015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1F2E-F446-4D72-BFF8-BB18275AD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0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DCCDB-0590-494E-8361-6F17DE45FC87}" type="datetimeFigureOut">
              <a:rPr lang="en-US" smtClean="0"/>
              <a:t>6/2/2015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1F2E-F446-4D72-BFF8-BB18275AD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28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DCCDB-0590-494E-8361-6F17DE45FC87}" type="datetimeFigureOut">
              <a:rPr lang="en-US" smtClean="0"/>
              <a:t>6/2/2015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1F2E-F446-4D72-BFF8-BB18275AD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1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DCCDB-0590-494E-8361-6F17DE45FC87}" type="datetimeFigureOut">
              <a:rPr lang="en-US" smtClean="0"/>
              <a:t>6/2/2015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1F2E-F446-4D72-BFF8-BB18275AD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DCCDB-0590-494E-8361-6F17DE45FC87}" type="datetimeFigureOut">
              <a:rPr lang="en-US" smtClean="0"/>
              <a:t>6/2/2015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1F2E-F446-4D72-BFF8-BB18275AD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3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DCCDB-0590-494E-8361-6F17DE45FC87}" type="datetimeFigureOut">
              <a:rPr lang="en-US" smtClean="0"/>
              <a:t>6/2/2015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1F2E-F446-4D72-BFF8-BB18275AD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7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DCCDB-0590-494E-8361-6F17DE45FC87}" type="datetimeFigureOut">
              <a:rPr lang="en-US" smtClean="0"/>
              <a:t>6/2/2015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1F2E-F446-4D72-BFF8-BB18275AD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58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DCCDB-0590-494E-8361-6F17DE45FC87}" type="datetimeFigureOut">
              <a:rPr lang="en-US" smtClean="0"/>
              <a:t>6/2/2015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1F2E-F446-4D72-BFF8-BB18275AD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8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DCCDB-0590-494E-8361-6F17DE45FC87}" type="datetimeFigureOut">
              <a:rPr lang="en-US" smtClean="0"/>
              <a:t>6/2/2015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1F2E-F446-4D72-BFF8-BB18275AD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30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DCCDB-0590-494E-8361-6F17DE45FC87}" type="datetimeFigureOut">
              <a:rPr lang="en-US" smtClean="0"/>
              <a:t>6/2/2015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1F2E-F446-4D72-BFF8-BB18275AD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5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DCCDB-0590-494E-8361-6F17DE45FC87}" type="datetimeFigureOut">
              <a:rPr lang="en-US" smtClean="0"/>
              <a:t>6/2/2015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41F2E-F446-4D72-BFF8-BB18275AD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dmoviespoint.com/wp-content/uploads/2015/03/pengu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09650"/>
            <a:ext cx="6163404" cy="493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3226304"/>
            <a:ext cx="6163405" cy="2387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MERRA-2 Validation:</a:t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 Regions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367" y="5487194"/>
            <a:ext cx="3859058" cy="1066006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Richard Cullather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63406" y="1847850"/>
            <a:ext cx="602859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Seasonally-varying Arctic sea ice albedo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Surface representation over glaciated land: </a:t>
            </a:r>
            <a:r>
              <a:rPr lang="en-US" sz="3200" dirty="0" smtClean="0">
                <a:solidFill>
                  <a:srgbClr val="9933FF"/>
                </a:solidFill>
                <a:latin typeface="Harlow Solid Italic" panose="04030604020F02020D02" pitchFamily="82" charset="0"/>
              </a:rPr>
              <a:t>The </a:t>
            </a:r>
            <a:r>
              <a:rPr lang="en-US" sz="3200" dirty="0" err="1" smtClean="0">
                <a:solidFill>
                  <a:srgbClr val="9933FF"/>
                </a:solidFill>
                <a:latin typeface="Harlow Solid Italic" panose="04030604020F02020D02" pitchFamily="82" charset="0"/>
              </a:rPr>
              <a:t>glc</a:t>
            </a:r>
            <a:r>
              <a:rPr lang="en-US" sz="3200" dirty="0" smtClean="0">
                <a:solidFill>
                  <a:srgbClr val="9933FF"/>
                </a:solidFill>
                <a:latin typeface="Harlow Solid Italic" panose="04030604020F02020D02" pitchFamily="82" charset="0"/>
              </a:rPr>
              <a:t> Collection </a:t>
            </a:r>
            <a:endParaRPr lang="en-US" dirty="0" smtClean="0">
              <a:solidFill>
                <a:srgbClr val="9933FF"/>
              </a:solidFill>
              <a:latin typeface="Harlow Solid Italic" panose="04030604020F02020D02" pitchFamily="82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Surface hydrology (runoff)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Prognostic surface albedo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New boundary data sets: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Topography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 Sea ice fraction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Other changes to model physics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163405" y="761807"/>
            <a:ext cx="6123845" cy="9196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Relevant changes between MERRA and MERRA-2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7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22"/>
            <a:ext cx="3749040" cy="374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20" y="158722"/>
            <a:ext cx="3749040" cy="3749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840" y="158722"/>
            <a:ext cx="3749040" cy="3749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2" r="13888"/>
          <a:stretch/>
        </p:blipFill>
        <p:spPr>
          <a:xfrm>
            <a:off x="9122760" y="495299"/>
            <a:ext cx="2971800" cy="4105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040" y="1"/>
            <a:ext cx="10515600" cy="5905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MERRA-2 Minus MERRA 2m Air </a:t>
            </a:r>
            <a:r>
              <a:rPr lang="en-US" dirty="0" smtClean="0"/>
              <a:t>Temperature [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C]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14167" b="26944"/>
          <a:stretch/>
        </p:blipFill>
        <p:spPr>
          <a:xfrm>
            <a:off x="28362" y="3510848"/>
            <a:ext cx="2952850" cy="3004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r="14306" b="26944"/>
          <a:stretch/>
        </p:blipFill>
        <p:spPr>
          <a:xfrm>
            <a:off x="3072975" y="3510848"/>
            <a:ext cx="2945463" cy="30083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r="14167" b="26944"/>
          <a:stretch/>
        </p:blipFill>
        <p:spPr>
          <a:xfrm>
            <a:off x="6113895" y="3506724"/>
            <a:ext cx="2945464" cy="30083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r="14306" b="26944"/>
          <a:stretch/>
        </p:blipFill>
        <p:spPr>
          <a:xfrm>
            <a:off x="9154816" y="3506724"/>
            <a:ext cx="2939744" cy="30083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44" b="7084"/>
          <a:stretch/>
        </p:blipFill>
        <p:spPr>
          <a:xfrm>
            <a:off x="4043490" y="6410695"/>
            <a:ext cx="4076700" cy="4473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80550" y="3321570"/>
            <a:ext cx="1022396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February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49272" y="3321570"/>
            <a:ext cx="59234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063788" y="3322058"/>
            <a:ext cx="83452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165985" y="3335418"/>
            <a:ext cx="117365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November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67975" y="6531509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1980-2014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7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110" y="1"/>
            <a:ext cx="10515600" cy="5143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2m Air Temperature Comparisons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69" y="557022"/>
            <a:ext cx="3873350" cy="2804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101" y="557022"/>
            <a:ext cx="3873349" cy="2804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819" y="514351"/>
            <a:ext cx="3932282" cy="28472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2465" y="2643938"/>
            <a:ext cx="2706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F0"/>
                </a:solidFill>
              </a:rPr>
              <a:t>3.5</a:t>
            </a:r>
            <a:r>
              <a:rPr lang="en-US" i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°C cold bias, eliminated.</a:t>
            </a:r>
            <a:endParaRPr lang="en-US" i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0147" y="969898"/>
            <a:ext cx="253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F0"/>
                </a:solidFill>
              </a:rPr>
              <a:t>6</a:t>
            </a:r>
            <a:r>
              <a:rPr lang="en-US" i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°C cold bias, eliminated.</a:t>
            </a:r>
            <a:endParaRPr lang="en-US" i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23376" y="969898"/>
            <a:ext cx="2692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F0"/>
                </a:solidFill>
              </a:rPr>
              <a:t>7</a:t>
            </a:r>
            <a:r>
              <a:rPr lang="en-US" i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°C warm bias, eliminated.</a:t>
            </a:r>
            <a:endParaRPr lang="en-US" i="1" dirty="0">
              <a:solidFill>
                <a:srgbClr val="00B0F0"/>
              </a:solidFill>
            </a:endParaRPr>
          </a:p>
        </p:txBody>
      </p:sp>
      <p:cxnSp>
        <p:nvCxnSpPr>
          <p:cNvPr id="13" name="Straight Arrow Connector 12"/>
          <p:cNvCxnSpPr>
            <a:stCxn id="9" idx="0"/>
          </p:cNvCxnSpPr>
          <p:nvPr/>
        </p:nvCxnSpPr>
        <p:spPr>
          <a:xfrm flipH="1" flipV="1">
            <a:off x="2123588" y="1450784"/>
            <a:ext cx="412165" cy="1193154"/>
          </a:xfrm>
          <a:prstGeom prst="straightConnector1">
            <a:avLst/>
          </a:prstGeom>
          <a:ln w="19050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915239" y="1339230"/>
            <a:ext cx="1095161" cy="178229"/>
          </a:xfrm>
          <a:prstGeom prst="straightConnector1">
            <a:avLst/>
          </a:prstGeom>
          <a:ln w="19050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9525000" y="1362749"/>
            <a:ext cx="660226" cy="1097685"/>
          </a:xfrm>
          <a:prstGeom prst="straightConnector1">
            <a:avLst/>
          </a:prstGeom>
          <a:ln w="19050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124" y="3361630"/>
            <a:ext cx="4826077" cy="34963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18601" y="4179881"/>
            <a:ext cx="3196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F0"/>
                </a:solidFill>
              </a:rPr>
              <a:t>10</a:t>
            </a:r>
            <a:r>
              <a:rPr lang="en-US" i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°C spring warm bias, reduced.</a:t>
            </a:r>
            <a:endParaRPr lang="en-US" i="1" dirty="0">
              <a:solidFill>
                <a:srgbClr val="00B0F0"/>
              </a:solidFill>
            </a:endParaRP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>
            <a:off x="6867525" y="4364547"/>
            <a:ext cx="1451076" cy="0"/>
          </a:xfrm>
          <a:prstGeom prst="straightConnector1">
            <a:avLst/>
          </a:prstGeom>
          <a:ln w="19050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06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7" r="13903" b="18971"/>
          <a:stretch/>
        </p:blipFill>
        <p:spPr>
          <a:xfrm>
            <a:off x="0" y="1750888"/>
            <a:ext cx="3086100" cy="3473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7" r="13823" b="19794"/>
          <a:stretch/>
        </p:blipFill>
        <p:spPr>
          <a:xfrm>
            <a:off x="6010656" y="1757238"/>
            <a:ext cx="3090672" cy="3442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3" r="13867"/>
          <a:stretch/>
        </p:blipFill>
        <p:spPr>
          <a:xfrm>
            <a:off x="9101328" y="1757238"/>
            <a:ext cx="3090672" cy="429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7" r="13823" b="20418"/>
          <a:stretch/>
        </p:blipFill>
        <p:spPr>
          <a:xfrm>
            <a:off x="2924556" y="1757238"/>
            <a:ext cx="3086100" cy="3411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1308" y="1493002"/>
            <a:ext cx="102239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February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37180" y="1493002"/>
            <a:ext cx="592342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44794" y="1508040"/>
            <a:ext cx="83452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135466" y="1508040"/>
            <a:ext cx="117365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November</a:t>
            </a:r>
            <a:endParaRPr lang="en-US" dirty="0"/>
          </a:p>
        </p:txBody>
      </p:sp>
      <p:sp>
        <p:nvSpPr>
          <p:cNvPr id="12" name="Title 1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M-2 Minus Univ. Delaware Arctic LandT2M, 1980-2004 [°C]</a:t>
            </a:r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820142" y="2349409"/>
            <a:ext cx="1308063" cy="1535095"/>
          </a:xfrm>
          <a:custGeom>
            <a:avLst/>
            <a:gdLst>
              <a:gd name="connsiteX0" fmla="*/ 790173 w 1332799"/>
              <a:gd name="connsiteY0" fmla="*/ 5373 h 1574773"/>
              <a:gd name="connsiteX1" fmla="*/ 490768 w 1332799"/>
              <a:gd name="connsiteY1" fmla="*/ 45833 h 1574773"/>
              <a:gd name="connsiteX2" fmla="*/ 312743 w 1332799"/>
              <a:gd name="connsiteY2" fmla="*/ 151030 h 1574773"/>
              <a:gd name="connsiteX3" fmla="*/ 175178 w 1332799"/>
              <a:gd name="connsiteY3" fmla="*/ 369515 h 1574773"/>
              <a:gd name="connsiteX4" fmla="*/ 61890 w 1332799"/>
              <a:gd name="connsiteY4" fmla="*/ 579908 h 1574773"/>
              <a:gd name="connsiteX5" fmla="*/ 5246 w 1332799"/>
              <a:gd name="connsiteY5" fmla="*/ 822669 h 1574773"/>
              <a:gd name="connsiteX6" fmla="*/ 5246 w 1332799"/>
              <a:gd name="connsiteY6" fmla="*/ 1105890 h 1574773"/>
              <a:gd name="connsiteX7" fmla="*/ 29522 w 1332799"/>
              <a:gd name="connsiteY7" fmla="*/ 1381019 h 1574773"/>
              <a:gd name="connsiteX8" fmla="*/ 126626 w 1332799"/>
              <a:gd name="connsiteY8" fmla="*/ 1567136 h 1574773"/>
              <a:gd name="connsiteX9" fmla="*/ 369387 w 1332799"/>
              <a:gd name="connsiteY9" fmla="*/ 1526676 h 1574773"/>
              <a:gd name="connsiteX10" fmla="*/ 563596 w 1332799"/>
              <a:gd name="connsiteY10" fmla="*/ 1413387 h 1574773"/>
              <a:gd name="connsiteX11" fmla="*/ 822541 w 1332799"/>
              <a:gd name="connsiteY11" fmla="*/ 1227271 h 1574773"/>
              <a:gd name="connsiteX12" fmla="*/ 1081486 w 1332799"/>
              <a:gd name="connsiteY12" fmla="*/ 927865 h 1574773"/>
              <a:gd name="connsiteX13" fmla="*/ 1251419 w 1332799"/>
              <a:gd name="connsiteY13" fmla="*/ 620368 h 1574773"/>
              <a:gd name="connsiteX14" fmla="*/ 1332339 w 1332799"/>
              <a:gd name="connsiteY14" fmla="*/ 426159 h 1574773"/>
              <a:gd name="connsiteX15" fmla="*/ 1275695 w 1332799"/>
              <a:gd name="connsiteY15" fmla="*/ 304779 h 1574773"/>
              <a:gd name="connsiteX16" fmla="*/ 1105762 w 1332799"/>
              <a:gd name="connsiteY16" fmla="*/ 159122 h 1574773"/>
              <a:gd name="connsiteX17" fmla="*/ 790173 w 1332799"/>
              <a:gd name="connsiteY17" fmla="*/ 5373 h 1574773"/>
              <a:gd name="connsiteX0" fmla="*/ 790173 w 1310033"/>
              <a:gd name="connsiteY0" fmla="*/ 5373 h 1574773"/>
              <a:gd name="connsiteX1" fmla="*/ 490768 w 1310033"/>
              <a:gd name="connsiteY1" fmla="*/ 45833 h 1574773"/>
              <a:gd name="connsiteX2" fmla="*/ 312743 w 1310033"/>
              <a:gd name="connsiteY2" fmla="*/ 151030 h 1574773"/>
              <a:gd name="connsiteX3" fmla="*/ 175178 w 1310033"/>
              <a:gd name="connsiteY3" fmla="*/ 369515 h 1574773"/>
              <a:gd name="connsiteX4" fmla="*/ 61890 w 1310033"/>
              <a:gd name="connsiteY4" fmla="*/ 579908 h 1574773"/>
              <a:gd name="connsiteX5" fmla="*/ 5246 w 1310033"/>
              <a:gd name="connsiteY5" fmla="*/ 822669 h 1574773"/>
              <a:gd name="connsiteX6" fmla="*/ 5246 w 1310033"/>
              <a:gd name="connsiteY6" fmla="*/ 1105890 h 1574773"/>
              <a:gd name="connsiteX7" fmla="*/ 29522 w 1310033"/>
              <a:gd name="connsiteY7" fmla="*/ 1381019 h 1574773"/>
              <a:gd name="connsiteX8" fmla="*/ 126626 w 1310033"/>
              <a:gd name="connsiteY8" fmla="*/ 1567136 h 1574773"/>
              <a:gd name="connsiteX9" fmla="*/ 369387 w 1310033"/>
              <a:gd name="connsiteY9" fmla="*/ 1526676 h 1574773"/>
              <a:gd name="connsiteX10" fmla="*/ 563596 w 1310033"/>
              <a:gd name="connsiteY10" fmla="*/ 1413387 h 1574773"/>
              <a:gd name="connsiteX11" fmla="*/ 822541 w 1310033"/>
              <a:gd name="connsiteY11" fmla="*/ 1227271 h 1574773"/>
              <a:gd name="connsiteX12" fmla="*/ 1081486 w 1310033"/>
              <a:gd name="connsiteY12" fmla="*/ 927865 h 1574773"/>
              <a:gd name="connsiteX13" fmla="*/ 1251419 w 1310033"/>
              <a:gd name="connsiteY13" fmla="*/ 620368 h 1574773"/>
              <a:gd name="connsiteX14" fmla="*/ 1308063 w 1310033"/>
              <a:gd name="connsiteY14" fmla="*/ 426159 h 1574773"/>
              <a:gd name="connsiteX15" fmla="*/ 1275695 w 1310033"/>
              <a:gd name="connsiteY15" fmla="*/ 304779 h 1574773"/>
              <a:gd name="connsiteX16" fmla="*/ 1105762 w 1310033"/>
              <a:gd name="connsiteY16" fmla="*/ 159122 h 1574773"/>
              <a:gd name="connsiteX17" fmla="*/ 790173 w 1310033"/>
              <a:gd name="connsiteY17" fmla="*/ 5373 h 1574773"/>
              <a:gd name="connsiteX0" fmla="*/ 790173 w 1308063"/>
              <a:gd name="connsiteY0" fmla="*/ 5373 h 1574773"/>
              <a:gd name="connsiteX1" fmla="*/ 490768 w 1308063"/>
              <a:gd name="connsiteY1" fmla="*/ 45833 h 1574773"/>
              <a:gd name="connsiteX2" fmla="*/ 312743 w 1308063"/>
              <a:gd name="connsiteY2" fmla="*/ 151030 h 1574773"/>
              <a:gd name="connsiteX3" fmla="*/ 175178 w 1308063"/>
              <a:gd name="connsiteY3" fmla="*/ 369515 h 1574773"/>
              <a:gd name="connsiteX4" fmla="*/ 61890 w 1308063"/>
              <a:gd name="connsiteY4" fmla="*/ 579908 h 1574773"/>
              <a:gd name="connsiteX5" fmla="*/ 5246 w 1308063"/>
              <a:gd name="connsiteY5" fmla="*/ 822669 h 1574773"/>
              <a:gd name="connsiteX6" fmla="*/ 5246 w 1308063"/>
              <a:gd name="connsiteY6" fmla="*/ 1105890 h 1574773"/>
              <a:gd name="connsiteX7" fmla="*/ 29522 w 1308063"/>
              <a:gd name="connsiteY7" fmla="*/ 1381019 h 1574773"/>
              <a:gd name="connsiteX8" fmla="*/ 126626 w 1308063"/>
              <a:gd name="connsiteY8" fmla="*/ 1567136 h 1574773"/>
              <a:gd name="connsiteX9" fmla="*/ 369387 w 1308063"/>
              <a:gd name="connsiteY9" fmla="*/ 1526676 h 1574773"/>
              <a:gd name="connsiteX10" fmla="*/ 563596 w 1308063"/>
              <a:gd name="connsiteY10" fmla="*/ 1413387 h 1574773"/>
              <a:gd name="connsiteX11" fmla="*/ 822541 w 1308063"/>
              <a:gd name="connsiteY11" fmla="*/ 1227271 h 1574773"/>
              <a:gd name="connsiteX12" fmla="*/ 1081486 w 1308063"/>
              <a:gd name="connsiteY12" fmla="*/ 927865 h 1574773"/>
              <a:gd name="connsiteX13" fmla="*/ 1251419 w 1308063"/>
              <a:gd name="connsiteY13" fmla="*/ 620368 h 1574773"/>
              <a:gd name="connsiteX14" fmla="*/ 1308063 w 1308063"/>
              <a:gd name="connsiteY14" fmla="*/ 426159 h 1574773"/>
              <a:gd name="connsiteX15" fmla="*/ 1251419 w 1308063"/>
              <a:gd name="connsiteY15" fmla="*/ 280502 h 1574773"/>
              <a:gd name="connsiteX16" fmla="*/ 1105762 w 1308063"/>
              <a:gd name="connsiteY16" fmla="*/ 159122 h 1574773"/>
              <a:gd name="connsiteX17" fmla="*/ 790173 w 1308063"/>
              <a:gd name="connsiteY17" fmla="*/ 5373 h 1574773"/>
              <a:gd name="connsiteX0" fmla="*/ 790173 w 1308063"/>
              <a:gd name="connsiteY0" fmla="*/ 5373 h 1535095"/>
              <a:gd name="connsiteX1" fmla="*/ 490768 w 1308063"/>
              <a:gd name="connsiteY1" fmla="*/ 45833 h 1535095"/>
              <a:gd name="connsiteX2" fmla="*/ 312743 w 1308063"/>
              <a:gd name="connsiteY2" fmla="*/ 151030 h 1535095"/>
              <a:gd name="connsiteX3" fmla="*/ 175178 w 1308063"/>
              <a:gd name="connsiteY3" fmla="*/ 369515 h 1535095"/>
              <a:gd name="connsiteX4" fmla="*/ 61890 w 1308063"/>
              <a:gd name="connsiteY4" fmla="*/ 579908 h 1535095"/>
              <a:gd name="connsiteX5" fmla="*/ 5246 w 1308063"/>
              <a:gd name="connsiteY5" fmla="*/ 822669 h 1535095"/>
              <a:gd name="connsiteX6" fmla="*/ 5246 w 1308063"/>
              <a:gd name="connsiteY6" fmla="*/ 1105890 h 1535095"/>
              <a:gd name="connsiteX7" fmla="*/ 29522 w 1308063"/>
              <a:gd name="connsiteY7" fmla="*/ 1381019 h 1535095"/>
              <a:gd name="connsiteX8" fmla="*/ 158994 w 1308063"/>
              <a:gd name="connsiteY8" fmla="*/ 1510492 h 1535095"/>
              <a:gd name="connsiteX9" fmla="*/ 369387 w 1308063"/>
              <a:gd name="connsiteY9" fmla="*/ 1526676 h 1535095"/>
              <a:gd name="connsiteX10" fmla="*/ 563596 w 1308063"/>
              <a:gd name="connsiteY10" fmla="*/ 1413387 h 1535095"/>
              <a:gd name="connsiteX11" fmla="*/ 822541 w 1308063"/>
              <a:gd name="connsiteY11" fmla="*/ 1227271 h 1535095"/>
              <a:gd name="connsiteX12" fmla="*/ 1081486 w 1308063"/>
              <a:gd name="connsiteY12" fmla="*/ 927865 h 1535095"/>
              <a:gd name="connsiteX13" fmla="*/ 1251419 w 1308063"/>
              <a:gd name="connsiteY13" fmla="*/ 620368 h 1535095"/>
              <a:gd name="connsiteX14" fmla="*/ 1308063 w 1308063"/>
              <a:gd name="connsiteY14" fmla="*/ 426159 h 1535095"/>
              <a:gd name="connsiteX15" fmla="*/ 1251419 w 1308063"/>
              <a:gd name="connsiteY15" fmla="*/ 280502 h 1535095"/>
              <a:gd name="connsiteX16" fmla="*/ 1105762 w 1308063"/>
              <a:gd name="connsiteY16" fmla="*/ 159122 h 1535095"/>
              <a:gd name="connsiteX17" fmla="*/ 790173 w 1308063"/>
              <a:gd name="connsiteY17" fmla="*/ 5373 h 153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08063" h="1535095">
                <a:moveTo>
                  <a:pt x="790173" y="5373"/>
                </a:moveTo>
                <a:cubicBezTo>
                  <a:pt x="687674" y="-13509"/>
                  <a:pt x="570340" y="21557"/>
                  <a:pt x="490768" y="45833"/>
                </a:cubicBezTo>
                <a:cubicBezTo>
                  <a:pt x="411196" y="70109"/>
                  <a:pt x="365341" y="97083"/>
                  <a:pt x="312743" y="151030"/>
                </a:cubicBezTo>
                <a:cubicBezTo>
                  <a:pt x="260145" y="204977"/>
                  <a:pt x="216987" y="298035"/>
                  <a:pt x="175178" y="369515"/>
                </a:cubicBezTo>
                <a:cubicBezTo>
                  <a:pt x="133369" y="440995"/>
                  <a:pt x="90212" y="504382"/>
                  <a:pt x="61890" y="579908"/>
                </a:cubicBezTo>
                <a:cubicBezTo>
                  <a:pt x="33568" y="655434"/>
                  <a:pt x="14687" y="735005"/>
                  <a:pt x="5246" y="822669"/>
                </a:cubicBezTo>
                <a:cubicBezTo>
                  <a:pt x="-4195" y="910333"/>
                  <a:pt x="1200" y="1012832"/>
                  <a:pt x="5246" y="1105890"/>
                </a:cubicBezTo>
                <a:cubicBezTo>
                  <a:pt x="9292" y="1198948"/>
                  <a:pt x="3897" y="1313585"/>
                  <a:pt x="29522" y="1381019"/>
                </a:cubicBezTo>
                <a:cubicBezTo>
                  <a:pt x="55147" y="1448453"/>
                  <a:pt x="102350" y="1486216"/>
                  <a:pt x="158994" y="1510492"/>
                </a:cubicBezTo>
                <a:cubicBezTo>
                  <a:pt x="215638" y="1534768"/>
                  <a:pt x="301953" y="1542860"/>
                  <a:pt x="369387" y="1526676"/>
                </a:cubicBezTo>
                <a:cubicBezTo>
                  <a:pt x="436821" y="1510492"/>
                  <a:pt x="488070" y="1463288"/>
                  <a:pt x="563596" y="1413387"/>
                </a:cubicBezTo>
                <a:cubicBezTo>
                  <a:pt x="639122" y="1363486"/>
                  <a:pt x="736226" y="1308191"/>
                  <a:pt x="822541" y="1227271"/>
                </a:cubicBezTo>
                <a:cubicBezTo>
                  <a:pt x="908856" y="1146351"/>
                  <a:pt x="1010006" y="1029016"/>
                  <a:pt x="1081486" y="927865"/>
                </a:cubicBezTo>
                <a:cubicBezTo>
                  <a:pt x="1152966" y="826714"/>
                  <a:pt x="1213656" y="703986"/>
                  <a:pt x="1251419" y="620368"/>
                </a:cubicBezTo>
                <a:cubicBezTo>
                  <a:pt x="1289182" y="536750"/>
                  <a:pt x="1308063" y="482803"/>
                  <a:pt x="1308063" y="426159"/>
                </a:cubicBezTo>
                <a:cubicBezTo>
                  <a:pt x="1308063" y="369515"/>
                  <a:pt x="1289182" y="325008"/>
                  <a:pt x="1251419" y="280502"/>
                </a:cubicBezTo>
                <a:cubicBezTo>
                  <a:pt x="1213656" y="235996"/>
                  <a:pt x="1182636" y="204977"/>
                  <a:pt x="1105762" y="159122"/>
                </a:cubicBezTo>
                <a:cubicBezTo>
                  <a:pt x="1028888" y="113267"/>
                  <a:pt x="892672" y="24255"/>
                  <a:pt x="790173" y="5373"/>
                </a:cubicBezTo>
                <a:close/>
              </a:path>
            </a:pathLst>
          </a:custGeom>
          <a:noFill/>
          <a:ln w="63500" cap="rnd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9992752" y="2386587"/>
            <a:ext cx="888970" cy="1425667"/>
          </a:xfrm>
          <a:custGeom>
            <a:avLst/>
            <a:gdLst>
              <a:gd name="connsiteX0" fmla="*/ 601533 w 853356"/>
              <a:gd name="connsiteY0" fmla="*/ 4188 h 1425667"/>
              <a:gd name="connsiteX1" fmla="*/ 420558 w 853356"/>
              <a:gd name="connsiteY1" fmla="*/ 99438 h 1425667"/>
              <a:gd name="connsiteX2" fmla="*/ 296733 w 853356"/>
              <a:gd name="connsiteY2" fmla="*/ 280413 h 1425667"/>
              <a:gd name="connsiteX3" fmla="*/ 201483 w 853356"/>
              <a:gd name="connsiteY3" fmla="*/ 518538 h 1425667"/>
              <a:gd name="connsiteX4" fmla="*/ 58608 w 853356"/>
              <a:gd name="connsiteY4" fmla="*/ 785238 h 1425667"/>
              <a:gd name="connsiteX5" fmla="*/ 1458 w 853356"/>
              <a:gd name="connsiteY5" fmla="*/ 1004313 h 1425667"/>
              <a:gd name="connsiteX6" fmla="*/ 20508 w 853356"/>
              <a:gd name="connsiteY6" fmla="*/ 1194813 h 1425667"/>
              <a:gd name="connsiteX7" fmla="*/ 58608 w 853356"/>
              <a:gd name="connsiteY7" fmla="*/ 1366263 h 1425667"/>
              <a:gd name="connsiteX8" fmla="*/ 191958 w 853356"/>
              <a:gd name="connsiteY8" fmla="*/ 1423413 h 1425667"/>
              <a:gd name="connsiteX9" fmla="*/ 458658 w 853356"/>
              <a:gd name="connsiteY9" fmla="*/ 1394838 h 1425667"/>
              <a:gd name="connsiteX10" fmla="*/ 630108 w 853356"/>
              <a:gd name="connsiteY10" fmla="*/ 1223388 h 1425667"/>
              <a:gd name="connsiteX11" fmla="*/ 830133 w 853356"/>
              <a:gd name="connsiteY11" fmla="*/ 813813 h 1425667"/>
              <a:gd name="connsiteX12" fmla="*/ 849183 w 853356"/>
              <a:gd name="connsiteY12" fmla="*/ 451863 h 1425667"/>
              <a:gd name="connsiteX13" fmla="*/ 830133 w 853356"/>
              <a:gd name="connsiteY13" fmla="*/ 213738 h 1425667"/>
              <a:gd name="connsiteX14" fmla="*/ 763458 w 853356"/>
              <a:gd name="connsiteY14" fmla="*/ 99438 h 1425667"/>
              <a:gd name="connsiteX15" fmla="*/ 687258 w 853356"/>
              <a:gd name="connsiteY15" fmla="*/ 23238 h 1425667"/>
              <a:gd name="connsiteX16" fmla="*/ 601533 w 853356"/>
              <a:gd name="connsiteY16" fmla="*/ 4188 h 1425667"/>
              <a:gd name="connsiteX0" fmla="*/ 629332 w 881155"/>
              <a:gd name="connsiteY0" fmla="*/ 4188 h 1425667"/>
              <a:gd name="connsiteX1" fmla="*/ 448357 w 881155"/>
              <a:gd name="connsiteY1" fmla="*/ 99438 h 1425667"/>
              <a:gd name="connsiteX2" fmla="*/ 324532 w 881155"/>
              <a:gd name="connsiteY2" fmla="*/ 280413 h 1425667"/>
              <a:gd name="connsiteX3" fmla="*/ 229282 w 881155"/>
              <a:gd name="connsiteY3" fmla="*/ 518538 h 1425667"/>
              <a:gd name="connsiteX4" fmla="*/ 86407 w 881155"/>
              <a:gd name="connsiteY4" fmla="*/ 785238 h 1425667"/>
              <a:gd name="connsiteX5" fmla="*/ 682 w 881155"/>
              <a:gd name="connsiteY5" fmla="*/ 1004313 h 1425667"/>
              <a:gd name="connsiteX6" fmla="*/ 48307 w 881155"/>
              <a:gd name="connsiteY6" fmla="*/ 1194813 h 1425667"/>
              <a:gd name="connsiteX7" fmla="*/ 86407 w 881155"/>
              <a:gd name="connsiteY7" fmla="*/ 1366263 h 1425667"/>
              <a:gd name="connsiteX8" fmla="*/ 219757 w 881155"/>
              <a:gd name="connsiteY8" fmla="*/ 1423413 h 1425667"/>
              <a:gd name="connsiteX9" fmla="*/ 486457 w 881155"/>
              <a:gd name="connsiteY9" fmla="*/ 1394838 h 1425667"/>
              <a:gd name="connsiteX10" fmla="*/ 657907 w 881155"/>
              <a:gd name="connsiteY10" fmla="*/ 1223388 h 1425667"/>
              <a:gd name="connsiteX11" fmla="*/ 857932 w 881155"/>
              <a:gd name="connsiteY11" fmla="*/ 813813 h 1425667"/>
              <a:gd name="connsiteX12" fmla="*/ 876982 w 881155"/>
              <a:gd name="connsiteY12" fmla="*/ 451863 h 1425667"/>
              <a:gd name="connsiteX13" fmla="*/ 857932 w 881155"/>
              <a:gd name="connsiteY13" fmla="*/ 213738 h 1425667"/>
              <a:gd name="connsiteX14" fmla="*/ 791257 w 881155"/>
              <a:gd name="connsiteY14" fmla="*/ 99438 h 1425667"/>
              <a:gd name="connsiteX15" fmla="*/ 715057 w 881155"/>
              <a:gd name="connsiteY15" fmla="*/ 23238 h 1425667"/>
              <a:gd name="connsiteX16" fmla="*/ 629332 w 881155"/>
              <a:gd name="connsiteY16" fmla="*/ 4188 h 1425667"/>
              <a:gd name="connsiteX0" fmla="*/ 628650 w 880473"/>
              <a:gd name="connsiteY0" fmla="*/ 4188 h 1425667"/>
              <a:gd name="connsiteX1" fmla="*/ 447675 w 880473"/>
              <a:gd name="connsiteY1" fmla="*/ 99438 h 1425667"/>
              <a:gd name="connsiteX2" fmla="*/ 323850 w 880473"/>
              <a:gd name="connsiteY2" fmla="*/ 280413 h 1425667"/>
              <a:gd name="connsiteX3" fmla="*/ 228600 w 880473"/>
              <a:gd name="connsiteY3" fmla="*/ 518538 h 1425667"/>
              <a:gd name="connsiteX4" fmla="*/ 47625 w 880473"/>
              <a:gd name="connsiteY4" fmla="*/ 766188 h 1425667"/>
              <a:gd name="connsiteX5" fmla="*/ 0 w 880473"/>
              <a:gd name="connsiteY5" fmla="*/ 1004313 h 1425667"/>
              <a:gd name="connsiteX6" fmla="*/ 47625 w 880473"/>
              <a:gd name="connsiteY6" fmla="*/ 1194813 h 1425667"/>
              <a:gd name="connsiteX7" fmla="*/ 85725 w 880473"/>
              <a:gd name="connsiteY7" fmla="*/ 1366263 h 1425667"/>
              <a:gd name="connsiteX8" fmla="*/ 219075 w 880473"/>
              <a:gd name="connsiteY8" fmla="*/ 1423413 h 1425667"/>
              <a:gd name="connsiteX9" fmla="*/ 485775 w 880473"/>
              <a:gd name="connsiteY9" fmla="*/ 1394838 h 1425667"/>
              <a:gd name="connsiteX10" fmla="*/ 657225 w 880473"/>
              <a:gd name="connsiteY10" fmla="*/ 1223388 h 1425667"/>
              <a:gd name="connsiteX11" fmla="*/ 857250 w 880473"/>
              <a:gd name="connsiteY11" fmla="*/ 813813 h 1425667"/>
              <a:gd name="connsiteX12" fmla="*/ 876300 w 880473"/>
              <a:gd name="connsiteY12" fmla="*/ 451863 h 1425667"/>
              <a:gd name="connsiteX13" fmla="*/ 857250 w 880473"/>
              <a:gd name="connsiteY13" fmla="*/ 213738 h 1425667"/>
              <a:gd name="connsiteX14" fmla="*/ 790575 w 880473"/>
              <a:gd name="connsiteY14" fmla="*/ 99438 h 1425667"/>
              <a:gd name="connsiteX15" fmla="*/ 714375 w 880473"/>
              <a:gd name="connsiteY15" fmla="*/ 23238 h 1425667"/>
              <a:gd name="connsiteX16" fmla="*/ 628650 w 880473"/>
              <a:gd name="connsiteY16" fmla="*/ 4188 h 1425667"/>
              <a:gd name="connsiteX0" fmla="*/ 628650 w 880473"/>
              <a:gd name="connsiteY0" fmla="*/ 4188 h 1425667"/>
              <a:gd name="connsiteX1" fmla="*/ 447675 w 880473"/>
              <a:gd name="connsiteY1" fmla="*/ 99438 h 1425667"/>
              <a:gd name="connsiteX2" fmla="*/ 323850 w 880473"/>
              <a:gd name="connsiteY2" fmla="*/ 280413 h 1425667"/>
              <a:gd name="connsiteX3" fmla="*/ 200025 w 880473"/>
              <a:gd name="connsiteY3" fmla="*/ 509013 h 1425667"/>
              <a:gd name="connsiteX4" fmla="*/ 47625 w 880473"/>
              <a:gd name="connsiteY4" fmla="*/ 766188 h 1425667"/>
              <a:gd name="connsiteX5" fmla="*/ 0 w 880473"/>
              <a:gd name="connsiteY5" fmla="*/ 1004313 h 1425667"/>
              <a:gd name="connsiteX6" fmla="*/ 47625 w 880473"/>
              <a:gd name="connsiteY6" fmla="*/ 1194813 h 1425667"/>
              <a:gd name="connsiteX7" fmla="*/ 85725 w 880473"/>
              <a:gd name="connsiteY7" fmla="*/ 1366263 h 1425667"/>
              <a:gd name="connsiteX8" fmla="*/ 219075 w 880473"/>
              <a:gd name="connsiteY8" fmla="*/ 1423413 h 1425667"/>
              <a:gd name="connsiteX9" fmla="*/ 485775 w 880473"/>
              <a:gd name="connsiteY9" fmla="*/ 1394838 h 1425667"/>
              <a:gd name="connsiteX10" fmla="*/ 657225 w 880473"/>
              <a:gd name="connsiteY10" fmla="*/ 1223388 h 1425667"/>
              <a:gd name="connsiteX11" fmla="*/ 857250 w 880473"/>
              <a:gd name="connsiteY11" fmla="*/ 813813 h 1425667"/>
              <a:gd name="connsiteX12" fmla="*/ 876300 w 880473"/>
              <a:gd name="connsiteY12" fmla="*/ 451863 h 1425667"/>
              <a:gd name="connsiteX13" fmla="*/ 857250 w 880473"/>
              <a:gd name="connsiteY13" fmla="*/ 213738 h 1425667"/>
              <a:gd name="connsiteX14" fmla="*/ 790575 w 880473"/>
              <a:gd name="connsiteY14" fmla="*/ 99438 h 1425667"/>
              <a:gd name="connsiteX15" fmla="*/ 714375 w 880473"/>
              <a:gd name="connsiteY15" fmla="*/ 23238 h 1425667"/>
              <a:gd name="connsiteX16" fmla="*/ 628650 w 880473"/>
              <a:gd name="connsiteY16" fmla="*/ 4188 h 1425667"/>
              <a:gd name="connsiteX0" fmla="*/ 637147 w 888970"/>
              <a:gd name="connsiteY0" fmla="*/ 4188 h 1425667"/>
              <a:gd name="connsiteX1" fmla="*/ 456172 w 888970"/>
              <a:gd name="connsiteY1" fmla="*/ 99438 h 1425667"/>
              <a:gd name="connsiteX2" fmla="*/ 332347 w 888970"/>
              <a:gd name="connsiteY2" fmla="*/ 280413 h 1425667"/>
              <a:gd name="connsiteX3" fmla="*/ 208522 w 888970"/>
              <a:gd name="connsiteY3" fmla="*/ 509013 h 1425667"/>
              <a:gd name="connsiteX4" fmla="*/ 56122 w 888970"/>
              <a:gd name="connsiteY4" fmla="*/ 766188 h 1425667"/>
              <a:gd name="connsiteX5" fmla="*/ 8497 w 888970"/>
              <a:gd name="connsiteY5" fmla="*/ 1004313 h 1425667"/>
              <a:gd name="connsiteX6" fmla="*/ 8497 w 888970"/>
              <a:gd name="connsiteY6" fmla="*/ 1204338 h 1425667"/>
              <a:gd name="connsiteX7" fmla="*/ 94222 w 888970"/>
              <a:gd name="connsiteY7" fmla="*/ 1366263 h 1425667"/>
              <a:gd name="connsiteX8" fmla="*/ 227572 w 888970"/>
              <a:gd name="connsiteY8" fmla="*/ 1423413 h 1425667"/>
              <a:gd name="connsiteX9" fmla="*/ 494272 w 888970"/>
              <a:gd name="connsiteY9" fmla="*/ 1394838 h 1425667"/>
              <a:gd name="connsiteX10" fmla="*/ 665722 w 888970"/>
              <a:gd name="connsiteY10" fmla="*/ 1223388 h 1425667"/>
              <a:gd name="connsiteX11" fmla="*/ 865747 w 888970"/>
              <a:gd name="connsiteY11" fmla="*/ 813813 h 1425667"/>
              <a:gd name="connsiteX12" fmla="*/ 884797 w 888970"/>
              <a:gd name="connsiteY12" fmla="*/ 451863 h 1425667"/>
              <a:gd name="connsiteX13" fmla="*/ 865747 w 888970"/>
              <a:gd name="connsiteY13" fmla="*/ 213738 h 1425667"/>
              <a:gd name="connsiteX14" fmla="*/ 799072 w 888970"/>
              <a:gd name="connsiteY14" fmla="*/ 99438 h 1425667"/>
              <a:gd name="connsiteX15" fmla="*/ 722872 w 888970"/>
              <a:gd name="connsiteY15" fmla="*/ 23238 h 1425667"/>
              <a:gd name="connsiteX16" fmla="*/ 637147 w 888970"/>
              <a:gd name="connsiteY16" fmla="*/ 4188 h 142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88970" h="1425667">
                <a:moveTo>
                  <a:pt x="637147" y="4188"/>
                </a:moveTo>
                <a:cubicBezTo>
                  <a:pt x="592697" y="16888"/>
                  <a:pt x="506972" y="53401"/>
                  <a:pt x="456172" y="99438"/>
                </a:cubicBezTo>
                <a:cubicBezTo>
                  <a:pt x="405372" y="145476"/>
                  <a:pt x="373622" y="212151"/>
                  <a:pt x="332347" y="280413"/>
                </a:cubicBezTo>
                <a:cubicBezTo>
                  <a:pt x="291072" y="348676"/>
                  <a:pt x="254559" y="428051"/>
                  <a:pt x="208522" y="509013"/>
                </a:cubicBezTo>
                <a:cubicBezTo>
                  <a:pt x="162485" y="589975"/>
                  <a:pt x="89459" y="683638"/>
                  <a:pt x="56122" y="766188"/>
                </a:cubicBezTo>
                <a:cubicBezTo>
                  <a:pt x="22785" y="848738"/>
                  <a:pt x="16434" y="931288"/>
                  <a:pt x="8497" y="1004313"/>
                </a:cubicBezTo>
                <a:cubicBezTo>
                  <a:pt x="560" y="1077338"/>
                  <a:pt x="-5790" y="1144013"/>
                  <a:pt x="8497" y="1204338"/>
                </a:cubicBezTo>
                <a:cubicBezTo>
                  <a:pt x="22784" y="1264663"/>
                  <a:pt x="57710" y="1329751"/>
                  <a:pt x="94222" y="1366263"/>
                </a:cubicBezTo>
                <a:cubicBezTo>
                  <a:pt x="130734" y="1402775"/>
                  <a:pt x="160897" y="1418651"/>
                  <a:pt x="227572" y="1423413"/>
                </a:cubicBezTo>
                <a:cubicBezTo>
                  <a:pt x="294247" y="1428176"/>
                  <a:pt x="421247" y="1428175"/>
                  <a:pt x="494272" y="1394838"/>
                </a:cubicBezTo>
                <a:cubicBezTo>
                  <a:pt x="567297" y="1361501"/>
                  <a:pt x="603810" y="1320225"/>
                  <a:pt x="665722" y="1223388"/>
                </a:cubicBezTo>
                <a:cubicBezTo>
                  <a:pt x="727634" y="1126551"/>
                  <a:pt x="829235" y="942400"/>
                  <a:pt x="865747" y="813813"/>
                </a:cubicBezTo>
                <a:cubicBezTo>
                  <a:pt x="902259" y="685226"/>
                  <a:pt x="884797" y="551875"/>
                  <a:pt x="884797" y="451863"/>
                </a:cubicBezTo>
                <a:cubicBezTo>
                  <a:pt x="884797" y="351851"/>
                  <a:pt x="880035" y="272476"/>
                  <a:pt x="865747" y="213738"/>
                </a:cubicBezTo>
                <a:cubicBezTo>
                  <a:pt x="851460" y="155001"/>
                  <a:pt x="822884" y="131188"/>
                  <a:pt x="799072" y="99438"/>
                </a:cubicBezTo>
                <a:cubicBezTo>
                  <a:pt x="775260" y="67688"/>
                  <a:pt x="745097" y="35938"/>
                  <a:pt x="722872" y="23238"/>
                </a:cubicBezTo>
                <a:cubicBezTo>
                  <a:pt x="700647" y="10538"/>
                  <a:pt x="681597" y="-8512"/>
                  <a:pt x="637147" y="4188"/>
                </a:cubicBezTo>
                <a:close/>
              </a:path>
            </a:pathLst>
          </a:custGeom>
          <a:noFill/>
          <a:ln w="63500" cap="rnd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5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3" t="13833" r="24855" b="9345"/>
          <a:stretch/>
        </p:blipFill>
        <p:spPr>
          <a:xfrm>
            <a:off x="0" y="857250"/>
            <a:ext cx="2928358" cy="439707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638" r="11690" b="12527"/>
          <a:stretch/>
        </p:blipFill>
        <p:spPr>
          <a:xfrm>
            <a:off x="2928358" y="323851"/>
            <a:ext cx="4786892" cy="4916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" y="1"/>
            <a:ext cx="10515600" cy="600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Mass Balance [mm yr</a:t>
            </a:r>
            <a:r>
              <a:rPr lang="en-US" baseline="30000" dirty="0" smtClean="0"/>
              <a:t>-1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4027" b="9167"/>
          <a:stretch/>
        </p:blipFill>
        <p:spPr>
          <a:xfrm>
            <a:off x="8285037" y="875277"/>
            <a:ext cx="3543781" cy="293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4" t="30278" r="22340" b="30972"/>
          <a:stretch/>
        </p:blipFill>
        <p:spPr>
          <a:xfrm>
            <a:off x="8302549" y="3808977"/>
            <a:ext cx="2986667" cy="28635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2950" y="553010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MERRA-2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263524" y="505945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MERRA-2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263523" y="3714847"/>
            <a:ext cx="103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RACMO2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972425" y="428625"/>
            <a:ext cx="0" cy="6048375"/>
          </a:xfrm>
          <a:prstGeom prst="line">
            <a:avLst/>
          </a:prstGeom>
          <a:ln w="1016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45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6" y="2943868"/>
            <a:ext cx="5402718" cy="3914131"/>
          </a:xfrm>
          <a:prstGeom prst="rect">
            <a:avLst/>
          </a:prstGeom>
        </p:spPr>
      </p:pic>
      <p:pic>
        <p:nvPicPr>
          <p:cNvPr id="5" name="Picture 2" descr="http://vishnu.whoi.edu/services/communications/oceanusmag.050826/images/v43n2-ashjian1a-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52" y="123859"/>
            <a:ext cx="2808775" cy="282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tea.armadaproject.org/Images/kolb/kolb_Kolb_SHEBAcamp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495"/>
            <a:ext cx="2825989" cy="19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445" y="265203"/>
            <a:ext cx="3474720" cy="3474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280" y="265203"/>
            <a:ext cx="3474720" cy="34747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8445" y="0"/>
            <a:ext cx="3910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Precipitation: MERRA-2 Minus </a:t>
            </a:r>
            <a:r>
              <a:rPr lang="en-US" u="sng" dirty="0" err="1" smtClean="0"/>
              <a:t>Univ</a:t>
            </a:r>
            <a:r>
              <a:rPr lang="en-US" u="sng" dirty="0" smtClean="0"/>
              <a:t> Del.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6801104" y="350315"/>
            <a:ext cx="102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February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88060" y="350315"/>
            <a:ext cx="59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445" y="3383279"/>
            <a:ext cx="3474720" cy="3474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280" y="3383279"/>
            <a:ext cx="3474720" cy="34747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00347" y="3468391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666409" y="3468391"/>
            <a:ext cx="117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November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157470" y="29092"/>
            <a:ext cx="14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[mm month</a:t>
            </a:r>
            <a:r>
              <a:rPr lang="en-US" baseline="30000" dirty="0" smtClean="0"/>
              <a:t>-1</a:t>
            </a:r>
            <a:r>
              <a:rPr lang="en-US" dirty="0" smtClean="0"/>
              <a:t>]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868445" y="123859"/>
            <a:ext cx="0" cy="6495426"/>
          </a:xfrm>
          <a:prstGeom prst="line">
            <a:avLst/>
          </a:prstGeom>
          <a:ln w="101600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99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1529" r="5872" b="26388"/>
          <a:stretch/>
        </p:blipFill>
        <p:spPr>
          <a:xfrm>
            <a:off x="3138522" y="585109"/>
            <a:ext cx="3090672" cy="31026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r="5872" b="26805"/>
          <a:stretch/>
        </p:blipFill>
        <p:spPr>
          <a:xfrm>
            <a:off x="6105715" y="519603"/>
            <a:ext cx="3090672" cy="31565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" r="5872" b="26667"/>
          <a:stretch/>
        </p:blipFill>
        <p:spPr>
          <a:xfrm>
            <a:off x="9111909" y="524143"/>
            <a:ext cx="3090672" cy="31382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r="5532" b="26250"/>
          <a:stretch/>
        </p:blipFill>
        <p:spPr>
          <a:xfrm>
            <a:off x="28610" y="555903"/>
            <a:ext cx="3127248" cy="3193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487" y="-34771"/>
            <a:ext cx="10515600" cy="54912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Vertically-Integrated Moisture Analysis Increment [mm month</a:t>
            </a:r>
            <a:r>
              <a:rPr lang="en-US" sz="2800" baseline="30000" dirty="0" smtClean="0"/>
              <a:t>−1</a:t>
            </a:r>
            <a:r>
              <a:rPr lang="en-US" sz="2800" dirty="0" smtClean="0"/>
              <a:t>]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r="5153" b="25923"/>
          <a:stretch/>
        </p:blipFill>
        <p:spPr>
          <a:xfrm>
            <a:off x="0" y="3681413"/>
            <a:ext cx="3124200" cy="3157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r="4551" b="25923"/>
          <a:stretch/>
        </p:blipFill>
        <p:spPr>
          <a:xfrm>
            <a:off x="3095625" y="3681413"/>
            <a:ext cx="3114675" cy="3157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" r="5592" b="26369"/>
          <a:stretch/>
        </p:blipFill>
        <p:spPr>
          <a:xfrm>
            <a:off x="6110287" y="3681413"/>
            <a:ext cx="3086100" cy="3138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r="5482" b="25476"/>
          <a:stretch/>
        </p:blipFill>
        <p:spPr>
          <a:xfrm>
            <a:off x="9096374" y="3681413"/>
            <a:ext cx="3095626" cy="31765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1308" y="3483727"/>
            <a:ext cx="1022396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February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37180" y="3483727"/>
            <a:ext cx="59234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44794" y="3498765"/>
            <a:ext cx="83452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135466" y="3498765"/>
            <a:ext cx="117365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November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7" b="6667"/>
          <a:stretch/>
        </p:blipFill>
        <p:spPr>
          <a:xfrm>
            <a:off x="4543371" y="6393475"/>
            <a:ext cx="3147694" cy="4504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67133" y="579857"/>
            <a:ext cx="87716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MERRA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603350" y="3692990"/>
            <a:ext cx="106471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MERRA-2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73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6414</TotalTime>
  <Words>148</Words>
  <Application>Microsoft Office PowerPoint</Application>
  <PresentationFormat>Widescreen</PresentationFormat>
  <Paragraphs>44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Harlow Solid Italic</vt:lpstr>
      <vt:lpstr>Office Theme</vt:lpstr>
      <vt:lpstr>MERRA-2 Validation: Polar Regions</vt:lpstr>
      <vt:lpstr>MERRA-2 Minus MERRA 2m Air Temperature [°C]</vt:lpstr>
      <vt:lpstr>2m Air Temperature Comparisons</vt:lpstr>
      <vt:lpstr>PowerPoint Presentation</vt:lpstr>
      <vt:lpstr>Surface Mass Balance [mm yr-1]</vt:lpstr>
      <vt:lpstr>PowerPoint Presentation</vt:lpstr>
      <vt:lpstr>Vertically-Integrated Moisture Analysis Increment [mm month−1]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MERRA-2 Validation: Polar Regions</dc:title>
  <dc:creator>Cullather, Richard I. (GSFC-610.1)[UNIV OF MARYLAND]</dc:creator>
  <cp:lastModifiedBy>Cullather, Richard I. (GSFC-610.1)[UNIV OF MARYLAND]</cp:lastModifiedBy>
  <cp:revision>40</cp:revision>
  <cp:lastPrinted>2015-06-03T19:17:32Z</cp:lastPrinted>
  <dcterms:created xsi:type="dcterms:W3CDTF">2015-05-26T15:25:03Z</dcterms:created>
  <dcterms:modified xsi:type="dcterms:W3CDTF">2015-06-03T20:32:47Z</dcterms:modified>
</cp:coreProperties>
</file>