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595" r:id="rId2"/>
    <p:sldId id="587" r:id="rId3"/>
    <p:sldId id="584" r:id="rId4"/>
    <p:sldId id="570" r:id="rId5"/>
    <p:sldId id="603" r:id="rId6"/>
    <p:sldId id="597" r:id="rId7"/>
    <p:sldId id="590" r:id="rId8"/>
    <p:sldId id="578" r:id="rId9"/>
    <p:sldId id="599" r:id="rId10"/>
    <p:sldId id="600" r:id="rId11"/>
    <p:sldId id="589" r:id="rId12"/>
    <p:sldId id="586" r:id="rId13"/>
    <p:sldId id="596" r:id="rId14"/>
    <p:sldId id="598" r:id="rId15"/>
    <p:sldId id="594" r:id="rId16"/>
  </p:sldIdLst>
  <p:sldSz cx="9144000" cy="6858000" type="screen4x3"/>
  <p:notesSz cx="6946900" cy="9220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FF2F"/>
    <a:srgbClr val="FFFFFF"/>
    <a:srgbClr val="0000FF"/>
    <a:srgbClr val="0066CC"/>
    <a:srgbClr val="0066FF"/>
    <a:srgbClr val="3399FF"/>
    <a:srgbClr val="33CCFF"/>
    <a:srgbClr val="000066"/>
    <a:srgbClr val="D8D8D8"/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863" autoAdjust="0"/>
    <p:restoredTop sz="93288" autoAdjust="0"/>
  </p:normalViewPr>
  <p:slideViewPr>
    <p:cSldViewPr snapToGrid="0">
      <p:cViewPr varScale="1">
        <p:scale>
          <a:sx n="110" d="100"/>
          <a:sy n="110" d="100"/>
        </p:scale>
        <p:origin x="2040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38405" cy="384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9900" cy="460375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5413" y="0"/>
            <a:ext cx="3009900" cy="460375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>
              <a:defRPr sz="1200"/>
            </a:lvl1pPr>
          </a:lstStyle>
          <a:p>
            <a:fld id="{2AAFA01A-734F-45A3-AE55-8784E7C2841C}" type="datetimeFigureOut">
              <a:rPr lang="en-US" smtClean="0"/>
              <a:pPr/>
              <a:t>6/2/2015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692150"/>
            <a:ext cx="4610100" cy="3457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1" tIns="45715" rIns="91431" bIns="4571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325" y="4379914"/>
            <a:ext cx="5556250" cy="4148137"/>
          </a:xfrm>
          <a:prstGeom prst="rect">
            <a:avLst/>
          </a:prstGeom>
        </p:spPr>
        <p:txBody>
          <a:bodyPr vert="horz" lIns="91431" tIns="45715" rIns="91431" bIns="45715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58238"/>
            <a:ext cx="3009900" cy="460375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5413" y="8758238"/>
            <a:ext cx="3009900" cy="460375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>
              <a:defRPr sz="1200"/>
            </a:lvl1pPr>
          </a:lstStyle>
          <a:p>
            <a:fld id="{9B118C22-628E-4D59-982C-50B78A691A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2272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118C22-628E-4D59-982C-50B78A691ADE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6231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118C22-628E-4D59-982C-50B78A691ADE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6626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118C22-628E-4D59-982C-50B78A691ADE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5351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118C22-628E-4D59-982C-50B78A691ADE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9108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1C7988-97E9-4C45-9FFC-5F36276BEFEE}" type="datetimeFigureOut">
              <a:rPr lang="en-US"/>
              <a:pPr>
                <a:defRPr/>
              </a:pPr>
              <a:t>6/2/2015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F00DB5-0169-4F35-B2DB-60D01C37E8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BC8816-259C-4E01-9E13-7C7A9FACDEA9}" type="datetimeFigureOut">
              <a:rPr lang="en-US"/>
              <a:pPr>
                <a:defRPr/>
              </a:pPr>
              <a:t>6/2/2015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03B582-70B7-4696-8FBA-A815FF98B8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DAFF27-7225-457A-9AED-E1E23951B484}" type="datetimeFigureOut">
              <a:rPr lang="en-US"/>
              <a:pPr>
                <a:defRPr/>
              </a:pPr>
              <a:t>6/2/2015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58DF2C-B989-4D50-9003-F606F55DFC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68C053-99C9-4844-963C-44542256665B}" type="datetimeFigureOut">
              <a:rPr lang="en-US"/>
              <a:pPr>
                <a:defRPr/>
              </a:pPr>
              <a:t>6/2/2015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8802B9-92C3-43EE-AD26-AA9CA9AAEC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6BED8B-C12B-473F-ACD3-F8115D2272CB}" type="datetimeFigureOut">
              <a:rPr lang="en-US"/>
              <a:pPr>
                <a:defRPr/>
              </a:pPr>
              <a:t>6/2/2015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3414BD-769F-4261-9E90-462F5D0F8E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1DAD69-F44D-4141-831D-7DB7402CE6BC}" type="datetimeFigureOut">
              <a:rPr lang="en-US"/>
              <a:pPr>
                <a:defRPr/>
              </a:pPr>
              <a:t>6/2/2015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8A662E-8383-4017-B5E3-FA08B2E78B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9EFAA0-EF73-4D12-A863-70C8FF07859D}" type="datetimeFigureOut">
              <a:rPr lang="en-US"/>
              <a:pPr>
                <a:defRPr/>
              </a:pPr>
              <a:t>6/2/2015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27539F-FFAB-4258-8AAE-42933C3032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4AB4C0-4BFE-40A3-B02D-C4BCDFDA4F78}" type="datetimeFigureOut">
              <a:rPr lang="en-US"/>
              <a:pPr>
                <a:defRPr/>
              </a:pPr>
              <a:t>6/2/2015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17BD3D-492A-481F-AF0D-E953EFB454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AB05A1-65BA-49B2-B5E7-0D832DF6AE7B}" type="datetimeFigureOut">
              <a:rPr lang="en-US"/>
              <a:pPr>
                <a:defRPr/>
              </a:pPr>
              <a:t>6/2/2015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558870-2CAC-4B9C-B8B9-EDB9D961C1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36D19A-3E83-4127-A542-C1A7565C1173}" type="datetimeFigureOut">
              <a:rPr lang="en-US"/>
              <a:pPr>
                <a:defRPr/>
              </a:pPr>
              <a:t>6/2/2015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DE751D-E2D8-4DBD-9F5F-61BB0D8BCD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EBE0CB-33E5-48DC-97AB-4045A21D1847}" type="datetimeFigureOut">
              <a:rPr lang="en-US"/>
              <a:pPr>
                <a:defRPr/>
              </a:pPr>
              <a:t>6/2/2015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B81E9D-B3E9-4E56-B42E-7168F60CF0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214B1F5-8690-42D1-9B9E-B01DE03F88D3}" type="datetimeFigureOut">
              <a:rPr lang="en-US"/>
              <a:pPr>
                <a:defRPr/>
              </a:pPr>
              <a:t>6/2/2015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7F3CDDC-7DEE-4C6E-B55E-676A3A473A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8" t="1292" r="2291" b="2167"/>
          <a:stretch/>
        </p:blipFill>
        <p:spPr>
          <a:xfrm>
            <a:off x="3020" y="0"/>
            <a:ext cx="9140980" cy="685800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7418" y="186209"/>
            <a:ext cx="9126582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n>
                  <a:solidFill>
                    <a:schemeClr val="bg1"/>
                  </a:solidFill>
                </a:ln>
                <a:solidFill>
                  <a:srgbClr val="FAFF2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MERRA-2 Validation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0" y="1209468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n>
                  <a:solidFill>
                    <a:schemeClr val="bg1"/>
                  </a:solidFill>
                </a:ln>
                <a:solidFill>
                  <a:srgbClr val="FAFF2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Ocean </a:t>
            </a:r>
            <a:r>
              <a:rPr lang="en-US" sz="3200" b="1" dirty="0">
                <a:ln>
                  <a:solidFill>
                    <a:schemeClr val="bg1"/>
                  </a:solidFill>
                </a:ln>
                <a:solidFill>
                  <a:srgbClr val="FAFF2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Surface Winds</a:t>
            </a:r>
          </a:p>
        </p:txBody>
      </p:sp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2025" y="5889810"/>
            <a:ext cx="1025977" cy="878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8148" y="5811209"/>
            <a:ext cx="1164927" cy="104679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31" y="5864266"/>
            <a:ext cx="3261643" cy="993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4510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icture3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375" y="473682"/>
            <a:ext cx="8408943" cy="6384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accent2">
              <a:lumMod val="75000"/>
              <a:alpha val="7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WHOI Mooring, 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North Atlantic 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(1991-1993)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054203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9" t="26355" r="9048"/>
          <a:stretch/>
        </p:blipFill>
        <p:spPr>
          <a:xfrm>
            <a:off x="658313" y="1062437"/>
            <a:ext cx="7820297" cy="481012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212895" y="3735977"/>
            <a:ext cx="3161213" cy="1790420"/>
          </a:xfrm>
          <a:prstGeom prst="rect">
            <a:avLst/>
          </a:prstGeom>
          <a:solidFill>
            <a:srgbClr val="D8D8D8">
              <a:alpha val="25098"/>
            </a:srgbClr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578657" y="3758556"/>
            <a:ext cx="25113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00CC00"/>
                </a:solidFill>
              </a:rPr>
              <a:t>MERRA &amp; MERRA-2 winds have</a:t>
            </a:r>
          </a:p>
          <a:p>
            <a:r>
              <a:rPr lang="en-US" sz="1200" b="1" dirty="0" smtClean="0">
                <a:solidFill>
                  <a:srgbClr val="00CC00"/>
                </a:solidFill>
              </a:rPr>
              <a:t>a negative bias from Aug 1999.</a:t>
            </a:r>
            <a:endParaRPr lang="en-US" sz="1200" b="1" dirty="0">
              <a:solidFill>
                <a:srgbClr val="00CC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24028" y="5003882"/>
            <a:ext cx="8755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QSCAT</a:t>
            </a:r>
          </a:p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July 1999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4725217" y="5082259"/>
            <a:ext cx="461555" cy="200297"/>
          </a:xfrm>
          <a:prstGeom prst="rightArrow">
            <a:avLst/>
          </a:prstGeom>
          <a:solidFill>
            <a:srgbClr val="00CC00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accent2">
              <a:lumMod val="75000"/>
              <a:alpha val="7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Tutuila, Samoa ESRL 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Station (1981-2013)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58" t="8034" r="75208" b="73041"/>
          <a:stretch/>
        </p:blipFill>
        <p:spPr>
          <a:xfrm>
            <a:off x="1338945" y="494483"/>
            <a:ext cx="1269296" cy="1083673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19075" y="6189889"/>
            <a:ext cx="7705725" cy="5232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bg1"/>
                </a:solidFill>
              </a:rPr>
              <a:t>MERRA-2 </a:t>
            </a:r>
            <a:r>
              <a:rPr lang="en-US" sz="1400" dirty="0">
                <a:solidFill>
                  <a:schemeClr val="bg1"/>
                </a:solidFill>
              </a:rPr>
              <a:t>and </a:t>
            </a:r>
            <a:r>
              <a:rPr lang="en-US" sz="1400" b="1" dirty="0">
                <a:solidFill>
                  <a:schemeClr val="bg1"/>
                </a:solidFill>
              </a:rPr>
              <a:t>MERRA</a:t>
            </a:r>
            <a:r>
              <a:rPr lang="en-US" sz="1400" dirty="0">
                <a:solidFill>
                  <a:schemeClr val="bg1"/>
                </a:solidFill>
              </a:rPr>
              <a:t> are </a:t>
            </a:r>
            <a:r>
              <a:rPr lang="en-US" sz="1400" b="1" dirty="0">
                <a:solidFill>
                  <a:schemeClr val="bg1"/>
                </a:solidFill>
              </a:rPr>
              <a:t>weaker</a:t>
            </a:r>
            <a:r>
              <a:rPr lang="en-US" sz="1400" dirty="0">
                <a:solidFill>
                  <a:schemeClr val="bg1"/>
                </a:solidFill>
              </a:rPr>
              <a:t> than </a:t>
            </a:r>
            <a:r>
              <a:rPr lang="en-US" sz="1400" dirty="0" smtClean="0">
                <a:solidFill>
                  <a:schemeClr val="bg1"/>
                </a:solidFill>
              </a:rPr>
              <a:t>observations by up </a:t>
            </a:r>
            <a:r>
              <a:rPr lang="en-US" sz="1400" dirty="0">
                <a:solidFill>
                  <a:schemeClr val="bg1"/>
                </a:solidFill>
              </a:rPr>
              <a:t>to </a:t>
            </a:r>
            <a:r>
              <a:rPr lang="en-US" sz="1400" b="1" dirty="0">
                <a:solidFill>
                  <a:schemeClr val="bg1"/>
                </a:solidFill>
              </a:rPr>
              <a:t>5 </a:t>
            </a:r>
            <a:r>
              <a:rPr lang="en-US" sz="1400" b="1" dirty="0" smtClean="0">
                <a:solidFill>
                  <a:schemeClr val="bg1"/>
                </a:solidFill>
              </a:rPr>
              <a:t>m/s</a:t>
            </a:r>
            <a:r>
              <a:rPr lang="en-US" sz="1400" dirty="0" smtClean="0">
                <a:solidFill>
                  <a:schemeClr val="bg1"/>
                </a:solidFill>
              </a:rPr>
              <a:t>, </a:t>
            </a:r>
            <a:r>
              <a:rPr lang="en-US" sz="1400" dirty="0">
                <a:solidFill>
                  <a:schemeClr val="bg1"/>
                </a:solidFill>
              </a:rPr>
              <a:t>except </a:t>
            </a:r>
            <a:r>
              <a:rPr lang="en-US" sz="1400" dirty="0" smtClean="0">
                <a:solidFill>
                  <a:schemeClr val="bg1"/>
                </a:solidFill>
              </a:rPr>
              <a:t>Apr-Dec 1992</a:t>
            </a:r>
            <a:endParaRPr lang="en-US" sz="14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bg1"/>
                </a:solidFill>
              </a:rPr>
              <a:t>MERRA-2 </a:t>
            </a:r>
            <a:r>
              <a:rPr lang="en-US" sz="1400" dirty="0">
                <a:solidFill>
                  <a:schemeClr val="bg1"/>
                </a:solidFill>
              </a:rPr>
              <a:t>is closer to </a:t>
            </a:r>
            <a:r>
              <a:rPr lang="en-US" sz="1400" dirty="0" err="1">
                <a:solidFill>
                  <a:schemeClr val="bg1"/>
                </a:solidFill>
              </a:rPr>
              <a:t>obs</a:t>
            </a:r>
            <a:r>
              <a:rPr lang="en-US" sz="1400" dirty="0">
                <a:solidFill>
                  <a:schemeClr val="bg1"/>
                </a:solidFill>
              </a:rPr>
              <a:t> than </a:t>
            </a:r>
            <a:r>
              <a:rPr lang="en-US" sz="1400" b="1" dirty="0">
                <a:solidFill>
                  <a:schemeClr val="bg1"/>
                </a:solidFill>
              </a:rPr>
              <a:t>MERRA</a:t>
            </a:r>
          </a:p>
        </p:txBody>
      </p:sp>
    </p:spTree>
    <p:extLst>
      <p:ext uri="{BB962C8B-B14F-4D97-AF65-F5344CB8AC3E}">
        <p14:creationId xmlns:p14="http://schemas.microsoft.com/office/powerpoint/2010/main" val="641313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00" r="4095" b="4767"/>
          <a:stretch/>
        </p:blipFill>
        <p:spPr>
          <a:xfrm>
            <a:off x="2264229" y="2362578"/>
            <a:ext cx="6879771" cy="449542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2" t="41979" r="2813" b="45041"/>
          <a:stretch/>
        </p:blipFill>
        <p:spPr>
          <a:xfrm>
            <a:off x="0" y="1"/>
            <a:ext cx="9144000" cy="644434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3605" y="743767"/>
            <a:ext cx="8776446" cy="1564005"/>
          </a:xfrm>
        </p:spPr>
        <p:txBody>
          <a:bodyPr/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Global wind speed fields (1999-2009 climatology)</a:t>
            </a:r>
          </a:p>
          <a:p>
            <a:pPr lvl="1"/>
            <a:r>
              <a:rPr lang="en-US" sz="1600" dirty="0" smtClean="0">
                <a:solidFill>
                  <a:srgbClr val="0066CC"/>
                </a:solidFill>
              </a:rPr>
              <a:t>Patterns are similar for all six products</a:t>
            </a:r>
          </a:p>
          <a:p>
            <a:pPr lvl="1"/>
            <a:r>
              <a:rPr lang="en-US" sz="1600" b="1" dirty="0" smtClean="0">
                <a:solidFill>
                  <a:srgbClr val="0066CC"/>
                </a:solidFill>
              </a:rPr>
              <a:t>MERRA-2</a:t>
            </a:r>
            <a:r>
              <a:rPr lang="en-US" sz="1600" dirty="0" smtClean="0">
                <a:solidFill>
                  <a:srgbClr val="0066CC"/>
                </a:solidFill>
              </a:rPr>
              <a:t> compares best with CCMP</a:t>
            </a:r>
          </a:p>
          <a:p>
            <a:pPr lvl="1"/>
            <a:r>
              <a:rPr lang="en-US" sz="1600" b="1" dirty="0" smtClean="0">
                <a:solidFill>
                  <a:srgbClr val="0066CC"/>
                </a:solidFill>
              </a:rPr>
              <a:t>MERRA-2</a:t>
            </a:r>
            <a:r>
              <a:rPr lang="en-US" sz="1600" dirty="0" smtClean="0">
                <a:solidFill>
                  <a:srgbClr val="0066CC"/>
                </a:solidFill>
              </a:rPr>
              <a:t> is stronger than MERRA, SCOW, and ERA-I in most regions</a:t>
            </a:r>
          </a:p>
          <a:p>
            <a:pPr lvl="1"/>
            <a:r>
              <a:rPr lang="en-US" sz="1600" b="1" dirty="0" smtClean="0">
                <a:solidFill>
                  <a:srgbClr val="0066CC"/>
                </a:solidFill>
              </a:rPr>
              <a:t>MERRA-2</a:t>
            </a:r>
            <a:r>
              <a:rPr lang="en-US" sz="1600" dirty="0" smtClean="0">
                <a:solidFill>
                  <a:srgbClr val="0066CC"/>
                </a:solidFill>
              </a:rPr>
              <a:t> is weaker than NCEP-R2 and CCMP</a:t>
            </a:r>
          </a:p>
          <a:p>
            <a:pPr marL="457200" lvl="1" indent="0">
              <a:buNone/>
            </a:pPr>
            <a:endParaRPr lang="en-US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50800" dir="2640000" algn="tl">
                    <a:schemeClr val="bg1">
                      <a:alpha val="43000"/>
                    </a:schemeClr>
                  </a:outerShdw>
                </a:effectLst>
              </a:rPr>
              <a:t>Conclusions</a:t>
            </a:r>
          </a:p>
        </p:txBody>
      </p:sp>
      <p:sp>
        <p:nvSpPr>
          <p:cNvPr id="15" name="5-Point Star 14"/>
          <p:cNvSpPr/>
          <p:nvPr/>
        </p:nvSpPr>
        <p:spPr>
          <a:xfrm>
            <a:off x="195945" y="4253479"/>
            <a:ext cx="95795" cy="94320"/>
          </a:xfrm>
          <a:prstGeom prst="star5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5-Point Star 15"/>
          <p:cNvSpPr/>
          <p:nvPr/>
        </p:nvSpPr>
        <p:spPr>
          <a:xfrm>
            <a:off x="195945" y="4588316"/>
            <a:ext cx="95795" cy="94320"/>
          </a:xfrm>
          <a:prstGeom prst="star5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317863" y="4485472"/>
            <a:ext cx="2198038" cy="3333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MERRA-2 closer to OBS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17863" y="4150635"/>
            <a:ext cx="19797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FF"/>
                </a:solidFill>
              </a:rPr>
              <a:t>ME</a:t>
            </a:r>
            <a:r>
              <a:rPr lang="en-US" sz="1400" dirty="0">
                <a:solidFill>
                  <a:srgbClr val="0000FF"/>
                </a:solidFill>
              </a:rPr>
              <a:t>RRA</a:t>
            </a:r>
            <a:r>
              <a:rPr lang="en-US" sz="1400" dirty="0" smtClean="0">
                <a:solidFill>
                  <a:srgbClr val="0000FF"/>
                </a:solidFill>
              </a:rPr>
              <a:t> closer to OBS</a:t>
            </a:r>
            <a:endParaRPr lang="en-US" sz="1400" dirty="0">
              <a:solidFill>
                <a:srgbClr val="0000FF"/>
              </a:solidFill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 flipH="1">
            <a:off x="6261463" y="3979817"/>
            <a:ext cx="1175657" cy="1733006"/>
          </a:xfrm>
          <a:prstGeom prst="straightConnector1">
            <a:avLst/>
          </a:prstGeom>
          <a:ln w="1905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7506795" y="3831772"/>
            <a:ext cx="583469" cy="1846216"/>
          </a:xfrm>
          <a:prstGeom prst="straightConnector1">
            <a:avLst/>
          </a:prstGeom>
          <a:ln w="1905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344968" y="3383671"/>
            <a:ext cx="18229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i="1" dirty="0" smtClean="0">
                <a:solidFill>
                  <a:schemeClr val="bg1"/>
                </a:solidFill>
              </a:rPr>
              <a:t>In-Situ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Observations</a:t>
            </a:r>
            <a:endParaRPr lang="en-US" sz="2000" dirty="0"/>
          </a:p>
        </p:txBody>
      </p:sp>
      <p:sp>
        <p:nvSpPr>
          <p:cNvPr id="25" name="Oval 24"/>
          <p:cNvSpPr/>
          <p:nvPr/>
        </p:nvSpPr>
        <p:spPr>
          <a:xfrm>
            <a:off x="3274424" y="4049486"/>
            <a:ext cx="191588" cy="191588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5821682" y="3966755"/>
            <a:ext cx="191588" cy="191588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5560424" y="4576355"/>
            <a:ext cx="191588" cy="191588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8103328" y="3862252"/>
            <a:ext cx="191588" cy="191588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4972595" y="4302035"/>
            <a:ext cx="191588" cy="191588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317152" y="4881545"/>
            <a:ext cx="203132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Stations shown today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37" name="Oval 36"/>
          <p:cNvSpPr/>
          <p:nvPr/>
        </p:nvSpPr>
        <p:spPr>
          <a:xfrm>
            <a:off x="148048" y="4939639"/>
            <a:ext cx="191588" cy="191588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846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0470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icture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96" y="581655"/>
            <a:ext cx="8049543" cy="6163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accent2">
              <a:lumMod val="75000"/>
              <a:alpha val="7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Mauna Loa, Hawaii: ESRL Station (1981-2013)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31354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4" t="10867" r="4477"/>
          <a:stretch/>
        </p:blipFill>
        <p:spPr>
          <a:xfrm>
            <a:off x="731520" y="714102"/>
            <a:ext cx="8412480" cy="58216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462914"/>
            <a:ext cx="12025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</a:rPr>
              <a:t>Speed </a:t>
            </a:r>
            <a:r>
              <a:rPr lang="en-US" sz="1200" b="1" dirty="0" smtClean="0">
                <a:solidFill>
                  <a:schemeClr val="bg1"/>
                </a:solidFill>
              </a:rPr>
              <a:t>(knots)</a:t>
            </a:r>
            <a:endParaRPr lang="en-US" sz="1200" b="1" dirty="0">
              <a:solidFill>
                <a:schemeClr val="bg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4" t="2100" r="86333" b="87233"/>
          <a:stretch/>
        </p:blipFill>
        <p:spPr>
          <a:xfrm>
            <a:off x="87086" y="698046"/>
            <a:ext cx="1018903" cy="69668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795453" y="528230"/>
            <a:ext cx="13869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Radial Band </a:t>
            </a:r>
          </a:p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frequency of wind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accent2">
              <a:lumMod val="75000"/>
              <a:alpha val="7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10-Meter Wind Rose: 1999-2009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00891" y="6470468"/>
            <a:ext cx="81862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Pre-dominant winds are the </a:t>
            </a:r>
            <a:r>
              <a:rPr lang="en-US" sz="1400" b="1" dirty="0" err="1">
                <a:solidFill>
                  <a:schemeClr val="bg1"/>
                </a:solidFill>
              </a:rPr>
              <a:t>Westerlies</a:t>
            </a:r>
            <a:r>
              <a:rPr lang="en-US" sz="1400" b="1" dirty="0">
                <a:solidFill>
                  <a:schemeClr val="bg1"/>
                </a:solidFill>
              </a:rPr>
              <a:t> (30-60), then NE Trades (0-30N), and SE Trades (0-30S).</a:t>
            </a:r>
          </a:p>
        </p:txBody>
      </p:sp>
    </p:spTree>
    <p:extLst>
      <p:ext uri="{BB962C8B-B14F-4D97-AF65-F5344CB8AC3E}">
        <p14:creationId xmlns:p14="http://schemas.microsoft.com/office/powerpoint/2010/main" val="33467853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10" t="10364" r="38475" b="2078"/>
          <a:stretch/>
        </p:blipFill>
        <p:spPr>
          <a:xfrm>
            <a:off x="0" y="695324"/>
            <a:ext cx="5362646" cy="601980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accent2">
              <a:lumMod val="75000"/>
              <a:alpha val="7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10-Meter Wind Speed (m/s): 1999-2009</a:t>
            </a:r>
          </a:p>
        </p:txBody>
      </p:sp>
      <p:sp>
        <p:nvSpPr>
          <p:cNvPr id="5" name="Rectangle 4"/>
          <p:cNvSpPr/>
          <p:nvPr/>
        </p:nvSpPr>
        <p:spPr>
          <a:xfrm>
            <a:off x="5373188" y="2177257"/>
            <a:ext cx="3770812" cy="2769989"/>
          </a:xfrm>
          <a:prstGeom prst="rect">
            <a:avLst/>
          </a:prstGeom>
          <a:solidFill>
            <a:schemeClr val="accent3"/>
          </a:solidFill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SCOW: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endParaRPr lang="en-US" sz="1400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chemeClr val="bg1"/>
                </a:solidFill>
              </a:rPr>
              <a:t>The </a:t>
            </a:r>
            <a:r>
              <a:rPr lang="en-US" sz="1200" dirty="0" err="1">
                <a:solidFill>
                  <a:schemeClr val="bg1"/>
                </a:solidFill>
              </a:rPr>
              <a:t>Scatterometer</a:t>
            </a:r>
            <a:r>
              <a:rPr lang="en-US" sz="1200" dirty="0">
                <a:solidFill>
                  <a:schemeClr val="bg1"/>
                </a:solidFill>
              </a:rPr>
              <a:t> Climatology of Ocean Winds </a:t>
            </a:r>
            <a:r>
              <a:rPr lang="en-US" sz="1200" dirty="0" smtClean="0">
                <a:solidFill>
                  <a:schemeClr val="bg1"/>
                </a:solidFill>
              </a:rPr>
              <a:t>are </a:t>
            </a:r>
            <a:r>
              <a:rPr lang="en-US" sz="1200" dirty="0">
                <a:solidFill>
                  <a:schemeClr val="bg1"/>
                </a:solidFill>
              </a:rPr>
              <a:t>from Oregon State University. </a:t>
            </a:r>
            <a:endParaRPr lang="en-US" sz="1200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</a:rPr>
              <a:t>B</a:t>
            </a:r>
            <a:r>
              <a:rPr lang="en-US" sz="1200" dirty="0" smtClean="0">
                <a:solidFill>
                  <a:schemeClr val="bg1"/>
                </a:solidFill>
              </a:rPr>
              <a:t>ased </a:t>
            </a:r>
            <a:r>
              <a:rPr lang="en-US" sz="1200" dirty="0">
                <a:solidFill>
                  <a:schemeClr val="bg1"/>
                </a:solidFill>
              </a:rPr>
              <a:t>on 122 months of </a:t>
            </a:r>
            <a:r>
              <a:rPr lang="en-US" sz="1200" dirty="0" err="1">
                <a:solidFill>
                  <a:schemeClr val="bg1"/>
                </a:solidFill>
              </a:rPr>
              <a:t>QuikSCAT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scatterometer</a:t>
            </a:r>
            <a:r>
              <a:rPr lang="en-US" sz="1200" dirty="0">
                <a:solidFill>
                  <a:schemeClr val="bg1"/>
                </a:solidFill>
              </a:rPr>
              <a:t> data from 1999-2009. </a:t>
            </a:r>
            <a:endParaRPr lang="en-US" sz="1200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chemeClr val="bg1"/>
                </a:solidFill>
              </a:rPr>
              <a:t>For </a:t>
            </a:r>
            <a:r>
              <a:rPr lang="en-US" sz="1200" dirty="0">
                <a:solidFill>
                  <a:schemeClr val="bg1"/>
                </a:solidFill>
              </a:rPr>
              <a:t>this reason, </a:t>
            </a:r>
            <a:r>
              <a:rPr lang="en-US" sz="1200" b="1" dirty="0">
                <a:solidFill>
                  <a:srgbClr val="FF0000"/>
                </a:solidFill>
              </a:rPr>
              <a:t>a climatology from 1999-2009 is used for the global wind fields. </a:t>
            </a:r>
            <a:endParaRPr lang="en-US" sz="1200" b="1" dirty="0" smtClean="0">
              <a:solidFill>
                <a:srgbClr val="FF0000"/>
              </a:solidFill>
            </a:endParaRPr>
          </a:p>
          <a:p>
            <a:pPr lvl="2"/>
            <a:endParaRPr lang="en-US" sz="1400" dirty="0" smtClean="0">
              <a:solidFill>
                <a:schemeClr val="bg1"/>
              </a:solidFill>
            </a:endParaRPr>
          </a:p>
          <a:p>
            <a:r>
              <a:rPr lang="en-US" sz="1400" b="1" dirty="0" smtClean="0">
                <a:solidFill>
                  <a:schemeClr val="bg1"/>
                </a:solidFill>
              </a:rPr>
              <a:t>CCMP</a:t>
            </a:r>
            <a:r>
              <a:rPr lang="en-US" sz="1400" b="1" dirty="0">
                <a:solidFill>
                  <a:schemeClr val="bg1"/>
                </a:solidFill>
              </a:rPr>
              <a:t>: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endParaRPr lang="en-US" sz="1400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chemeClr val="bg1"/>
                </a:solidFill>
              </a:rPr>
              <a:t>Cross-Calibrated </a:t>
            </a:r>
            <a:r>
              <a:rPr lang="en-US" sz="1200" dirty="0">
                <a:solidFill>
                  <a:schemeClr val="bg1"/>
                </a:solidFill>
              </a:rPr>
              <a:t>Multi-Platform </a:t>
            </a:r>
            <a:r>
              <a:rPr lang="en-US" sz="1200" dirty="0" smtClean="0">
                <a:solidFill>
                  <a:schemeClr val="bg1"/>
                </a:solidFill>
              </a:rPr>
              <a:t>Ocean </a:t>
            </a:r>
            <a:r>
              <a:rPr lang="en-US" sz="1200" dirty="0">
                <a:solidFill>
                  <a:schemeClr val="bg1"/>
                </a:solidFill>
              </a:rPr>
              <a:t>Surface Wind Vector L2.5A Monthly </a:t>
            </a:r>
            <a:r>
              <a:rPr lang="en-US" sz="1200" dirty="0" smtClean="0">
                <a:solidFill>
                  <a:schemeClr val="bg1"/>
                </a:solidFill>
              </a:rPr>
              <a:t>Analyses.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chemeClr val="bg1"/>
                </a:solidFill>
              </a:rPr>
              <a:t>Based </a:t>
            </a:r>
            <a:r>
              <a:rPr lang="en-US" sz="1200" dirty="0">
                <a:solidFill>
                  <a:schemeClr val="bg1"/>
                </a:solidFill>
              </a:rPr>
              <a:t>on microwave satellite data (SSM/I, SSMIS, AMSR, TMI, </a:t>
            </a:r>
            <a:r>
              <a:rPr lang="en-US" sz="1200" dirty="0" err="1">
                <a:solidFill>
                  <a:schemeClr val="bg1"/>
                </a:solidFill>
              </a:rPr>
              <a:t>WindSat</a:t>
            </a:r>
            <a:r>
              <a:rPr lang="en-US" sz="1200" dirty="0">
                <a:solidFill>
                  <a:schemeClr val="bg1"/>
                </a:solidFill>
              </a:rPr>
              <a:t>), QSCAT,</a:t>
            </a:r>
            <a:r>
              <a:rPr lang="en-US" sz="1200" i="1" dirty="0">
                <a:solidFill>
                  <a:schemeClr val="bg1"/>
                </a:solidFill>
              </a:rPr>
              <a:t> in-situ </a:t>
            </a:r>
            <a:r>
              <a:rPr lang="en-US" sz="1200" dirty="0">
                <a:solidFill>
                  <a:schemeClr val="bg1"/>
                </a:solidFill>
              </a:rPr>
              <a:t>obs.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4624251" y="1036320"/>
            <a:ext cx="618308" cy="59218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172892" y="1071154"/>
            <a:ext cx="11673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Subduction</a:t>
            </a:r>
          </a:p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Experiment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3078" y="971006"/>
            <a:ext cx="9220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rgbClr val="FFFFFF"/>
                </a:solidFill>
              </a:rPr>
              <a:t>Arabian Sea</a:t>
            </a:r>
          </a:p>
          <a:p>
            <a:pPr algn="ctr"/>
            <a:r>
              <a:rPr lang="en-US" sz="1000" b="1" dirty="0" smtClean="0">
                <a:solidFill>
                  <a:srgbClr val="FFFFFF"/>
                </a:solidFill>
              </a:rPr>
              <a:t>Experiment</a:t>
            </a:r>
            <a:endParaRPr lang="en-US" sz="1000" b="1" dirty="0">
              <a:solidFill>
                <a:srgbClr val="FFFF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41322" y="1471748"/>
            <a:ext cx="12197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TOGA COARE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42377" y="1180012"/>
            <a:ext cx="6719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Hawaii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307937" y="1719941"/>
            <a:ext cx="6880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Samoa</a:t>
            </a:r>
            <a:endParaRPr lang="en-US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80508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97" b="11652"/>
          <a:stretch/>
        </p:blipFill>
        <p:spPr>
          <a:xfrm>
            <a:off x="0" y="582385"/>
            <a:ext cx="9144000" cy="53721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328681" y="1885403"/>
            <a:ext cx="2512151" cy="266700"/>
          </a:xfrm>
          <a:prstGeom prst="rect">
            <a:avLst/>
          </a:prstGeom>
          <a:noFill/>
          <a:ln w="38100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0" y="6032250"/>
            <a:ext cx="9144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bg1"/>
                </a:solidFill>
              </a:rPr>
              <a:t>Patterns are similar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smtClean="0">
                <a:solidFill>
                  <a:schemeClr val="bg1"/>
                </a:solidFill>
              </a:rPr>
              <a:t>NCEP-R2:</a:t>
            </a:r>
            <a:r>
              <a:rPr lang="en-US" sz="1400" dirty="0" smtClean="0">
                <a:solidFill>
                  <a:schemeClr val="bg1"/>
                </a:solidFill>
              </a:rPr>
              <a:t> higher intensity, especially 30S-60S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smtClean="0">
                <a:solidFill>
                  <a:schemeClr val="bg1"/>
                </a:solidFill>
              </a:rPr>
              <a:t>MERRA-2</a:t>
            </a:r>
            <a:r>
              <a:rPr lang="en-US" sz="1400" dirty="0" smtClean="0">
                <a:solidFill>
                  <a:schemeClr val="bg1"/>
                </a:solidFill>
              </a:rPr>
              <a:t>: slightly stronger than </a:t>
            </a:r>
            <a:r>
              <a:rPr lang="en-US" sz="1400" b="1" dirty="0" smtClean="0">
                <a:solidFill>
                  <a:schemeClr val="bg1"/>
                </a:solidFill>
              </a:rPr>
              <a:t>MERRA</a:t>
            </a:r>
            <a:r>
              <a:rPr lang="en-US" sz="1400" dirty="0" smtClean="0">
                <a:solidFill>
                  <a:schemeClr val="bg1"/>
                </a:solidFill>
              </a:rPr>
              <a:t> in most regions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accent2">
              <a:lumMod val="75000"/>
              <a:alpha val="7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10-Meter Wind Speed (m/s): 1999-2009</a:t>
            </a:r>
          </a:p>
        </p:txBody>
      </p:sp>
    </p:spTree>
    <p:extLst>
      <p:ext uri="{BB962C8B-B14F-4D97-AF65-F5344CB8AC3E}">
        <p14:creationId xmlns:p14="http://schemas.microsoft.com/office/powerpoint/2010/main" val="25893707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79" b="9437"/>
          <a:stretch/>
        </p:blipFill>
        <p:spPr>
          <a:xfrm>
            <a:off x="0" y="567144"/>
            <a:ext cx="9144000" cy="552450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7383" y="6212860"/>
            <a:ext cx="8638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smtClean="0">
                <a:solidFill>
                  <a:schemeClr val="bg1"/>
                </a:solidFill>
              </a:rPr>
              <a:t>MERRA-2</a:t>
            </a:r>
            <a:r>
              <a:rPr lang="en-US" sz="1400" dirty="0" smtClean="0">
                <a:solidFill>
                  <a:schemeClr val="bg1"/>
                </a:solidFill>
              </a:rPr>
              <a:t> compares best with </a:t>
            </a:r>
            <a:r>
              <a:rPr lang="en-US" sz="1400" b="1" dirty="0" smtClean="0">
                <a:solidFill>
                  <a:schemeClr val="bg1"/>
                </a:solidFill>
              </a:rPr>
              <a:t>CCMP</a:t>
            </a:r>
            <a:r>
              <a:rPr lang="en-US" sz="1400" dirty="0" smtClean="0">
                <a:solidFill>
                  <a:schemeClr val="bg1"/>
                </a:solidFill>
              </a:rPr>
              <a:t> with a mean diff of </a:t>
            </a:r>
            <a:r>
              <a:rPr lang="en-US" sz="1400" b="1" dirty="0" smtClean="0">
                <a:solidFill>
                  <a:schemeClr val="bg1"/>
                </a:solidFill>
              </a:rPr>
              <a:t>0.05 m/s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smtClean="0">
                <a:solidFill>
                  <a:schemeClr val="bg1"/>
                </a:solidFill>
              </a:rPr>
              <a:t>MERRA-2</a:t>
            </a:r>
            <a:r>
              <a:rPr lang="en-US" sz="1400" dirty="0" smtClean="0">
                <a:solidFill>
                  <a:schemeClr val="bg1"/>
                </a:solidFill>
              </a:rPr>
              <a:t> winds are generally stronger (more red) than </a:t>
            </a:r>
            <a:r>
              <a:rPr lang="en-US" sz="1400" b="1" dirty="0" smtClean="0">
                <a:solidFill>
                  <a:schemeClr val="bg1"/>
                </a:solidFill>
              </a:rPr>
              <a:t>MERRA, SCOW, &amp; ERA-I </a:t>
            </a:r>
            <a:r>
              <a:rPr lang="en-US" sz="1400" dirty="0" smtClean="0">
                <a:solidFill>
                  <a:schemeClr val="bg1"/>
                </a:solidFill>
              </a:rPr>
              <a:t>in most regions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accent2">
              <a:lumMod val="75000"/>
              <a:alpha val="7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10-Meter Wind Speed 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Differences 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(m/s): 1999-2009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4024378"/>
              </p:ext>
            </p:extLst>
          </p:nvPr>
        </p:nvGraphicFramePr>
        <p:xfrm>
          <a:off x="6104477" y="3371670"/>
          <a:ext cx="2760848" cy="1788159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203016"/>
                <a:gridCol w="852438"/>
                <a:gridCol w="705394"/>
              </a:tblGrid>
              <a:tr h="27627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/>
                          </a:solidFill>
                        </a:rPr>
                        <a:t>Mean Bias</a:t>
                      </a:r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/>
                          </a:solidFill>
                        </a:rPr>
                        <a:t>RMS</a:t>
                      </a:r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285931"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CCMP-MERRA-2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0000FF"/>
                          </a:solidFill>
                        </a:rPr>
                        <a:t>0.056</a:t>
                      </a:r>
                      <a:endParaRPr lang="en-US" sz="12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0.630</a:t>
                      </a:r>
                      <a:endParaRPr lang="en-US" sz="1200" dirty="0"/>
                    </a:p>
                  </a:txBody>
                  <a:tcPr/>
                </a:tc>
              </a:tr>
              <a:tr h="296091"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CCMP-MERRA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0.345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0.538</a:t>
                      </a:r>
                      <a:endParaRPr lang="en-US" sz="1200" dirty="0"/>
                    </a:p>
                  </a:txBody>
                  <a:tcPr/>
                </a:tc>
              </a:tr>
              <a:tr h="269966"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CCMP-SCOW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0.258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0000FF"/>
                          </a:solidFill>
                        </a:rPr>
                        <a:t>0.332</a:t>
                      </a:r>
                      <a:endParaRPr lang="en-US" sz="12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  <a:tr h="291737"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CCMP-ERA-I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0.170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0.376</a:t>
                      </a:r>
                      <a:endParaRPr lang="en-US" sz="1200" dirty="0"/>
                    </a:p>
                  </a:txBody>
                  <a:tcPr/>
                </a:tc>
              </a:tr>
              <a:tr h="255959"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CCMP-NCEP-R2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-0.177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0.657</a:t>
                      </a:r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301033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Atlas mooring used in the TAO array in the tropical Pacific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64" t="9221" r="7664" b="5836"/>
          <a:stretch/>
        </p:blipFill>
        <p:spPr bwMode="auto">
          <a:xfrm>
            <a:off x="0" y="-191"/>
            <a:ext cx="4728754" cy="685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5442855" y="213740"/>
            <a:ext cx="330054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</a:rPr>
              <a:t>ESRL:</a:t>
            </a:r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</a:rPr>
              <a:t>10-meter</a:t>
            </a:r>
            <a:r>
              <a:rPr lang="en-US" sz="1600" dirty="0" smtClean="0">
                <a:solidFill>
                  <a:schemeClr val="bg1"/>
                </a:solidFill>
              </a:rPr>
              <a:t> wind speeds</a:t>
            </a:r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5126" name="Picture 6" descr="Weather Station Diagra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9736" y="792480"/>
            <a:ext cx="4404263" cy="6065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-1" y="5538651"/>
            <a:ext cx="2272937" cy="9796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rgbClr val="FAFF2F"/>
                </a:solidFill>
              </a:rPr>
              <a:t>WHOI</a:t>
            </a:r>
            <a:r>
              <a:rPr lang="en-US" sz="1400" b="1" dirty="0">
                <a:solidFill>
                  <a:srgbClr val="FAFF2F"/>
                </a:solidFill>
              </a:rPr>
              <a:t>:</a:t>
            </a:r>
            <a:r>
              <a:rPr lang="en-US" sz="1400" dirty="0">
                <a:solidFill>
                  <a:srgbClr val="FAFF2F"/>
                </a:solidFill>
              </a:rPr>
              <a:t> Surface wind speeds at </a:t>
            </a:r>
            <a:r>
              <a:rPr lang="en-US" sz="1400" b="1" dirty="0">
                <a:solidFill>
                  <a:srgbClr val="FAFF2F"/>
                </a:solidFill>
              </a:rPr>
              <a:t>3-meters </a:t>
            </a:r>
            <a:endParaRPr lang="en-US" sz="1400" b="1" dirty="0" smtClean="0">
              <a:solidFill>
                <a:srgbClr val="FAFF2F"/>
              </a:solidFill>
            </a:endParaRPr>
          </a:p>
          <a:p>
            <a:r>
              <a:rPr lang="en-US" sz="1400" b="1" dirty="0" smtClean="0">
                <a:solidFill>
                  <a:srgbClr val="FAFF2F"/>
                </a:solidFill>
              </a:rPr>
              <a:t>TAO</a:t>
            </a:r>
            <a:r>
              <a:rPr lang="en-US" sz="1400" b="1" dirty="0">
                <a:solidFill>
                  <a:srgbClr val="FAFF2F"/>
                </a:solidFill>
              </a:rPr>
              <a:t>:</a:t>
            </a:r>
            <a:r>
              <a:rPr lang="en-US" sz="1400" dirty="0">
                <a:solidFill>
                  <a:srgbClr val="FAFF2F"/>
                </a:solidFill>
              </a:rPr>
              <a:t> Surface wind speeds at </a:t>
            </a:r>
            <a:r>
              <a:rPr lang="en-US" sz="1400" b="1" dirty="0" smtClean="0">
                <a:solidFill>
                  <a:srgbClr val="FAFF2F"/>
                </a:solidFill>
              </a:rPr>
              <a:t>4-meters</a:t>
            </a:r>
            <a:endParaRPr lang="en-US" sz="1400" dirty="0">
              <a:solidFill>
                <a:srgbClr val="FAFF2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83715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accent2">
              <a:lumMod val="75000"/>
              <a:alpha val="7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WHOI Mooring, 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TOGA COARE (1992-1993)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886" y="529046"/>
            <a:ext cx="8656320" cy="6183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174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6" t="22733" r="8191"/>
          <a:stretch/>
        </p:blipFill>
        <p:spPr>
          <a:xfrm>
            <a:off x="383177" y="818598"/>
            <a:ext cx="8003177" cy="504661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442857" y="3526964"/>
            <a:ext cx="1219200" cy="1811382"/>
          </a:xfrm>
          <a:prstGeom prst="rect">
            <a:avLst/>
          </a:prstGeom>
          <a:solidFill>
            <a:schemeClr val="tx2">
              <a:alpha val="50196"/>
            </a:schemeClr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584595" y="3557443"/>
            <a:ext cx="93878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00CC00"/>
                </a:solidFill>
              </a:rPr>
              <a:t>MERRA &amp; </a:t>
            </a:r>
          </a:p>
          <a:p>
            <a:pPr algn="ctr"/>
            <a:r>
              <a:rPr lang="en-US" sz="1200" b="1" dirty="0" smtClean="0">
                <a:solidFill>
                  <a:srgbClr val="00CC00"/>
                </a:solidFill>
              </a:rPr>
              <a:t>MERRA-2</a:t>
            </a:r>
          </a:p>
          <a:p>
            <a:pPr algn="ctr"/>
            <a:r>
              <a:rPr lang="en-US" sz="1200" b="1" dirty="0">
                <a:solidFill>
                  <a:srgbClr val="00CC00"/>
                </a:solidFill>
              </a:rPr>
              <a:t>w</a:t>
            </a:r>
            <a:r>
              <a:rPr lang="en-US" sz="1200" b="1" dirty="0" smtClean="0">
                <a:solidFill>
                  <a:srgbClr val="00CC00"/>
                </a:solidFill>
              </a:rPr>
              <a:t>eaker by</a:t>
            </a:r>
            <a:endParaRPr lang="en-US" sz="1200" b="1" dirty="0">
              <a:solidFill>
                <a:srgbClr val="00CC00"/>
              </a:solidFill>
            </a:endParaRPr>
          </a:p>
          <a:p>
            <a:pPr algn="ctr"/>
            <a:r>
              <a:rPr lang="en-US" sz="1200" b="1" dirty="0" smtClean="0">
                <a:solidFill>
                  <a:srgbClr val="00CC00"/>
                </a:solidFill>
              </a:rPr>
              <a:t>~4 </a:t>
            </a:r>
            <a:r>
              <a:rPr lang="en-US" sz="1200" b="1" dirty="0" smtClean="0">
                <a:solidFill>
                  <a:srgbClr val="00CC00"/>
                </a:solidFill>
              </a:rPr>
              <a:t>m/s</a:t>
            </a:r>
            <a:endParaRPr lang="en-US" sz="1200" b="1" dirty="0">
              <a:solidFill>
                <a:srgbClr val="00CC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accent2">
              <a:lumMod val="75000"/>
              <a:alpha val="7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WHOI Mooring, Arabian 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Sea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(1994-1995)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79566" y="461546"/>
            <a:ext cx="1387929" cy="67927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55" t="7900" r="75104" b="72916"/>
          <a:stretch/>
        </p:blipFill>
        <p:spPr>
          <a:xfrm>
            <a:off x="1126944" y="508629"/>
            <a:ext cx="1466850" cy="125294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1256" y="6035823"/>
            <a:ext cx="8560527" cy="738664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smtClean="0">
                <a:solidFill>
                  <a:schemeClr val="bg1"/>
                </a:solidFill>
              </a:rPr>
              <a:t>MERRA-2 </a:t>
            </a:r>
            <a:r>
              <a:rPr lang="en-US" sz="1400" dirty="0" smtClean="0">
                <a:solidFill>
                  <a:schemeClr val="bg1"/>
                </a:solidFill>
              </a:rPr>
              <a:t>and </a:t>
            </a:r>
            <a:r>
              <a:rPr lang="en-US" sz="1400" b="1" dirty="0" smtClean="0">
                <a:solidFill>
                  <a:schemeClr val="bg1"/>
                </a:solidFill>
              </a:rPr>
              <a:t>MERRA</a:t>
            </a:r>
            <a:r>
              <a:rPr lang="en-US" sz="1400" dirty="0" smtClean="0">
                <a:solidFill>
                  <a:schemeClr val="bg1"/>
                </a:solidFill>
              </a:rPr>
              <a:t> are slightly </a:t>
            </a:r>
            <a:r>
              <a:rPr lang="en-US" sz="1400" b="1" dirty="0" smtClean="0">
                <a:solidFill>
                  <a:schemeClr val="bg1"/>
                </a:solidFill>
              </a:rPr>
              <a:t>weaker</a:t>
            </a:r>
            <a:r>
              <a:rPr lang="en-US" sz="1400" dirty="0" smtClean="0">
                <a:solidFill>
                  <a:schemeClr val="bg1"/>
                </a:solidFill>
              </a:rPr>
              <a:t> than observations by </a:t>
            </a:r>
            <a:r>
              <a:rPr lang="en-US" sz="1400" b="1" dirty="0" smtClean="0">
                <a:solidFill>
                  <a:schemeClr val="bg1"/>
                </a:solidFill>
              </a:rPr>
              <a:t>~1 m/s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bg1"/>
                </a:solidFill>
              </a:rPr>
              <a:t>Both correlate highly with OBS around </a:t>
            </a:r>
            <a:r>
              <a:rPr lang="en-US" sz="1400" b="1" dirty="0" smtClean="0">
                <a:solidFill>
                  <a:schemeClr val="bg1"/>
                </a:solidFill>
              </a:rPr>
              <a:t>0.95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smtClean="0">
                <a:solidFill>
                  <a:srgbClr val="00CC00"/>
                </a:solidFill>
              </a:rPr>
              <a:t>Not capturing the stronger winds of the Southwest Monsoon (Jun-Aug 1995)</a:t>
            </a:r>
            <a:endParaRPr lang="en-US" sz="1400" b="1" dirty="0">
              <a:solidFill>
                <a:srgbClr val="00C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101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9" b="11481"/>
          <a:stretch/>
        </p:blipFill>
        <p:spPr>
          <a:xfrm>
            <a:off x="0" y="496386"/>
            <a:ext cx="9144000" cy="543414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11603" y="6012562"/>
            <a:ext cx="8344717" cy="523220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400" b="1" dirty="0" smtClean="0">
                <a:solidFill>
                  <a:schemeClr val="bg1"/>
                </a:solidFill>
              </a:rPr>
              <a:t>MERRA-2</a:t>
            </a:r>
            <a:r>
              <a:rPr lang="en-US" sz="1400" dirty="0" smtClean="0">
                <a:solidFill>
                  <a:schemeClr val="bg1"/>
                </a:solidFill>
              </a:rPr>
              <a:t>, </a:t>
            </a:r>
            <a:r>
              <a:rPr lang="en-US" sz="1400" b="1" dirty="0" smtClean="0">
                <a:solidFill>
                  <a:schemeClr val="bg1"/>
                </a:solidFill>
              </a:rPr>
              <a:t>MERRA, </a:t>
            </a:r>
            <a:r>
              <a:rPr lang="en-US" sz="1400" dirty="0" smtClean="0">
                <a:solidFill>
                  <a:schemeClr val="bg1"/>
                </a:solidFill>
              </a:rPr>
              <a:t>and </a:t>
            </a:r>
            <a:r>
              <a:rPr lang="en-US" sz="1400" b="1" dirty="0" smtClean="0">
                <a:solidFill>
                  <a:schemeClr val="bg1"/>
                </a:solidFill>
              </a:rPr>
              <a:t>CCMP</a:t>
            </a:r>
            <a:r>
              <a:rPr lang="en-US" sz="1400" dirty="0" smtClean="0">
                <a:solidFill>
                  <a:schemeClr val="bg1"/>
                </a:solidFill>
              </a:rPr>
              <a:t> </a:t>
            </a:r>
            <a:r>
              <a:rPr lang="en-US" sz="1400" dirty="0">
                <a:solidFill>
                  <a:schemeClr val="bg1"/>
                </a:solidFill>
              </a:rPr>
              <a:t>underestimate the </a:t>
            </a:r>
            <a:r>
              <a:rPr lang="en-US" sz="1400" dirty="0" smtClean="0">
                <a:solidFill>
                  <a:schemeClr val="bg1"/>
                </a:solidFill>
              </a:rPr>
              <a:t>winds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400" b="1" dirty="0" smtClean="0">
                <a:solidFill>
                  <a:srgbClr val="FF0000"/>
                </a:solidFill>
              </a:rPr>
              <a:t>Why are MERRA-2 winds weak?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accent2">
              <a:lumMod val="75000"/>
              <a:alpha val="7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10-Meter Wind Speed: July 1995: Peak of Summer Monsoon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212183" y="5495109"/>
            <a:ext cx="6126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(m/s)</a:t>
            </a:r>
            <a:endParaRPr lang="en-US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137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icture1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52"/>
          <a:stretch/>
        </p:blipFill>
        <p:spPr bwMode="auto">
          <a:xfrm>
            <a:off x="0" y="614362"/>
            <a:ext cx="9144000" cy="5725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186057" y="5921830"/>
            <a:ext cx="6126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(m/s)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accent2">
              <a:lumMod val="75000"/>
              <a:alpha val="7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WHOI 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Moorings, Subduction Experiment (1991-1993)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687978" y="931817"/>
            <a:ext cx="365760" cy="243840"/>
          </a:xfrm>
          <a:prstGeom prst="round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3326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rgbClr val="31859B"/>
      </a:lt1>
      <a:dk2>
        <a:srgbClr val="FFFFFF"/>
      </a:dk2>
      <a:lt2>
        <a:srgbClr val="D8D8D8"/>
      </a:lt2>
      <a:accent1>
        <a:srgbClr val="4F81BD"/>
      </a:accent1>
      <a:accent2>
        <a:srgbClr val="8DB3E2"/>
      </a:accent2>
      <a:accent3>
        <a:srgbClr val="FFFF99"/>
      </a:accent3>
      <a:accent4>
        <a:srgbClr val="31859B"/>
      </a:accent4>
      <a:accent5>
        <a:srgbClr val="92CDDC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771789</TotalTime>
  <Words>449</Words>
  <Application>Microsoft Office PowerPoint</Application>
  <PresentationFormat>On-screen Show (4:3)</PresentationFormat>
  <Paragraphs>90</Paragraphs>
  <Slides>15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Backup</vt:lpstr>
      <vt:lpstr>PowerPoint Presentation</vt:lpstr>
      <vt:lpstr>PowerPoint Presentation</vt:lpstr>
    </vt:vector>
  </TitlesOfParts>
  <Company>NASA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ODAS Meeting</dc:title>
  <dc:creator>rkovach</dc:creator>
  <cp:lastModifiedBy>Kovach, Robin M. (GSFC-610.1)[SCIENCE SYSTEMS AND APPLICATIONS INC]</cp:lastModifiedBy>
  <cp:revision>22550</cp:revision>
  <cp:lastPrinted>2015-06-03T15:05:54Z</cp:lastPrinted>
  <dcterms:created xsi:type="dcterms:W3CDTF">2009-10-05T17:37:06Z</dcterms:created>
  <dcterms:modified xsi:type="dcterms:W3CDTF">2015-06-04T13:56:01Z</dcterms:modified>
</cp:coreProperties>
</file>