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2B9951B7-60A4-4D4F-BBEE-FB5A47A4F02F}">
          <p14:sldIdLst>
            <p14:sldId id="256"/>
          </p14:sldIdLst>
        </p14:section>
        <p14:section name="Introduction" id="{825763BE-B98C-3745-916B-4311EA85B3A4}">
          <p14:sldIdLst>
            <p14:sldId id="257"/>
          </p14:sldIdLst>
        </p14:section>
        <p14:section name="TOA Cloud Forcing --- annual avg" id="{51DE3437-FEFD-3C40-8A38-4589426139BE}">
          <p14:sldIdLst>
            <p14:sldId id="258"/>
            <p14:sldId id="259"/>
            <p14:sldId id="260"/>
            <p14:sldId id="261"/>
            <p14:sldId id="262"/>
            <p14:sldId id="263"/>
          </p14:sldIdLst>
        </p14:section>
        <p14:section name="TOA Cloud Forcing - JJA" id="{C62A1097-FF25-7048-90BC-709B6F28453D}">
          <p14:sldIdLst>
            <p14:sldId id="264"/>
            <p14:sldId id="265"/>
          </p14:sldIdLst>
        </p14:section>
        <p14:section name="normalized SCF vs. LCF" id="{99A18FA8-008F-5645-B8DB-7E66585D7E75}">
          <p14:sldIdLst>
            <p14:sldId id="267"/>
            <p14:sldId id="268"/>
            <p14:sldId id="269"/>
            <p14:sldId id="270"/>
            <p14:sldId id="271"/>
          </p14:sldIdLst>
        </p14:section>
        <p14:section name="Diluted v. Undiluted forcings" id="{21FC34F5-F486-2C47-8310-62ADCBF30589}">
          <p14:sldIdLst>
            <p14:sldId id="272"/>
            <p14:sldId id="273"/>
            <p14:sldId id="274"/>
          </p14:sldIdLst>
        </p14:section>
        <p14:section name="Cloud Forcing Summary" id="{DBECFE9D-E177-BC43-9113-F4D8ED809954}">
          <p14:sldIdLst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4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8377E-1908-8B44-B49B-BDACB34E685B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D683F-4A78-C74A-BACF-78B25AD3AA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6475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Undilution</a:t>
            </a:r>
            <a:r>
              <a:rPr lang="en-US" baseline="0" dirty="0" smtClean="0"/>
              <a:t> by dividing by CLDTOT of the respective M (-1 or -2). CLDTOT &lt; 0.01 cases discarded.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D683F-4A78-C74A-BACF-78B25AD3AA4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5249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1EC9-6F7E-B74C-9C0D-7C41289C9C7A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96CC-7F23-3F49-8D13-0D02477E14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0761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1EC9-6F7E-B74C-9C0D-7C41289C9C7A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96CC-7F23-3F49-8D13-0D02477E14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600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1EC9-6F7E-B74C-9C0D-7C41289C9C7A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96CC-7F23-3F49-8D13-0D02477E14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7737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1EC9-6F7E-B74C-9C0D-7C41289C9C7A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96CC-7F23-3F49-8D13-0D02477E14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1158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1EC9-6F7E-B74C-9C0D-7C41289C9C7A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96CC-7F23-3F49-8D13-0D02477E14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0083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1EC9-6F7E-B74C-9C0D-7C41289C9C7A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96CC-7F23-3F49-8D13-0D02477E14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9781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1EC9-6F7E-B74C-9C0D-7C41289C9C7A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96CC-7F23-3F49-8D13-0D02477E14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6500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1EC9-6F7E-B74C-9C0D-7C41289C9C7A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96CC-7F23-3F49-8D13-0D02477E14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2737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1EC9-6F7E-B74C-9C0D-7C41289C9C7A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96CC-7F23-3F49-8D13-0D02477E14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7642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1EC9-6F7E-B74C-9C0D-7C41289C9C7A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96CC-7F23-3F49-8D13-0D02477E14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2469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1EC9-6F7E-B74C-9C0D-7C41289C9C7A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96CC-7F23-3F49-8D13-0D02477E14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199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71EC9-6F7E-B74C-9C0D-7C41289C9C7A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896CC-7F23-3F49-8D13-0D02477E14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183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MERRA-2 Cloud </a:t>
            </a:r>
            <a:r>
              <a:rPr lang="en-US" dirty="0" err="1" smtClean="0"/>
              <a:t>Radiative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mtClean="0"/>
              <a:t>Forcing </a:t>
            </a:r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Peter Norris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9778" y="5926667"/>
            <a:ext cx="7978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MERRA-2 Rollout, NASA/GSFC, June 4, 2015</a:t>
            </a:r>
            <a:endParaRPr 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152400" y="152400"/>
          <a:ext cx="1027113" cy="847725"/>
        </p:xfrm>
        <a:graphic>
          <a:graphicData uri="http://schemas.openxmlformats.org/presentationml/2006/ole">
            <p:oleObj spid="_x0000_s1035" name="Photo Editor Photo" r:id="rId3" imgW="5982535" imgH="4944165" progId="">
              <p:embed/>
            </p:oleObj>
          </a:graphicData>
        </a:graphic>
      </p:graphicFrame>
      <p:pic>
        <p:nvPicPr>
          <p:cNvPr id="6" name="Picture 7" descr="GESTAR 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6764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2170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58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SCF / incoming Solar</a:t>
            </a:r>
            <a:br>
              <a:rPr lang="en-US" dirty="0" smtClean="0"/>
            </a:br>
            <a:r>
              <a:rPr lang="en-US" sz="3600" dirty="0" smtClean="0"/>
              <a:t>DJF Average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635000" y="5831430"/>
            <a:ext cx="78634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(1) MERRA-2 has a somewhat more realistic pattern than </a:t>
            </a:r>
            <a:r>
              <a:rPr lang="en-US" sz="1400" dirty="0" smtClean="0"/>
              <a:t>MERRA </a:t>
            </a:r>
            <a:r>
              <a:rPr lang="en-US" sz="1400" dirty="0" smtClean="0"/>
              <a:t>overall, especially in the tropics and northern hemisphere; (2) Both </a:t>
            </a:r>
            <a:r>
              <a:rPr lang="en-US" sz="1400" dirty="0" smtClean="0"/>
              <a:t>MERRA </a:t>
            </a:r>
            <a:r>
              <a:rPr lang="en-US" sz="1400" dirty="0" smtClean="0"/>
              <a:t>&amp; </a:t>
            </a:r>
            <a:r>
              <a:rPr lang="en-US" sz="1400" dirty="0" smtClean="0"/>
              <a:t>MERRA-2 </a:t>
            </a:r>
            <a:r>
              <a:rPr lang="en-US" sz="1400" dirty="0" smtClean="0"/>
              <a:t>overestimate tropical solar cloud forcing, MERRA-2 more so; (3) MERRA-2 overestimates Southern Ocean cloud albedo in the austral summer.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751915" y="4741342"/>
            <a:ext cx="3672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JJA and DJF, we normalize by incoming solar radiation because of its strong seasonal variation.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324" y="1314459"/>
            <a:ext cx="3448352" cy="4525963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9455" y="1417965"/>
            <a:ext cx="4038599" cy="3175986"/>
          </a:xfrm>
        </p:spPr>
      </p:pic>
      <p:sp>
        <p:nvSpPr>
          <p:cNvPr id="8" name="Rectangle 7"/>
          <p:cNvSpPr/>
          <p:nvPr/>
        </p:nvSpPr>
        <p:spPr>
          <a:xfrm flipH="1" flipV="1">
            <a:off x="2401455" y="4100485"/>
            <a:ext cx="45719" cy="1297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 flipV="1">
            <a:off x="5772728" y="3758734"/>
            <a:ext cx="45719" cy="1297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7701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dirty="0" smtClean="0"/>
              <a:t>Normalized-SCF vs. LCF joint probability density plots </a:t>
            </a:r>
            <a:r>
              <a:rPr lang="en-US" i="1" dirty="0" smtClean="0">
                <a:solidFill>
                  <a:srgbClr val="FF0000"/>
                </a:solidFill>
              </a:rPr>
              <a:t>--- How to Read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457200" y="1631702"/>
            <a:ext cx="3008313" cy="4644492"/>
          </a:xfrm>
        </p:spPr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These are contour plots of the probability density in normalized-SCF vs. LCF space.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X-axis is –SCF/ISR, basically the  the cloud solar albedo.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Y-axis is LCF, the </a:t>
            </a:r>
            <a:r>
              <a:rPr lang="en-US" sz="1600" dirty="0" err="1" smtClean="0"/>
              <a:t>longwave</a:t>
            </a:r>
            <a:r>
              <a:rPr lang="en-US" sz="1600" dirty="0" smtClean="0"/>
              <a:t> cloud forcing. Larger values represent greater thermal trapping by clouds. For thick clouds it is a rough proxy for cloud height.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err="1" smtClean="0">
                <a:solidFill>
                  <a:srgbClr val="660066"/>
                </a:solidFill>
              </a:rPr>
              <a:t>Purple</a:t>
            </a:r>
            <a:r>
              <a:rPr lang="en-US" sz="1600" dirty="0" err="1" smtClean="0"/>
              <a:t>|</a:t>
            </a:r>
            <a:r>
              <a:rPr lang="en-US" sz="1600" dirty="0" err="1">
                <a:solidFill>
                  <a:srgbClr val="FF6600"/>
                </a:solidFill>
              </a:rPr>
              <a:t>Orange</a:t>
            </a:r>
            <a:r>
              <a:rPr lang="en-US" sz="1600" dirty="0" err="1" smtClean="0"/>
              <a:t>|</a:t>
            </a:r>
            <a:r>
              <a:rPr lang="en-US" sz="1600" dirty="0" err="1">
                <a:solidFill>
                  <a:srgbClr val="008000"/>
                </a:solidFill>
              </a:rPr>
              <a:t>Olive</a:t>
            </a:r>
            <a:r>
              <a:rPr lang="en-US" sz="1600" dirty="0" smtClean="0"/>
              <a:t> contours contain </a:t>
            </a:r>
            <a:r>
              <a:rPr lang="en-US" sz="1600" dirty="0">
                <a:solidFill>
                  <a:srgbClr val="660066"/>
                </a:solidFill>
              </a:rPr>
              <a:t>10</a:t>
            </a:r>
            <a:r>
              <a:rPr lang="en-US" sz="1600" dirty="0" smtClean="0"/>
              <a:t>|</a:t>
            </a:r>
            <a:r>
              <a:rPr lang="en-US" sz="1600" dirty="0">
                <a:solidFill>
                  <a:srgbClr val="FF6600"/>
                </a:solidFill>
              </a:rPr>
              <a:t>50</a:t>
            </a:r>
            <a:r>
              <a:rPr lang="en-US" sz="1600" dirty="0" smtClean="0"/>
              <a:t>|</a:t>
            </a:r>
            <a:r>
              <a:rPr lang="en-US" sz="1600" dirty="0">
                <a:solidFill>
                  <a:srgbClr val="008000"/>
                </a:solidFill>
              </a:rPr>
              <a:t>90</a:t>
            </a:r>
            <a:r>
              <a:rPr lang="en-US" sz="1600" dirty="0" smtClean="0"/>
              <a:t>% of the total probability with the highest probability densities. All densities outside each contours are smaller than those inside.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5050" y="547703"/>
            <a:ext cx="5111750" cy="4259791"/>
          </a:xfrm>
        </p:spPr>
      </p:pic>
      <p:sp>
        <p:nvSpPr>
          <p:cNvPr id="14" name="Text Placeholder 10"/>
          <p:cNvSpPr txBox="1">
            <a:spLocks/>
          </p:cNvSpPr>
          <p:nvPr/>
        </p:nvSpPr>
        <p:spPr>
          <a:xfrm>
            <a:off x="3947584" y="4946627"/>
            <a:ext cx="4233334" cy="13171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1600" dirty="0"/>
              <a:t>Each sample is a monthly average</a:t>
            </a:r>
            <a:r>
              <a:rPr lang="en-US" sz="1600" dirty="0" smtClean="0"/>
              <a:t>. Dilution by cloud fraction/occurrence will move a cloud-type linearly towards origin.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Filled </a:t>
            </a:r>
            <a:r>
              <a:rPr lang="en-US" sz="1600" dirty="0"/>
              <a:t>contours show CERES EBAF as an observational </a:t>
            </a:r>
            <a:r>
              <a:rPr lang="en-US" sz="1600" dirty="0" smtClean="0"/>
              <a:t>reference. Thick </a:t>
            </a:r>
            <a:r>
              <a:rPr lang="en-US" sz="1600" dirty="0"/>
              <a:t>| Thin lines show MERRA-2 | MERRA.</a:t>
            </a:r>
          </a:p>
          <a:p>
            <a:endParaRPr lang="en-US" sz="1600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3704166" y="1619250"/>
            <a:ext cx="1153583" cy="613834"/>
          </a:xfrm>
          <a:prstGeom prst="wedgeRoundRectCallout">
            <a:avLst>
              <a:gd name="adj1" fmla="val 44305"/>
              <a:gd name="adj2" fmla="val -7641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Full 14yr accumulation for TROPICS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259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6608" y="612775"/>
            <a:ext cx="4937760" cy="4114800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792288" y="4804833"/>
            <a:ext cx="5486400" cy="1367367"/>
          </a:xfrm>
        </p:spPr>
        <p:txBody>
          <a:bodyPr/>
          <a:lstStyle/>
          <a:p>
            <a:pPr marL="285750" indent="-285750">
              <a:buFont typeface="Wingdings" charset="2"/>
              <a:buChar char="q"/>
            </a:pPr>
            <a:r>
              <a:rPr lang="en-US" dirty="0" err="1" smtClean="0"/>
              <a:t>Stratiform</a:t>
            </a:r>
            <a:r>
              <a:rPr lang="en-US" dirty="0" smtClean="0"/>
              <a:t> branch: MERRA-2 looks very good (cf. </a:t>
            </a:r>
            <a:r>
              <a:rPr lang="en-US" dirty="0" smtClean="0"/>
              <a:t>MERRA </a:t>
            </a:r>
            <a:r>
              <a:rPr lang="en-US" dirty="0" smtClean="0"/>
              <a:t>a bit too bright).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Convective branch: MERRA-2 looks to have a bright bias that cannot be explained by linear dilution.</a:t>
            </a:r>
            <a:endParaRPr lang="en-US" dirty="0"/>
          </a:p>
        </p:txBody>
      </p:sp>
      <p:sp>
        <p:nvSpPr>
          <p:cNvPr id="11" name="Line Callout 1 10"/>
          <p:cNvSpPr/>
          <p:nvPr/>
        </p:nvSpPr>
        <p:spPr>
          <a:xfrm>
            <a:off x="5132915" y="2296586"/>
            <a:ext cx="1270000" cy="740833"/>
          </a:xfrm>
          <a:prstGeom prst="borderCallout1">
            <a:avLst>
              <a:gd name="adj1" fmla="val -4757"/>
              <a:gd name="adj2" fmla="val 49073"/>
              <a:gd name="adj3" fmla="val -53213"/>
              <a:gd name="adj4" fmla="val 2517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Convective branch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Line Callout 1 11"/>
          <p:cNvSpPr/>
          <p:nvPr/>
        </p:nvSpPr>
        <p:spPr>
          <a:xfrm>
            <a:off x="4942417" y="3464984"/>
            <a:ext cx="1301750" cy="715433"/>
          </a:xfrm>
          <a:prstGeom prst="borderCallout1">
            <a:avLst>
              <a:gd name="adj1" fmla="val 50641"/>
              <a:gd name="adj2" fmla="val -1205"/>
              <a:gd name="adj3" fmla="val 71947"/>
              <a:gd name="adj4" fmla="val -453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Stratiform</a:t>
            </a:r>
            <a:r>
              <a:rPr lang="en-US" dirty="0" smtClean="0">
                <a:solidFill>
                  <a:srgbClr val="000000"/>
                </a:solidFill>
              </a:rPr>
              <a:t> branch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5170" y="1471083"/>
            <a:ext cx="1280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Comic Sans MS"/>
                <a:cs typeface="Comic Sans MS"/>
              </a:rPr>
              <a:t>TROPICS</a:t>
            </a:r>
            <a:endParaRPr lang="en-US" dirty="0">
              <a:solidFill>
                <a:schemeClr val="accent2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50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611" y="590746"/>
            <a:ext cx="8681306" cy="361721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6545" y="4635499"/>
            <a:ext cx="7904789" cy="1629833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C0504D"/>
                </a:solidFill>
                <a:latin typeface="Comic Sans MS"/>
                <a:cs typeface="Comic Sans MS"/>
              </a:rPr>
              <a:t>Mid-latitudes:  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1800" dirty="0" smtClean="0">
                <a:latin typeface="Comic Sans MS"/>
                <a:cs typeface="Comic Sans MS"/>
              </a:rPr>
              <a:t>Northern --- looks very good, </a:t>
            </a:r>
            <a:r>
              <a:rPr lang="en-US" sz="1800" dirty="0" smtClean="0">
                <a:latin typeface="Comic Sans MS"/>
                <a:cs typeface="Comic Sans MS"/>
              </a:rPr>
              <a:t>MERRA-2 </a:t>
            </a:r>
            <a:r>
              <a:rPr lang="en-US" sz="1800" dirty="0" smtClean="0">
                <a:latin typeface="Comic Sans MS"/>
                <a:cs typeface="Comic Sans MS"/>
              </a:rPr>
              <a:t>a little better than </a:t>
            </a:r>
            <a:r>
              <a:rPr lang="en-US" sz="1800" dirty="0" smtClean="0">
                <a:latin typeface="Comic Sans MS"/>
                <a:cs typeface="Comic Sans MS"/>
              </a:rPr>
              <a:t>MERRA</a:t>
            </a:r>
            <a:endParaRPr lang="en-US" sz="1800" dirty="0">
              <a:latin typeface="Comic Sans MS"/>
              <a:cs typeface="Comic Sans MS"/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Southern --- </a:t>
            </a:r>
            <a:r>
              <a:rPr lang="en-US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MERRA-2 </a:t>
            </a:r>
            <a:r>
              <a:rPr lang="en-US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has a bit of a bright bias.</a:t>
            </a:r>
            <a:endParaRPr lang="en-US" sz="18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173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0288" y="4635499"/>
            <a:ext cx="7521046" cy="1629833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C0504D"/>
                </a:solidFill>
                <a:latin typeface="Comic Sans MS"/>
                <a:cs typeface="Comic Sans MS"/>
              </a:rPr>
              <a:t>High-latitudes:  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1800" dirty="0" smtClean="0">
                <a:latin typeface="Comic Sans MS"/>
                <a:cs typeface="Comic Sans MS"/>
              </a:rPr>
              <a:t>Northern --- looks good but most common 10% is diluted.</a:t>
            </a:r>
            <a:endParaRPr lang="en-US" sz="1800" dirty="0">
              <a:latin typeface="Comic Sans MS"/>
              <a:cs typeface="Comic Sans MS"/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Southern --- MERRA-2 has a strong bright bias, worse than </a:t>
            </a:r>
            <a:r>
              <a:rPr lang="en-US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MERRA.</a:t>
            </a:r>
            <a:endParaRPr lang="en-US" sz="18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570" y="690019"/>
            <a:ext cx="8318596" cy="3466081"/>
          </a:xfrm>
        </p:spPr>
      </p:pic>
    </p:spTree>
    <p:extLst>
      <p:ext uri="{BB962C8B-B14F-4D97-AF65-F5344CB8AC3E}">
        <p14:creationId xmlns:p14="http://schemas.microsoft.com/office/powerpoint/2010/main" xmlns="" val="180690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64594"/>
            <a:ext cx="8229600" cy="814387"/>
          </a:xfrm>
        </p:spPr>
        <p:txBody>
          <a:bodyPr/>
          <a:lstStyle/>
          <a:p>
            <a:r>
              <a:rPr lang="en-US" dirty="0" smtClean="0"/>
              <a:t>Seasonal Variation in Tropics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" t="10185" r="7515"/>
          <a:stretch/>
        </p:blipFill>
        <p:spPr>
          <a:xfrm>
            <a:off x="246888" y="1078981"/>
            <a:ext cx="4379976" cy="3547872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17" t="10237" r="7417" b="-52"/>
          <a:stretch/>
        </p:blipFill>
        <p:spPr>
          <a:xfrm>
            <a:off x="4772021" y="1078992"/>
            <a:ext cx="4041775" cy="3547872"/>
          </a:xfrm>
        </p:spPr>
      </p:pic>
      <p:sp>
        <p:nvSpPr>
          <p:cNvPr id="12" name="TextBox 11"/>
          <p:cNvSpPr txBox="1"/>
          <p:nvPr/>
        </p:nvSpPr>
        <p:spPr>
          <a:xfrm>
            <a:off x="1079500" y="4974167"/>
            <a:ext cx="704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MERRA-2 bright bias is more obvious in boreal summer, including a distinct increase in high-cloud probability.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035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391"/>
            <a:ext cx="8229600" cy="656695"/>
          </a:xfrm>
        </p:spPr>
        <p:txBody>
          <a:bodyPr>
            <a:noAutofit/>
          </a:bodyPr>
          <a:lstStyle/>
          <a:p>
            <a:r>
              <a:rPr lang="en-US" sz="3200" dirty="0" smtClean="0"/>
              <a:t>Diluted vs. Undiluted Cloud </a:t>
            </a:r>
            <a:r>
              <a:rPr lang="en-US" sz="3200" dirty="0" err="1" smtClean="0"/>
              <a:t>Forcings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9461"/>
            <a:ext cx="4040188" cy="639762"/>
          </a:xfrm>
        </p:spPr>
        <p:txBody>
          <a:bodyPr anchor="t">
            <a:normAutofit fontScale="92500" lnSpcReduction="20000"/>
          </a:bodyPr>
          <a:lstStyle/>
          <a:p>
            <a:pPr algn="ctr"/>
            <a:r>
              <a:rPr lang="en-US" dirty="0" smtClean="0"/>
              <a:t>Diluted (by cloud fraction /frequency of occurrence)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789789"/>
            <a:ext cx="4040188" cy="3366823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69461"/>
            <a:ext cx="4041775" cy="639762"/>
          </a:xfrm>
        </p:spPr>
        <p:txBody>
          <a:bodyPr anchor="t">
            <a:normAutofit fontScale="92500" lnSpcReduction="20000"/>
          </a:bodyPr>
          <a:lstStyle/>
          <a:p>
            <a:pPr algn="ctr"/>
            <a:r>
              <a:rPr lang="en-US" dirty="0" smtClean="0"/>
              <a:t>Undiluted (i.e., overcast equivalent)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7388" y="1789128"/>
            <a:ext cx="4041775" cy="3368145"/>
          </a:xfrm>
        </p:spPr>
      </p:pic>
      <p:sp>
        <p:nvSpPr>
          <p:cNvPr id="9" name="TextBox 8"/>
          <p:cNvSpPr txBox="1"/>
          <p:nvPr/>
        </p:nvSpPr>
        <p:spPr>
          <a:xfrm>
            <a:off x="4974167" y="1852088"/>
            <a:ext cx="123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--------------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0167" y="535518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MERRA-2 tropical convection is higher and brighter than MERRA. In this respect, MERRA seems to be more accurate (cf. diluted EBAF comparison).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7047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0778"/>
            <a:ext cx="7188204" cy="2995085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96" y="3608920"/>
            <a:ext cx="7147411" cy="29780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20417" y="698503"/>
            <a:ext cx="2032000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Clearly </a:t>
            </a:r>
            <a:r>
              <a:rPr lang="en-US" dirty="0" err="1" smtClean="0"/>
              <a:t>undilution</a:t>
            </a:r>
            <a:r>
              <a:rPr lang="en-US" dirty="0" smtClean="0"/>
              <a:t> is working to remove the cloud fraction / cloud occurrence dilution. The undiluted (overcast equivalent) case shows that MERRA-2 mid-latitude clouds are a little brighter and higher than in MERRA. Its not a big difference, but the diluted EBAF data suggests that the data is somewhere in between MERRA and MERRA-2.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5921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1841"/>
            <a:ext cx="7188204" cy="2995085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21" y="3602736"/>
            <a:ext cx="7160361" cy="29834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20417" y="698503"/>
            <a:ext cx="20320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Southern Ocean cloud is inherently brighter in MERRA-2 than MERRA. The same appears to also be true, though less evident, for Northern high-latitudes.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703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MERRA-2 Cloud Forcing Summary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good:</a:t>
            </a:r>
          </a:p>
          <a:p>
            <a:pPr lvl="1"/>
            <a:r>
              <a:rPr lang="en-US" dirty="0" smtClean="0"/>
              <a:t>Better overall global cloud forcing pattern.</a:t>
            </a:r>
          </a:p>
          <a:p>
            <a:pPr lvl="1"/>
            <a:r>
              <a:rPr lang="en-US" dirty="0" smtClean="0"/>
              <a:t>In particular, tropical ITCZ, subtropical cloud minima, and transition to mid/high-latitude cloud have a more realistic pattern.</a:t>
            </a:r>
          </a:p>
          <a:p>
            <a:pPr lvl="1"/>
            <a:r>
              <a:rPr lang="en-US" dirty="0" smtClean="0"/>
              <a:t>Continental cloud is also improved.</a:t>
            </a:r>
          </a:p>
          <a:p>
            <a:r>
              <a:rPr lang="en-US" dirty="0" smtClean="0"/>
              <a:t>The not so good:</a:t>
            </a:r>
          </a:p>
          <a:p>
            <a:pPr lvl="1"/>
            <a:r>
              <a:rPr lang="en-US" dirty="0" smtClean="0"/>
              <a:t>Tropical cloud is too bright.</a:t>
            </a:r>
          </a:p>
          <a:p>
            <a:pPr lvl="1"/>
            <a:r>
              <a:rPr lang="en-US" dirty="0" smtClean="0"/>
              <a:t>Southern Ocean cloud is too bright.</a:t>
            </a:r>
          </a:p>
          <a:p>
            <a:r>
              <a:rPr lang="en-US" smtClean="0"/>
              <a:t>Have just started </a:t>
            </a:r>
            <a:r>
              <a:rPr lang="en-US" dirty="0" smtClean="0"/>
              <a:t>looking at </a:t>
            </a:r>
            <a:r>
              <a:rPr lang="en-US" i="1" dirty="0" smtClean="0"/>
              <a:t>surface</a:t>
            </a:r>
            <a:r>
              <a:rPr lang="en-US" dirty="0" smtClean="0"/>
              <a:t> CRF.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705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 MERRA-2 TOA cloud radiative forcing against CERES EBAF and </a:t>
            </a:r>
            <a:r>
              <a:rPr lang="en-US" dirty="0" smtClean="0"/>
              <a:t>MERRA. </a:t>
            </a:r>
            <a:endParaRPr lang="en-US" dirty="0" smtClean="0"/>
          </a:p>
          <a:p>
            <a:r>
              <a:rPr lang="en-US" dirty="0" smtClean="0"/>
              <a:t>All results use monthly means, aggregated into 14 year averages, for the period Mar 2000 – </a:t>
            </a:r>
            <a:r>
              <a:rPr lang="en-US" dirty="0"/>
              <a:t> </a:t>
            </a:r>
            <a:r>
              <a:rPr lang="en-US" dirty="0" smtClean="0"/>
              <a:t>Feb 2014. (CERES EBAF available March 2000 onwards).</a:t>
            </a:r>
          </a:p>
          <a:p>
            <a:r>
              <a:rPr lang="en-US" dirty="0" smtClean="0"/>
              <a:t>We look at DJF, JJA, and ANN averages.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864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58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TOA Shortwave Cloud Forcing</a:t>
            </a:r>
            <a:br>
              <a:rPr lang="en-US" dirty="0" smtClean="0"/>
            </a:br>
            <a:r>
              <a:rPr lang="en-US" sz="3600" dirty="0" smtClean="0"/>
              <a:t>Annual Average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635000" y="5958426"/>
            <a:ext cx="78634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(1) MERRA-1 &amp; -2 are both realistic, showing tropical convection, high-latitude stratus, and subtropical subsidence zones (cloud minima); (2) MERRA-2 does better than </a:t>
            </a:r>
            <a:r>
              <a:rPr lang="en-US" sz="1400" dirty="0" smtClean="0"/>
              <a:t>MERRA </a:t>
            </a:r>
            <a:r>
              <a:rPr lang="en-US" sz="1400" dirty="0" smtClean="0"/>
              <a:t>over continents, in subsidence zones and in ITCZ; (3) MERRA-2 has excessive </a:t>
            </a:r>
            <a:r>
              <a:rPr lang="en-US" sz="1400" dirty="0"/>
              <a:t>W</a:t>
            </a:r>
            <a:r>
              <a:rPr lang="en-US" sz="1400" dirty="0" smtClean="0"/>
              <a:t>estern Pacific &amp; </a:t>
            </a:r>
            <a:r>
              <a:rPr lang="en-US" sz="1400" dirty="0"/>
              <a:t>S</a:t>
            </a:r>
            <a:r>
              <a:rPr lang="en-US" sz="1400" dirty="0" smtClean="0"/>
              <a:t>outhern </a:t>
            </a:r>
            <a:r>
              <a:rPr lang="en-US" sz="1400" dirty="0"/>
              <a:t>O</a:t>
            </a:r>
            <a:r>
              <a:rPr lang="en-US" sz="1400" dirty="0" smtClean="0"/>
              <a:t>cean cloud cooling (albedo).  </a:t>
            </a:r>
            <a:endParaRPr lang="en-US" sz="1400" dirty="0"/>
          </a:p>
        </p:txBody>
      </p:sp>
      <p:pic>
        <p:nvPicPr>
          <p:cNvPr id="3" name="Content Placeholder 2" descr="cmp_M12Rad_EBAF-SCF_200003-201402_ANN_gmap_v2.0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8559" r="-8559"/>
          <a:stretch>
            <a:fillRect/>
          </a:stretch>
        </p:blipFill>
        <p:spPr>
          <a:xfrm>
            <a:off x="457200" y="1444752"/>
            <a:ext cx="4038923" cy="4526280"/>
          </a:xfrm>
        </p:spPr>
      </p:pic>
      <p:sp>
        <p:nvSpPr>
          <p:cNvPr id="9" name="Rounded Rectangular Callout 8"/>
          <p:cNvSpPr/>
          <p:nvPr/>
        </p:nvSpPr>
        <p:spPr>
          <a:xfrm>
            <a:off x="179914" y="719665"/>
            <a:ext cx="1312334" cy="819683"/>
          </a:xfrm>
          <a:prstGeom prst="wedgeRoundRectCallout">
            <a:avLst>
              <a:gd name="adj1" fmla="val 77554"/>
              <a:gd name="adj2" fmla="val 4871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SCF &lt; 0.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C</a:t>
            </a:r>
            <a:r>
              <a:rPr lang="en-US" sz="1200" dirty="0" smtClean="0">
                <a:solidFill>
                  <a:srgbClr val="000000"/>
                </a:solidFill>
              </a:rPr>
              <a:t>louds cool in solar by reflection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6" name="Content Placeholder 5" descr="cmp_Rad_M12_minus_EBAF-SCF_200003-201402_ANN_gmap_v2.0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8558" r="-8558"/>
          <a:stretch>
            <a:fillRect/>
          </a:stretch>
        </p:blipFill>
        <p:spPr>
          <a:xfrm>
            <a:off x="4648200" y="1444752"/>
            <a:ext cx="4038600" cy="4525963"/>
          </a:xfrm>
        </p:spPr>
      </p:pic>
      <p:sp>
        <p:nvSpPr>
          <p:cNvPr id="11" name="Rounded Rectangular Callout 10"/>
          <p:cNvSpPr/>
          <p:nvPr/>
        </p:nvSpPr>
        <p:spPr>
          <a:xfrm>
            <a:off x="7645400" y="825502"/>
            <a:ext cx="1312334" cy="563038"/>
          </a:xfrm>
          <a:prstGeom prst="wedgeRoundRectCallout">
            <a:avLst>
              <a:gd name="adj1" fmla="val -49059"/>
              <a:gd name="adj2" fmla="val 9318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SCF relative to EBAF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H="1" flipV="1">
            <a:off x="2382983" y="4202081"/>
            <a:ext cx="45719" cy="1297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H="1" flipV="1">
            <a:off x="6446984" y="3639130"/>
            <a:ext cx="45719" cy="1297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29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TOA Shortwave Cloud Forcing</a:t>
            </a:r>
            <a:br>
              <a:rPr lang="en-US" dirty="0" smtClean="0"/>
            </a:br>
            <a:r>
              <a:rPr lang="en-US" sz="3600" dirty="0" smtClean="0"/>
              <a:t>Annual Average (zonal)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635000" y="5513940"/>
            <a:ext cx="78634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(1) Both </a:t>
            </a:r>
            <a:r>
              <a:rPr lang="en-US" sz="1400" dirty="0" smtClean="0"/>
              <a:t>MERRA </a:t>
            </a:r>
            <a:r>
              <a:rPr lang="en-US" sz="1400" dirty="0" smtClean="0"/>
              <a:t>and </a:t>
            </a:r>
            <a:r>
              <a:rPr lang="en-US" sz="1400" dirty="0" smtClean="0"/>
              <a:t>MERRA-2 </a:t>
            </a:r>
            <a:r>
              <a:rPr lang="en-US" sz="1400" dirty="0" smtClean="0"/>
              <a:t>are quite realistic, showing tropical convection, </a:t>
            </a:r>
            <a:r>
              <a:rPr lang="en-US" sz="1400" dirty="0"/>
              <a:t>S</a:t>
            </a:r>
            <a:r>
              <a:rPr lang="en-US" sz="1400" dirty="0" smtClean="0"/>
              <a:t>outhern Ocean stratus, and subtropical subsidence zones (cloud minima); (2) MERRA-2 does better over continents and in subsidence zones; (3) MERRA-2 has excessive Tropical and </a:t>
            </a:r>
            <a:r>
              <a:rPr lang="en-US" sz="1400" dirty="0"/>
              <a:t>S</a:t>
            </a:r>
            <a:r>
              <a:rPr lang="en-US" sz="1400" dirty="0" smtClean="0"/>
              <a:t>outhern Ocean cloudiness.  </a:t>
            </a:r>
            <a:endParaRPr lang="en-US" sz="1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019810"/>
            <a:ext cx="4038600" cy="3157592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998183"/>
            <a:ext cx="4038600" cy="3200847"/>
          </a:xfrm>
        </p:spPr>
      </p:pic>
      <p:sp>
        <p:nvSpPr>
          <p:cNvPr id="6" name="Rectangle 5"/>
          <p:cNvSpPr/>
          <p:nvPr/>
        </p:nvSpPr>
        <p:spPr>
          <a:xfrm flipH="1" flipV="1">
            <a:off x="1764170" y="4331385"/>
            <a:ext cx="45719" cy="1297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H="1" flipV="1">
            <a:off x="5920510" y="2253675"/>
            <a:ext cx="45719" cy="1297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553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58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TOA </a:t>
            </a:r>
            <a:r>
              <a:rPr lang="en-US" dirty="0" err="1" smtClean="0"/>
              <a:t>Longwave</a:t>
            </a:r>
            <a:r>
              <a:rPr lang="en-US" dirty="0" smtClean="0"/>
              <a:t> Cloud Forcing</a:t>
            </a:r>
            <a:br>
              <a:rPr lang="en-US" dirty="0" smtClean="0"/>
            </a:br>
            <a:r>
              <a:rPr lang="en-US" sz="3600" dirty="0" smtClean="0"/>
              <a:t>Annual Average</a:t>
            </a:r>
            <a:endParaRPr lang="en-US" sz="36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179914" y="560920"/>
            <a:ext cx="1312334" cy="819683"/>
          </a:xfrm>
          <a:prstGeom prst="wedgeRoundRectCallout">
            <a:avLst>
              <a:gd name="adj1" fmla="val 77554"/>
              <a:gd name="adj2" fmla="val 4871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L</a:t>
            </a:r>
            <a:r>
              <a:rPr lang="en-US" sz="1200" dirty="0" smtClean="0">
                <a:solidFill>
                  <a:srgbClr val="000000"/>
                </a:solidFill>
              </a:rPr>
              <a:t>CF &gt; 0.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C</a:t>
            </a:r>
            <a:r>
              <a:rPr lang="en-US" sz="1200" dirty="0" smtClean="0">
                <a:solidFill>
                  <a:srgbClr val="000000"/>
                </a:solidFill>
              </a:rPr>
              <a:t>louds warm in LW by thermal trapping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000" y="5958426"/>
            <a:ext cx="78634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(1) Both </a:t>
            </a:r>
            <a:r>
              <a:rPr lang="en-US" sz="1400" dirty="0" smtClean="0"/>
              <a:t>MERRA </a:t>
            </a:r>
            <a:r>
              <a:rPr lang="en-US" sz="1400" dirty="0" smtClean="0"/>
              <a:t>and -2 are very realistic, showing tropical convection, mid-/high-latitude cloud, and subtropical subsidence zones (cloud minima); (2) MERRA-2 does better over continents and in subsidence zones / ITCZ; (3) MERRA-2 has excessive </a:t>
            </a:r>
            <a:r>
              <a:rPr lang="en-US" sz="1400" dirty="0"/>
              <a:t>W</a:t>
            </a:r>
            <a:r>
              <a:rPr lang="en-US" sz="1400" dirty="0" smtClean="0"/>
              <a:t>estern Pacific convection.  </a:t>
            </a:r>
            <a:endParaRPr lang="en-US" sz="1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324" y="1441455"/>
            <a:ext cx="3448352" cy="452596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3324" y="1441455"/>
            <a:ext cx="3448352" cy="4525963"/>
          </a:xfrm>
        </p:spPr>
      </p:pic>
      <p:sp>
        <p:nvSpPr>
          <p:cNvPr id="11" name="Rounded Rectangular Callout 10"/>
          <p:cNvSpPr/>
          <p:nvPr/>
        </p:nvSpPr>
        <p:spPr>
          <a:xfrm>
            <a:off x="7645400" y="666757"/>
            <a:ext cx="1312334" cy="563038"/>
          </a:xfrm>
          <a:prstGeom prst="wedgeRoundRectCallout">
            <a:avLst>
              <a:gd name="adj1" fmla="val -49059"/>
              <a:gd name="adj2" fmla="val 9318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L</a:t>
            </a:r>
            <a:r>
              <a:rPr lang="en-US" sz="1200" dirty="0" smtClean="0">
                <a:solidFill>
                  <a:srgbClr val="000000"/>
                </a:solidFill>
              </a:rPr>
              <a:t>CF relative to EBAF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H="1" flipV="1">
            <a:off x="2392219" y="4202081"/>
            <a:ext cx="45719" cy="1297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H="1" flipV="1">
            <a:off x="6465455" y="3629892"/>
            <a:ext cx="45719" cy="1297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031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TOA </a:t>
            </a:r>
            <a:r>
              <a:rPr lang="en-US" dirty="0" err="1" smtClean="0"/>
              <a:t>Longwave</a:t>
            </a:r>
            <a:r>
              <a:rPr lang="en-US" dirty="0" smtClean="0"/>
              <a:t> Cloud Forcing</a:t>
            </a:r>
            <a:br>
              <a:rPr lang="en-US" dirty="0" smtClean="0"/>
            </a:br>
            <a:r>
              <a:rPr lang="en-US" sz="3600" dirty="0" smtClean="0"/>
              <a:t>Annual Average (zonal)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635000" y="5513940"/>
            <a:ext cx="78634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(1) Both </a:t>
            </a:r>
            <a:r>
              <a:rPr lang="en-US" sz="1400" dirty="0" smtClean="0"/>
              <a:t>MERRA </a:t>
            </a:r>
            <a:r>
              <a:rPr lang="en-US" sz="1400" dirty="0" smtClean="0"/>
              <a:t>and </a:t>
            </a:r>
            <a:r>
              <a:rPr lang="en-US" sz="1400" dirty="0" smtClean="0"/>
              <a:t>MERRA-2 </a:t>
            </a:r>
            <a:r>
              <a:rPr lang="en-US" sz="1400" dirty="0" smtClean="0"/>
              <a:t>are very realistic, showing tropical convection, mid-/high-latitude clouds, and subtropical subsidence zones (cloud minima); (2) MERRA-2 does better in southern mid-latitudes and in subsidence zones; (3) MERRA-2 has excessive Tropical cloudiness.  </a:t>
            </a:r>
            <a:endParaRPr lang="en-US" sz="1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988731"/>
            <a:ext cx="4038600" cy="321975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998183"/>
            <a:ext cx="4038600" cy="3200847"/>
          </a:xfrm>
        </p:spPr>
      </p:pic>
      <p:sp>
        <p:nvSpPr>
          <p:cNvPr id="6" name="Rectangle 5"/>
          <p:cNvSpPr/>
          <p:nvPr/>
        </p:nvSpPr>
        <p:spPr>
          <a:xfrm>
            <a:off x="1699490" y="2239817"/>
            <a:ext cx="129310" cy="1708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 flipV="1">
            <a:off x="5920972" y="2239817"/>
            <a:ext cx="45719" cy="1297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786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58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TOA Net Cloud Forcing</a:t>
            </a:r>
            <a:br>
              <a:rPr lang="en-US" dirty="0" smtClean="0"/>
            </a:br>
            <a:r>
              <a:rPr lang="en-US" sz="3600" dirty="0" smtClean="0"/>
              <a:t>Annual Average</a:t>
            </a:r>
            <a:endParaRPr lang="en-US" sz="36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179914" y="560920"/>
            <a:ext cx="1312334" cy="819683"/>
          </a:xfrm>
          <a:prstGeom prst="wedgeRoundRectCallout">
            <a:avLst>
              <a:gd name="adj1" fmla="val 77554"/>
              <a:gd name="adj2" fmla="val 4871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Widespread negative shows net cooling due to clouds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000" y="5958426"/>
            <a:ext cx="78634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(1) Both </a:t>
            </a:r>
            <a:r>
              <a:rPr lang="en-US" sz="1400" dirty="0" smtClean="0"/>
              <a:t>MERRA </a:t>
            </a:r>
            <a:r>
              <a:rPr lang="en-US" sz="1400" dirty="0" smtClean="0"/>
              <a:t>&amp; </a:t>
            </a:r>
            <a:r>
              <a:rPr lang="en-US" sz="1400" dirty="0" smtClean="0"/>
              <a:t>MERRA-2 </a:t>
            </a:r>
            <a:r>
              <a:rPr lang="en-US" sz="1400" dirty="0" smtClean="0"/>
              <a:t>show general net negative cloud forcing, especially in stratus regions; </a:t>
            </a:r>
            <a:r>
              <a:rPr lang="en-US" sz="1400" dirty="0" smtClean="0">
                <a:solidFill>
                  <a:srgbClr val="000000"/>
                </a:solidFill>
              </a:rPr>
              <a:t>(2) MERRA-2 does better over Eurasia and North America; (3) MERRA-2 has excessive </a:t>
            </a:r>
            <a:r>
              <a:rPr lang="en-US" sz="1400" dirty="0">
                <a:solidFill>
                  <a:srgbClr val="000000"/>
                </a:solidFill>
              </a:rPr>
              <a:t>W</a:t>
            </a:r>
            <a:r>
              <a:rPr lang="en-US" sz="1400" dirty="0" smtClean="0">
                <a:solidFill>
                  <a:srgbClr val="000000"/>
                </a:solidFill>
              </a:rPr>
              <a:t>estern Pacific and Southern Ocean cloud cooling.  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324" y="1441455"/>
            <a:ext cx="3448352" cy="4525963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3324" y="1441455"/>
            <a:ext cx="3448352" cy="4525963"/>
          </a:xfrm>
        </p:spPr>
      </p:pic>
      <p:sp>
        <p:nvSpPr>
          <p:cNvPr id="11" name="Rounded Rectangular Callout 10"/>
          <p:cNvSpPr/>
          <p:nvPr/>
        </p:nvSpPr>
        <p:spPr>
          <a:xfrm>
            <a:off x="7645400" y="666757"/>
            <a:ext cx="1312334" cy="563038"/>
          </a:xfrm>
          <a:prstGeom prst="wedgeRoundRectCallout">
            <a:avLst>
              <a:gd name="adj1" fmla="val -49059"/>
              <a:gd name="adj2" fmla="val 9318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NCF relative to EBAF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 flipV="1">
            <a:off x="2382983" y="4202081"/>
            <a:ext cx="45719" cy="1297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H="1" flipV="1">
            <a:off x="6465917" y="3629891"/>
            <a:ext cx="45719" cy="1297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239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TOA Net Cloud Forcing</a:t>
            </a:r>
            <a:br>
              <a:rPr lang="en-US" dirty="0" smtClean="0"/>
            </a:br>
            <a:r>
              <a:rPr lang="en-US" sz="3600" dirty="0" smtClean="0"/>
              <a:t>Annual Average (zonal)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125640"/>
            <a:ext cx="4038600" cy="3157592"/>
          </a:xfrm>
        </p:spPr>
      </p:pic>
      <p:sp>
        <p:nvSpPr>
          <p:cNvPr id="12" name="TextBox 11"/>
          <p:cNvSpPr txBox="1"/>
          <p:nvPr/>
        </p:nvSpPr>
        <p:spPr>
          <a:xfrm>
            <a:off x="635000" y="5513940"/>
            <a:ext cx="7863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(1) Both </a:t>
            </a:r>
            <a:r>
              <a:rPr lang="en-US" sz="1400" dirty="0" smtClean="0">
                <a:solidFill>
                  <a:srgbClr val="000000"/>
                </a:solidFill>
              </a:rPr>
              <a:t>MERRA </a:t>
            </a:r>
            <a:r>
              <a:rPr lang="en-US" sz="1400" dirty="0" smtClean="0">
                <a:solidFill>
                  <a:srgbClr val="000000"/>
                </a:solidFill>
              </a:rPr>
              <a:t>and </a:t>
            </a:r>
            <a:r>
              <a:rPr lang="en-US" sz="1400" dirty="0" smtClean="0">
                <a:solidFill>
                  <a:srgbClr val="000000"/>
                </a:solidFill>
              </a:rPr>
              <a:t>MERRA-2 </a:t>
            </a:r>
            <a:r>
              <a:rPr lang="en-US" sz="1400" dirty="0" smtClean="0">
                <a:solidFill>
                  <a:srgbClr val="000000"/>
                </a:solidFill>
              </a:rPr>
              <a:t>are realistic; (2) MERRA-2 does better in northern mid-latitudes; (3) MERRA-2 has excessive Tropical and Southern Ocean cloud cooling.  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104013"/>
            <a:ext cx="4038600" cy="3200847"/>
          </a:xfrm>
        </p:spPr>
      </p:pic>
      <p:sp>
        <p:nvSpPr>
          <p:cNvPr id="6" name="Rectangle 5"/>
          <p:cNvSpPr/>
          <p:nvPr/>
        </p:nvSpPr>
        <p:spPr>
          <a:xfrm flipH="1" flipV="1">
            <a:off x="1773383" y="2392219"/>
            <a:ext cx="45719" cy="1297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H="1" flipV="1">
            <a:off x="5911736" y="2336569"/>
            <a:ext cx="45719" cy="1297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767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58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SCF / incoming Solar</a:t>
            </a:r>
            <a:br>
              <a:rPr lang="en-US" dirty="0" smtClean="0"/>
            </a:br>
            <a:r>
              <a:rPr lang="en-US" sz="3600" dirty="0" smtClean="0"/>
              <a:t>JJA Average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635000" y="5852596"/>
            <a:ext cx="78634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(1) MERRA-2 has a more realistic pattern than </a:t>
            </a:r>
            <a:r>
              <a:rPr lang="en-US" sz="1400" dirty="0" smtClean="0"/>
              <a:t>MERRA, </a:t>
            </a:r>
            <a:r>
              <a:rPr lang="en-US" sz="1400" dirty="0" smtClean="0"/>
              <a:t>in the tropics, subtropics, and at higher latitudes; (2) Both </a:t>
            </a:r>
            <a:r>
              <a:rPr lang="en-US" sz="1400" dirty="0" smtClean="0"/>
              <a:t>MERRA </a:t>
            </a:r>
            <a:r>
              <a:rPr lang="en-US" sz="1400" dirty="0" smtClean="0"/>
              <a:t>&amp; </a:t>
            </a:r>
            <a:r>
              <a:rPr lang="en-US" sz="1400" dirty="0" smtClean="0"/>
              <a:t>MERRA-2 </a:t>
            </a:r>
            <a:r>
              <a:rPr lang="en-US" sz="1400" dirty="0" smtClean="0"/>
              <a:t>overestimate tropical solar cloud forcing, MERRA-2 more so; (3) MERRA-2 has a strong overestimate of Southern Ocean cloud albedo in the austral winter.</a:t>
            </a:r>
            <a:endParaRPr lang="en-US" sz="1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324" y="1314459"/>
            <a:ext cx="3448352" cy="4525963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9455" y="1428548"/>
            <a:ext cx="4038600" cy="3175986"/>
          </a:xfrm>
        </p:spPr>
      </p:pic>
      <p:sp>
        <p:nvSpPr>
          <p:cNvPr id="14" name="TextBox 13"/>
          <p:cNvSpPr txBox="1"/>
          <p:nvPr/>
        </p:nvSpPr>
        <p:spPr>
          <a:xfrm>
            <a:off x="4751915" y="4741342"/>
            <a:ext cx="3672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JJA and DJF, we normalize by incoming solar radiation because of its strong seasonal variation.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H="1" flipV="1">
            <a:off x="2401455" y="4091249"/>
            <a:ext cx="45719" cy="1297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 flipV="1">
            <a:off x="5772729" y="3777207"/>
            <a:ext cx="45719" cy="1297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0062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1930</TotalTime>
  <Words>1059</Words>
  <Application>Microsoft Office PowerPoint</Application>
  <PresentationFormat>On-screen Show (4:3)</PresentationFormat>
  <Paragraphs>72</Paragraphs>
  <Slides>19</Slides>
  <Notes>1</Notes>
  <HiddenSlides>5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Photo Editor Photo</vt:lpstr>
      <vt:lpstr>MERRA-2 Cloud Radiative  Forcing Validation</vt:lpstr>
      <vt:lpstr>Introduction</vt:lpstr>
      <vt:lpstr>TOA Shortwave Cloud Forcing Annual Average</vt:lpstr>
      <vt:lpstr>TOA Shortwave Cloud Forcing Annual Average (zonal)</vt:lpstr>
      <vt:lpstr>TOA Longwave Cloud Forcing Annual Average</vt:lpstr>
      <vt:lpstr>TOA Longwave Cloud Forcing Annual Average (zonal)</vt:lpstr>
      <vt:lpstr>TOA Net Cloud Forcing Annual Average</vt:lpstr>
      <vt:lpstr>TOA Net Cloud Forcing Annual Average (zonal)</vt:lpstr>
      <vt:lpstr>SCF / incoming Solar JJA Average</vt:lpstr>
      <vt:lpstr>SCF / incoming Solar DJF Average</vt:lpstr>
      <vt:lpstr>Normalized-SCF vs. LCF joint probability density plots --- How to Read</vt:lpstr>
      <vt:lpstr>Slide 12</vt:lpstr>
      <vt:lpstr>Slide 13</vt:lpstr>
      <vt:lpstr>Slide 14</vt:lpstr>
      <vt:lpstr>Seasonal Variation in Tropics</vt:lpstr>
      <vt:lpstr>Diluted vs. Undiluted Cloud Forcings</vt:lpstr>
      <vt:lpstr>Slide 17</vt:lpstr>
      <vt:lpstr>Slide 18</vt:lpstr>
      <vt:lpstr>MERRA-2 Cloud Forcing Summary</vt:lpstr>
    </vt:vector>
  </TitlesOfParts>
  <Company>NASA/GMAO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MERRA-2 Cloud and Radiation Validation</dc:title>
  <dc:creator>Peter Norris</dc:creator>
  <cp:lastModifiedBy>Michael Bosilovich</cp:lastModifiedBy>
  <cp:revision>98</cp:revision>
  <dcterms:created xsi:type="dcterms:W3CDTF">2015-01-09T20:06:09Z</dcterms:created>
  <dcterms:modified xsi:type="dcterms:W3CDTF">2015-06-05T19:19:45Z</dcterms:modified>
</cp:coreProperties>
</file>