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9951B7-60A4-4D4F-BBEE-FB5A47A4F02F}">
          <p14:sldIdLst>
            <p14:sldId id="256"/>
          </p14:sldIdLst>
        </p14:section>
        <p14:section name="Introduction" id="{825763BE-B98C-3745-916B-4311EA85B3A4}">
          <p14:sldIdLst>
            <p14:sldId id="257"/>
          </p14:sldIdLst>
        </p14:section>
        <p14:section name="TOA Cloud Forcing --- annual avg" id="{51DE3437-FEFD-3C40-8A38-4589426139BE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normalized SCF vs. LCF" id="{99A18FA8-008F-5645-B8DB-7E66585D7E75}">
          <p14:sldIdLst>
            <p14:sldId id="267"/>
            <p14:sldId id="268"/>
            <p14:sldId id="269"/>
            <p14:sldId id="270"/>
            <p14:sldId id="271"/>
          </p14:sldIdLst>
        </p14:section>
        <p14:section name="Cloud Forcing Summary" id="{DBECFE9D-E177-BC43-9113-F4D8ED809954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377E-1908-8B44-B49B-BDACB34E685B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683F-4A78-C74A-BACF-78B25AD3A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0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1EC9-6F7E-B74C-9C0D-7C41289C9C7A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96CC-7F23-3F49-8D13-0D02477E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MERRA-2 Cloud </a:t>
            </a:r>
            <a:r>
              <a:rPr lang="en-US" dirty="0" err="1" smtClean="0"/>
              <a:t>Radiative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Forcing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Norris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78" y="5926667"/>
            <a:ext cx="797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MERRA-2 Rollout, NASA/GSFC, June 4, 2015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152400"/>
          <a:ext cx="10271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3" imgW="5982535" imgH="4944165" progId="MSPhotoEd.3">
                  <p:embed/>
                </p:oleObj>
              </mc:Choice>
              <mc:Fallback>
                <p:oleObj name="Photo Editor Photo" r:id="rId3" imgW="5982535" imgH="4944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0271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00C2"/>
                                </a:gs>
                                <a:gs pos="100000">
                                  <a:srgbClr val="FE0030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GESTAR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0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08" y="612775"/>
            <a:ext cx="4937760" cy="41148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4804833"/>
            <a:ext cx="5486400" cy="1367367"/>
          </a:xfrm>
        </p:spPr>
        <p:txBody>
          <a:bodyPr/>
          <a:lstStyle/>
          <a:p>
            <a:pPr marL="285750" indent="-285750">
              <a:buFont typeface="Wingdings" charset="2"/>
              <a:buChar char="q"/>
            </a:pPr>
            <a:r>
              <a:rPr lang="en-US" dirty="0" err="1" smtClean="0"/>
              <a:t>Stratiform</a:t>
            </a:r>
            <a:r>
              <a:rPr lang="en-US" dirty="0" smtClean="0"/>
              <a:t> branch: MERRA-2 looks very good (cf. MERRA a bit too bright).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Convective branch: MERRA-2 looks to have a bright bias that cannot be explained by linear dilution.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5132915" y="2296586"/>
            <a:ext cx="1270000" cy="740833"/>
          </a:xfrm>
          <a:prstGeom prst="borderCallout1">
            <a:avLst>
              <a:gd name="adj1" fmla="val -4757"/>
              <a:gd name="adj2" fmla="val 49073"/>
              <a:gd name="adj3" fmla="val -53213"/>
              <a:gd name="adj4" fmla="val 25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Convective branch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942417" y="3464984"/>
            <a:ext cx="1301750" cy="715433"/>
          </a:xfrm>
          <a:prstGeom prst="borderCallout1">
            <a:avLst>
              <a:gd name="adj1" fmla="val 50641"/>
              <a:gd name="adj2" fmla="val -1205"/>
              <a:gd name="adj3" fmla="val 71947"/>
              <a:gd name="adj4" fmla="val -45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Stratiform</a:t>
            </a:r>
            <a:r>
              <a:rPr lang="en-US" dirty="0" smtClean="0">
                <a:solidFill>
                  <a:srgbClr val="000000"/>
                </a:solidFill>
              </a:rPr>
              <a:t> branch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5170" y="1471083"/>
            <a:ext cx="12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TROPICS</a:t>
            </a:r>
            <a:endParaRPr lang="en-US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50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1" y="590746"/>
            <a:ext cx="8681306" cy="3617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8" y="4635499"/>
            <a:ext cx="7521046" cy="162983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504D"/>
                </a:solidFill>
                <a:latin typeface="Comic Sans MS"/>
                <a:cs typeface="Comic Sans MS"/>
              </a:rPr>
              <a:t>Mid-latitudes: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latin typeface="Comic Sans MS"/>
                <a:cs typeface="Comic Sans MS"/>
              </a:rPr>
              <a:t>Northern --- looks very good, MERRA-2 a little better than MERRA.</a:t>
            </a:r>
            <a:endParaRPr lang="en-US" sz="18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Southern --- MERRA-2 has a bit of a bright bias.</a:t>
            </a:r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17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8" y="4635499"/>
            <a:ext cx="7521046" cy="162983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504D"/>
                </a:solidFill>
                <a:latin typeface="Comic Sans MS"/>
                <a:cs typeface="Comic Sans MS"/>
              </a:rPr>
              <a:t>High-latitudes: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latin typeface="Comic Sans MS"/>
                <a:cs typeface="Comic Sans MS"/>
              </a:rPr>
              <a:t>Northern --- looks good but most common 10% is diluted.</a:t>
            </a:r>
            <a:endParaRPr lang="en-US" sz="18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Southern --- MERRA-2 has a strong bright bias, worse than MERRA.</a:t>
            </a:r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0" y="690019"/>
            <a:ext cx="8318596" cy="3466081"/>
          </a:xfrm>
        </p:spPr>
      </p:pic>
    </p:spTree>
    <p:extLst>
      <p:ext uri="{BB962C8B-B14F-4D97-AF65-F5344CB8AC3E}">
        <p14:creationId xmlns:p14="http://schemas.microsoft.com/office/powerpoint/2010/main" val="180690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4594"/>
            <a:ext cx="8229600" cy="814387"/>
          </a:xfrm>
        </p:spPr>
        <p:txBody>
          <a:bodyPr/>
          <a:lstStyle/>
          <a:p>
            <a:r>
              <a:rPr lang="en-US" dirty="0" smtClean="0"/>
              <a:t>Seasonal Variation in Tropics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10185" r="7515"/>
          <a:stretch/>
        </p:blipFill>
        <p:spPr>
          <a:xfrm>
            <a:off x="246888" y="1078981"/>
            <a:ext cx="4379976" cy="354787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10237" r="7417" b="-52"/>
          <a:stretch/>
        </p:blipFill>
        <p:spPr>
          <a:xfrm>
            <a:off x="4772021" y="1078992"/>
            <a:ext cx="4041775" cy="3547872"/>
          </a:xfrm>
        </p:spPr>
      </p:pic>
      <p:sp>
        <p:nvSpPr>
          <p:cNvPr id="12" name="TextBox 11"/>
          <p:cNvSpPr txBox="1"/>
          <p:nvPr/>
        </p:nvSpPr>
        <p:spPr>
          <a:xfrm>
            <a:off x="1079500" y="4974167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MERRA-2 bright bias is more obvious in boreal summer, including a distinct increase in high-cloud probability.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MERRA-2 Cloud Forcing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Better overall global cloud forcing pattern.</a:t>
            </a:r>
          </a:p>
          <a:p>
            <a:pPr lvl="1"/>
            <a:r>
              <a:rPr lang="en-US" dirty="0" smtClean="0"/>
              <a:t>In particular, tropical ITCZ, subtropical cloud minima, and transition to mid/high-latitude cloud have a more realistic pattern.</a:t>
            </a:r>
          </a:p>
          <a:p>
            <a:pPr lvl="1"/>
            <a:r>
              <a:rPr lang="en-US" dirty="0" smtClean="0"/>
              <a:t>Continental cloud is also improved.</a:t>
            </a:r>
          </a:p>
          <a:p>
            <a:r>
              <a:rPr lang="en-US" dirty="0" smtClean="0"/>
              <a:t>The not so good:</a:t>
            </a:r>
          </a:p>
          <a:p>
            <a:pPr lvl="1"/>
            <a:r>
              <a:rPr lang="en-US" dirty="0" smtClean="0"/>
              <a:t>Tropical cloud is too bright.</a:t>
            </a:r>
          </a:p>
          <a:p>
            <a:pPr lvl="1"/>
            <a:r>
              <a:rPr lang="en-US" dirty="0" smtClean="0"/>
              <a:t>Southern Ocean cloud is too bright.</a:t>
            </a:r>
          </a:p>
          <a:p>
            <a:r>
              <a:rPr lang="en-US" smtClean="0"/>
              <a:t>Have just started </a:t>
            </a:r>
            <a:r>
              <a:rPr lang="en-US" dirty="0" smtClean="0"/>
              <a:t>looking at </a:t>
            </a:r>
            <a:r>
              <a:rPr lang="en-US" i="1" dirty="0" smtClean="0"/>
              <a:t>surface</a:t>
            </a:r>
            <a:r>
              <a:rPr lang="en-US" dirty="0" smtClean="0"/>
              <a:t> CRF.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5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MERRA-2 TOA cloud </a:t>
            </a:r>
            <a:r>
              <a:rPr lang="en-US" dirty="0" err="1" smtClean="0"/>
              <a:t>radiative</a:t>
            </a:r>
            <a:r>
              <a:rPr lang="en-US" dirty="0" smtClean="0"/>
              <a:t> forcing against CERES EBAF and MERRA. </a:t>
            </a:r>
          </a:p>
          <a:p>
            <a:r>
              <a:rPr lang="en-US" dirty="0" smtClean="0"/>
              <a:t>All results use monthly means, aggregated into 14 year averages, for the period Mar 2000 – </a:t>
            </a:r>
            <a:r>
              <a:rPr lang="en-US" dirty="0"/>
              <a:t> </a:t>
            </a:r>
            <a:r>
              <a:rPr lang="en-US" dirty="0" smtClean="0"/>
              <a:t>Feb 2014. (CERES EBAF available March 2000 onwards).</a:t>
            </a:r>
          </a:p>
          <a:p>
            <a:r>
              <a:rPr lang="en-US" dirty="0" smtClean="0"/>
              <a:t>We look at DJF, JJA, and ANN averages.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Shortwave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864850"/>
            <a:ext cx="786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MERRA &amp; MERRA-2 are both realistic, showing tropical convection, high-latitude stratus, and subtropical subsidence zones (cloud minima); (2) MERRA-2 does better than MERRA over continents, in subsidence zones and in ITCZ; (3) MERRA-2 has excessive </a:t>
            </a:r>
            <a:r>
              <a:rPr lang="en-US" sz="1400" dirty="0"/>
              <a:t>W</a:t>
            </a:r>
            <a:r>
              <a:rPr lang="en-US" sz="1400" dirty="0" smtClean="0"/>
              <a:t>estern Pacific &amp; </a:t>
            </a:r>
            <a:r>
              <a:rPr lang="en-US" sz="1400" dirty="0"/>
              <a:t>S</a:t>
            </a:r>
            <a:r>
              <a:rPr lang="en-US" sz="1400" dirty="0" smtClean="0"/>
              <a:t>outhern </a:t>
            </a:r>
            <a:r>
              <a:rPr lang="en-US" sz="1400" dirty="0"/>
              <a:t>O</a:t>
            </a:r>
            <a:r>
              <a:rPr lang="en-US" sz="1400" dirty="0" smtClean="0"/>
              <a:t>cean cloud cooling (albedo).  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4" y="1391280"/>
            <a:ext cx="3448594" cy="4526280"/>
          </a:xfrm>
        </p:spPr>
      </p:pic>
      <p:sp>
        <p:nvSpPr>
          <p:cNvPr id="9" name="Rounded Rectangular Callout 8"/>
          <p:cNvSpPr/>
          <p:nvPr/>
        </p:nvSpPr>
        <p:spPr>
          <a:xfrm>
            <a:off x="179914" y="666193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SCF &lt; 0.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louds cool in solar by reflection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24" y="1391280"/>
            <a:ext cx="3448352" cy="4525963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772030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Shortwave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513940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MERRA and MERRA-2 are quite realistic, showing tropical convection, </a:t>
            </a:r>
            <a:r>
              <a:rPr lang="en-US" sz="1400" dirty="0"/>
              <a:t>S</a:t>
            </a:r>
            <a:r>
              <a:rPr lang="en-US" sz="1400" dirty="0" smtClean="0"/>
              <a:t>outhern Ocean stratus, and subtropical subsidence zones (cloud minima); (2) MERRA-2 does better over continents and in subsidence zones; (3) MERRA-2 has excessive Tropical and </a:t>
            </a:r>
            <a:r>
              <a:rPr lang="en-US" sz="1400" dirty="0"/>
              <a:t>S</a:t>
            </a:r>
            <a:r>
              <a:rPr lang="en-US" sz="1400" dirty="0" smtClean="0"/>
              <a:t>outhern Ocean cloudiness.  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5855"/>
            <a:ext cx="4038600" cy="314550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1420"/>
            <a:ext cx="4038600" cy="3194372"/>
          </a:xfrm>
        </p:spPr>
      </p:pic>
    </p:spTree>
    <p:extLst>
      <p:ext uri="{BB962C8B-B14F-4D97-AF65-F5344CB8AC3E}">
        <p14:creationId xmlns:p14="http://schemas.microsoft.com/office/powerpoint/2010/main" val="33655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</a:t>
            </a:r>
            <a:r>
              <a:rPr lang="en-US" dirty="0" err="1" smtClean="0"/>
              <a:t>Longwave</a:t>
            </a:r>
            <a:r>
              <a:rPr lang="en-US" dirty="0" smtClean="0"/>
              <a:t>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9914" y="560920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CF &gt; 0.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louds warm in LW by thermal trapping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0" y="595842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MERRA and MERRA-2 are very realistic, showing tropical convection, mid-/high-latitude cloud, and subtropical subsidence zones (cloud minima); (2) MERRA-2 does better over continents and in subsidence zones / ITCZ; (3) MERRA-2 has excessive </a:t>
            </a:r>
            <a:r>
              <a:rPr lang="en-US" sz="1400" dirty="0"/>
              <a:t>W</a:t>
            </a:r>
            <a:r>
              <a:rPr lang="en-US" sz="1400" dirty="0" smtClean="0"/>
              <a:t>estern Pacific convection.  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" y="1441455"/>
            <a:ext cx="3448352" cy="45259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24" y="1441455"/>
            <a:ext cx="3448352" cy="4525962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666757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1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</a:t>
            </a:r>
            <a:r>
              <a:rPr lang="en-US" dirty="0" err="1" smtClean="0"/>
              <a:t>Longwave</a:t>
            </a:r>
            <a:r>
              <a:rPr lang="en-US" dirty="0" smtClean="0"/>
              <a:t>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513940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MERRA and MERRA-2 are very realistic, showing tropical convection, mid-/high-latitude clouds, and subtropical subsidence zones (cloud minima); (2) MERRA-2 does better in southern mid-latitudes and in subsidence zones; (3) MERRA-2 has excessive Tropical cloudiness.  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4623"/>
            <a:ext cx="4038600" cy="320796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1420"/>
            <a:ext cx="4038600" cy="3194372"/>
          </a:xfrm>
        </p:spPr>
      </p:pic>
    </p:spTree>
    <p:extLst>
      <p:ext uri="{BB962C8B-B14F-4D97-AF65-F5344CB8AC3E}">
        <p14:creationId xmlns:p14="http://schemas.microsoft.com/office/powerpoint/2010/main" val="195786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Net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9914" y="560920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Widespread negative shows net cooling due to clouds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0" y="595842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MERRA &amp; MERRA-2 show general net negative cloud forcing, especially in stratus regions; </a:t>
            </a:r>
            <a:r>
              <a:rPr lang="en-US" sz="1400" dirty="0" smtClean="0">
                <a:solidFill>
                  <a:srgbClr val="000000"/>
                </a:solidFill>
              </a:rPr>
              <a:t>(2) MERRA-2 does better over Eurasia and North America; (3) MERRA-2 has excessive </a:t>
            </a:r>
            <a:r>
              <a:rPr lang="en-US" sz="1400" dirty="0">
                <a:solidFill>
                  <a:srgbClr val="000000"/>
                </a:solidFill>
              </a:rPr>
              <a:t>W</a:t>
            </a:r>
            <a:r>
              <a:rPr lang="en-US" sz="1400" dirty="0" smtClean="0">
                <a:solidFill>
                  <a:srgbClr val="000000"/>
                </a:solidFill>
              </a:rPr>
              <a:t>estern Pacific and Southern Ocean cloud cooling. 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" y="1441455"/>
            <a:ext cx="3448352" cy="45259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24" y="1441455"/>
            <a:ext cx="3448352" cy="4525962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666757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Net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1685"/>
            <a:ext cx="4038600" cy="3145502"/>
          </a:xfrm>
        </p:spPr>
      </p:pic>
      <p:sp>
        <p:nvSpPr>
          <p:cNvPr id="12" name="TextBox 11"/>
          <p:cNvSpPr txBox="1"/>
          <p:nvPr/>
        </p:nvSpPr>
        <p:spPr>
          <a:xfrm>
            <a:off x="635000" y="5513940"/>
            <a:ext cx="78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(1) Both MERRA and MERRA-2 are realistic; (2) MERRA-2 does better in northern mid-latitudes; (3) MERRA-2 has excessive Tropical and Southern Ocean cloud cooling. 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7250"/>
            <a:ext cx="4038600" cy="3194372"/>
          </a:xfrm>
        </p:spPr>
      </p:pic>
    </p:spTree>
    <p:extLst>
      <p:ext uri="{BB962C8B-B14F-4D97-AF65-F5344CB8AC3E}">
        <p14:creationId xmlns:p14="http://schemas.microsoft.com/office/powerpoint/2010/main" val="229767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dirty="0" smtClean="0"/>
              <a:t>Normalized-SCF vs. LCF joint probability density plots </a:t>
            </a:r>
            <a:r>
              <a:rPr lang="en-US" i="1" dirty="0" smtClean="0">
                <a:solidFill>
                  <a:srgbClr val="FF0000"/>
                </a:solidFill>
              </a:rPr>
              <a:t>--- How to Read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631702"/>
            <a:ext cx="3008313" cy="464449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These are contour plots of the probability density in normalized-SCF vs. LCF space.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X-axis is –SCF/ISR, basically the  the cloud solar albedo.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Y-axis is LCF, the </a:t>
            </a:r>
            <a:r>
              <a:rPr lang="en-US" sz="1600" dirty="0" err="1" smtClean="0"/>
              <a:t>longwave</a:t>
            </a:r>
            <a:r>
              <a:rPr lang="en-US" sz="1600" dirty="0" smtClean="0"/>
              <a:t> cloud forcing. Larger values represent greater thermal trapping by clouds. For thick clouds it is a rough proxy for cloud height.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660066"/>
                </a:solidFill>
              </a:rPr>
              <a:t>Purple</a:t>
            </a:r>
            <a:r>
              <a:rPr lang="en-US" sz="1600" dirty="0" err="1" smtClean="0"/>
              <a:t>|</a:t>
            </a:r>
            <a:r>
              <a:rPr lang="en-US" sz="1600" dirty="0" err="1">
                <a:solidFill>
                  <a:srgbClr val="FF6600"/>
                </a:solidFill>
              </a:rPr>
              <a:t>Orange</a:t>
            </a:r>
            <a:r>
              <a:rPr lang="en-US" sz="1600" dirty="0" err="1" smtClean="0"/>
              <a:t>|</a:t>
            </a:r>
            <a:r>
              <a:rPr lang="en-US" sz="1600" dirty="0" err="1">
                <a:solidFill>
                  <a:srgbClr val="008000"/>
                </a:solidFill>
              </a:rPr>
              <a:t>Olive</a:t>
            </a:r>
            <a:r>
              <a:rPr lang="en-US" sz="1600" dirty="0" smtClean="0"/>
              <a:t> contours contain </a:t>
            </a:r>
            <a:r>
              <a:rPr lang="en-US" sz="1600" dirty="0">
                <a:solidFill>
                  <a:srgbClr val="660066"/>
                </a:solidFill>
              </a:rPr>
              <a:t>10</a:t>
            </a:r>
            <a:r>
              <a:rPr lang="en-US" sz="1600" dirty="0" smtClean="0"/>
              <a:t>|</a:t>
            </a:r>
            <a:r>
              <a:rPr lang="en-US" sz="1600" dirty="0">
                <a:solidFill>
                  <a:srgbClr val="FF6600"/>
                </a:solidFill>
              </a:rPr>
              <a:t>50</a:t>
            </a:r>
            <a:r>
              <a:rPr lang="en-US" sz="1600" dirty="0" smtClean="0"/>
              <a:t>|</a:t>
            </a:r>
            <a:r>
              <a:rPr lang="en-US" sz="1600" dirty="0">
                <a:solidFill>
                  <a:srgbClr val="008000"/>
                </a:solidFill>
              </a:rPr>
              <a:t>90</a:t>
            </a:r>
            <a:r>
              <a:rPr lang="en-US" sz="1600" dirty="0" smtClean="0"/>
              <a:t>% of the total probability with the highest probability densities. All densities outside each contours are smaller than those inside.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547703"/>
            <a:ext cx="5111750" cy="4259791"/>
          </a:xfr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3947584" y="4946627"/>
            <a:ext cx="4233334" cy="1317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/>
              <a:t>Each sample is a monthly average</a:t>
            </a:r>
            <a:r>
              <a:rPr lang="en-US" sz="1600" dirty="0" smtClean="0"/>
              <a:t>. Dilution by cloud fraction/occurrence will move a cloud-type linearly towards origin.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Filled </a:t>
            </a:r>
            <a:r>
              <a:rPr lang="en-US" sz="1600" dirty="0"/>
              <a:t>contours show CERES EBAF as an observational </a:t>
            </a:r>
            <a:r>
              <a:rPr lang="en-US" sz="1600" dirty="0" smtClean="0"/>
              <a:t>reference. Thick </a:t>
            </a:r>
            <a:r>
              <a:rPr lang="en-US" sz="1600" dirty="0"/>
              <a:t>| Thin lines show MERRA-2 | MERRA.</a:t>
            </a:r>
          </a:p>
          <a:p>
            <a:endParaRPr lang="en-US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704166" y="1619250"/>
            <a:ext cx="1153583" cy="613834"/>
          </a:xfrm>
          <a:prstGeom prst="wedgeRoundRectCallout">
            <a:avLst>
              <a:gd name="adj1" fmla="val 44305"/>
              <a:gd name="adj2" fmla="val -764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Full 14yr accumulation for TROPICS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9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865</Words>
  <Application>Microsoft Macintosh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Photo Editor Photo</vt:lpstr>
      <vt:lpstr>MERRA-2 Cloud Radiative  Forcing Validation</vt:lpstr>
      <vt:lpstr>Introduction</vt:lpstr>
      <vt:lpstr>TOA Shortwave Cloud Forcing Annual Average</vt:lpstr>
      <vt:lpstr>TOA Shortwave Cloud Forcing Annual Average (zonal)</vt:lpstr>
      <vt:lpstr>TOA Longwave Cloud Forcing Annual Average</vt:lpstr>
      <vt:lpstr>TOA Longwave Cloud Forcing Annual Average (zonal)</vt:lpstr>
      <vt:lpstr>TOA Net Cloud Forcing Annual Average</vt:lpstr>
      <vt:lpstr>TOA Net Cloud Forcing Annual Average (zonal)</vt:lpstr>
      <vt:lpstr>Normalized-SCF vs. LCF joint probability density plots --- How to Read</vt:lpstr>
      <vt:lpstr>PowerPoint Presentation</vt:lpstr>
      <vt:lpstr>PowerPoint Presentation</vt:lpstr>
      <vt:lpstr>PowerPoint Presentation</vt:lpstr>
      <vt:lpstr>Seasonal Variation in Tropics</vt:lpstr>
      <vt:lpstr>MERRA-2 Cloud Forcing Summary</vt:lpstr>
    </vt:vector>
  </TitlesOfParts>
  <Company>NASA/GMAO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MERRA-2 Cloud and Radiation Validation</dc:title>
  <dc:creator>Peter Norris</dc:creator>
  <cp:lastModifiedBy>Peter Norris</cp:lastModifiedBy>
  <cp:revision>101</cp:revision>
  <dcterms:created xsi:type="dcterms:W3CDTF">2015-01-09T20:06:09Z</dcterms:created>
  <dcterms:modified xsi:type="dcterms:W3CDTF">2015-06-05T23:40:23Z</dcterms:modified>
</cp:coreProperties>
</file>