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8" r:id="rId3"/>
    <p:sldId id="273" r:id="rId4"/>
    <p:sldId id="274" r:id="rId5"/>
    <p:sldId id="276" r:id="rId6"/>
    <p:sldId id="275" r:id="rId7"/>
    <p:sldId id="261" r:id="rId8"/>
    <p:sldId id="262" r:id="rId9"/>
    <p:sldId id="280" r:id="rId10"/>
    <p:sldId id="264" r:id="rId11"/>
    <p:sldId id="265" r:id="rId12"/>
    <p:sldId id="266" r:id="rId13"/>
    <p:sldId id="267" r:id="rId14"/>
    <p:sldId id="268" r:id="rId15"/>
    <p:sldId id="282" r:id="rId16"/>
    <p:sldId id="271" r:id="rId17"/>
    <p:sldId id="269" r:id="rId18"/>
    <p:sldId id="260" r:id="rId19"/>
    <p:sldId id="259" r:id="rId20"/>
    <p:sldId id="263" r:id="rId21"/>
    <p:sldId id="272" r:id="rId22"/>
    <p:sldId id="279" r:id="rId23"/>
    <p:sldId id="278" r:id="rId24"/>
    <p:sldId id="27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498" y="-84"/>
      </p:cViewPr>
      <p:guideLst>
        <p:guide orient="horz" pos="6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2940A-8E6F-42F4-A4B5-89EAA27CDD30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B088-623A-445B-93BB-6D0A332E7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02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Globally integrated precipitation (top), evaporation, and</a:t>
            </a:r>
            <a:r>
              <a:rPr lang="en-US" baseline="0" dirty="0" smtClean="0"/>
              <a:t> a</a:t>
            </a:r>
            <a:r>
              <a:rPr lang="en-US" dirty="0" smtClean="0"/>
              <a:t>nalysis forcing (bottom)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Take enough time to</a:t>
            </a:r>
            <a:r>
              <a:rPr lang="en-US" baseline="0" dirty="0" smtClean="0"/>
              <a:t> describe balancing clearly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B18-4E2F-6747-AB69-6A62B639C31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16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2B088-623A-445B-93BB-6D0A332E7F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2B088-623A-445B-93BB-6D0A332E7F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are monthly means of </a:t>
            </a:r>
            <a:r>
              <a:rPr lang="en-US" baseline="0" dirty="0" err="1" smtClean="0"/>
              <a:t>qsh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qlml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tlml</a:t>
            </a:r>
            <a:r>
              <a:rPr lang="en-US" baseline="0" dirty="0" smtClean="0"/>
              <a:t>, speed(</a:t>
            </a:r>
            <a:r>
              <a:rPr lang="en-US" baseline="0" dirty="0" err="1" smtClean="0"/>
              <a:t>lml</a:t>
            </a:r>
            <a:r>
              <a:rPr lang="en-US" baseline="0" dirty="0" smtClean="0"/>
              <a:t>), SST.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D5F2-642D-0744-9E10-78F7EDA92CE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41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93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6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88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4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68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9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86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9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049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5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2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6/4/2015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3F2C18-B49C-7D47-8C78-FB90713B2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B2254-89BA-0942-8BDB-B536FB315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9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7724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276600"/>
            <a:ext cx="7772400" cy="3078960"/>
          </a:xfrm>
        </p:spPr>
        <p:txBody>
          <a:bodyPr/>
          <a:lstStyle/>
          <a:p>
            <a:r>
              <a:rPr lang="en-US" dirty="0" smtClean="0"/>
              <a:t>Diurnal Cycle of Pr/MJO (Winston)</a:t>
            </a:r>
          </a:p>
          <a:p>
            <a:r>
              <a:rPr lang="en-US" dirty="0" smtClean="0"/>
              <a:t>Water Cycle (Pete R. and Andrea)</a:t>
            </a:r>
          </a:p>
          <a:p>
            <a:r>
              <a:rPr lang="en-US" dirty="0" smtClean="0"/>
              <a:t>Energy Budget</a:t>
            </a:r>
          </a:p>
          <a:p>
            <a:r>
              <a:rPr lang="en-US" dirty="0" smtClean="0"/>
              <a:t>Implied  Ocean Heat Transport (</a:t>
            </a:r>
            <a:r>
              <a:rPr lang="en-US" dirty="0" err="1" smtClean="0"/>
              <a:t>Yury</a:t>
            </a:r>
            <a:r>
              <a:rPr lang="en-US" dirty="0" smtClean="0"/>
              <a:t>/Andrea)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609600"/>
            <a:ext cx="7772400" cy="838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MERRA-2 Water and Energy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5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bosilov\Dropbox\NEWS15\Figs\ts_lwtup_mms_Global.png"/>
          <p:cNvPicPr>
            <a:picLocks noChangeAspect="1" noChangeArrowheads="1"/>
          </p:cNvPicPr>
          <p:nvPr/>
        </p:nvPicPr>
        <p:blipFill>
          <a:blip r:embed="rId2" cstate="print"/>
          <a:srcRect b="18447"/>
          <a:stretch>
            <a:fillRect/>
          </a:stretch>
        </p:blipFill>
        <p:spPr bwMode="auto">
          <a:xfrm>
            <a:off x="761999" y="1447800"/>
            <a:ext cx="7620001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TOA Absorbed SW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bosilov\Dropbox\NEWS15\Figs\ts_asrtoa_mms_Global.png"/>
          <p:cNvPicPr>
            <a:picLocks noChangeAspect="1" noChangeArrowheads="1"/>
          </p:cNvPicPr>
          <p:nvPr/>
        </p:nvPicPr>
        <p:blipFill>
          <a:blip r:embed="rId2" cstate="print"/>
          <a:srcRect b="18447"/>
          <a:stretch>
            <a:fillRect/>
          </a:stretch>
        </p:blipFill>
        <p:spPr bwMode="auto">
          <a:xfrm>
            <a:off x="761999" y="1447800"/>
            <a:ext cx="7620001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TOA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bosilov\Dropbox\NEWS15\Figs\ts_toanet_mms_Global.png"/>
          <p:cNvPicPr>
            <a:picLocks noChangeAspect="1" noChangeArrowheads="1"/>
          </p:cNvPicPr>
          <p:nvPr/>
        </p:nvPicPr>
        <p:blipFill>
          <a:blip r:embed="rId2" cstate="print"/>
          <a:srcRect b="18447"/>
          <a:stretch>
            <a:fillRect/>
          </a:stretch>
        </p:blipFill>
        <p:spPr bwMode="auto">
          <a:xfrm>
            <a:off x="761999" y="1447800"/>
            <a:ext cx="7620001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Surface Downward LW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bosilov\Dropbox\NEWS15\Figs\ts_rlds_mms_Global.png"/>
          <p:cNvPicPr>
            <a:picLocks noChangeAspect="1" noChangeArrowheads="1"/>
          </p:cNvPicPr>
          <p:nvPr/>
        </p:nvPicPr>
        <p:blipFill>
          <a:blip r:embed="rId2" cstate="print"/>
          <a:srcRect b="18446"/>
          <a:stretch>
            <a:fillRect/>
          </a:stretch>
        </p:blipFill>
        <p:spPr bwMode="auto">
          <a:xfrm>
            <a:off x="761999" y="1447800"/>
            <a:ext cx="7620001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Surface Net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bosilov\Dropbox\NEWS15\Figs\ts_sfcnet_mms_Ocean.png"/>
          <p:cNvPicPr>
            <a:picLocks noChangeAspect="1" noChangeArrowheads="1"/>
          </p:cNvPicPr>
          <p:nvPr/>
        </p:nvPicPr>
        <p:blipFill>
          <a:blip r:embed="rId2" cstate="print"/>
          <a:srcRect b="18312"/>
          <a:stretch>
            <a:fillRect/>
          </a:stretch>
        </p:blipFill>
        <p:spPr bwMode="auto">
          <a:xfrm>
            <a:off x="762013" y="1447800"/>
            <a:ext cx="7619974" cy="48085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562600"/>
            <a:ext cx="7772400" cy="1250160"/>
          </a:xfrm>
        </p:spPr>
        <p:txBody>
          <a:bodyPr/>
          <a:lstStyle/>
          <a:p>
            <a:r>
              <a:rPr lang="en-US" dirty="0" smtClean="0"/>
              <a:t>Some improvements in the transport, but </a:t>
            </a:r>
            <a:r>
              <a:rPr lang="en-US" dirty="0" smtClean="0"/>
              <a:t>underestimate the </a:t>
            </a:r>
            <a:r>
              <a:rPr lang="en-US" dirty="0" smtClean="0"/>
              <a:t>Northern peak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/>
          <a:srcRect l="5722" t="4694" r="7016" b="6126"/>
          <a:stretch>
            <a:fillRect/>
          </a:stretch>
        </p:blipFill>
        <p:spPr>
          <a:xfrm>
            <a:off x="914400" y="762000"/>
            <a:ext cx="7696200" cy="47943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/>
          <a:lstStyle/>
          <a:p>
            <a:r>
              <a:rPr lang="en-US" sz="3200" dirty="0" smtClean="0"/>
              <a:t>Implied Northward Ocean Heat Transport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Water cycle is more stable, but this does not mean that the effect of changing observing system is gone. </a:t>
            </a:r>
          </a:p>
          <a:p>
            <a:pPr lvl="1"/>
            <a:r>
              <a:rPr lang="en-US" dirty="0" smtClean="0"/>
              <a:t>Ocean </a:t>
            </a:r>
            <a:r>
              <a:rPr lang="en-US" dirty="0" err="1" smtClean="0"/>
              <a:t>Evap</a:t>
            </a:r>
            <a:r>
              <a:rPr lang="en-US" dirty="0" smtClean="0"/>
              <a:t> </a:t>
            </a:r>
            <a:r>
              <a:rPr lang="en-US" dirty="0" smtClean="0"/>
              <a:t>drives the global water </a:t>
            </a:r>
            <a:r>
              <a:rPr lang="en-US" dirty="0" smtClean="0"/>
              <a:t>cycle  (AIRS impacts Pr)</a:t>
            </a:r>
            <a:endParaRPr lang="en-US" dirty="0" smtClean="0"/>
          </a:p>
          <a:p>
            <a:pPr lvl="1"/>
            <a:r>
              <a:rPr lang="en-US" dirty="0" smtClean="0"/>
              <a:t>At Global Scales, </a:t>
            </a:r>
            <a:r>
              <a:rPr lang="en-US" dirty="0" err="1" smtClean="0"/>
              <a:t>obs</a:t>
            </a:r>
            <a:r>
              <a:rPr lang="en-US" dirty="0" smtClean="0"/>
              <a:t> that affect </a:t>
            </a:r>
            <a:r>
              <a:rPr lang="en-US" dirty="0" err="1" smtClean="0"/>
              <a:t>evap</a:t>
            </a:r>
            <a:r>
              <a:rPr lang="en-US" dirty="0" smtClean="0"/>
              <a:t> appear more prominent, Increment still has impact on </a:t>
            </a:r>
            <a:r>
              <a:rPr lang="en-US" dirty="0" err="1" smtClean="0"/>
              <a:t>precip</a:t>
            </a:r>
            <a:endParaRPr lang="en-US" dirty="0" smtClean="0"/>
          </a:p>
          <a:p>
            <a:r>
              <a:rPr lang="en-US" dirty="0" smtClean="0"/>
              <a:t>Recent period energy balance </a:t>
            </a:r>
          </a:p>
          <a:p>
            <a:pPr lvl="1"/>
            <a:r>
              <a:rPr lang="en-US" dirty="0" smtClean="0"/>
              <a:t>looks OK in TOA OLR</a:t>
            </a:r>
          </a:p>
          <a:p>
            <a:pPr lvl="1"/>
            <a:r>
              <a:rPr lang="en-US" dirty="0" smtClean="0"/>
              <a:t>too much reflected at TOA</a:t>
            </a:r>
          </a:p>
          <a:p>
            <a:pPr lvl="1"/>
            <a:r>
              <a:rPr lang="en-US" dirty="0" smtClean="0"/>
              <a:t>too little </a:t>
            </a:r>
            <a:r>
              <a:rPr lang="en-US" dirty="0" err="1" smtClean="0"/>
              <a:t>Sfc</a:t>
            </a:r>
            <a:r>
              <a:rPr lang="en-US" dirty="0" smtClean="0"/>
              <a:t> LW down  (Needs further study)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RRA2_TPW_globa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44" r="1280" b="35753"/>
          <a:stretch/>
        </p:blipFill>
        <p:spPr>
          <a:xfrm>
            <a:off x="1828800" y="457200"/>
            <a:ext cx="7049137" cy="321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89" y="0"/>
            <a:ext cx="8245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Time Series of Total </a:t>
            </a:r>
            <a:r>
              <a:rPr lang="en-US" sz="2400" b="1" dirty="0" err="1" smtClean="0">
                <a:solidFill>
                  <a:prstClr val="white"/>
                </a:solidFill>
              </a:rPr>
              <a:t>Precipitable</a:t>
            </a:r>
            <a:r>
              <a:rPr lang="en-US" sz="2400" b="1" dirty="0" smtClean="0">
                <a:solidFill>
                  <a:prstClr val="white"/>
                </a:solidFill>
              </a:rPr>
              <a:t> Water</a:t>
            </a:r>
            <a:endParaRPr lang="en-US" b="1" baseline="-25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3319919"/>
            <a:ext cx="171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MW data sources with large impact on MERRA have much less impact on MERRA-2 Global TPW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4329548" y="2745262"/>
            <a:ext cx="762000" cy="844451"/>
            <a:chOff x="2832097" y="5829300"/>
            <a:chExt cx="495300" cy="844451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3073397" y="5829300"/>
              <a:ext cx="0" cy="274320"/>
            </a:xfrm>
            <a:prstGeom prst="straightConnector1">
              <a:avLst/>
            </a:prstGeom>
            <a:ln w="15240">
              <a:solidFill>
                <a:srgbClr val="FF0000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32097" y="6027420"/>
              <a:ext cx="495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F08</a:t>
              </a: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4862948" y="2743200"/>
            <a:ext cx="838200" cy="567452"/>
            <a:chOff x="2662764" y="5829300"/>
            <a:chExt cx="838200" cy="567452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081864" y="5829300"/>
              <a:ext cx="0" cy="274320"/>
            </a:xfrm>
            <a:prstGeom prst="straightConnector1">
              <a:avLst/>
            </a:prstGeom>
            <a:ln w="15240">
              <a:solidFill>
                <a:srgbClr val="FF0000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62764" y="602742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F11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5742716" y="2743293"/>
            <a:ext cx="812797" cy="844451"/>
            <a:chOff x="2908300" y="5829300"/>
            <a:chExt cx="495300" cy="844451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149600" y="5829300"/>
              <a:ext cx="0" cy="274320"/>
            </a:xfrm>
            <a:prstGeom prst="straightConnector1">
              <a:avLst/>
            </a:prstGeom>
            <a:ln w="15240">
              <a:solidFill>
                <a:srgbClr val="FF0000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08300" y="6027420"/>
              <a:ext cx="495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N15</a:t>
              </a:r>
            </a:p>
          </p:txBody>
        </p:sp>
      </p:grpSp>
      <p:pic>
        <p:nvPicPr>
          <p:cNvPr id="3" name="Picture 2" descr="MERRA2_TPW_O6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16" r="1283" b="35982"/>
          <a:stretch/>
        </p:blipFill>
        <p:spPr>
          <a:xfrm>
            <a:off x="1828800" y="3642028"/>
            <a:ext cx="7048907" cy="32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18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5715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MW data sources with large impact on MERRA have somewhat less impact on MERRA-2 Precipitation</a:t>
            </a:r>
          </a:p>
        </p:txBody>
      </p:sp>
      <p:pic>
        <p:nvPicPr>
          <p:cNvPr id="3074" name="Picture 2" descr="C:\Users\mbosilov\Dropbox\MERRA2\Validation\ts_prec_mms_Global.png"/>
          <p:cNvPicPr>
            <a:picLocks noChangeAspect="1" noChangeArrowheads="1"/>
          </p:cNvPicPr>
          <p:nvPr/>
        </p:nvPicPr>
        <p:blipFill>
          <a:blip r:embed="rId2" cstate="print"/>
          <a:srcRect b="18447"/>
          <a:stretch>
            <a:fillRect/>
          </a:stretch>
        </p:blipFill>
        <p:spPr bwMode="auto">
          <a:xfrm>
            <a:off x="762000" y="838200"/>
            <a:ext cx="7620000" cy="4800600"/>
          </a:xfrm>
          <a:prstGeom prst="rect">
            <a:avLst/>
          </a:prstGeom>
          <a:noFill/>
        </p:spPr>
      </p:pic>
      <p:grpSp>
        <p:nvGrpSpPr>
          <p:cNvPr id="2" name="Group 15"/>
          <p:cNvGrpSpPr/>
          <p:nvPr/>
        </p:nvGrpSpPr>
        <p:grpSpPr>
          <a:xfrm>
            <a:off x="5303984" y="4580084"/>
            <a:ext cx="495300" cy="475119"/>
            <a:chOff x="3060706" y="5829300"/>
            <a:chExt cx="495300" cy="475119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302006" y="5829300"/>
              <a:ext cx="0" cy="274320"/>
            </a:xfrm>
            <a:prstGeom prst="straightConnector1">
              <a:avLst/>
            </a:prstGeom>
            <a:ln w="15240">
              <a:solidFill>
                <a:srgbClr val="FF0000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60706" y="6027420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N15</a:t>
              </a: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5621484" y="4287984"/>
            <a:ext cx="495300" cy="475119"/>
            <a:chOff x="3060706" y="5829300"/>
            <a:chExt cx="495300" cy="47511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3302006" y="5829300"/>
              <a:ext cx="0" cy="274320"/>
            </a:xfrm>
            <a:prstGeom prst="straightConnector1">
              <a:avLst/>
            </a:prstGeom>
            <a:ln w="15240">
              <a:solidFill>
                <a:srgbClr val="FF0000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60706" y="6027420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N16</a:t>
              </a: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3708013" y="4879804"/>
            <a:ext cx="495300" cy="475119"/>
            <a:chOff x="2950635" y="5829300"/>
            <a:chExt cx="495300" cy="475119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3191935" y="5829300"/>
              <a:ext cx="0" cy="274320"/>
            </a:xfrm>
            <a:prstGeom prst="straightConnector1">
              <a:avLst/>
            </a:prstGeom>
            <a:ln w="15240">
              <a:solidFill>
                <a:srgbClr val="FF0000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50635" y="6027420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F08</a:t>
              </a: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191000" y="4886036"/>
            <a:ext cx="495300" cy="475119"/>
            <a:chOff x="2950635" y="5829300"/>
            <a:chExt cx="495300" cy="475119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3191935" y="5829300"/>
              <a:ext cx="0" cy="274320"/>
            </a:xfrm>
            <a:prstGeom prst="straightConnector1">
              <a:avLst/>
            </a:prstGeom>
            <a:ln w="15240">
              <a:solidFill>
                <a:srgbClr val="FF0000"/>
              </a:solidFill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950635" y="6027420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F11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14400"/>
          </a:xfrm>
        </p:spPr>
        <p:txBody>
          <a:bodyPr/>
          <a:lstStyle/>
          <a:p>
            <a:r>
              <a:rPr lang="en-US" sz="3200" b="1" dirty="0" smtClean="0"/>
              <a:t>Time series of global precipitation</a:t>
            </a:r>
            <a:r>
              <a:rPr lang="en-US" sz="3200" b="1" baseline="-25000" dirty="0" smtClean="0"/>
              <a:t/>
            </a:r>
            <a:br>
              <a:rPr lang="en-US" sz="3200" b="1" baseline="-250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7840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Upper Tropospheric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2743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MERRA lacking some data used in M2 and ERA after 2002</a:t>
            </a:r>
          </a:p>
          <a:p>
            <a:r>
              <a:rPr lang="en-US" dirty="0" smtClean="0"/>
              <a:t>MERRA-2 increase in </a:t>
            </a:r>
            <a:r>
              <a:rPr lang="en-US" dirty="0" err="1" smtClean="0"/>
              <a:t>qv</a:t>
            </a:r>
            <a:r>
              <a:rPr lang="en-US" dirty="0" smtClean="0"/>
              <a:t> primarily in the tropics</a:t>
            </a:r>
          </a:p>
          <a:p>
            <a:r>
              <a:rPr lang="en-US" dirty="0" smtClean="0"/>
              <a:t>~1Wm-2 decrease in CERES OLR algorithm using M2</a:t>
            </a:r>
          </a:p>
        </p:txBody>
      </p:sp>
      <p:pic>
        <p:nvPicPr>
          <p:cNvPr id="4" name="Picture 3" descr="ts_global_qv_3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1" t="2900" r="2692" b="3625"/>
          <a:stretch/>
        </p:blipFill>
        <p:spPr>
          <a:xfrm>
            <a:off x="2863465" y="1524000"/>
            <a:ext cx="6263274" cy="5237783"/>
          </a:xfrm>
          <a:prstGeom prst="rect">
            <a:avLst/>
          </a:prstGeom>
        </p:spPr>
      </p:pic>
      <p:pic>
        <p:nvPicPr>
          <p:cNvPr id="5" name="Picture 4" descr="ts_zonal_qv_30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9"/>
          <a:stretch/>
        </p:blipFill>
        <p:spPr>
          <a:xfrm>
            <a:off x="2890155" y="1524000"/>
            <a:ext cx="623537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3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14400"/>
          </a:xfrm>
        </p:spPr>
        <p:txBody>
          <a:bodyPr/>
          <a:lstStyle/>
          <a:p>
            <a:r>
              <a:rPr lang="en-US" dirty="0" smtClean="0"/>
              <a:t>Diurnal Precipitation – MERRA-2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RRA2.2011-2012.MERRA-map.amp.phase.v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7" t="7291" r="9335" b="5380"/>
          <a:stretch/>
        </p:blipFill>
        <p:spPr>
          <a:xfrm rot="5400000">
            <a:off x="1900237" y="-147637"/>
            <a:ext cx="5343526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Contributed by Winston Chao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5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914400"/>
          </a:xfrm>
        </p:spPr>
        <p:txBody>
          <a:bodyPr/>
          <a:lstStyle/>
          <a:p>
            <a:r>
              <a:rPr lang="en-US" dirty="0" smtClean="0"/>
              <a:t>Aside: AIRS Withholding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bosilov\Dropbox\MERRA2\Validation\NoAIRS_dqvdtana.png"/>
          <p:cNvPicPr>
            <a:picLocks noChangeAspect="1" noChangeArrowheads="1"/>
          </p:cNvPicPr>
          <p:nvPr/>
        </p:nvPicPr>
        <p:blipFill>
          <a:blip r:embed="rId2" cstate="print"/>
          <a:srcRect t="12945" b="4207"/>
          <a:stretch>
            <a:fillRect/>
          </a:stretch>
        </p:blipFill>
        <p:spPr bwMode="auto">
          <a:xfrm>
            <a:off x="762000" y="1600200"/>
            <a:ext cx="7620000" cy="487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bosilov\Dropbox\MERRA2\Validation\Wrap\ts_MERRA2(Evap)_MERRA2(Speed)_o60.png"/>
          <p:cNvPicPr>
            <a:picLocks noChangeAspect="1" noChangeArrowheads="1"/>
          </p:cNvPicPr>
          <p:nvPr/>
        </p:nvPicPr>
        <p:blipFill>
          <a:blip r:embed="rId2" cstate="print"/>
          <a:srcRect l="3000" t="4660" r="3000" b="30291"/>
          <a:stretch>
            <a:fillRect/>
          </a:stretch>
        </p:blipFill>
        <p:spPr bwMode="auto">
          <a:xfrm>
            <a:off x="990599" y="1219200"/>
            <a:ext cx="7162801" cy="38289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Ocean </a:t>
            </a:r>
            <a:r>
              <a:rPr lang="en-US" dirty="0" err="1" smtClean="0"/>
              <a:t>Evap</a:t>
            </a:r>
            <a:r>
              <a:rPr lang="en-US" dirty="0" smtClean="0"/>
              <a:t> 60S-60N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3058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Changes in the Wind </a:t>
            </a:r>
            <a:r>
              <a:rPr lang="en-US" dirty="0" err="1" smtClean="0"/>
              <a:t>obs</a:t>
            </a:r>
            <a:r>
              <a:rPr lang="en-US" dirty="0" smtClean="0"/>
              <a:t> shock the </a:t>
            </a:r>
            <a:r>
              <a:rPr lang="en-US" dirty="0" err="1" smtClean="0"/>
              <a:t>Evap</a:t>
            </a:r>
            <a:endParaRPr lang="en-US" dirty="0" smtClean="0"/>
          </a:p>
          <a:p>
            <a:r>
              <a:rPr lang="en-US" dirty="0" smtClean="0"/>
              <a:t>SST increasing  trend leads to increasing </a:t>
            </a:r>
            <a:r>
              <a:rPr lang="en-US" dirty="0" err="1" smtClean="0"/>
              <a:t>evap</a:t>
            </a:r>
            <a:endParaRPr lang="en-US" dirty="0" smtClean="0"/>
          </a:p>
          <a:p>
            <a:r>
              <a:rPr lang="en-US" dirty="0" smtClean="0"/>
              <a:t>After 1998, </a:t>
            </a:r>
            <a:r>
              <a:rPr lang="en-US" dirty="0" err="1" smtClean="0"/>
              <a:t>Evap</a:t>
            </a:r>
            <a:r>
              <a:rPr lang="en-US" dirty="0" smtClean="0"/>
              <a:t> levels off, increasing SST, decreasing winds</a:t>
            </a:r>
            <a:endParaRPr lang="en-US" dirty="0"/>
          </a:p>
        </p:txBody>
      </p:sp>
      <p:pic>
        <p:nvPicPr>
          <p:cNvPr id="1028" name="Picture 4" descr="C:\Users\mbosilov\Dropbox\MERRA2\Validation\Wrap\ts_MERRA2(Evap)_MERRA2((Qsh-Qa)x1000)_o60.png"/>
          <p:cNvPicPr>
            <a:picLocks noChangeAspect="1" noChangeArrowheads="1"/>
          </p:cNvPicPr>
          <p:nvPr/>
        </p:nvPicPr>
        <p:blipFill>
          <a:blip r:embed="rId3" cstate="print"/>
          <a:srcRect l="3000" t="4660" r="3000" b="30291"/>
          <a:stretch>
            <a:fillRect/>
          </a:stretch>
        </p:blipFill>
        <p:spPr bwMode="auto">
          <a:xfrm>
            <a:off x="990599" y="1219200"/>
            <a:ext cx="7162801" cy="3828997"/>
          </a:xfrm>
          <a:prstGeom prst="rect">
            <a:avLst/>
          </a:prstGeom>
          <a:noFill/>
        </p:spPr>
      </p:pic>
      <p:pic>
        <p:nvPicPr>
          <p:cNvPr id="1026" name="Picture 2" descr="C:\Users\mbosilov\Dropbox\MERRA2\Validation\Wrap\ts_MERRA2(Evap)_MERRA2(Ts)_o60.png"/>
          <p:cNvPicPr>
            <a:picLocks noChangeAspect="1" noChangeArrowheads="1"/>
          </p:cNvPicPr>
          <p:nvPr/>
        </p:nvPicPr>
        <p:blipFill>
          <a:blip r:embed="rId4" cstate="print"/>
          <a:srcRect l="3000" t="4660" r="3000" b="30291"/>
          <a:stretch>
            <a:fillRect/>
          </a:stretch>
        </p:blipFill>
        <p:spPr bwMode="auto">
          <a:xfrm>
            <a:off x="990599" y="1219200"/>
            <a:ext cx="7162801" cy="3828997"/>
          </a:xfrm>
          <a:prstGeom prst="rect">
            <a:avLst/>
          </a:prstGeom>
          <a:noFill/>
        </p:spPr>
      </p:pic>
      <p:pic>
        <p:nvPicPr>
          <p:cNvPr id="1027" name="Picture 3" descr="C:\Users\mbosilov\Dropbox\MERRA2\Validation\Wrap\ts_MERRA2((Qsh-Qa)x1000)_MERRA2(Ts)_o60.png"/>
          <p:cNvPicPr>
            <a:picLocks noChangeAspect="1" noChangeArrowheads="1"/>
          </p:cNvPicPr>
          <p:nvPr/>
        </p:nvPicPr>
        <p:blipFill>
          <a:blip r:embed="rId5" cstate="print"/>
          <a:srcRect l="3000" t="4660" r="3000" b="30291"/>
          <a:stretch>
            <a:fillRect/>
          </a:stretch>
        </p:blipFill>
        <p:spPr bwMode="auto">
          <a:xfrm>
            <a:off x="990599" y="1219200"/>
            <a:ext cx="7162801" cy="382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645" y="3429000"/>
            <a:ext cx="58207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7241" y="0"/>
            <a:ext cx="58095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968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241" y="0"/>
            <a:ext cx="58095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1644" y="3429000"/>
            <a:ext cx="582071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67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3302" y="1087557"/>
            <a:ext cx="7212495" cy="5355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Following Richter and </a:t>
            </a:r>
            <a:r>
              <a:rPr lang="en-US" dirty="0" err="1" smtClean="0">
                <a:solidFill>
                  <a:srgbClr val="0000FF"/>
                </a:solidFill>
              </a:rPr>
              <a:t>Xie</a:t>
            </a:r>
            <a:r>
              <a:rPr lang="en-US" dirty="0" smtClean="0">
                <a:solidFill>
                  <a:srgbClr val="0000FF"/>
                </a:solidFill>
              </a:rPr>
              <a:t> (2008) we can write the bulk formula for evaporation as</a:t>
            </a:r>
          </a:p>
          <a:p>
            <a:pPr defTabSz="457200"/>
            <a:endParaRPr lang="en-US" dirty="0">
              <a:solidFill>
                <a:srgbClr val="0000FF"/>
              </a:solidFill>
            </a:endParaRPr>
          </a:p>
          <a:p>
            <a:pPr defTabSz="457200"/>
            <a:endParaRPr lang="en-US" dirty="0" smtClean="0">
              <a:solidFill>
                <a:srgbClr val="0000FF"/>
              </a:solidFill>
            </a:endParaRPr>
          </a:p>
          <a:p>
            <a:pPr defTabSz="457200"/>
            <a:endParaRPr lang="en-US" dirty="0">
              <a:solidFill>
                <a:srgbClr val="0000FF"/>
              </a:solidFill>
            </a:endParaRPr>
          </a:p>
          <a:p>
            <a:pPr defTabSz="457200"/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here</a:t>
            </a:r>
          </a:p>
          <a:p>
            <a:pPr defTabSz="457200"/>
            <a:endParaRPr lang="en-US" dirty="0" smtClean="0">
              <a:solidFill>
                <a:srgbClr val="0000FF"/>
              </a:solidFill>
            </a:endParaRPr>
          </a:p>
          <a:p>
            <a:pPr defTabSz="457200"/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  ,					    , and </a:t>
            </a:r>
          </a:p>
          <a:p>
            <a:pPr defTabSz="457200"/>
            <a:endParaRPr lang="en-US" dirty="0">
              <a:solidFill>
                <a:srgbClr val="0000FF"/>
              </a:solidFill>
            </a:endParaRPr>
          </a:p>
          <a:p>
            <a:pPr defTabSz="457200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nd </a:t>
            </a:r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, a, b, c are constants.</a:t>
            </a:r>
          </a:p>
          <a:p>
            <a:pPr defTabSz="457200"/>
            <a:endParaRPr lang="en-US" dirty="0">
              <a:solidFill>
                <a:srgbClr val="0000FF"/>
              </a:solidFill>
            </a:endParaRPr>
          </a:p>
          <a:p>
            <a:pPr defTabSz="457200"/>
            <a:r>
              <a:rPr lang="en-US" dirty="0">
                <a:solidFill>
                  <a:srgbClr val="0000FF"/>
                </a:solidFill>
              </a:rPr>
              <a:t>We </a:t>
            </a:r>
            <a:r>
              <a:rPr lang="en-US" dirty="0" smtClean="0">
                <a:solidFill>
                  <a:srgbClr val="0000FF"/>
                </a:solidFill>
              </a:rPr>
              <a:t>then </a:t>
            </a:r>
            <a:r>
              <a:rPr lang="en-US" dirty="0">
                <a:solidFill>
                  <a:srgbClr val="0000FF"/>
                </a:solidFill>
              </a:rPr>
              <a:t>make a 1</a:t>
            </a:r>
            <a:r>
              <a:rPr lang="en-US" baseline="30000" dirty="0">
                <a:solidFill>
                  <a:srgbClr val="0000FF"/>
                </a:solidFill>
              </a:rPr>
              <a:t>st</a:t>
            </a:r>
            <a:r>
              <a:rPr lang="en-US" dirty="0">
                <a:solidFill>
                  <a:srgbClr val="0000FF"/>
                </a:solidFill>
              </a:rPr>
              <a:t> order Taylor’s series expansion of anomalies around the mean annual </a:t>
            </a:r>
            <a:r>
              <a:rPr lang="en-US" dirty="0" smtClean="0">
                <a:solidFill>
                  <a:srgbClr val="0000FF"/>
                </a:solidFill>
              </a:rPr>
              <a:t>cycle,</a:t>
            </a:r>
          </a:p>
          <a:p>
            <a:pPr defTabSz="457200"/>
            <a:endParaRPr lang="en-US" dirty="0">
              <a:solidFill>
                <a:srgbClr val="0000FF"/>
              </a:solidFill>
            </a:endParaRPr>
          </a:p>
          <a:p>
            <a:pPr defTabSz="457200"/>
            <a:endParaRPr lang="en-US" dirty="0" smtClean="0">
              <a:solidFill>
                <a:srgbClr val="0000FF"/>
              </a:solidFill>
            </a:endParaRPr>
          </a:p>
          <a:p>
            <a:pPr defTabSz="457200"/>
            <a:endParaRPr lang="en-US" dirty="0">
              <a:solidFill>
                <a:srgbClr val="0000FF"/>
              </a:solidFill>
            </a:endParaRPr>
          </a:p>
          <a:p>
            <a:pPr defTabSz="457200"/>
            <a:endParaRPr lang="en-US" dirty="0" smtClean="0">
              <a:solidFill>
                <a:srgbClr val="0000FF"/>
              </a:solidFill>
            </a:endParaRPr>
          </a:p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where </a:t>
            </a:r>
            <a:r>
              <a:rPr lang="en-US" dirty="0">
                <a:solidFill>
                  <a:srgbClr val="0000FF"/>
                </a:solidFill>
              </a:rPr>
              <a:t>the partial derivatives are “sensitivities” built from monthly resolved climatology and </a:t>
            </a:r>
            <a:r>
              <a:rPr lang="en-US" dirty="0" smtClean="0">
                <a:solidFill>
                  <a:prstClr val="black"/>
                </a:solidFill>
              </a:rPr>
              <a:t>δ( </a:t>
            </a:r>
            <a:r>
              <a:rPr lang="en-US" dirty="0">
                <a:solidFill>
                  <a:prstClr val="black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denotes a monthly </a:t>
            </a:r>
            <a:r>
              <a:rPr lang="en-US" dirty="0" smtClean="0">
                <a:solidFill>
                  <a:srgbClr val="0000FF"/>
                </a:solidFill>
              </a:rPr>
              <a:t>anomaly.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1090919"/>
              </p:ext>
            </p:extLst>
          </p:nvPr>
        </p:nvGraphicFramePr>
        <p:xfrm>
          <a:off x="1052548" y="1914182"/>
          <a:ext cx="4360419" cy="396402"/>
        </p:xfrm>
        <a:graphic>
          <a:graphicData uri="http://schemas.openxmlformats.org/presentationml/2006/ole">
            <p:oleObj spid="_x0000_s6146" name="Equation" r:id="rId4" imgW="2642040" imgH="22824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2214044"/>
              </p:ext>
            </p:extLst>
          </p:nvPr>
        </p:nvGraphicFramePr>
        <p:xfrm>
          <a:off x="1052548" y="2922365"/>
          <a:ext cx="2336294" cy="457101"/>
        </p:xfrm>
        <a:graphic>
          <a:graphicData uri="http://schemas.openxmlformats.org/presentationml/2006/ole">
            <p:oleObj spid="_x0000_s6147" name="Equation" r:id="rId5" imgW="1152000" imgH="21924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3267015"/>
              </p:ext>
            </p:extLst>
          </p:nvPr>
        </p:nvGraphicFramePr>
        <p:xfrm>
          <a:off x="3702812" y="2939300"/>
          <a:ext cx="2116160" cy="423232"/>
        </p:xfrm>
        <a:graphic>
          <a:graphicData uri="http://schemas.openxmlformats.org/presentationml/2006/ole">
            <p:oleObj spid="_x0000_s6148" name="Equation" r:id="rId6" imgW="1133640" imgH="21924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9521338"/>
              </p:ext>
            </p:extLst>
          </p:nvPr>
        </p:nvGraphicFramePr>
        <p:xfrm>
          <a:off x="1052548" y="4854575"/>
          <a:ext cx="6469062" cy="695325"/>
        </p:xfrm>
        <a:graphic>
          <a:graphicData uri="http://schemas.openxmlformats.org/presentationml/2006/ole">
            <p:oleObj spid="_x0000_s6149" name="Equation" r:id="rId7" imgW="4004280" imgH="42048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2548" y="184625"/>
            <a:ext cx="750511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0000FF"/>
                </a:solidFill>
              </a:rPr>
              <a:t>Decomposition of MERRA2 Ocean Evaporation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122163"/>
              </p:ext>
            </p:extLst>
          </p:nvPr>
        </p:nvGraphicFramePr>
        <p:xfrm>
          <a:off x="6406528" y="3008946"/>
          <a:ext cx="1597868" cy="370520"/>
        </p:xfrm>
        <a:graphic>
          <a:graphicData uri="http://schemas.openxmlformats.org/presentationml/2006/ole">
            <p:oleObj spid="_x0000_s6150" name="Equation" r:id="rId8" imgW="868320" imgH="1918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316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14400"/>
          </a:xfrm>
        </p:spPr>
        <p:txBody>
          <a:bodyPr/>
          <a:lstStyle/>
          <a:p>
            <a:r>
              <a:rPr lang="en-US" dirty="0" smtClean="0"/>
              <a:t>Diurnal Precipitation: TRMM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MM.2011-2012.amp.phase.v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4" t="7186" r="9715" b="5412"/>
          <a:stretch/>
        </p:blipFill>
        <p:spPr>
          <a:xfrm rot="5400000">
            <a:off x="1898264" y="-145663"/>
            <a:ext cx="5347473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Contributed by Winston Chao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4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19600" cy="914400"/>
          </a:xfrm>
        </p:spPr>
        <p:txBody>
          <a:bodyPr/>
          <a:lstStyle/>
          <a:p>
            <a:r>
              <a:rPr lang="en-US" sz="3200" dirty="0" smtClean="0"/>
              <a:t>MJO: MERRA-2, GPCP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419600" cy="3352800"/>
          </a:xfrm>
        </p:spPr>
        <p:txBody>
          <a:bodyPr/>
          <a:lstStyle/>
          <a:p>
            <a:r>
              <a:rPr lang="en-US" dirty="0" smtClean="0"/>
              <a:t>MERRA-2 MJO more intense than observed in GPCP, in both </a:t>
            </a:r>
            <a:r>
              <a:rPr lang="en-US" dirty="0" err="1" smtClean="0"/>
              <a:t>Hovemoller</a:t>
            </a:r>
            <a:r>
              <a:rPr lang="en-US" dirty="0" smtClean="0"/>
              <a:t> and W-K diagrams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740" t="8075" r="6846" b="6364"/>
          <a:stretch>
            <a:fillRect/>
          </a:stretch>
        </p:blipFill>
        <p:spPr bwMode="auto">
          <a:xfrm rot="5400000">
            <a:off x="5188460" y="-387858"/>
            <a:ext cx="3491482" cy="44195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323" t="6815" r="6719" b="6815"/>
          <a:stretch>
            <a:fillRect/>
          </a:stretch>
        </p:blipFill>
        <p:spPr bwMode="auto">
          <a:xfrm rot="5400000">
            <a:off x="5193982" y="2831782"/>
            <a:ext cx="3480435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" t="7031" r="1875" b="7031"/>
          <a:stretch>
            <a:fillRect/>
          </a:stretch>
        </p:blipFill>
        <p:spPr>
          <a:xfrm>
            <a:off x="0" y="3581400"/>
            <a:ext cx="2468872" cy="2204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" t="7031" r="1875" b="7031"/>
          <a:stretch>
            <a:fillRect/>
          </a:stretch>
        </p:blipFill>
        <p:spPr>
          <a:xfrm>
            <a:off x="2103128" y="3581400"/>
            <a:ext cx="2468872" cy="220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Contributed by Winston Chao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09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" t="7031" r="1875" b="7031"/>
          <a:stretch>
            <a:fillRect/>
          </a:stretch>
        </p:blipFill>
        <p:spPr>
          <a:xfrm>
            <a:off x="762000" y="27278"/>
            <a:ext cx="3810000" cy="3401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" t="7031" r="1875" b="7031"/>
          <a:stretch>
            <a:fillRect/>
          </a:stretch>
        </p:blipFill>
        <p:spPr>
          <a:xfrm>
            <a:off x="4572000" y="27278"/>
            <a:ext cx="3810000" cy="340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" t="7031" r="1875" b="7031"/>
          <a:stretch>
            <a:fillRect/>
          </a:stretch>
        </p:blipFill>
        <p:spPr>
          <a:xfrm>
            <a:off x="762000" y="3429000"/>
            <a:ext cx="3810000" cy="340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" t="7031" r="1875" b="7031"/>
          <a:stretch>
            <a:fillRect/>
          </a:stretch>
        </p:blipFill>
        <p:spPr>
          <a:xfrm>
            <a:off x="4572000" y="3429000"/>
            <a:ext cx="3810000" cy="34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39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0" y="1552219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MERRA-2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00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0000"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In MERRA, imbalances of P and E result from analysis adjustments, sensitive to changes in the observing system.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6400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0000"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In MERRA-2, unphysical changes in total mass are ameliorated and global balance between  P, E is maintained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369" y="457200"/>
            <a:ext cx="812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rial"/>
                <a:cs typeface="Arial"/>
              </a:rPr>
              <a:t>Surface pressure and water vapor analyses are penalized for global imbalances </a:t>
            </a:r>
            <a:r>
              <a:rPr lang="en-US" sz="2000" dirty="0">
                <a:solidFill>
                  <a:prstClr val="white"/>
                </a:solidFill>
              </a:rPr>
              <a:t>(</a:t>
            </a:r>
            <a:r>
              <a:rPr lang="en-US" sz="2000" dirty="0" err="1">
                <a:solidFill>
                  <a:prstClr val="white"/>
                </a:solidFill>
              </a:rPr>
              <a:t>Takacs</a:t>
            </a:r>
            <a:r>
              <a:rPr lang="en-US" sz="2000" dirty="0">
                <a:solidFill>
                  <a:prstClr val="white"/>
                </a:solidFill>
              </a:rPr>
              <a:t> et al., </a:t>
            </a:r>
            <a:r>
              <a:rPr lang="en-US" sz="2000" i="1" dirty="0">
                <a:solidFill>
                  <a:prstClr val="white"/>
                </a:solidFill>
              </a:rPr>
              <a:t>NASA GMAO Tech Memo, 2015)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Globally precipitation, evaporation and analysis forcing  </a:t>
            </a:r>
            <a:endParaRPr lang="en-US" sz="2000" baseline="-250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mbosilov\Dropbox\MERRA2\Validation\MERRA-2_P_E_global.png"/>
          <p:cNvPicPr>
            <a:picLocks noChangeAspect="1" noChangeArrowheads="1"/>
          </p:cNvPicPr>
          <p:nvPr/>
        </p:nvPicPr>
        <p:blipFill>
          <a:blip r:embed="rId3" cstate="print"/>
          <a:srcRect l="8880" t="5903" r="6120" b="30602"/>
          <a:stretch>
            <a:fillRect/>
          </a:stretch>
        </p:blipFill>
        <p:spPr bwMode="auto">
          <a:xfrm>
            <a:off x="4572000" y="1161473"/>
            <a:ext cx="4572000" cy="2638312"/>
          </a:xfrm>
          <a:prstGeom prst="rect">
            <a:avLst/>
          </a:prstGeom>
          <a:noFill/>
        </p:spPr>
      </p:pic>
      <p:pic>
        <p:nvPicPr>
          <p:cNvPr id="1028" name="Picture 4" descr="C:\Users\mbosilov\Dropbox\MERRA2\Validation\MERRA_P-E_IAU_global.png"/>
          <p:cNvPicPr>
            <a:picLocks noChangeAspect="1" noChangeArrowheads="1"/>
          </p:cNvPicPr>
          <p:nvPr/>
        </p:nvPicPr>
        <p:blipFill>
          <a:blip r:embed="rId4" cstate="print"/>
          <a:srcRect l="7431" t="4899" r="5903" b="30376"/>
          <a:stretch>
            <a:fillRect/>
          </a:stretch>
        </p:blipFill>
        <p:spPr bwMode="auto">
          <a:xfrm>
            <a:off x="0" y="3770744"/>
            <a:ext cx="4572000" cy="2637692"/>
          </a:xfrm>
          <a:prstGeom prst="rect">
            <a:avLst/>
          </a:prstGeom>
          <a:noFill/>
        </p:spPr>
      </p:pic>
      <p:pic>
        <p:nvPicPr>
          <p:cNvPr id="1029" name="Picture 5" descr="C:\Users\mbosilov\Dropbox\MERRA2\Validation\MERRA-2_P-E_IAU_global.png"/>
          <p:cNvPicPr>
            <a:picLocks noChangeAspect="1" noChangeArrowheads="1"/>
          </p:cNvPicPr>
          <p:nvPr/>
        </p:nvPicPr>
        <p:blipFill>
          <a:blip r:embed="rId5" cstate="print"/>
          <a:srcRect l="7083" t="5098" r="5917" b="30178"/>
          <a:stretch>
            <a:fillRect/>
          </a:stretch>
        </p:blipFill>
        <p:spPr bwMode="auto">
          <a:xfrm>
            <a:off x="4572000" y="3782450"/>
            <a:ext cx="4572000" cy="2627586"/>
          </a:xfrm>
          <a:prstGeom prst="rect">
            <a:avLst/>
          </a:prstGeom>
          <a:noFill/>
        </p:spPr>
      </p:pic>
      <p:pic>
        <p:nvPicPr>
          <p:cNvPr id="4" name="Picture 3" descr="MERRA_P_E_global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0" t="5944" r="5344" b="30037"/>
          <a:stretch/>
        </p:blipFill>
        <p:spPr>
          <a:xfrm>
            <a:off x="0" y="1159187"/>
            <a:ext cx="4572000" cy="2650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MERRA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MERRA-2</a:t>
            </a:r>
          </a:p>
        </p:txBody>
      </p:sp>
    </p:spTree>
    <p:extLst>
      <p:ext uri="{BB962C8B-B14F-4D97-AF65-F5344CB8AC3E}">
        <p14:creationId xmlns:p14="http://schemas.microsoft.com/office/powerpoint/2010/main" xmlns="" val="246359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Land/Ocean Water Mass Budgets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3581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Land </a:t>
            </a:r>
            <a:r>
              <a:rPr lang="en-US" dirty="0" err="1" smtClean="0"/>
              <a:t>evap</a:t>
            </a:r>
            <a:r>
              <a:rPr lang="en-US" dirty="0" smtClean="0"/>
              <a:t> follows the bias corrected </a:t>
            </a:r>
            <a:r>
              <a:rPr lang="en-US" dirty="0" err="1" smtClean="0"/>
              <a:t>precip</a:t>
            </a:r>
            <a:r>
              <a:rPr lang="en-US" dirty="0" smtClean="0"/>
              <a:t>. Land model </a:t>
            </a:r>
            <a:r>
              <a:rPr lang="en-US" dirty="0" err="1" smtClean="0"/>
              <a:t>precip</a:t>
            </a:r>
            <a:r>
              <a:rPr lang="en-US" dirty="0" smtClean="0"/>
              <a:t> follows the analysis increment trend</a:t>
            </a:r>
          </a:p>
          <a:p>
            <a:r>
              <a:rPr lang="en-US" dirty="0" smtClean="0"/>
              <a:t>Ocean Precipitation and evaporation track each others variability, than the analysis increment</a:t>
            </a:r>
          </a:p>
          <a:p>
            <a:r>
              <a:rPr lang="en-US" dirty="0" smtClean="0"/>
              <a:t>Increment jump in 2003 due to AIRS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67" t="6974" r="1196" b="7038"/>
          <a:stretch>
            <a:fillRect/>
          </a:stretch>
        </p:blipFill>
        <p:spPr bwMode="auto">
          <a:xfrm>
            <a:off x="3886200" y="762000"/>
            <a:ext cx="518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153" t="1538" r="1196" b="6154"/>
          <a:stretch>
            <a:fillRect/>
          </a:stretch>
        </p:blipFill>
        <p:spPr bwMode="auto">
          <a:xfrm>
            <a:off x="3886200" y="3779822"/>
            <a:ext cx="5181600" cy="30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 rot="19608188">
            <a:off x="7528216" y="2031745"/>
            <a:ext cx="457200" cy="9144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16200000">
            <a:off x="5638800" y="5334000"/>
            <a:ext cx="457200" cy="9144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Decomposition of Ocean </a:t>
            </a:r>
            <a:r>
              <a:rPr lang="en-US" dirty="0" err="1" smtClean="0"/>
              <a:t>Evap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514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1st order Taylor’s series expansion of anomalies around the mean annual cycle</a:t>
            </a:r>
          </a:p>
          <a:p>
            <a:r>
              <a:rPr lang="en-US" dirty="0" smtClean="0"/>
              <a:t>SST affects low frequency</a:t>
            </a:r>
          </a:p>
          <a:p>
            <a:r>
              <a:rPr lang="en-US" dirty="0" smtClean="0"/>
              <a:t>Wind jump at SSMI</a:t>
            </a:r>
          </a:p>
          <a:p>
            <a:r>
              <a:rPr lang="en-US" dirty="0" smtClean="0"/>
              <a:t>Stability/RH jump in 1992</a:t>
            </a:r>
          </a:p>
          <a:p>
            <a:r>
              <a:rPr lang="en-US" dirty="0" smtClean="0"/>
              <a:t>Post 2000 steady </a:t>
            </a:r>
            <a:r>
              <a:rPr lang="en-US" dirty="0" err="1" smtClean="0"/>
              <a:t>Evap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1314" r="3734" b="1235"/>
          <a:stretch>
            <a:fillRect/>
          </a:stretch>
        </p:blipFill>
        <p:spPr>
          <a:xfrm>
            <a:off x="2628900" y="914400"/>
            <a:ext cx="6515100" cy="48107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00"/>
          </a:blip>
          <a:srcRect/>
          <a:stretch>
            <a:fillRect/>
          </a:stretch>
        </p:blipFill>
        <p:spPr bwMode="auto">
          <a:xfrm>
            <a:off x="2667000" y="5791200"/>
            <a:ext cx="6477000" cy="7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6553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Pete Robertson (MSFC) and thanks to Andrea Molod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bosilov\Dropbox\MERRA2\CERES_GEB_w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15" y="0"/>
            <a:ext cx="892097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514</Words>
  <Application>Microsoft Office PowerPoint</Application>
  <PresentationFormat>On-screen Show (4:3)</PresentationFormat>
  <Paragraphs>91</Paragraphs>
  <Slides>24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Metro</vt:lpstr>
      <vt:lpstr>Office Theme</vt:lpstr>
      <vt:lpstr>Equation</vt:lpstr>
      <vt:lpstr>Overview</vt:lpstr>
      <vt:lpstr>Diurnal Precipitation – MERRA-2</vt:lpstr>
      <vt:lpstr>Diurnal Precipitation: TRMM</vt:lpstr>
      <vt:lpstr>MJO: MERRA-2, GPCP</vt:lpstr>
      <vt:lpstr>Slide 5</vt:lpstr>
      <vt:lpstr>Slide 6</vt:lpstr>
      <vt:lpstr>Land/Ocean Water Mass Budgets</vt:lpstr>
      <vt:lpstr>Decomposition of Ocean Evap</vt:lpstr>
      <vt:lpstr>Slide 9</vt:lpstr>
      <vt:lpstr>Global OLR</vt:lpstr>
      <vt:lpstr>Global TOA Absorbed SW</vt:lpstr>
      <vt:lpstr>Global TOA Net</vt:lpstr>
      <vt:lpstr>Global Surface Downward LW</vt:lpstr>
      <vt:lpstr>Ocean Surface Net Flux</vt:lpstr>
      <vt:lpstr>Implied Northward Ocean Heat Transport </vt:lpstr>
      <vt:lpstr>Main Points</vt:lpstr>
      <vt:lpstr>Slide 17</vt:lpstr>
      <vt:lpstr>Time series of global precipitation </vt:lpstr>
      <vt:lpstr>Upper Tropospheric Humidity</vt:lpstr>
      <vt:lpstr>Aside: AIRS Withholding Experiment</vt:lpstr>
      <vt:lpstr>Ocean Evap 60S-60N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MERRA-2 Water and Energy</dc:title>
  <dc:creator>Michael Bosilovich</dc:creator>
  <cp:lastModifiedBy>Michael Bosilovich</cp:lastModifiedBy>
  <cp:revision>103</cp:revision>
  <dcterms:created xsi:type="dcterms:W3CDTF">2015-05-29T19:12:03Z</dcterms:created>
  <dcterms:modified xsi:type="dcterms:W3CDTF">2015-06-04T16:21:20Z</dcterms:modified>
</cp:coreProperties>
</file>