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8" r:id="rId2"/>
    <p:sldId id="515" r:id="rId3"/>
    <p:sldId id="524" r:id="rId4"/>
    <p:sldId id="517" r:id="rId5"/>
    <p:sldId id="542" r:id="rId6"/>
    <p:sldId id="514" r:id="rId7"/>
    <p:sldId id="533" r:id="rId8"/>
    <p:sldId id="539" r:id="rId9"/>
    <p:sldId id="540" r:id="rId10"/>
    <p:sldId id="520" r:id="rId11"/>
    <p:sldId id="469" r:id="rId1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FF9933"/>
    <a:srgbClr val="FFCC00"/>
    <a:srgbClr val="00FF00"/>
    <a:srgbClr val="33CC33"/>
    <a:srgbClr val="EAB0F0"/>
    <a:srgbClr val="F7FB43"/>
    <a:srgbClr val="00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60" autoAdjust="0"/>
  </p:normalViewPr>
  <p:slideViewPr>
    <p:cSldViewPr>
      <p:cViewPr varScale="1">
        <p:scale>
          <a:sx n="59" d="100"/>
          <a:sy n="59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BEEB03-6118-401B-832D-28AC4FF6F103}" type="datetimeFigureOut">
              <a:rPr lang="ja-JP" altLang="en-US"/>
              <a:pPr>
                <a:defRPr/>
              </a:pPr>
              <a:t>2012/5/11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613B99-FEF5-4FCF-B580-1DE230E060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395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DBB92C0-3CB9-4E85-A8E8-D0342EDD744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56382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9C47580-9916-401D-A496-0F7E7449C132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B92C0-3CB9-4E85-A8E8-D0342EDD744E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5325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D999D-D889-4A80-BCA8-53AB3869720C}" type="slidenum">
              <a:rPr lang="en-US" altLang="ja-JP" smtClean="0">
                <a:ea typeface="ＭＳ Ｐゴシック" pitchFamily="50" charset="-128"/>
              </a:rPr>
              <a:pPr/>
              <a:t>11</a:t>
            </a:fld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827088" y="3644900"/>
            <a:ext cx="7489825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  <p:pic>
        <p:nvPicPr>
          <p:cNvPr id="5" name="Picture 8" descr="jmalogo-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45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5225"/>
            <a:ext cx="38893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FBE1-83B3-4E07-A04D-0A1C2C4602B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25D82-53BC-47A2-BDAB-EABC561B9BF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6588125" y="0"/>
            <a:ext cx="0" cy="6453188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  <p:pic>
        <p:nvPicPr>
          <p:cNvPr id="5" name="Picture 8" descr="jmalogo-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45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4531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27584" y="0"/>
            <a:ext cx="5649416" cy="64531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91D3-F1A3-4C90-A45F-D863446296D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1281-BADB-4ADA-8EA1-5668E3C4807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827088" y="3644900"/>
            <a:ext cx="7489825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  <p:pic>
        <p:nvPicPr>
          <p:cNvPr id="5" name="Picture 8" descr="jmalogo-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45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1362075"/>
          </a:xfrm>
        </p:spPr>
        <p:txBody>
          <a:bodyPr anchorCtr="1"/>
          <a:lstStyle>
            <a:lvl1pPr algn="ctr">
              <a:defRPr sz="3600" b="0" cap="all" baseline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7290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CBC1-6109-4510-96B2-C3B615F265F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62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62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48163-1CFB-41BA-9BD4-3661E3AADD7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-27384"/>
            <a:ext cx="7488832" cy="86409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989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824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824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E4E6-44AA-4CB0-94E1-DAE2F31DC41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D96D2-D677-4374-B768-7D4168067AC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29BBC-CEC7-4DE3-84A1-A526C728368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66725" y="1484313"/>
            <a:ext cx="3025775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  <p:pic>
        <p:nvPicPr>
          <p:cNvPr id="6" name="Picture 8" descr="jmalogo-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45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598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802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182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9A5A-1DBA-45AF-B4D3-D9E4A1AD0F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827088" y="5373688"/>
            <a:ext cx="7489825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  <p:pic>
        <p:nvPicPr>
          <p:cNvPr id="6" name="Picture 8" descr="jmalogo-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45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4800600"/>
            <a:ext cx="7488832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488832" cy="10859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A125-7545-40C5-93D3-B0AA1AFC956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0"/>
            <a:ext cx="74898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9525" y="6597650"/>
            <a:ext cx="2133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 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597650"/>
            <a:ext cx="47529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zh-TW" altLang="en-US"/>
              <a:t>第</a:t>
            </a:r>
            <a:r>
              <a:rPr lang="en-US" altLang="zh-TW" dirty="0"/>
              <a:t>2</a:t>
            </a:r>
            <a:r>
              <a:rPr lang="zh-TW" altLang="en-US"/>
              <a:t>回長期再解析推進委員会 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597650"/>
            <a:ext cx="2133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A09D9E0-0EF3-4F44-9E2B-246306B83B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031" name="Picture 7" descr="jmalogo-c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25" y="4445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827088" y="836613"/>
            <a:ext cx="7489825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5" r:id="rId1"/>
    <p:sldLayoutId id="2147485029" r:id="rId2"/>
    <p:sldLayoutId id="2147485036" r:id="rId3"/>
    <p:sldLayoutId id="2147485030" r:id="rId4"/>
    <p:sldLayoutId id="2147485031" r:id="rId5"/>
    <p:sldLayoutId id="2147485032" r:id="rId6"/>
    <p:sldLayoutId id="2147485033" r:id="rId7"/>
    <p:sldLayoutId id="2147485037" r:id="rId8"/>
    <p:sldLayoutId id="2147485038" r:id="rId9"/>
    <p:sldLayoutId id="2147485034" r:id="rId10"/>
    <p:sldLayoutId id="21474850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003399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pPr eaLnBrk="1" hangingPunct="1"/>
            <a:r>
              <a:rPr lang="en-US" altLang="ja-JP" sz="4000" b="1" dirty="0" smtClean="0"/>
              <a:t>JMA’s priority and plans </a:t>
            </a:r>
            <a:br>
              <a:rPr lang="en-US" altLang="ja-JP" sz="4000" b="1" dirty="0" smtClean="0"/>
            </a:br>
            <a:r>
              <a:rPr lang="en-US" altLang="ja-JP" sz="4000" b="1" dirty="0" smtClean="0"/>
              <a:t>on reanalysis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endParaRPr lang="ja-JP" altLang="ja-JP" b="1" dirty="0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14167"/>
            <a:ext cx="7489825" cy="2351137"/>
          </a:xfrm>
        </p:spPr>
        <p:txBody>
          <a:bodyPr/>
          <a:lstStyle/>
          <a:p>
            <a:pPr eaLnBrk="1" hangingPunct="1"/>
            <a:r>
              <a:rPr lang="en-US" altLang="ja-JP" sz="2800" b="1" dirty="0" err="1" smtClean="0">
                <a:solidFill>
                  <a:srgbClr val="7030A0"/>
                </a:solidFill>
              </a:rPr>
              <a:t>Kazutoshi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 ONOGI</a:t>
            </a:r>
          </a:p>
          <a:p>
            <a:pPr eaLnBrk="1" hangingPunct="1"/>
            <a:endParaRPr lang="en-US" altLang="ja-JP" sz="2400" dirty="0" smtClean="0"/>
          </a:p>
          <a:p>
            <a:pPr eaLnBrk="1" hangingPunct="1"/>
            <a:r>
              <a:rPr lang="en-US" altLang="ja-JP" sz="2400" dirty="0" smtClean="0"/>
              <a:t>Japan Meteorological Agency (JMA)</a:t>
            </a:r>
          </a:p>
        </p:txBody>
      </p:sp>
      <p:sp>
        <p:nvSpPr>
          <p:cNvPr id="81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831013" y="63373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D9AE83B-B5D7-498F-861A-4805A72B4D38}" type="slidenum">
              <a:rPr lang="en-US" altLang="ja-JP" sz="2400" b="1" smtClean="0"/>
              <a:pPr eaLnBrk="1" hangingPunct="1"/>
              <a:t>1</a:t>
            </a:fld>
            <a:endParaRPr lang="en-US" altLang="ja-JP" sz="2400" b="1" dirty="0" smtClean="0"/>
          </a:p>
        </p:txBody>
      </p:sp>
      <p:sp>
        <p:nvSpPr>
          <p:cNvPr id="7" name="フッター プレースホルダ 5"/>
          <p:cNvSpPr txBox="1">
            <a:spLocks/>
          </p:cNvSpPr>
          <p:nvPr/>
        </p:nvSpPr>
        <p:spPr bwMode="auto">
          <a:xfrm>
            <a:off x="2268538" y="6570663"/>
            <a:ext cx="56054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1600" dirty="0"/>
              <a:t>4</a:t>
            </a:r>
            <a:r>
              <a:rPr lang="en-US" altLang="ja-JP" sz="1600" baseline="30000" dirty="0"/>
              <a:t>th</a:t>
            </a:r>
            <a:r>
              <a:rPr lang="en-US" altLang="ja-JP" sz="1600" dirty="0"/>
              <a:t> WCRP International Conference on Reanalysis</a:t>
            </a:r>
          </a:p>
        </p:txBody>
      </p:sp>
      <p:sp>
        <p:nvSpPr>
          <p:cNvPr id="8" name="日付プレースホルダ 3"/>
          <p:cNvSpPr txBox="1">
            <a:spLocks/>
          </p:cNvSpPr>
          <p:nvPr/>
        </p:nvSpPr>
        <p:spPr bwMode="auto">
          <a:xfrm>
            <a:off x="468313" y="6570663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1600" dirty="0" smtClean="0"/>
              <a:t>11  May </a:t>
            </a:r>
            <a:r>
              <a:rPr lang="en-US" altLang="ja-JP" sz="1600" dirty="0"/>
              <a:t>2012</a:t>
            </a:r>
          </a:p>
        </p:txBody>
      </p:sp>
      <p:pic>
        <p:nvPicPr>
          <p:cNvPr id="9" name="図 6" descr="JRA-G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 of JMA CDAS (JCDAS)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06752"/>
          </a:xfrm>
        </p:spPr>
        <p:txBody>
          <a:bodyPr/>
          <a:lstStyle/>
          <a:p>
            <a:r>
              <a:rPr kumimoji="1" lang="en-US" altLang="ja-JP" sz="2400" dirty="0" smtClean="0"/>
              <a:t>We have a plan to replace </a:t>
            </a:r>
            <a:r>
              <a:rPr lang="en-US" altLang="ja-JP" sz="2400" dirty="0" smtClean="0"/>
              <a:t>with a new</a:t>
            </a:r>
            <a:r>
              <a:rPr kumimoji="1" lang="en-US" altLang="ja-JP" sz="2400" dirty="0" smtClean="0"/>
              <a:t> version of JMA Climate Data Assimilation System (JCDAS).</a:t>
            </a:r>
          </a:p>
          <a:p>
            <a:r>
              <a:rPr lang="en-US" altLang="ja-JP" sz="2400" dirty="0" smtClean="0"/>
              <a:t>Currently </a:t>
            </a:r>
            <a:r>
              <a:rPr lang="en-US" altLang="ja-JP" sz="2400" dirty="0" smtClean="0">
                <a:solidFill>
                  <a:srgbClr val="0000FF"/>
                </a:solidFill>
              </a:rPr>
              <a:t>JRA-25 based JCDAS </a:t>
            </a:r>
            <a:r>
              <a:rPr lang="en-US" altLang="ja-JP" sz="2400" dirty="0" smtClean="0"/>
              <a:t>is operationally produced and the products are available for research.</a:t>
            </a:r>
          </a:p>
          <a:p>
            <a:r>
              <a:rPr kumimoji="1" lang="en-US" altLang="ja-JP" sz="2400" dirty="0" smtClean="0"/>
              <a:t>After the completion of JRA-55, the </a:t>
            </a:r>
            <a:r>
              <a:rPr kumimoji="1" lang="en-US" altLang="ja-JP" sz="2400" dirty="0" smtClean="0">
                <a:solidFill>
                  <a:srgbClr val="0000FF"/>
                </a:solidFill>
              </a:rPr>
              <a:t>JRA-25 based JCDAS</a:t>
            </a:r>
            <a:r>
              <a:rPr kumimoji="1" lang="en-US" altLang="ja-JP" sz="2400" dirty="0" smtClean="0"/>
              <a:t> will be replaced </a:t>
            </a:r>
            <a:r>
              <a:rPr lang="en-US" altLang="ja-JP" sz="2400" dirty="0" smtClean="0"/>
              <a:t>with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JRA-55 </a:t>
            </a:r>
            <a:r>
              <a:rPr lang="en-US" altLang="ja-JP" sz="2400" dirty="0" smtClean="0">
                <a:solidFill>
                  <a:srgbClr val="FF0000"/>
                </a:solidFill>
              </a:rPr>
              <a:t>based JCDAS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altLang="ja-JP" sz="2000" dirty="0" smtClean="0"/>
              <a:t>We are confident that it is an improvement of our services.</a:t>
            </a:r>
            <a:endParaRPr kumimoji="1" lang="en-US" altLang="ja-JP" sz="2000" dirty="0" smtClean="0"/>
          </a:p>
          <a:p>
            <a:r>
              <a:rPr lang="en-US" altLang="ja-JP" sz="2400" dirty="0" smtClean="0"/>
              <a:t>Note that current </a:t>
            </a:r>
            <a:r>
              <a:rPr lang="en-US" altLang="ja-JP" sz="2400" dirty="0" smtClean="0">
                <a:solidFill>
                  <a:srgbClr val="0000FF"/>
                </a:solidFill>
              </a:rPr>
              <a:t>JRA-25 based JCDAS </a:t>
            </a:r>
            <a:r>
              <a:rPr lang="en-US" altLang="ja-JP" sz="2400" dirty="0" smtClean="0"/>
              <a:t>will be stopped in spring 2014.</a:t>
            </a:r>
          </a:p>
          <a:p>
            <a:pPr lvl="1"/>
            <a:r>
              <a:rPr lang="en-US" altLang="ja-JP" sz="2000" dirty="0" smtClean="0"/>
              <a:t>We will have adequate get-acquainted period for notice.</a:t>
            </a:r>
          </a:p>
          <a:p>
            <a:r>
              <a:rPr kumimoji="1" lang="en-US" altLang="ja-JP" sz="2400" dirty="0" smtClean="0"/>
              <a:t>Please understand </a:t>
            </a:r>
            <a:r>
              <a:rPr lang="en-US" altLang="ja-JP" sz="2400" dirty="0" smtClean="0"/>
              <a:t>that w</a:t>
            </a:r>
            <a:r>
              <a:rPr kumimoji="1" lang="en-US" altLang="ja-JP" sz="2400" dirty="0" smtClean="0"/>
              <a:t>e do not have </a:t>
            </a:r>
            <a:r>
              <a:rPr lang="en-US" altLang="ja-JP" sz="2400" dirty="0" smtClean="0"/>
              <a:t>sufficient</a:t>
            </a:r>
            <a:r>
              <a:rPr kumimoji="1" lang="en-US" altLang="ja-JP" sz="2400" dirty="0" smtClean="0"/>
              <a:t> computer resources to provide 2 versions of JCDAS in parallel.</a:t>
            </a:r>
            <a:endParaRPr kumimoji="1" lang="ja-JP" altLang="en-US" sz="2400" dirty="0"/>
          </a:p>
        </p:txBody>
      </p:sp>
      <p:pic>
        <p:nvPicPr>
          <p:cNvPr id="5" name="図 6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831013" y="63373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D9AE83B-B5D7-498F-861A-4805A72B4D38}" type="slidenum">
              <a:rPr lang="en-US" altLang="ja-JP" sz="2400" b="1" smtClean="0"/>
              <a:pPr eaLnBrk="1" hangingPunct="1"/>
              <a:t>10</a:t>
            </a:fld>
            <a:endParaRPr lang="en-US" altLang="ja-JP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27584" y="112782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ja-JP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ＭＳ Ｐゴシック" charset="-128"/>
              </a:rPr>
              <a:t>Competition with Collaboration</a:t>
            </a:r>
            <a:endParaRPr lang="ja-JP" alt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ＭＳ Ｐゴシック" charset="-128"/>
            </a:endParaRPr>
          </a:p>
        </p:txBody>
      </p:sp>
      <p:pic>
        <p:nvPicPr>
          <p:cNvPr id="37892" name="図 6" descr="JRA-G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75463" y="6453188"/>
            <a:ext cx="2133600" cy="238125"/>
          </a:xfrm>
          <a:noFill/>
        </p:spPr>
        <p:txBody>
          <a:bodyPr/>
          <a:lstStyle/>
          <a:p>
            <a:fld id="{F0FE779B-372F-4E0E-9136-992121E77956}" type="slidenum">
              <a:rPr lang="en-US" altLang="ja-JP" sz="2400" b="1" smtClean="0">
                <a:ea typeface="ＭＳ Ｐゴシック" pitchFamily="50" charset="-128"/>
              </a:rPr>
              <a:pPr/>
              <a:t>11</a:t>
            </a:fld>
            <a:endParaRPr lang="en-US" altLang="ja-JP" sz="2000" b="1" dirty="0" smtClean="0">
              <a:ea typeface="ＭＳ Ｐゴシック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628"/>
            <a:ext cx="9142413" cy="6024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JRA History &amp; Plan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/>
          <a:lstStyle/>
          <a:p>
            <a:r>
              <a:rPr lang="en-US" altLang="ja-JP" sz="2800" dirty="0" smtClean="0"/>
              <a:t>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 JRA-25   (completed in 2006) </a:t>
            </a:r>
          </a:p>
          <a:p>
            <a:r>
              <a:rPr kumimoji="1" lang="en-US" altLang="ja-JP" sz="2800" dirty="0" smtClean="0"/>
              <a:t>2</a:t>
            </a:r>
            <a:r>
              <a:rPr kumimoji="1" lang="en-US" altLang="ja-JP" sz="2800" baseline="30000" dirty="0" smtClean="0"/>
              <a:t>nd</a:t>
            </a:r>
            <a:r>
              <a:rPr kumimoji="1" lang="en-US" altLang="ja-JP" sz="2800" dirty="0" smtClean="0"/>
              <a:t> JRA-55   (to be completed in 2013)</a:t>
            </a:r>
          </a:p>
          <a:p>
            <a:pPr lvl="1"/>
            <a:r>
              <a:rPr lang="en-US" altLang="ja-JP" sz="2400" dirty="0" smtClean="0"/>
              <a:t>Being calculated.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Next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JRA?</a:t>
            </a:r>
          </a:p>
          <a:p>
            <a:pPr lvl="1"/>
            <a:r>
              <a:rPr lang="en-US" altLang="ja-JP" sz="2400" dirty="0" smtClean="0"/>
              <a:t>JMA has a plan of the next global atmospheric reanalysis (JRA-??) in the future but its details has not been discussed yet.</a:t>
            </a:r>
          </a:p>
        </p:txBody>
      </p:sp>
      <p:pic>
        <p:nvPicPr>
          <p:cNvPr id="7" name="図 6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4"/>
          <p:cNvSpPr txBox="1">
            <a:spLocks/>
          </p:cNvSpPr>
          <p:nvPr/>
        </p:nvSpPr>
        <p:spPr bwMode="auto">
          <a:xfrm>
            <a:off x="683101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AE83B-B5D7-498F-861A-4805A72B4D38}" type="slidenum">
              <a:rPr kumimoji="1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Basic Policy of JRA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306665"/>
          </a:xfrm>
        </p:spPr>
        <p:txBody>
          <a:bodyPr/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An operationally quality proven </a:t>
            </a:r>
            <a:r>
              <a:rPr lang="en-US" altLang="ja-JP" sz="2800" dirty="0" smtClean="0"/>
              <a:t>data assimilation and forecast system should be used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in JMA reanalysis.</a:t>
            </a:r>
          </a:p>
          <a:p>
            <a:r>
              <a:rPr lang="en-US" altLang="ja-JP" sz="2800" dirty="0" smtClean="0">
                <a:solidFill>
                  <a:srgbClr val="0000FF"/>
                </a:solidFill>
              </a:rPr>
              <a:t>JMA is an operational organization </a:t>
            </a:r>
            <a:r>
              <a:rPr lang="en-US" altLang="ja-JP" sz="2800" dirty="0" smtClean="0"/>
              <a:t>rather than a research institute.</a:t>
            </a:r>
          </a:p>
          <a:p>
            <a:pPr lvl="1"/>
            <a:r>
              <a:rPr lang="en-US" altLang="ja-JP" sz="2400" dirty="0" smtClean="0"/>
              <a:t>JMA has many kinds of operational climate information services.</a:t>
            </a:r>
          </a:p>
          <a:p>
            <a:pPr lvl="1"/>
            <a:r>
              <a:rPr lang="en-US" altLang="ja-JP" sz="2400" dirty="0" smtClean="0"/>
              <a:t>The JRA products are utilized in the services. </a:t>
            </a:r>
          </a:p>
          <a:p>
            <a:pPr lvl="2"/>
            <a:r>
              <a:rPr lang="en-US" altLang="ja-JP" sz="2000" dirty="0" smtClean="0"/>
              <a:t>Contribution to climate monitoring and seasonal forecast are main purposes.</a:t>
            </a:r>
          </a:p>
          <a:p>
            <a:pPr lvl="1"/>
            <a:r>
              <a:rPr lang="en-US" altLang="ja-JP" sz="2400" dirty="0" smtClean="0"/>
              <a:t>The JRA products have to fill a certain quality level to reproduce various meteorological phenomena.</a:t>
            </a:r>
          </a:p>
        </p:txBody>
      </p:sp>
      <p:pic>
        <p:nvPicPr>
          <p:cNvPr id="7" name="図 6" descr="JRA-G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4"/>
          <p:cNvSpPr txBox="1">
            <a:spLocks/>
          </p:cNvSpPr>
          <p:nvPr/>
        </p:nvSpPr>
        <p:spPr bwMode="auto">
          <a:xfrm>
            <a:off x="683101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AE83B-B5D7-498F-861A-4805A72B4D38}" type="slidenum">
              <a:rPr kumimoji="1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Priority for the next JRA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2696"/>
          </a:xfrm>
        </p:spPr>
        <p:txBody>
          <a:bodyPr/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Reducing the systematic biases </a:t>
            </a:r>
            <a:r>
              <a:rPr lang="en-US" altLang="ja-JP" sz="2800" dirty="0" smtClean="0"/>
              <a:t>that still exist in JRA-55</a:t>
            </a:r>
          </a:p>
          <a:p>
            <a:r>
              <a:rPr lang="en-US" altLang="ja-JP" sz="2800" dirty="0" smtClean="0"/>
              <a:t>Physical processes must be improved; (e.g.)</a:t>
            </a:r>
          </a:p>
          <a:p>
            <a:pPr lvl="1"/>
            <a:r>
              <a:rPr lang="en-US" altLang="ja-JP" sz="2400" dirty="0" smtClean="0"/>
              <a:t>Reduction of overestimated precipitation in the tropics</a:t>
            </a:r>
          </a:p>
          <a:p>
            <a:pPr lvl="1"/>
            <a:r>
              <a:rPr lang="en-US" altLang="ja-JP" sz="2400" dirty="0" smtClean="0"/>
              <a:t>Improvement of land surface processes</a:t>
            </a:r>
          </a:p>
          <a:p>
            <a:pPr lvl="1"/>
            <a:r>
              <a:rPr lang="en-US" altLang="ja-JP" sz="2400" dirty="0" smtClean="0"/>
              <a:t>Gravity wave scheme</a:t>
            </a:r>
          </a:p>
          <a:p>
            <a:r>
              <a:rPr lang="en-US" altLang="ja-JP" sz="2800" dirty="0" smtClean="0"/>
              <a:t>Enhancement of horizontal and vertical resolution. </a:t>
            </a:r>
          </a:p>
          <a:p>
            <a:r>
              <a:rPr lang="en-US" altLang="ja-JP" sz="2800" dirty="0" smtClean="0"/>
              <a:t>A reanalysis from (e.g.) 1948 onward is possible.</a:t>
            </a:r>
          </a:p>
          <a:p>
            <a:pPr lvl="1"/>
            <a:r>
              <a:rPr lang="en-US" altLang="ja-JP" sz="2400" dirty="0" smtClean="0"/>
              <a:t>We think upper </a:t>
            </a:r>
            <a:r>
              <a:rPr lang="en-US" altLang="ja-JP" sz="2400" dirty="0" err="1" smtClean="0"/>
              <a:t>radiosonde</a:t>
            </a:r>
            <a:r>
              <a:rPr lang="en-US" altLang="ja-JP" sz="2400" dirty="0" smtClean="0"/>
              <a:t> observations are essential for our purpose.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7" name="図 6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4"/>
          <p:cNvSpPr txBox="1">
            <a:spLocks/>
          </p:cNvSpPr>
          <p:nvPr/>
        </p:nvSpPr>
        <p:spPr bwMode="auto">
          <a:xfrm>
            <a:off x="683101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AE83B-B5D7-498F-861A-4805A72B4D38}" type="slidenum">
              <a:rPr kumimoji="1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 bias and </a:t>
            </a:r>
            <a:r>
              <a:rPr kumimoji="1" lang="en-US" altLang="ja-JP" dirty="0" err="1" smtClean="0"/>
              <a:t>VarBC</a:t>
            </a:r>
            <a:endParaRPr kumimoji="1" lang="ja-JP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48805"/>
            <a:ext cx="4411659" cy="3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図 6" descr="JRA-G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539552" y="4653136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Change</a:t>
            </a:r>
            <a:r>
              <a:rPr kumimoji="1" lang="en-US" altLang="ja-JP" sz="2000" dirty="0" smtClean="0"/>
              <a:t> of observing system can be a cause of a jump in a time series.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10368" y="4653136"/>
            <a:ext cx="4354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Variational</a:t>
            </a:r>
            <a:r>
              <a:rPr kumimoji="1" lang="en-US" altLang="ja-JP" dirty="0" smtClean="0"/>
              <a:t> Bias Correction is a superior method to remove such “jumps” but </a:t>
            </a:r>
            <a:r>
              <a:rPr lang="en-US" altLang="ja-JP" dirty="0" smtClean="0"/>
              <a:t>the field converges asymptotically to the model climatology</a:t>
            </a:r>
            <a:r>
              <a:rPr lang="ja-JP" altLang="en-US" dirty="0" smtClean="0"/>
              <a:t> </a:t>
            </a:r>
            <a:r>
              <a:rPr lang="en-US" altLang="ja-JP" dirty="0" smtClean="0"/>
              <a:t>without anchoring observations.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4149080"/>
            <a:ext cx="439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If </a:t>
            </a:r>
            <a:r>
              <a:rPr lang="en-US" altLang="ja-JP" sz="2400" dirty="0" smtClean="0">
                <a:solidFill>
                  <a:srgbClr val="FF0000"/>
                </a:solidFill>
              </a:rPr>
              <a:t>a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model has systematic bias;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5805264"/>
            <a:ext cx="7452320" cy="83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00FF"/>
                </a:solidFill>
                <a:latin typeface="Arial Narrow" pitchFamily="34" charset="0"/>
              </a:rPr>
              <a:t>If </a:t>
            </a:r>
            <a:r>
              <a:rPr kumimoji="1" lang="en-US" altLang="ja-JP" sz="2400" b="1" dirty="0" smtClean="0">
                <a:solidFill>
                  <a:srgbClr val="0000FF"/>
                </a:solidFill>
                <a:latin typeface="Arial Narrow" pitchFamily="34" charset="0"/>
              </a:rPr>
              <a:t>we can make model </a:t>
            </a:r>
            <a:r>
              <a:rPr lang="en-US" altLang="ja-JP" sz="2400" b="1" dirty="0" smtClean="0">
                <a:solidFill>
                  <a:srgbClr val="0000FF"/>
                </a:solidFill>
                <a:latin typeface="Arial Narrow" pitchFamily="34" charset="0"/>
              </a:rPr>
              <a:t>bias</a:t>
            </a:r>
            <a:r>
              <a:rPr kumimoji="1" lang="en-US" altLang="ja-JP" sz="2400" b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latin typeface="Arial Narrow" pitchFamily="34" charset="0"/>
              </a:rPr>
              <a:t>smaller, </a:t>
            </a:r>
          </a:p>
          <a:p>
            <a:r>
              <a:rPr lang="en-US" altLang="ja-JP" sz="2400" b="1" dirty="0" smtClean="0">
                <a:solidFill>
                  <a:srgbClr val="FF0000"/>
                </a:solidFill>
                <a:latin typeface="Arial Narrow" pitchFamily="34" charset="0"/>
              </a:rPr>
              <a:t>influence of observing system changes </a:t>
            </a:r>
            <a:r>
              <a:rPr lang="en-US" altLang="ja-JP" sz="2400" b="1" dirty="0" smtClean="0">
                <a:solidFill>
                  <a:srgbClr val="0000FF"/>
                </a:solidFill>
                <a:latin typeface="Arial Narrow" pitchFamily="34" charset="0"/>
              </a:rPr>
              <a:t>become smaller.</a:t>
            </a:r>
            <a:endParaRPr kumimoji="1" lang="ja-JP" altLang="en-US" sz="2400" b="1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2" name="スライド番号プレースホルダ 4"/>
          <p:cNvSpPr txBox="1">
            <a:spLocks/>
          </p:cNvSpPr>
          <p:nvPr/>
        </p:nvSpPr>
        <p:spPr bwMode="auto">
          <a:xfrm>
            <a:off x="683101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AE83B-B5D7-498F-861A-4805A72B4D38}" type="slidenum">
              <a:rPr kumimoji="1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23529" y="1265553"/>
            <a:ext cx="3981131" cy="2689085"/>
            <a:chOff x="4729759" y="1265552"/>
            <a:chExt cx="4406363" cy="2976311"/>
          </a:xfrm>
        </p:grpSpPr>
        <p:grpSp>
          <p:nvGrpSpPr>
            <p:cNvPr id="14" name="グループ化 13"/>
            <p:cNvGrpSpPr>
              <a:grpSpLocks/>
            </p:cNvGrpSpPr>
            <p:nvPr/>
          </p:nvGrpSpPr>
          <p:grpSpPr bwMode="auto">
            <a:xfrm>
              <a:off x="5131497" y="1604000"/>
              <a:ext cx="3505827" cy="609586"/>
              <a:chOff x="2724150" y="1298575"/>
              <a:chExt cx="3505200" cy="609600"/>
            </a:xfrm>
          </p:grpSpPr>
          <p:sp>
            <p:nvSpPr>
              <p:cNvPr id="33" name="Oval 5"/>
              <p:cNvSpPr>
                <a:spLocks noChangeArrowheads="1"/>
              </p:cNvSpPr>
              <p:nvPr/>
            </p:nvSpPr>
            <p:spPr bwMode="auto">
              <a:xfrm>
                <a:off x="2724150" y="1450975"/>
                <a:ext cx="2514600" cy="45720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4" name="Oval 6"/>
              <p:cNvSpPr>
                <a:spLocks noChangeArrowheads="1"/>
              </p:cNvSpPr>
              <p:nvPr/>
            </p:nvSpPr>
            <p:spPr bwMode="auto">
              <a:xfrm>
                <a:off x="3714750" y="1298575"/>
                <a:ext cx="2514600" cy="609600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5" name="Oval 7"/>
              <p:cNvSpPr>
                <a:spLocks noChangeArrowheads="1"/>
              </p:cNvSpPr>
              <p:nvPr/>
            </p:nvSpPr>
            <p:spPr bwMode="auto">
              <a:xfrm>
                <a:off x="4781550" y="1603375"/>
                <a:ext cx="76200" cy="762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6" name="Oval 8"/>
              <p:cNvSpPr>
                <a:spLocks noChangeArrowheads="1"/>
              </p:cNvSpPr>
              <p:nvPr/>
            </p:nvSpPr>
            <p:spPr bwMode="auto">
              <a:xfrm>
                <a:off x="3943350" y="1603375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7" name="AutoShape 9"/>
              <p:cNvSpPr>
                <a:spLocks noChangeArrowheads="1"/>
              </p:cNvSpPr>
              <p:nvPr/>
            </p:nvSpPr>
            <p:spPr bwMode="auto">
              <a:xfrm>
                <a:off x="4324350" y="1527175"/>
                <a:ext cx="152400" cy="152400"/>
              </a:xfrm>
              <a:prstGeom prst="diamond">
                <a:avLst/>
              </a:prstGeom>
              <a:solidFill>
                <a:srgbClr val="990099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</p:grpSp>
        <p:grpSp>
          <p:nvGrpSpPr>
            <p:cNvPr id="15" name="グループ化 10"/>
            <p:cNvGrpSpPr>
              <a:grpSpLocks/>
            </p:cNvGrpSpPr>
            <p:nvPr/>
          </p:nvGrpSpPr>
          <p:grpSpPr bwMode="auto">
            <a:xfrm>
              <a:off x="5146740" y="3035438"/>
              <a:ext cx="3505827" cy="609586"/>
              <a:chOff x="2724150" y="3459163"/>
              <a:chExt cx="3505200" cy="609600"/>
            </a:xfrm>
          </p:grpSpPr>
          <p:sp>
            <p:nvSpPr>
              <p:cNvPr id="29" name="Oval 19"/>
              <p:cNvSpPr>
                <a:spLocks noChangeArrowheads="1"/>
              </p:cNvSpPr>
              <p:nvPr/>
            </p:nvSpPr>
            <p:spPr bwMode="auto">
              <a:xfrm>
                <a:off x="2724150" y="3611563"/>
                <a:ext cx="2514600" cy="45720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3714750" y="3459163"/>
                <a:ext cx="2514600" cy="609600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3943350" y="3763963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32" name="AutoShape 22"/>
              <p:cNvSpPr>
                <a:spLocks noChangeArrowheads="1"/>
              </p:cNvSpPr>
              <p:nvPr/>
            </p:nvSpPr>
            <p:spPr bwMode="auto">
              <a:xfrm>
                <a:off x="3867150" y="3687763"/>
                <a:ext cx="152400" cy="152400"/>
              </a:xfrm>
              <a:prstGeom prst="diamond">
                <a:avLst/>
              </a:prstGeom>
              <a:solidFill>
                <a:srgbClr val="990099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</p:grpSp>
        <p:sp>
          <p:nvSpPr>
            <p:cNvPr id="16" name="テキスト ボックス 15"/>
            <p:cNvSpPr txBox="1">
              <a:spLocks noChangeArrowheads="1"/>
            </p:cNvSpPr>
            <p:nvPr/>
          </p:nvSpPr>
          <p:spPr bwMode="auto">
            <a:xfrm>
              <a:off x="4795456" y="1265552"/>
              <a:ext cx="18245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600" dirty="0" smtClean="0">
                  <a:solidFill>
                    <a:srgbClr val="FF0000"/>
                  </a:solidFill>
                </a:rPr>
                <a:t>Model climatology</a:t>
              </a:r>
              <a:endParaRPr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7" name="テキスト ボックス 15"/>
            <p:cNvSpPr txBox="1">
              <a:spLocks noChangeArrowheads="1"/>
            </p:cNvSpPr>
            <p:nvPr/>
          </p:nvSpPr>
          <p:spPr bwMode="auto">
            <a:xfrm>
              <a:off x="7265479" y="1265552"/>
              <a:ext cx="16866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600" dirty="0" smtClean="0">
                  <a:solidFill>
                    <a:srgbClr val="0033CC"/>
                  </a:solidFill>
                </a:rPr>
                <a:t>Real climatology</a:t>
              </a:r>
              <a:endParaRPr lang="ja-JP" altLang="en-US" sz="1600" dirty="0">
                <a:solidFill>
                  <a:srgbClr val="0033CC"/>
                </a:solidFill>
              </a:endParaRPr>
            </a:p>
          </p:txBody>
        </p:sp>
        <p:sp>
          <p:nvSpPr>
            <p:cNvPr id="18" name="テキスト ボックス 15"/>
            <p:cNvSpPr txBox="1">
              <a:spLocks noChangeArrowheads="1"/>
            </p:cNvSpPr>
            <p:nvPr/>
          </p:nvSpPr>
          <p:spPr bwMode="auto">
            <a:xfrm>
              <a:off x="6105207" y="2544744"/>
              <a:ext cx="13917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600" dirty="0" smtClean="0">
                  <a:solidFill>
                    <a:srgbClr val="7030A0"/>
                  </a:solidFill>
                </a:rPr>
                <a:t>Analysis (A1)</a:t>
              </a:r>
              <a:endParaRPr lang="ja-JP" altLang="en-US" sz="1600" dirty="0">
                <a:solidFill>
                  <a:srgbClr val="7030A0"/>
                </a:solidFill>
              </a:endParaRPr>
            </a:p>
          </p:txBody>
        </p:sp>
        <p:sp>
          <p:nvSpPr>
            <p:cNvPr id="19" name="テキスト ボックス 15"/>
            <p:cNvSpPr txBox="1">
              <a:spLocks noChangeArrowheads="1"/>
            </p:cNvSpPr>
            <p:nvPr/>
          </p:nvSpPr>
          <p:spPr bwMode="auto">
            <a:xfrm>
              <a:off x="5655051" y="3886309"/>
              <a:ext cx="13917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600" dirty="0" smtClean="0">
                  <a:solidFill>
                    <a:srgbClr val="7030A0"/>
                  </a:solidFill>
                </a:rPr>
                <a:t>Analysis (A2)</a:t>
              </a:r>
              <a:endParaRPr lang="ja-JP" altLang="en-US" sz="1600" dirty="0">
                <a:solidFill>
                  <a:srgbClr val="7030A0"/>
                </a:solidFill>
              </a:endParaRPr>
            </a:p>
          </p:txBody>
        </p:sp>
        <p:sp>
          <p:nvSpPr>
            <p:cNvPr id="20" name="テキスト ボックス 15"/>
            <p:cNvSpPr txBox="1">
              <a:spLocks noChangeArrowheads="1"/>
            </p:cNvSpPr>
            <p:nvPr/>
          </p:nvSpPr>
          <p:spPr bwMode="auto">
            <a:xfrm>
              <a:off x="4729759" y="2384882"/>
              <a:ext cx="140775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400" dirty="0" smtClean="0">
                  <a:solidFill>
                    <a:srgbClr val="FF0000"/>
                  </a:solidFill>
                </a:rPr>
                <a:t>Forecast </a:t>
              </a:r>
            </a:p>
            <a:p>
              <a:pPr eaLnBrk="1" hangingPunct="1"/>
              <a:r>
                <a:rPr lang="en-US" altLang="ja-JP" sz="1400" dirty="0" smtClean="0">
                  <a:solidFill>
                    <a:srgbClr val="FF0000"/>
                  </a:solidFill>
                </a:rPr>
                <a:t>background (B)</a:t>
              </a:r>
              <a:endParaRPr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1" name="テキスト ボックス 15"/>
            <p:cNvSpPr txBox="1">
              <a:spLocks noChangeArrowheads="1"/>
            </p:cNvSpPr>
            <p:nvPr/>
          </p:nvSpPr>
          <p:spPr bwMode="auto">
            <a:xfrm>
              <a:off x="6896598" y="2307938"/>
              <a:ext cx="22395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600" b="1" dirty="0" smtClean="0">
                  <a:solidFill>
                    <a:srgbClr val="0033CC"/>
                  </a:solidFill>
                </a:rPr>
                <a:t>With Observation (O)</a:t>
              </a:r>
              <a:endParaRPr lang="ja-JP" altLang="en-US" sz="1600" b="1" dirty="0">
                <a:solidFill>
                  <a:srgbClr val="0033CC"/>
                </a:solidFill>
              </a:endParaRPr>
            </a:p>
          </p:txBody>
        </p:sp>
        <p:sp>
          <p:nvSpPr>
            <p:cNvPr id="22" name="テキスト ボックス 15"/>
            <p:cNvSpPr txBox="1">
              <a:spLocks noChangeArrowheads="1"/>
            </p:cNvSpPr>
            <p:nvPr/>
          </p:nvSpPr>
          <p:spPr bwMode="auto">
            <a:xfrm>
              <a:off x="6801071" y="3717032"/>
              <a:ext cx="22026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600" b="1" dirty="0" smtClean="0">
                  <a:solidFill>
                    <a:srgbClr val="0033CC"/>
                  </a:solidFill>
                </a:rPr>
                <a:t>Without Observation</a:t>
              </a:r>
              <a:endParaRPr lang="ja-JP" altLang="en-US" sz="1600" b="1" dirty="0">
                <a:solidFill>
                  <a:srgbClr val="0033CC"/>
                </a:solidFill>
              </a:endParaRP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 flipV="1">
              <a:off x="6389022" y="3449025"/>
              <a:ext cx="0" cy="48275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flipV="1">
              <a:off x="6808196" y="2061075"/>
              <a:ext cx="0" cy="48275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 flipV="1">
              <a:off x="7294302" y="2010308"/>
              <a:ext cx="367488" cy="292144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5724128" y="2935861"/>
              <a:ext cx="504056" cy="3491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5678113" y="2060848"/>
              <a:ext cx="611831" cy="39995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H="1">
              <a:off x="6341799" y="4241863"/>
              <a:ext cx="720080" cy="0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/>
          <p:cNvSpPr txBox="1"/>
          <p:nvPr/>
        </p:nvSpPr>
        <p:spPr>
          <a:xfrm>
            <a:off x="347764" y="922338"/>
            <a:ext cx="412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Model Bias, Observation and Analysis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3939278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(E. </a:t>
            </a:r>
            <a:r>
              <a:rPr kumimoji="1" lang="en-US" altLang="ja-JP" sz="1200" dirty="0" err="1" smtClean="0"/>
              <a:t>Kalnay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591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Practical problems on works for reanalysis</a:t>
            </a:r>
            <a:endParaRPr kumimoji="1" lang="ja-JP" altLang="en-US" sz="28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Difficulty to maintain Climate Data Assimilation System </a:t>
            </a:r>
            <a:r>
              <a:rPr lang="en-US" altLang="ja-JP" sz="2800" dirty="0" smtClean="0">
                <a:solidFill>
                  <a:srgbClr val="FF0000"/>
                </a:solidFill>
              </a:rPr>
              <a:t>(CDAS) </a:t>
            </a:r>
            <a:r>
              <a:rPr lang="en-US" altLang="ja-JP" sz="2800" dirty="0" smtClean="0"/>
              <a:t>for long years</a:t>
            </a:r>
          </a:p>
          <a:p>
            <a:pPr lvl="1"/>
            <a:r>
              <a:rPr lang="en-US" altLang="ja-JP" sz="2400" dirty="0" smtClean="0"/>
              <a:t>Data Assimilation (DA) system of a CDAS is getting old with time.</a:t>
            </a:r>
          </a:p>
          <a:p>
            <a:pPr lvl="1"/>
            <a:r>
              <a:rPr lang="en-US" altLang="ja-JP" sz="2400" dirty="0" smtClean="0"/>
              <a:t>New satellite data (e.g. radiance) cannot be assimilated easily in the old DA system. </a:t>
            </a:r>
          </a:p>
          <a:p>
            <a:pPr lvl="1"/>
            <a:r>
              <a:rPr lang="en-US" altLang="ja-JP" sz="2400" dirty="0" smtClean="0"/>
              <a:t>On the other hand, a satellite cannot be operated forever.</a:t>
            </a:r>
          </a:p>
          <a:p>
            <a:pPr lvl="1"/>
            <a:r>
              <a:rPr lang="en-US" altLang="ja-JP" sz="2400" dirty="0" smtClean="0"/>
              <a:t>Once </a:t>
            </a:r>
            <a:r>
              <a:rPr lang="en-US" altLang="ja-JP" sz="2400" dirty="0" smtClean="0">
                <a:solidFill>
                  <a:srgbClr val="0033CC"/>
                </a:solidFill>
              </a:rPr>
              <a:t>a satellite data being used  </a:t>
            </a:r>
            <a:r>
              <a:rPr lang="en-US" altLang="ja-JP" sz="2400" dirty="0" smtClean="0"/>
              <a:t>become  </a:t>
            </a:r>
            <a:r>
              <a:rPr lang="en-US" altLang="ja-JP" sz="2400" dirty="0" smtClean="0">
                <a:solidFill>
                  <a:srgbClr val="0033CC"/>
                </a:solidFill>
              </a:rPr>
              <a:t>unavailable, </a:t>
            </a:r>
            <a:r>
              <a:rPr lang="en-US" altLang="ja-JP" sz="2400" dirty="0" smtClean="0"/>
              <a:t>quality of CDAS must be degraded.</a:t>
            </a:r>
          </a:p>
          <a:p>
            <a:r>
              <a:rPr lang="en-US" altLang="ja-JP" sz="2800" dirty="0" smtClean="0"/>
              <a:t>Usually in an operational center, development for </a:t>
            </a:r>
            <a:r>
              <a:rPr lang="en-US" altLang="ja-JP" sz="2800" dirty="0"/>
              <a:t>the latest operational </a:t>
            </a:r>
            <a:r>
              <a:rPr lang="en-US" altLang="ja-JP" sz="2800" dirty="0" smtClean="0"/>
              <a:t>NWP model </a:t>
            </a:r>
            <a:r>
              <a:rPr lang="en-US" altLang="ja-JP" sz="2800" dirty="0"/>
              <a:t>has higher </a:t>
            </a:r>
            <a:r>
              <a:rPr lang="en-US" altLang="ja-JP" sz="2800" dirty="0" smtClean="0"/>
              <a:t>priority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than development for CDAS.</a:t>
            </a:r>
            <a:endParaRPr lang="en-US" altLang="ja-JP" sz="2800" dirty="0"/>
          </a:p>
        </p:txBody>
      </p:sp>
      <p:pic>
        <p:nvPicPr>
          <p:cNvPr id="7" name="図 6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4"/>
          <p:cNvSpPr txBox="1">
            <a:spLocks/>
          </p:cNvSpPr>
          <p:nvPr/>
        </p:nvSpPr>
        <p:spPr bwMode="auto">
          <a:xfrm>
            <a:off x="683101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AE83B-B5D7-498F-861A-4805A72B4D38}" type="slidenum">
              <a:rPr kumimoji="1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Practical problems on works for reanalysis</a:t>
            </a:r>
            <a:endParaRPr kumimoji="1" lang="ja-JP" altLang="en-US" sz="28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r>
              <a:rPr lang="en-US" altLang="ja-JP" sz="2800" dirty="0" smtClean="0"/>
              <a:t>Reanalysis product providing services</a:t>
            </a:r>
          </a:p>
          <a:p>
            <a:pPr lvl="1"/>
            <a:r>
              <a:rPr lang="en-US" altLang="ja-JP" sz="2400" dirty="0" smtClean="0"/>
              <a:t>Amount of reanalysis products is very large.</a:t>
            </a:r>
          </a:p>
          <a:p>
            <a:pPr lvl="1"/>
            <a:r>
              <a:rPr lang="en-US" altLang="ja-JP" sz="2400" dirty="0" smtClean="0"/>
              <a:t>The data service requires sufficient and powerful computer resources.</a:t>
            </a:r>
          </a:p>
          <a:p>
            <a:pPr lvl="2"/>
            <a:r>
              <a:rPr lang="en-US" altLang="ja-JP" dirty="0" smtClean="0"/>
              <a:t>Data server, storage, telecommunication line…</a:t>
            </a:r>
          </a:p>
          <a:p>
            <a:pPr>
              <a:buNone/>
            </a:pPr>
            <a:endParaRPr kumimoji="1" lang="en-US" altLang="ja-JP" dirty="0" smtClean="0"/>
          </a:p>
          <a:p>
            <a:endParaRPr lang="en-US" altLang="ja-JP" dirty="0" smtClean="0"/>
          </a:p>
        </p:txBody>
      </p:sp>
      <p:pic>
        <p:nvPicPr>
          <p:cNvPr id="7" name="図 6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4"/>
          <p:cNvSpPr txBox="1">
            <a:spLocks/>
          </p:cNvSpPr>
          <p:nvPr/>
        </p:nvSpPr>
        <p:spPr bwMode="auto">
          <a:xfrm>
            <a:off x="683101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AE83B-B5D7-498F-861A-4805A72B4D38}" type="slidenum">
              <a:rPr kumimoji="1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JMA contributions for research com.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90600"/>
            <a:ext cx="8435280" cy="5606752"/>
          </a:xfrm>
        </p:spPr>
        <p:txBody>
          <a:bodyPr/>
          <a:lstStyle/>
          <a:p>
            <a:r>
              <a:rPr kumimoji="1" lang="en-US" altLang="ja-JP" sz="2800" dirty="0" smtClean="0"/>
              <a:t>Data services for research community</a:t>
            </a:r>
          </a:p>
          <a:p>
            <a:pPr lvl="1"/>
            <a:r>
              <a:rPr lang="en-US" altLang="ja-JP" sz="2400" dirty="0" smtClean="0"/>
              <a:t>From JMA</a:t>
            </a:r>
          </a:p>
          <a:p>
            <a:pPr lvl="2"/>
            <a:r>
              <a:rPr lang="en-US" altLang="ja-JP" sz="2000" dirty="0" smtClean="0"/>
              <a:t>While computer resources are not sufficient.</a:t>
            </a:r>
          </a:p>
          <a:p>
            <a:pPr lvl="1"/>
            <a:r>
              <a:rPr lang="en-US" altLang="ja-JP" sz="2400" dirty="0" smtClean="0"/>
              <a:t>From NCAR</a:t>
            </a:r>
          </a:p>
          <a:p>
            <a:pPr lvl="2"/>
            <a:r>
              <a:rPr lang="en-US" altLang="ja-JP" sz="2000" dirty="0"/>
              <a:t>http://rda.ucar.edu/datasets/ds625.0/</a:t>
            </a:r>
          </a:p>
          <a:p>
            <a:r>
              <a:rPr kumimoji="1" lang="en-US" altLang="ja-JP" sz="2800" dirty="0" smtClean="0"/>
              <a:t>We are ready to provide the past GMS/MTSAT data reprocessed by MSC/JMA.</a:t>
            </a:r>
          </a:p>
          <a:p>
            <a:pPr lvl="1"/>
            <a:r>
              <a:rPr lang="en-US" altLang="ja-JP" sz="2400" dirty="0" smtClean="0">
                <a:solidFill>
                  <a:srgbClr val="0000FF"/>
                </a:solidFill>
              </a:rPr>
              <a:t>Reprocessed AMV/CSR data of geostationary satellites are quite effective to improve quality of reanalysis products.</a:t>
            </a:r>
          </a:p>
          <a:p>
            <a:r>
              <a:rPr kumimoji="1" lang="en-US" altLang="ja-JP" sz="2800" dirty="0" smtClean="0"/>
              <a:t>JMA has provided quality information of the past </a:t>
            </a:r>
            <a:r>
              <a:rPr lang="en-US" altLang="ja-JP" sz="2800" dirty="0" smtClean="0"/>
              <a:t>satellite</a:t>
            </a:r>
            <a:r>
              <a:rPr kumimoji="1" lang="en-US" altLang="ja-JP" sz="2800" dirty="0" smtClean="0"/>
              <a:t> data for ERA-Interim</a:t>
            </a:r>
            <a:r>
              <a:rPr kumimoji="1" lang="en-US" altLang="ja-JP" sz="3200" dirty="0" smtClean="0"/>
              <a:t>.</a:t>
            </a:r>
          </a:p>
          <a:p>
            <a:pPr lvl="1"/>
            <a:r>
              <a:rPr kumimoji="1" lang="en-US" altLang="ja-JP" sz="2400" dirty="0" smtClean="0"/>
              <a:t>A seconded staff from JMA is</a:t>
            </a:r>
            <a:r>
              <a:rPr lang="en-US" altLang="ja-JP" sz="2400" dirty="0" smtClean="0"/>
              <a:t> </a:t>
            </a:r>
            <a:r>
              <a:rPr kumimoji="1" lang="en-US" altLang="ja-JP" sz="2400" dirty="0" smtClean="0"/>
              <a:t>at ERA group </a:t>
            </a:r>
            <a:r>
              <a:rPr lang="en-US" altLang="ja-JP" sz="2400" dirty="0" smtClean="0"/>
              <a:t>/ </a:t>
            </a:r>
            <a:r>
              <a:rPr kumimoji="1" lang="en-US" altLang="ja-JP" sz="2400" dirty="0" smtClean="0"/>
              <a:t>ECMWF.</a:t>
            </a:r>
          </a:p>
          <a:p>
            <a:pPr>
              <a:buNone/>
            </a:pPr>
            <a:endParaRPr kumimoji="1" lang="en-US" altLang="ja-JP" sz="2800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831013" y="63373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D9AE83B-B5D7-498F-861A-4805A72B4D38}" type="slidenum">
              <a:rPr lang="en-US" altLang="ja-JP" sz="2400" b="1" smtClean="0"/>
              <a:pPr eaLnBrk="1" hangingPunct="1"/>
              <a:t>8</a:t>
            </a:fld>
            <a:endParaRPr lang="en-US" altLang="ja-JP" sz="2400" b="1" dirty="0" smtClean="0"/>
          </a:p>
        </p:txBody>
      </p:sp>
      <p:pic>
        <p:nvPicPr>
          <p:cNvPr id="6" name="図 5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7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JMA contributions </a:t>
            </a:r>
            <a:r>
              <a:rPr lang="en-US" altLang="ja-JP" sz="2400" dirty="0" smtClean="0"/>
              <a:t>(continuation)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136904" cy="4886672"/>
          </a:xfrm>
        </p:spPr>
        <p:txBody>
          <a:bodyPr/>
          <a:lstStyle/>
          <a:p>
            <a:r>
              <a:rPr kumimoji="1" lang="en-US" altLang="ja-JP" dirty="0" smtClean="0"/>
              <a:t>Japanese Domestic Advisory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ommittee</a:t>
            </a:r>
          </a:p>
          <a:p>
            <a:pPr lvl="1"/>
            <a:r>
              <a:rPr lang="en-US" altLang="ja-JP" dirty="0" smtClean="0"/>
              <a:t>For JRA-55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10 Japanese professors are the members.</a:t>
            </a:r>
          </a:p>
          <a:p>
            <a:pPr lvl="2"/>
            <a:r>
              <a:rPr lang="en-US" altLang="ja-JP" dirty="0" err="1" smtClean="0"/>
              <a:t>Toshiki</a:t>
            </a:r>
            <a:r>
              <a:rPr lang="en-US" altLang="ja-JP" dirty="0" smtClean="0"/>
              <a:t> Iwasaki (Chair), </a:t>
            </a:r>
            <a:r>
              <a:rPr lang="en-US" altLang="ja-JP" dirty="0" err="1" smtClean="0"/>
              <a:t>Kimio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Hanawa</a:t>
            </a:r>
            <a:r>
              <a:rPr lang="en-US" altLang="ja-JP" dirty="0" smtClean="0"/>
              <a:t>, </a:t>
            </a:r>
            <a:br>
              <a:rPr lang="en-US" altLang="ja-JP" dirty="0" smtClean="0"/>
            </a:br>
            <a:r>
              <a:rPr lang="en-US" altLang="ja-JP" dirty="0" err="1" smtClean="0"/>
              <a:t>Tetsuzo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Yasunari</a:t>
            </a:r>
            <a:r>
              <a:rPr lang="en-US" altLang="ja-JP" dirty="0" smtClean="0"/>
              <a:t>, Toshio Koike,</a:t>
            </a:r>
            <a:br>
              <a:rPr lang="en-US" altLang="ja-JP" dirty="0" smtClean="0"/>
            </a:br>
            <a:r>
              <a:rPr lang="en-US" altLang="ja-JP" dirty="0" smtClean="0"/>
              <a:t>Masahide Kimoto, </a:t>
            </a:r>
            <a:r>
              <a:rPr lang="en-US" altLang="ja-JP" dirty="0" err="1" smtClean="0"/>
              <a:t>Hisashi</a:t>
            </a:r>
            <a:r>
              <a:rPr lang="en-US" altLang="ja-JP" dirty="0" smtClean="0"/>
              <a:t> Nakamura, </a:t>
            </a:r>
            <a:br>
              <a:rPr lang="en-US" altLang="ja-JP" dirty="0" smtClean="0"/>
            </a:br>
            <a:r>
              <a:rPr lang="en-US" altLang="ja-JP" dirty="0" smtClean="0"/>
              <a:t>Hiroshi L. Tanaka, Yukari N. </a:t>
            </a:r>
            <a:r>
              <a:rPr lang="en-US" altLang="ja-JP" dirty="0" err="1" smtClean="0"/>
              <a:t>Takayabu</a:t>
            </a:r>
            <a:r>
              <a:rPr lang="en-US" altLang="ja-JP" dirty="0" smtClean="0"/>
              <a:t>, </a:t>
            </a:r>
            <a:br>
              <a:rPr lang="en-US" altLang="ja-JP" dirty="0" smtClean="0"/>
            </a:br>
            <a:r>
              <a:rPr lang="en-US" altLang="ja-JP" dirty="0" smtClean="0"/>
              <a:t>Toshihiko </a:t>
            </a:r>
            <a:r>
              <a:rPr lang="en-US" altLang="ja-JP" dirty="0" err="1" smtClean="0"/>
              <a:t>Hirooka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Shinjiro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Kanae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Advices from the JRA AC were adopted.</a:t>
            </a:r>
          </a:p>
          <a:p>
            <a:pPr lvl="2"/>
            <a:r>
              <a:rPr lang="en-US" altLang="ja-JP" dirty="0" smtClean="0"/>
              <a:t>Sub-products (JRA-55C, JRA-55AMIP)</a:t>
            </a:r>
          </a:p>
          <a:p>
            <a:pPr lvl="2"/>
            <a:r>
              <a:rPr lang="en-US" altLang="ja-JP" dirty="0" smtClean="0"/>
              <a:t>Interim report of JRA-55 (</a:t>
            </a:r>
            <a:r>
              <a:rPr lang="en-US" altLang="ja-JP" dirty="0" err="1" smtClean="0"/>
              <a:t>Ebita</a:t>
            </a:r>
            <a:r>
              <a:rPr lang="en-US" altLang="ja-JP" dirty="0" smtClean="0"/>
              <a:t> et al. 2011, SOLA)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831013" y="63373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D9AE83B-B5D7-498F-861A-4805A72B4D38}" type="slidenum">
              <a:rPr lang="en-US" altLang="ja-JP" sz="2400" b="1" smtClean="0"/>
              <a:pPr eaLnBrk="1" hangingPunct="1"/>
              <a:t>9</a:t>
            </a:fld>
            <a:endParaRPr lang="en-US" altLang="ja-JP" sz="2400" b="1" dirty="0" smtClean="0"/>
          </a:p>
        </p:txBody>
      </p:sp>
      <p:pic>
        <p:nvPicPr>
          <p:cNvPr id="6" name="図 5" descr="JRA-G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9900" y="11113"/>
            <a:ext cx="10525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7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9484</TotalTime>
  <Words>693</Words>
  <Application>Microsoft Office PowerPoint</Application>
  <PresentationFormat>画面に合わせる (4:3)</PresentationFormat>
  <Paragraphs>99</Paragraphs>
  <Slides>11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JMA’s priority and plans  on reanalysis </vt:lpstr>
      <vt:lpstr>JRA History &amp; Plan</vt:lpstr>
      <vt:lpstr>Basic Policy of JRA</vt:lpstr>
      <vt:lpstr>Priority for the next JRA</vt:lpstr>
      <vt:lpstr>Model bias and VarBC</vt:lpstr>
      <vt:lpstr>Practical problems on works for reanalysis</vt:lpstr>
      <vt:lpstr>Practical problems on works for reanalysis</vt:lpstr>
      <vt:lpstr>JMA contributions for research com.</vt:lpstr>
      <vt:lpstr>JMA contributions (continuation)</vt:lpstr>
      <vt:lpstr>Plan of JMA CDAS (JCDAS)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Shinya Kobayashi</dc:creator>
  <cp:lastModifiedBy>Onogi</cp:lastModifiedBy>
  <cp:revision>927</cp:revision>
  <dcterms:created xsi:type="dcterms:W3CDTF">2009-09-22T23:30:42Z</dcterms:created>
  <dcterms:modified xsi:type="dcterms:W3CDTF">2012-05-11T11:31:33Z</dcterms:modified>
</cp:coreProperties>
</file>