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</p:sldMasterIdLst>
  <p:notesMasterIdLst>
    <p:notesMasterId r:id="rId16"/>
  </p:notesMasterIdLst>
  <p:handoutMasterIdLst>
    <p:handoutMasterId r:id="rId17"/>
  </p:handoutMasterIdLst>
  <p:sldIdLst>
    <p:sldId id="257" r:id="rId2"/>
    <p:sldId id="429" r:id="rId3"/>
    <p:sldId id="427" r:id="rId4"/>
    <p:sldId id="431" r:id="rId5"/>
    <p:sldId id="428" r:id="rId6"/>
    <p:sldId id="432" r:id="rId7"/>
    <p:sldId id="444" r:id="rId8"/>
    <p:sldId id="445" r:id="rId9"/>
    <p:sldId id="439" r:id="rId10"/>
    <p:sldId id="434" r:id="rId11"/>
    <p:sldId id="441" r:id="rId12"/>
    <p:sldId id="435" r:id="rId13"/>
    <p:sldId id="436" r:id="rId14"/>
    <p:sldId id="443" r:id="rId15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50" autoAdjust="0"/>
    <p:restoredTop sz="77479" autoAdjust="0"/>
  </p:normalViewPr>
  <p:slideViewPr>
    <p:cSldViewPr snapToGrid="0" showGuides="1">
      <p:cViewPr varScale="1">
        <p:scale>
          <a:sx n="60" d="100"/>
          <a:sy n="60" d="100"/>
        </p:scale>
        <p:origin x="-1728" y="-78"/>
      </p:cViewPr>
      <p:guideLst>
        <p:guide orient="horz" pos="992"/>
        <p:guide pos="1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538" y="-90"/>
      </p:cViewPr>
      <p:guideLst>
        <p:guide orient="horz" pos="2880"/>
        <p:guide pos="219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BF3B3-E28C-40ED-ADF4-96C48B7B925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84D59D-91CB-4474-9D4F-B50CBC6DE883}">
      <dgm:prSet phldrT="[Text]" custT="1"/>
      <dgm:spPr>
        <a:solidFill>
          <a:schemeClr val="accent2"/>
        </a:solidFill>
        <a:ln>
          <a:solidFill>
            <a:srgbClr val="00B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kern="1200" dirty="0" smtClean="0">
              <a:solidFill>
                <a:schemeClr val="lt1"/>
              </a:solidFill>
              <a:latin typeface="Arial Black" pitchFamily="34" charset="0"/>
              <a:ea typeface="+mn-ea"/>
              <a:cs typeface="+mn-cs"/>
            </a:rPr>
            <a:t>Climate and Environmental Sciences</a:t>
          </a:r>
          <a:endParaRPr lang="en-US" sz="1600" kern="1200" dirty="0">
            <a:solidFill>
              <a:schemeClr val="lt1"/>
            </a:solidFill>
            <a:latin typeface="Arial Black" pitchFamily="34" charset="0"/>
            <a:ea typeface="+mn-ea"/>
            <a:cs typeface="+mn-cs"/>
          </a:endParaRPr>
        </a:p>
      </dgm:t>
    </dgm:pt>
    <dgm:pt modelId="{34F68F5A-FE00-4B09-9661-4456D773F9BC}" type="sibTrans" cxnId="{B991C592-F853-4508-BF46-645F2BF66F29}">
      <dgm:prSet/>
      <dgm:spPr/>
      <dgm:t>
        <a:bodyPr/>
        <a:lstStyle/>
        <a:p>
          <a:endParaRPr lang="en-US" sz="4000">
            <a:latin typeface="+mn-lt"/>
          </a:endParaRPr>
        </a:p>
      </dgm:t>
    </dgm:pt>
    <dgm:pt modelId="{8B9C91CD-C3B3-4AA5-9435-4A0DFE565D60}" type="parTrans" cxnId="{B991C592-F853-4508-BF46-645F2BF66F29}">
      <dgm:prSet/>
      <dgm:spPr/>
      <dgm:t>
        <a:bodyPr/>
        <a:lstStyle/>
        <a:p>
          <a:endParaRPr lang="en-US" sz="4000">
            <a:latin typeface="+mn-lt"/>
          </a:endParaRPr>
        </a:p>
      </dgm:t>
    </dgm:pt>
    <dgm:pt modelId="{424E6129-5184-4AC3-B0CF-CA43D0A62448}">
      <dgm:prSet custT="1"/>
      <dgm:spPr>
        <a:solidFill>
          <a:schemeClr val="accent3"/>
        </a:solidFill>
        <a:ln>
          <a:solidFill>
            <a:srgbClr val="00B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+mn-lt"/>
            </a:rPr>
            <a:t>Atmospheric Science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3FDCFC41-AB0B-4004-9E45-121B2CBAD498}" type="parTrans" cxnId="{1B89D80D-CEEC-4F51-82A7-B38DD1E3A1F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6554AD3-5EB1-4536-9685-1FB03B55DE56}" type="sibTrans" cxnId="{1B89D80D-CEEC-4F51-82A7-B38DD1E3A1F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9F4CA53-8545-4EA9-A5A8-2C4BB88C92C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>
              <a:solidFill>
                <a:schemeClr val="accent2"/>
              </a:solidFill>
              <a:latin typeface="+mn-lt"/>
            </a:rPr>
            <a:t>Climate and Earth System Modeling</a:t>
          </a:r>
          <a:endParaRPr lang="en-US" sz="1800" b="1" dirty="0">
            <a:solidFill>
              <a:schemeClr val="accent2"/>
            </a:solidFill>
            <a:latin typeface="+mn-lt"/>
          </a:endParaRPr>
        </a:p>
      </dgm:t>
    </dgm:pt>
    <dgm:pt modelId="{9B465648-7577-416D-840A-2C4E6301E41E}" type="parTrans" cxnId="{76428852-B57F-48B1-9137-11A06596D6A7}">
      <dgm:prSet/>
      <dgm:spPr/>
      <dgm:t>
        <a:bodyPr/>
        <a:lstStyle/>
        <a:p>
          <a:endParaRPr lang="en-US"/>
        </a:p>
      </dgm:t>
    </dgm:pt>
    <dgm:pt modelId="{0D29B88D-EC6B-45B0-9F08-9D313A63C40F}" type="sibTrans" cxnId="{76428852-B57F-48B1-9137-11A06596D6A7}">
      <dgm:prSet/>
      <dgm:spPr/>
      <dgm:t>
        <a:bodyPr/>
        <a:lstStyle/>
        <a:p>
          <a:endParaRPr lang="en-US"/>
        </a:p>
      </dgm:t>
    </dgm:pt>
    <dgm:pt modelId="{713DDF62-6CB4-4D59-93CD-B1093182003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>
              <a:latin typeface="+mn-lt"/>
            </a:rPr>
            <a:t>Regional &amp; Global Climate Modeling</a:t>
          </a:r>
          <a:br>
            <a:rPr lang="en-US" sz="1600" dirty="0" smtClean="0">
              <a:latin typeface="+mn-lt"/>
            </a:rPr>
          </a:br>
          <a:r>
            <a:rPr lang="en-US" sz="1600" dirty="0" smtClean="0">
              <a:latin typeface="+mn-lt"/>
            </a:rPr>
            <a:t>(Renu Joseph)</a:t>
          </a:r>
          <a:endParaRPr lang="en-US" sz="1600" dirty="0">
            <a:latin typeface="+mn-lt"/>
          </a:endParaRPr>
        </a:p>
      </dgm:t>
    </dgm:pt>
    <dgm:pt modelId="{14B5DE27-C855-4185-9210-E0CEA0DABD0E}" type="parTrans" cxnId="{C3ABFF84-C554-44E9-B76F-67818A6DB500}">
      <dgm:prSet/>
      <dgm:spPr/>
      <dgm:t>
        <a:bodyPr/>
        <a:lstStyle/>
        <a:p>
          <a:endParaRPr lang="en-US"/>
        </a:p>
      </dgm:t>
    </dgm:pt>
    <dgm:pt modelId="{4B2151C2-2581-4C5C-90A6-602D8CD1667A}" type="sibTrans" cxnId="{C3ABFF84-C554-44E9-B76F-67818A6DB500}">
      <dgm:prSet/>
      <dgm:spPr/>
      <dgm:t>
        <a:bodyPr/>
        <a:lstStyle/>
        <a:p>
          <a:endParaRPr lang="en-US"/>
        </a:p>
      </dgm:t>
    </dgm:pt>
    <dgm:pt modelId="{8E951570-B194-4F4F-B285-EF0F02D3CF9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>
              <a:latin typeface="+mn-lt"/>
            </a:rPr>
            <a:t>Earth System Modeling</a:t>
          </a:r>
          <a:br>
            <a:rPr lang="en-US" sz="1600" dirty="0" smtClean="0">
              <a:latin typeface="+mn-lt"/>
            </a:rPr>
          </a:br>
          <a:r>
            <a:rPr lang="en-US" sz="1600" dirty="0" smtClean="0">
              <a:latin typeface="+mn-lt"/>
            </a:rPr>
            <a:t>(Dorothy Koch)</a:t>
          </a:r>
          <a:endParaRPr lang="en-US" sz="1600" dirty="0">
            <a:latin typeface="+mn-lt"/>
          </a:endParaRPr>
        </a:p>
      </dgm:t>
    </dgm:pt>
    <dgm:pt modelId="{28E197EA-5372-4A08-93CF-110415210C5F}" type="parTrans" cxnId="{AD13B6F9-9B55-4627-BBCD-69DCEA3CD8DA}">
      <dgm:prSet/>
      <dgm:spPr/>
      <dgm:t>
        <a:bodyPr/>
        <a:lstStyle/>
        <a:p>
          <a:endParaRPr lang="en-US"/>
        </a:p>
      </dgm:t>
    </dgm:pt>
    <dgm:pt modelId="{E4F636ED-CABA-4B50-8AF7-E7048703CA38}" type="sibTrans" cxnId="{AD13B6F9-9B55-4627-BBCD-69DCEA3CD8DA}">
      <dgm:prSet/>
      <dgm:spPr/>
      <dgm:t>
        <a:bodyPr/>
        <a:lstStyle/>
        <a:p>
          <a:endParaRPr lang="en-US"/>
        </a:p>
      </dgm:t>
    </dgm:pt>
    <dgm:pt modelId="{A4F9BB04-5E9F-43E1-9094-D9499A6A08F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 smtClean="0">
              <a:latin typeface="+mn-lt"/>
            </a:rPr>
            <a:t>Integrated Assessment</a:t>
          </a:r>
          <a:br>
            <a:rPr lang="en-US" sz="1600" dirty="0" smtClean="0">
              <a:latin typeface="+mn-lt"/>
            </a:rPr>
          </a:br>
          <a:r>
            <a:rPr lang="en-US" sz="1600" dirty="0" smtClean="0">
              <a:latin typeface="+mn-lt"/>
            </a:rPr>
            <a:t>(Bob </a:t>
          </a:r>
          <a:r>
            <a:rPr lang="en-US" sz="1600" dirty="0" err="1" smtClean="0">
              <a:latin typeface="+mn-lt"/>
            </a:rPr>
            <a:t>Vallario</a:t>
          </a:r>
          <a:r>
            <a:rPr lang="en-US" sz="1600" dirty="0" smtClean="0">
              <a:latin typeface="+mn-lt"/>
            </a:rPr>
            <a:t>)</a:t>
          </a:r>
          <a:endParaRPr lang="en-US" sz="1600" dirty="0">
            <a:latin typeface="+mn-lt"/>
          </a:endParaRPr>
        </a:p>
      </dgm:t>
    </dgm:pt>
    <dgm:pt modelId="{8733BC43-3A3D-4529-95A8-4F72A91A105C}" type="parTrans" cxnId="{A9281172-EA45-4EF8-A961-87ED91E9A235}">
      <dgm:prSet/>
      <dgm:spPr/>
      <dgm:t>
        <a:bodyPr/>
        <a:lstStyle/>
        <a:p>
          <a:endParaRPr lang="en-US"/>
        </a:p>
      </dgm:t>
    </dgm:pt>
    <dgm:pt modelId="{F04699BE-4869-43B3-8C8A-4C6281D6B202}" type="sibTrans" cxnId="{A9281172-EA45-4EF8-A961-87ED91E9A235}">
      <dgm:prSet/>
      <dgm:spPr/>
      <dgm:t>
        <a:bodyPr/>
        <a:lstStyle/>
        <a:p>
          <a:endParaRPr lang="en-US"/>
        </a:p>
      </dgm:t>
    </dgm:pt>
    <dgm:pt modelId="{34FF31A3-93C1-4759-B02E-6CF74996C2D4}">
      <dgm:prSet custT="1"/>
      <dgm:spPr>
        <a:solidFill>
          <a:schemeClr val="accent3"/>
        </a:solidFill>
        <a:ln>
          <a:solidFill>
            <a:srgbClr val="00B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+mn-lt"/>
            </a:rPr>
            <a:t>Environmental System Science</a:t>
          </a:r>
          <a:endParaRPr lang="en-US" sz="1800" dirty="0">
            <a:solidFill>
              <a:schemeClr val="tx1"/>
            </a:solidFill>
            <a:latin typeface="+mn-lt"/>
          </a:endParaRPr>
        </a:p>
      </dgm:t>
    </dgm:pt>
    <dgm:pt modelId="{1F7B09A3-B55B-4BBB-8CF5-0620B0F0CBDE}" type="parTrans" cxnId="{0F484588-07D7-4C0A-BB37-AFDCA30D8885}">
      <dgm:prSet/>
      <dgm:spPr/>
      <dgm:t>
        <a:bodyPr/>
        <a:lstStyle/>
        <a:p>
          <a:endParaRPr lang="en-US"/>
        </a:p>
      </dgm:t>
    </dgm:pt>
    <dgm:pt modelId="{80469E6D-6D19-4412-91B4-17676F6D9867}" type="sibTrans" cxnId="{0F484588-07D7-4C0A-BB37-AFDCA30D8885}">
      <dgm:prSet/>
      <dgm:spPr/>
      <dgm:t>
        <a:bodyPr/>
        <a:lstStyle/>
        <a:p>
          <a:endParaRPr lang="en-US"/>
        </a:p>
      </dgm:t>
    </dgm:pt>
    <dgm:pt modelId="{1F7FA8C1-B3CB-4EF4-B00D-5F4627BAF8F8}">
      <dgm:prSet custT="1"/>
      <dgm:spPr>
        <a:solidFill>
          <a:schemeClr val="accent3"/>
        </a:solidFill>
        <a:ln>
          <a:solidFill>
            <a:srgbClr val="00B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dirty="0" smtClean="0">
              <a:solidFill>
                <a:schemeClr val="tx1"/>
              </a:solidFill>
              <a:latin typeface="+mn-lt"/>
            </a:rPr>
            <a:t>Terrestrial Ecosystem Science</a:t>
          </a:r>
          <a:br>
            <a:rPr lang="en-US" sz="1500" dirty="0" smtClean="0">
              <a:solidFill>
                <a:schemeClr val="tx1"/>
              </a:solidFill>
              <a:latin typeface="+mn-lt"/>
            </a:rPr>
          </a:br>
          <a:r>
            <a:rPr lang="en-US" sz="1500" dirty="0" smtClean="0">
              <a:solidFill>
                <a:schemeClr val="tx1"/>
              </a:solidFill>
              <a:latin typeface="+mn-lt"/>
            </a:rPr>
            <a:t>(Mike </a:t>
          </a:r>
          <a:r>
            <a:rPr lang="en-US" sz="1500" dirty="0" err="1" smtClean="0">
              <a:solidFill>
                <a:schemeClr val="tx1"/>
              </a:solidFill>
              <a:latin typeface="+mn-lt"/>
            </a:rPr>
            <a:t>Kuperberg</a:t>
          </a:r>
          <a:r>
            <a:rPr lang="en-US" sz="1500" dirty="0" smtClean="0">
              <a:solidFill>
                <a:schemeClr val="tx1"/>
              </a:solidFill>
              <a:latin typeface="+mn-lt"/>
            </a:rPr>
            <a:t>, Dan Stover)</a:t>
          </a:r>
        </a:p>
      </dgm:t>
    </dgm:pt>
    <dgm:pt modelId="{2D74450D-C9D3-4DC1-9EB4-BF70F8F095D2}" type="parTrans" cxnId="{44E0090E-F344-49DB-9DF7-3D782C124906}">
      <dgm:prSet/>
      <dgm:spPr/>
      <dgm:t>
        <a:bodyPr/>
        <a:lstStyle/>
        <a:p>
          <a:endParaRPr lang="en-US" sz="1500"/>
        </a:p>
      </dgm:t>
    </dgm:pt>
    <dgm:pt modelId="{89D3782D-C8F6-4A14-9011-A4545C9492E3}" type="sibTrans" cxnId="{44E0090E-F344-49DB-9DF7-3D782C124906}">
      <dgm:prSet/>
      <dgm:spPr/>
      <dgm:t>
        <a:bodyPr/>
        <a:lstStyle/>
        <a:p>
          <a:endParaRPr lang="en-US"/>
        </a:p>
      </dgm:t>
    </dgm:pt>
    <dgm:pt modelId="{DEC55534-1B95-455F-9C1F-BC8408A24B95}">
      <dgm:prSet custT="1"/>
      <dgm:spPr>
        <a:solidFill>
          <a:schemeClr val="accent3"/>
        </a:solidFill>
        <a:ln>
          <a:solidFill>
            <a:srgbClr val="00B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dirty="0" smtClean="0">
              <a:solidFill>
                <a:schemeClr val="tx1"/>
              </a:solidFill>
              <a:latin typeface="+mn-lt"/>
            </a:rPr>
            <a:t>Subsurface Biogeochemical Research</a:t>
          </a:r>
          <a:br>
            <a:rPr lang="en-US" sz="1500" dirty="0" smtClean="0">
              <a:solidFill>
                <a:schemeClr val="tx1"/>
              </a:solidFill>
              <a:latin typeface="+mn-lt"/>
            </a:rPr>
          </a:br>
          <a:r>
            <a:rPr lang="en-US" sz="1500" dirty="0" smtClean="0">
              <a:solidFill>
                <a:schemeClr val="tx1"/>
              </a:solidFill>
              <a:latin typeface="+mn-lt"/>
            </a:rPr>
            <a:t>(David </a:t>
          </a:r>
          <a:r>
            <a:rPr lang="en-US" sz="1500" dirty="0" err="1" smtClean="0">
              <a:solidFill>
                <a:schemeClr val="tx1"/>
              </a:solidFill>
              <a:latin typeface="+mn-lt"/>
            </a:rPr>
            <a:t>Lesmes</a:t>
          </a:r>
          <a:r>
            <a:rPr lang="en-US" sz="1500" dirty="0" smtClean="0">
              <a:solidFill>
                <a:schemeClr val="tx1"/>
              </a:solidFill>
              <a:latin typeface="+mn-lt"/>
            </a:rPr>
            <a:t>)</a:t>
          </a:r>
          <a:endParaRPr lang="en-US" sz="1500" dirty="0">
            <a:solidFill>
              <a:schemeClr val="tx1"/>
            </a:solidFill>
            <a:latin typeface="+mn-lt"/>
          </a:endParaRPr>
        </a:p>
      </dgm:t>
    </dgm:pt>
    <dgm:pt modelId="{C03BABA1-A6D5-4199-9874-5D4FC8CD2A9D}" type="parTrans" cxnId="{782F53EC-4A9F-473A-BA9B-7BD546EC3F90}">
      <dgm:prSet/>
      <dgm:spPr/>
      <dgm:t>
        <a:bodyPr/>
        <a:lstStyle/>
        <a:p>
          <a:endParaRPr lang="en-US" sz="1500"/>
        </a:p>
      </dgm:t>
    </dgm:pt>
    <dgm:pt modelId="{D5EFA012-9D0C-47B8-AC5A-8F18D66FE1EB}" type="sibTrans" cxnId="{782F53EC-4A9F-473A-BA9B-7BD546EC3F90}">
      <dgm:prSet/>
      <dgm:spPr/>
      <dgm:t>
        <a:bodyPr/>
        <a:lstStyle/>
        <a:p>
          <a:endParaRPr lang="en-US"/>
        </a:p>
      </dgm:t>
    </dgm:pt>
    <dgm:pt modelId="{FA8A8D14-5CBE-4BE7-BD67-2ED717C00868}">
      <dgm:prSet custT="1"/>
      <dgm:spPr>
        <a:solidFill>
          <a:schemeClr val="accent3"/>
        </a:solidFill>
        <a:ln>
          <a:solidFill>
            <a:srgbClr val="00B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dirty="0" smtClean="0">
              <a:solidFill>
                <a:schemeClr val="tx1"/>
              </a:solidFill>
            </a:rPr>
            <a:t>Atmospheric System Research</a:t>
          </a:r>
        </a:p>
        <a:p>
          <a:r>
            <a:rPr lang="en-US" sz="1500" dirty="0" smtClean="0">
              <a:solidFill>
                <a:schemeClr val="tx1"/>
              </a:solidFill>
            </a:rPr>
            <a:t>(Ashley Williamson)</a:t>
          </a:r>
          <a:endParaRPr lang="en-US" sz="1500" dirty="0">
            <a:solidFill>
              <a:schemeClr val="tx1"/>
            </a:solidFill>
          </a:endParaRPr>
        </a:p>
      </dgm:t>
    </dgm:pt>
    <dgm:pt modelId="{74251082-D851-443A-A825-C90C7815AB72}" type="parTrans" cxnId="{CCB5D231-DCE6-43F5-9C02-B3D056E9B020}">
      <dgm:prSet/>
      <dgm:spPr/>
      <dgm:t>
        <a:bodyPr/>
        <a:lstStyle/>
        <a:p>
          <a:endParaRPr lang="en-US"/>
        </a:p>
      </dgm:t>
    </dgm:pt>
    <dgm:pt modelId="{B8B49D42-8F36-4E0D-AF37-4F0CE033E234}" type="sibTrans" cxnId="{CCB5D231-DCE6-43F5-9C02-B3D056E9B020}">
      <dgm:prSet/>
      <dgm:spPr/>
      <dgm:t>
        <a:bodyPr/>
        <a:lstStyle/>
        <a:p>
          <a:endParaRPr lang="en-US"/>
        </a:p>
      </dgm:t>
    </dgm:pt>
    <dgm:pt modelId="{6D21EC60-087A-45C6-BF0C-FD8F9E761A73}">
      <dgm:prSet custT="1"/>
      <dgm:spPr>
        <a:solidFill>
          <a:schemeClr val="accent3"/>
        </a:solidFill>
        <a:ln>
          <a:solidFill>
            <a:srgbClr val="00B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dirty="0" smtClean="0">
              <a:solidFill>
                <a:srgbClr val="C00000"/>
              </a:solidFill>
            </a:rPr>
            <a:t>Atmospheric Radiation Measurement Climate Research Facility</a:t>
          </a:r>
          <a:br>
            <a:rPr lang="en-US" sz="1500" dirty="0" smtClean="0">
              <a:solidFill>
                <a:srgbClr val="C00000"/>
              </a:solidFill>
            </a:rPr>
          </a:br>
          <a:r>
            <a:rPr lang="en-US" sz="1500" dirty="0" smtClean="0">
              <a:solidFill>
                <a:srgbClr val="C00000"/>
              </a:solidFill>
            </a:rPr>
            <a:t>(Wanda Ferrell)</a:t>
          </a:r>
          <a:endParaRPr lang="en-US" sz="1500" dirty="0">
            <a:solidFill>
              <a:srgbClr val="C00000"/>
            </a:solidFill>
          </a:endParaRPr>
        </a:p>
      </dgm:t>
    </dgm:pt>
    <dgm:pt modelId="{6A7CCEE0-C2B2-4872-AA7F-5B86967468C4}" type="parTrans" cxnId="{7358E351-1CA4-4AB1-A753-21D7A4ADB9D8}">
      <dgm:prSet/>
      <dgm:spPr/>
      <dgm:t>
        <a:bodyPr/>
        <a:lstStyle/>
        <a:p>
          <a:endParaRPr lang="en-US"/>
        </a:p>
      </dgm:t>
    </dgm:pt>
    <dgm:pt modelId="{FDB869E3-0C61-4ED4-949C-2100B38130A2}" type="sibTrans" cxnId="{7358E351-1CA4-4AB1-A753-21D7A4ADB9D8}">
      <dgm:prSet/>
      <dgm:spPr/>
      <dgm:t>
        <a:bodyPr/>
        <a:lstStyle/>
        <a:p>
          <a:endParaRPr lang="en-US"/>
        </a:p>
      </dgm:t>
    </dgm:pt>
    <dgm:pt modelId="{A9538420-34E6-4877-8A28-D0A8DD9F77D0}">
      <dgm:prSet custT="1"/>
      <dgm:spPr>
        <a:solidFill>
          <a:schemeClr val="accent3"/>
        </a:solidFill>
        <a:ln>
          <a:solidFill>
            <a:srgbClr val="00B05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500" dirty="0" smtClean="0">
              <a:solidFill>
                <a:srgbClr val="C00000"/>
              </a:solidFill>
            </a:rPr>
            <a:t>Environmental Molecular Sciences Laboratory</a:t>
          </a:r>
          <a:br>
            <a:rPr lang="en-US" sz="1500" dirty="0" smtClean="0">
              <a:solidFill>
                <a:srgbClr val="C00000"/>
              </a:solidFill>
            </a:rPr>
          </a:br>
          <a:r>
            <a:rPr lang="en-US" sz="1500" dirty="0" smtClean="0">
              <a:solidFill>
                <a:srgbClr val="C00000"/>
              </a:solidFill>
            </a:rPr>
            <a:t>(Paul Bayer)</a:t>
          </a:r>
          <a:endParaRPr lang="en-US" sz="1500" dirty="0">
            <a:solidFill>
              <a:srgbClr val="C00000"/>
            </a:solidFill>
          </a:endParaRPr>
        </a:p>
      </dgm:t>
    </dgm:pt>
    <dgm:pt modelId="{C21137AB-2A8F-4629-8A56-1780AF70ADA0}" type="parTrans" cxnId="{4DEE6B85-6D4A-41F7-ABBD-5BBC38652CEE}">
      <dgm:prSet/>
      <dgm:spPr/>
      <dgm:t>
        <a:bodyPr/>
        <a:lstStyle/>
        <a:p>
          <a:endParaRPr lang="en-US" sz="1500"/>
        </a:p>
      </dgm:t>
    </dgm:pt>
    <dgm:pt modelId="{7CC79908-9D8B-4E33-8DFA-9AD90312DBB1}" type="sibTrans" cxnId="{4DEE6B85-6D4A-41F7-ABBD-5BBC38652CEE}">
      <dgm:prSet/>
      <dgm:spPr/>
      <dgm:t>
        <a:bodyPr/>
        <a:lstStyle/>
        <a:p>
          <a:endParaRPr lang="en-US"/>
        </a:p>
      </dgm:t>
    </dgm:pt>
    <dgm:pt modelId="{B89F4AC8-9144-49F2-819A-9EB31D4F409E}" type="pres">
      <dgm:prSet presAssocID="{57BBF3B3-E28C-40ED-ADF4-96C48B7B92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578B03D-7F6F-4CFD-82AE-9DDAF35C2594}" type="pres">
      <dgm:prSet presAssocID="{D584D59D-91CB-4474-9D4F-B50CBC6DE883}" presName="hierRoot1" presStyleCnt="0">
        <dgm:presLayoutVars>
          <dgm:hierBranch val="init"/>
        </dgm:presLayoutVars>
      </dgm:prSet>
      <dgm:spPr/>
    </dgm:pt>
    <dgm:pt modelId="{EFE1C4B0-E8E0-4B54-8844-23EF0430D623}" type="pres">
      <dgm:prSet presAssocID="{D584D59D-91CB-4474-9D4F-B50CBC6DE883}" presName="rootComposite1" presStyleCnt="0"/>
      <dgm:spPr/>
    </dgm:pt>
    <dgm:pt modelId="{83C59553-D837-42E2-93FA-3A4FF768FA3A}" type="pres">
      <dgm:prSet presAssocID="{D584D59D-91CB-4474-9D4F-B50CBC6DE883}" presName="rootText1" presStyleLbl="node0" presStyleIdx="0" presStyleCnt="1" custScaleX="363747" custScaleY="1596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B0471-36A2-4970-82A6-9EBD326AF281}" type="pres">
      <dgm:prSet presAssocID="{D584D59D-91CB-4474-9D4F-B50CBC6DE88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2B81E54-76CD-49B6-99FB-5C6F350F702C}" type="pres">
      <dgm:prSet presAssocID="{D584D59D-91CB-4474-9D4F-B50CBC6DE883}" presName="hierChild2" presStyleCnt="0"/>
      <dgm:spPr/>
    </dgm:pt>
    <dgm:pt modelId="{D51A6E9A-7245-4626-AF6E-3EB25BE72F2F}" type="pres">
      <dgm:prSet presAssocID="{3FDCFC41-AB0B-4004-9E45-121B2CBAD49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377452D-39C1-4DA4-A77B-9E40BA0CFF4E}" type="pres">
      <dgm:prSet presAssocID="{424E6129-5184-4AC3-B0CF-CA43D0A62448}" presName="hierRoot2" presStyleCnt="0">
        <dgm:presLayoutVars>
          <dgm:hierBranch val="init"/>
        </dgm:presLayoutVars>
      </dgm:prSet>
      <dgm:spPr/>
    </dgm:pt>
    <dgm:pt modelId="{B966E965-0BD1-4D95-B90C-92013A2CC90E}" type="pres">
      <dgm:prSet presAssocID="{424E6129-5184-4AC3-B0CF-CA43D0A62448}" presName="rootComposite" presStyleCnt="0"/>
      <dgm:spPr/>
    </dgm:pt>
    <dgm:pt modelId="{9E3541EA-8412-4DC0-B205-22D64C4C260C}" type="pres">
      <dgm:prSet presAssocID="{424E6129-5184-4AC3-B0CF-CA43D0A62448}" presName="rootText" presStyleLbl="node2" presStyleIdx="0" presStyleCnt="3" custScaleX="212733" custScaleY="192240" custLinFactX="-18458" custLinFactNeighborX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CA5461-3CA8-41CD-9BD5-10D54A35B24C}" type="pres">
      <dgm:prSet presAssocID="{424E6129-5184-4AC3-B0CF-CA43D0A62448}" presName="rootConnector" presStyleLbl="node2" presStyleIdx="0" presStyleCnt="3"/>
      <dgm:spPr/>
      <dgm:t>
        <a:bodyPr/>
        <a:lstStyle/>
        <a:p>
          <a:endParaRPr lang="en-US"/>
        </a:p>
      </dgm:t>
    </dgm:pt>
    <dgm:pt modelId="{68C154B9-B387-4EE2-BCB6-227A6402DFB5}" type="pres">
      <dgm:prSet presAssocID="{424E6129-5184-4AC3-B0CF-CA43D0A62448}" presName="hierChild4" presStyleCnt="0"/>
      <dgm:spPr/>
    </dgm:pt>
    <dgm:pt modelId="{2FF57CC5-9460-46BC-B13F-E7FFAB672092}" type="pres">
      <dgm:prSet presAssocID="{74251082-D851-443A-A825-C90C7815AB72}" presName="Name37" presStyleLbl="parChTrans1D3" presStyleIdx="0" presStyleCnt="8"/>
      <dgm:spPr/>
      <dgm:t>
        <a:bodyPr/>
        <a:lstStyle/>
        <a:p>
          <a:endParaRPr lang="en-US"/>
        </a:p>
      </dgm:t>
    </dgm:pt>
    <dgm:pt modelId="{D44BCF79-41C8-47F7-834C-F7FA33CBAD15}" type="pres">
      <dgm:prSet presAssocID="{FA8A8D14-5CBE-4BE7-BD67-2ED717C00868}" presName="hierRoot2" presStyleCnt="0">
        <dgm:presLayoutVars>
          <dgm:hierBranch val="init"/>
        </dgm:presLayoutVars>
      </dgm:prSet>
      <dgm:spPr/>
    </dgm:pt>
    <dgm:pt modelId="{8881FC87-75E8-493A-B9AF-D1377FE9BFBB}" type="pres">
      <dgm:prSet presAssocID="{FA8A8D14-5CBE-4BE7-BD67-2ED717C00868}" presName="rootComposite" presStyleCnt="0"/>
      <dgm:spPr/>
    </dgm:pt>
    <dgm:pt modelId="{5BBF6880-C7AF-442B-AB1C-30A79D21C027}" type="pres">
      <dgm:prSet presAssocID="{FA8A8D14-5CBE-4BE7-BD67-2ED717C00868}" presName="rootText" presStyleLbl="node3" presStyleIdx="0" presStyleCnt="8" custScaleX="199525" custScaleY="251476" custLinFactNeighborX="-97338" custLinFactNeighborY="47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F95813-868E-4020-8FAF-1EFE4EC9D685}" type="pres">
      <dgm:prSet presAssocID="{FA8A8D14-5CBE-4BE7-BD67-2ED717C00868}" presName="rootConnector" presStyleLbl="node3" presStyleIdx="0" presStyleCnt="8"/>
      <dgm:spPr/>
      <dgm:t>
        <a:bodyPr/>
        <a:lstStyle/>
        <a:p>
          <a:endParaRPr lang="en-US"/>
        </a:p>
      </dgm:t>
    </dgm:pt>
    <dgm:pt modelId="{B0B73FA0-F777-4D47-AB5C-BAE36A611E23}" type="pres">
      <dgm:prSet presAssocID="{FA8A8D14-5CBE-4BE7-BD67-2ED717C00868}" presName="hierChild4" presStyleCnt="0"/>
      <dgm:spPr/>
    </dgm:pt>
    <dgm:pt modelId="{581A4AD8-18F1-4545-842B-D912ED9596D4}" type="pres">
      <dgm:prSet presAssocID="{FA8A8D14-5CBE-4BE7-BD67-2ED717C00868}" presName="hierChild5" presStyleCnt="0"/>
      <dgm:spPr/>
    </dgm:pt>
    <dgm:pt modelId="{307455F7-CC17-4ACC-B3BC-2F4432E06DDC}" type="pres">
      <dgm:prSet presAssocID="{6A7CCEE0-C2B2-4872-AA7F-5B86967468C4}" presName="Name37" presStyleLbl="parChTrans1D3" presStyleIdx="1" presStyleCnt="8"/>
      <dgm:spPr/>
      <dgm:t>
        <a:bodyPr/>
        <a:lstStyle/>
        <a:p>
          <a:endParaRPr lang="en-US"/>
        </a:p>
      </dgm:t>
    </dgm:pt>
    <dgm:pt modelId="{CC519E34-B4FE-400E-91E6-61B74CF5ADEE}" type="pres">
      <dgm:prSet presAssocID="{6D21EC60-087A-45C6-BF0C-FD8F9E761A73}" presName="hierRoot2" presStyleCnt="0">
        <dgm:presLayoutVars>
          <dgm:hierBranch val="init"/>
        </dgm:presLayoutVars>
      </dgm:prSet>
      <dgm:spPr/>
    </dgm:pt>
    <dgm:pt modelId="{9EFC359A-C424-4DB5-8F4A-A6C0902135AA}" type="pres">
      <dgm:prSet presAssocID="{6D21EC60-087A-45C6-BF0C-FD8F9E761A73}" presName="rootComposite" presStyleCnt="0"/>
      <dgm:spPr/>
    </dgm:pt>
    <dgm:pt modelId="{7877EA56-96B4-447D-87FA-F45549C5CF83}" type="pres">
      <dgm:prSet presAssocID="{6D21EC60-087A-45C6-BF0C-FD8F9E761A73}" presName="rootText" presStyleLbl="node3" presStyleIdx="1" presStyleCnt="8" custScaleX="199525" custScaleY="283761" custLinFactNeighborX="-97338" custLinFactNeighborY="61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D2E304-7D1D-4677-96A4-5BA744563A72}" type="pres">
      <dgm:prSet presAssocID="{6D21EC60-087A-45C6-BF0C-FD8F9E761A73}" presName="rootConnector" presStyleLbl="node3" presStyleIdx="1" presStyleCnt="8"/>
      <dgm:spPr/>
      <dgm:t>
        <a:bodyPr/>
        <a:lstStyle/>
        <a:p>
          <a:endParaRPr lang="en-US"/>
        </a:p>
      </dgm:t>
    </dgm:pt>
    <dgm:pt modelId="{A8B23081-84DE-442A-B7E5-BB3F77A4D059}" type="pres">
      <dgm:prSet presAssocID="{6D21EC60-087A-45C6-BF0C-FD8F9E761A73}" presName="hierChild4" presStyleCnt="0"/>
      <dgm:spPr/>
    </dgm:pt>
    <dgm:pt modelId="{4B0825C4-D3DC-451B-9DCF-464D84E9C8C7}" type="pres">
      <dgm:prSet presAssocID="{6D21EC60-087A-45C6-BF0C-FD8F9E761A73}" presName="hierChild5" presStyleCnt="0"/>
      <dgm:spPr/>
    </dgm:pt>
    <dgm:pt modelId="{DE1BEEF7-E9BE-4DBD-A89B-75A10F20425F}" type="pres">
      <dgm:prSet presAssocID="{424E6129-5184-4AC3-B0CF-CA43D0A62448}" presName="hierChild5" presStyleCnt="0"/>
      <dgm:spPr/>
    </dgm:pt>
    <dgm:pt modelId="{A94C3148-F263-4C8E-A101-1824E9E1945C}" type="pres">
      <dgm:prSet presAssocID="{9B465648-7577-416D-840A-2C4E6301E41E}" presName="Name37" presStyleLbl="parChTrans1D2" presStyleIdx="1" presStyleCnt="3"/>
      <dgm:spPr/>
      <dgm:t>
        <a:bodyPr/>
        <a:lstStyle/>
        <a:p>
          <a:endParaRPr lang="en-US"/>
        </a:p>
      </dgm:t>
    </dgm:pt>
    <dgm:pt modelId="{5AC6AD15-6190-41AF-A232-C5A2F1BD6D8E}" type="pres">
      <dgm:prSet presAssocID="{59F4CA53-8545-4EA9-A5A8-2C4BB88C92C1}" presName="hierRoot2" presStyleCnt="0">
        <dgm:presLayoutVars>
          <dgm:hierBranch val="init"/>
        </dgm:presLayoutVars>
      </dgm:prSet>
      <dgm:spPr/>
    </dgm:pt>
    <dgm:pt modelId="{C7FC3F5D-3A61-45C7-8AF3-080BC11BFFC2}" type="pres">
      <dgm:prSet presAssocID="{59F4CA53-8545-4EA9-A5A8-2C4BB88C92C1}" presName="rootComposite" presStyleCnt="0"/>
      <dgm:spPr/>
    </dgm:pt>
    <dgm:pt modelId="{C2415436-F874-4CBC-8607-4EB955CF03B1}" type="pres">
      <dgm:prSet presAssocID="{59F4CA53-8545-4EA9-A5A8-2C4BB88C92C1}" presName="rootText" presStyleLbl="node2" presStyleIdx="1" presStyleCnt="3" custScaleX="212733" custScaleY="1922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B6E9EA-09E0-4CB1-BCAC-3C7DC75DBCAE}" type="pres">
      <dgm:prSet presAssocID="{59F4CA53-8545-4EA9-A5A8-2C4BB88C92C1}" presName="rootConnector" presStyleLbl="node2" presStyleIdx="1" presStyleCnt="3"/>
      <dgm:spPr/>
      <dgm:t>
        <a:bodyPr/>
        <a:lstStyle/>
        <a:p>
          <a:endParaRPr lang="en-US"/>
        </a:p>
      </dgm:t>
    </dgm:pt>
    <dgm:pt modelId="{FC6976D3-3CDE-4175-884C-B5D3C5C53D13}" type="pres">
      <dgm:prSet presAssocID="{59F4CA53-8545-4EA9-A5A8-2C4BB88C92C1}" presName="hierChild4" presStyleCnt="0"/>
      <dgm:spPr/>
    </dgm:pt>
    <dgm:pt modelId="{EF01746C-AFB6-4F7E-9159-D645E784DD17}" type="pres">
      <dgm:prSet presAssocID="{14B5DE27-C855-4185-9210-E0CEA0DABD0E}" presName="Name37" presStyleLbl="parChTrans1D3" presStyleIdx="2" presStyleCnt="8"/>
      <dgm:spPr/>
      <dgm:t>
        <a:bodyPr/>
        <a:lstStyle/>
        <a:p>
          <a:endParaRPr lang="en-US"/>
        </a:p>
      </dgm:t>
    </dgm:pt>
    <dgm:pt modelId="{7EE365FA-40D6-440A-89BC-2CCDC2FE071F}" type="pres">
      <dgm:prSet presAssocID="{713DDF62-6CB4-4D59-93CD-B10931820030}" presName="hierRoot2" presStyleCnt="0">
        <dgm:presLayoutVars>
          <dgm:hierBranch val="init"/>
        </dgm:presLayoutVars>
      </dgm:prSet>
      <dgm:spPr/>
    </dgm:pt>
    <dgm:pt modelId="{7E30933C-87CA-44DF-97E8-4369E6CC390C}" type="pres">
      <dgm:prSet presAssocID="{713DDF62-6CB4-4D59-93CD-B10931820030}" presName="rootComposite" presStyleCnt="0"/>
      <dgm:spPr/>
    </dgm:pt>
    <dgm:pt modelId="{4965C864-91D3-4662-8F8E-7A0EBF1066CC}" type="pres">
      <dgm:prSet presAssocID="{713DDF62-6CB4-4D59-93CD-B10931820030}" presName="rootText" presStyleLbl="node3" presStyleIdx="2" presStyleCnt="8" custScaleX="179424" custScaleY="219936" custLinFactNeighborY="-197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4A5A33-0323-4B90-A5F7-546BA826F97F}" type="pres">
      <dgm:prSet presAssocID="{713DDF62-6CB4-4D59-93CD-B10931820030}" presName="rootConnector" presStyleLbl="node3" presStyleIdx="2" presStyleCnt="8"/>
      <dgm:spPr/>
      <dgm:t>
        <a:bodyPr/>
        <a:lstStyle/>
        <a:p>
          <a:endParaRPr lang="en-US"/>
        </a:p>
      </dgm:t>
    </dgm:pt>
    <dgm:pt modelId="{BB0CBCF0-91C2-4D3F-A01C-5F725313816F}" type="pres">
      <dgm:prSet presAssocID="{713DDF62-6CB4-4D59-93CD-B10931820030}" presName="hierChild4" presStyleCnt="0"/>
      <dgm:spPr/>
    </dgm:pt>
    <dgm:pt modelId="{1CE61105-63E4-40AE-9E8E-BB494BD2794B}" type="pres">
      <dgm:prSet presAssocID="{713DDF62-6CB4-4D59-93CD-B10931820030}" presName="hierChild5" presStyleCnt="0"/>
      <dgm:spPr/>
    </dgm:pt>
    <dgm:pt modelId="{4C535424-05D0-46E4-B75A-227D3AE439CE}" type="pres">
      <dgm:prSet presAssocID="{28E197EA-5372-4A08-93CF-110415210C5F}" presName="Name37" presStyleLbl="parChTrans1D3" presStyleIdx="3" presStyleCnt="8"/>
      <dgm:spPr/>
      <dgm:t>
        <a:bodyPr/>
        <a:lstStyle/>
        <a:p>
          <a:endParaRPr lang="en-US"/>
        </a:p>
      </dgm:t>
    </dgm:pt>
    <dgm:pt modelId="{6F80C331-BEA9-4837-931E-EFA390C77B34}" type="pres">
      <dgm:prSet presAssocID="{8E951570-B194-4F4F-B285-EF0F02D3CF91}" presName="hierRoot2" presStyleCnt="0">
        <dgm:presLayoutVars>
          <dgm:hierBranch val="init"/>
        </dgm:presLayoutVars>
      </dgm:prSet>
      <dgm:spPr/>
    </dgm:pt>
    <dgm:pt modelId="{3AEF6BFF-5F73-4941-8E1C-AC7BF2ACBBD0}" type="pres">
      <dgm:prSet presAssocID="{8E951570-B194-4F4F-B285-EF0F02D3CF91}" presName="rootComposite" presStyleCnt="0"/>
      <dgm:spPr/>
    </dgm:pt>
    <dgm:pt modelId="{A242E1BC-2474-44E4-917A-C124F02E14C3}" type="pres">
      <dgm:prSet presAssocID="{8E951570-B194-4F4F-B285-EF0F02D3CF91}" presName="rootText" presStyleLbl="node3" presStyleIdx="3" presStyleCnt="8" custScaleX="179424" custScaleY="219936" custLinFactNeighborY="-478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957D3F-ED42-46AE-9E44-02B1AE884C08}" type="pres">
      <dgm:prSet presAssocID="{8E951570-B194-4F4F-B285-EF0F02D3CF91}" presName="rootConnector" presStyleLbl="node3" presStyleIdx="3" presStyleCnt="8"/>
      <dgm:spPr/>
      <dgm:t>
        <a:bodyPr/>
        <a:lstStyle/>
        <a:p>
          <a:endParaRPr lang="en-US"/>
        </a:p>
      </dgm:t>
    </dgm:pt>
    <dgm:pt modelId="{2009A29F-620A-436F-92D7-2CD0DA424BE5}" type="pres">
      <dgm:prSet presAssocID="{8E951570-B194-4F4F-B285-EF0F02D3CF91}" presName="hierChild4" presStyleCnt="0"/>
      <dgm:spPr/>
    </dgm:pt>
    <dgm:pt modelId="{C81A1C31-C404-42EA-AE55-4BD1C58E281D}" type="pres">
      <dgm:prSet presAssocID="{8E951570-B194-4F4F-B285-EF0F02D3CF91}" presName="hierChild5" presStyleCnt="0"/>
      <dgm:spPr/>
    </dgm:pt>
    <dgm:pt modelId="{7E2A5D05-5BFA-4AA0-8049-1D59AADCF426}" type="pres">
      <dgm:prSet presAssocID="{8733BC43-3A3D-4529-95A8-4F72A91A105C}" presName="Name37" presStyleLbl="parChTrans1D3" presStyleIdx="4" presStyleCnt="8"/>
      <dgm:spPr/>
      <dgm:t>
        <a:bodyPr/>
        <a:lstStyle/>
        <a:p>
          <a:endParaRPr lang="en-US"/>
        </a:p>
      </dgm:t>
    </dgm:pt>
    <dgm:pt modelId="{6C36EE70-AE87-4D4A-B941-597BABA82DF6}" type="pres">
      <dgm:prSet presAssocID="{A4F9BB04-5E9F-43E1-9094-D9499A6A08F8}" presName="hierRoot2" presStyleCnt="0">
        <dgm:presLayoutVars>
          <dgm:hierBranch val="init"/>
        </dgm:presLayoutVars>
      </dgm:prSet>
      <dgm:spPr/>
    </dgm:pt>
    <dgm:pt modelId="{7C9DFA7D-D207-4D47-930C-192BBAB8F950}" type="pres">
      <dgm:prSet presAssocID="{A4F9BB04-5E9F-43E1-9094-D9499A6A08F8}" presName="rootComposite" presStyleCnt="0"/>
      <dgm:spPr/>
    </dgm:pt>
    <dgm:pt modelId="{DC12AA84-4613-49DF-95A1-F04FDCC9E5FD}" type="pres">
      <dgm:prSet presAssocID="{A4F9BB04-5E9F-43E1-9094-D9499A6A08F8}" presName="rootText" presStyleLbl="node3" presStyleIdx="4" presStyleCnt="8" custScaleX="179424" custScaleY="219936" custLinFactNeighborY="-675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695CEE-EF77-4157-A708-5BD14E4DD95A}" type="pres">
      <dgm:prSet presAssocID="{A4F9BB04-5E9F-43E1-9094-D9499A6A08F8}" presName="rootConnector" presStyleLbl="node3" presStyleIdx="4" presStyleCnt="8"/>
      <dgm:spPr/>
      <dgm:t>
        <a:bodyPr/>
        <a:lstStyle/>
        <a:p>
          <a:endParaRPr lang="en-US"/>
        </a:p>
      </dgm:t>
    </dgm:pt>
    <dgm:pt modelId="{7020363C-DD1B-4731-9B7B-11126BE3C5A8}" type="pres">
      <dgm:prSet presAssocID="{A4F9BB04-5E9F-43E1-9094-D9499A6A08F8}" presName="hierChild4" presStyleCnt="0"/>
      <dgm:spPr/>
    </dgm:pt>
    <dgm:pt modelId="{19C718DA-E179-48C6-A00E-97D99CBF21E0}" type="pres">
      <dgm:prSet presAssocID="{A4F9BB04-5E9F-43E1-9094-D9499A6A08F8}" presName="hierChild5" presStyleCnt="0"/>
      <dgm:spPr/>
    </dgm:pt>
    <dgm:pt modelId="{B9720A32-4B47-4087-ADEC-C18584B9B4B7}" type="pres">
      <dgm:prSet presAssocID="{59F4CA53-8545-4EA9-A5A8-2C4BB88C92C1}" presName="hierChild5" presStyleCnt="0"/>
      <dgm:spPr/>
    </dgm:pt>
    <dgm:pt modelId="{43F1855B-FCE2-4C04-8915-B1C7DC99E142}" type="pres">
      <dgm:prSet presAssocID="{1F7B09A3-B55B-4BBB-8CF5-0620B0F0CBD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9BA0ADF-7293-4844-A144-EA202B26504E}" type="pres">
      <dgm:prSet presAssocID="{34FF31A3-93C1-4759-B02E-6CF74996C2D4}" presName="hierRoot2" presStyleCnt="0">
        <dgm:presLayoutVars>
          <dgm:hierBranch val="init"/>
        </dgm:presLayoutVars>
      </dgm:prSet>
      <dgm:spPr/>
    </dgm:pt>
    <dgm:pt modelId="{52E0628F-0D18-4503-9E65-F74B5B93B376}" type="pres">
      <dgm:prSet presAssocID="{34FF31A3-93C1-4759-B02E-6CF74996C2D4}" presName="rootComposite" presStyleCnt="0"/>
      <dgm:spPr/>
    </dgm:pt>
    <dgm:pt modelId="{B49FF91B-92C5-452A-955F-F2FAA4700E0D}" type="pres">
      <dgm:prSet presAssocID="{34FF31A3-93C1-4759-B02E-6CF74996C2D4}" presName="rootText" presStyleLbl="node2" presStyleIdx="2" presStyleCnt="3" custScaleX="212733" custScaleY="192240" custLinFactNeighborX="87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2EAEEC-90E0-4C18-9F1C-E0BD24695008}" type="pres">
      <dgm:prSet presAssocID="{34FF31A3-93C1-4759-B02E-6CF74996C2D4}" presName="rootConnector" presStyleLbl="node2" presStyleIdx="2" presStyleCnt="3"/>
      <dgm:spPr/>
      <dgm:t>
        <a:bodyPr/>
        <a:lstStyle/>
        <a:p>
          <a:endParaRPr lang="en-US"/>
        </a:p>
      </dgm:t>
    </dgm:pt>
    <dgm:pt modelId="{2C76FEC0-6C07-4C1F-903F-E4738A8AD8E1}" type="pres">
      <dgm:prSet presAssocID="{34FF31A3-93C1-4759-B02E-6CF74996C2D4}" presName="hierChild4" presStyleCnt="0"/>
      <dgm:spPr/>
    </dgm:pt>
    <dgm:pt modelId="{F08A7072-2F39-427F-9F0E-45A6693A7D91}" type="pres">
      <dgm:prSet presAssocID="{2D74450D-C9D3-4DC1-9EB4-BF70F8F095D2}" presName="Name37" presStyleLbl="parChTrans1D3" presStyleIdx="5" presStyleCnt="8"/>
      <dgm:spPr/>
      <dgm:t>
        <a:bodyPr/>
        <a:lstStyle/>
        <a:p>
          <a:endParaRPr lang="en-US"/>
        </a:p>
      </dgm:t>
    </dgm:pt>
    <dgm:pt modelId="{EB637547-FC83-42D4-90BC-C1A6B1F58184}" type="pres">
      <dgm:prSet presAssocID="{1F7FA8C1-B3CB-4EF4-B00D-5F4627BAF8F8}" presName="hierRoot2" presStyleCnt="0">
        <dgm:presLayoutVars>
          <dgm:hierBranch val="init"/>
        </dgm:presLayoutVars>
      </dgm:prSet>
      <dgm:spPr/>
    </dgm:pt>
    <dgm:pt modelId="{C789578A-A548-4845-84FB-5ABA05FCDD14}" type="pres">
      <dgm:prSet presAssocID="{1F7FA8C1-B3CB-4EF4-B00D-5F4627BAF8F8}" presName="rootComposite" presStyleCnt="0"/>
      <dgm:spPr/>
    </dgm:pt>
    <dgm:pt modelId="{EC1D0949-ACFB-4A41-87DD-BB90D537F611}" type="pres">
      <dgm:prSet presAssocID="{1F7FA8C1-B3CB-4EF4-B00D-5F4627BAF8F8}" presName="rootText" presStyleLbl="node3" presStyleIdx="5" presStyleCnt="8" custScaleX="196767" custScaleY="236476" custLinFactNeighborX="87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E0E52-0F1A-42B3-9BC8-361080F80ED7}" type="pres">
      <dgm:prSet presAssocID="{1F7FA8C1-B3CB-4EF4-B00D-5F4627BAF8F8}" presName="rootConnector" presStyleLbl="node3" presStyleIdx="5" presStyleCnt="8"/>
      <dgm:spPr/>
      <dgm:t>
        <a:bodyPr/>
        <a:lstStyle/>
        <a:p>
          <a:endParaRPr lang="en-US"/>
        </a:p>
      </dgm:t>
    </dgm:pt>
    <dgm:pt modelId="{6FE20ABB-675E-4E17-BF95-F23E209B45D8}" type="pres">
      <dgm:prSet presAssocID="{1F7FA8C1-B3CB-4EF4-B00D-5F4627BAF8F8}" presName="hierChild4" presStyleCnt="0"/>
      <dgm:spPr/>
    </dgm:pt>
    <dgm:pt modelId="{2D7B088D-0103-425A-AB9C-6BEDC446A96F}" type="pres">
      <dgm:prSet presAssocID="{1F7FA8C1-B3CB-4EF4-B00D-5F4627BAF8F8}" presName="hierChild5" presStyleCnt="0"/>
      <dgm:spPr/>
    </dgm:pt>
    <dgm:pt modelId="{4F518C81-DA17-482A-8F77-BDA066FF2357}" type="pres">
      <dgm:prSet presAssocID="{C03BABA1-A6D5-4199-9874-5D4FC8CD2A9D}" presName="Name37" presStyleLbl="parChTrans1D3" presStyleIdx="6" presStyleCnt="8"/>
      <dgm:spPr/>
      <dgm:t>
        <a:bodyPr/>
        <a:lstStyle/>
        <a:p>
          <a:endParaRPr lang="en-US"/>
        </a:p>
      </dgm:t>
    </dgm:pt>
    <dgm:pt modelId="{754C3AF0-1813-4D69-B88A-8C66328D42ED}" type="pres">
      <dgm:prSet presAssocID="{DEC55534-1B95-455F-9C1F-BC8408A24B95}" presName="hierRoot2" presStyleCnt="0">
        <dgm:presLayoutVars>
          <dgm:hierBranch val="init"/>
        </dgm:presLayoutVars>
      </dgm:prSet>
      <dgm:spPr/>
    </dgm:pt>
    <dgm:pt modelId="{AA956C05-26BB-4322-A47F-914ABB44F7D6}" type="pres">
      <dgm:prSet presAssocID="{DEC55534-1B95-455F-9C1F-BC8408A24B95}" presName="rootComposite" presStyleCnt="0"/>
      <dgm:spPr/>
    </dgm:pt>
    <dgm:pt modelId="{65841072-CD88-478A-9BDB-1A484F88CF4F}" type="pres">
      <dgm:prSet presAssocID="{DEC55534-1B95-455F-9C1F-BC8408A24B95}" presName="rootText" presStyleLbl="node3" presStyleIdx="6" presStyleCnt="8" custScaleX="195391" custScaleY="174620" custLinFactNeighborX="87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17C16-8CD3-4BAF-AE10-255AB4911D1D}" type="pres">
      <dgm:prSet presAssocID="{DEC55534-1B95-455F-9C1F-BC8408A24B95}" presName="rootConnector" presStyleLbl="node3" presStyleIdx="6" presStyleCnt="8"/>
      <dgm:spPr/>
      <dgm:t>
        <a:bodyPr/>
        <a:lstStyle/>
        <a:p>
          <a:endParaRPr lang="en-US"/>
        </a:p>
      </dgm:t>
    </dgm:pt>
    <dgm:pt modelId="{304A11B9-8EBD-4FF1-9BAB-04217128C92F}" type="pres">
      <dgm:prSet presAssocID="{DEC55534-1B95-455F-9C1F-BC8408A24B95}" presName="hierChild4" presStyleCnt="0"/>
      <dgm:spPr/>
    </dgm:pt>
    <dgm:pt modelId="{F21E0185-06A6-48B5-8F3D-970C351EDBFA}" type="pres">
      <dgm:prSet presAssocID="{DEC55534-1B95-455F-9C1F-BC8408A24B95}" presName="hierChild5" presStyleCnt="0"/>
      <dgm:spPr/>
    </dgm:pt>
    <dgm:pt modelId="{B567E715-D5F6-4B31-A989-C2DD9FB65156}" type="pres">
      <dgm:prSet presAssocID="{C21137AB-2A8F-4629-8A56-1780AF70ADA0}" presName="Name37" presStyleLbl="parChTrans1D3" presStyleIdx="7" presStyleCnt="8"/>
      <dgm:spPr/>
      <dgm:t>
        <a:bodyPr/>
        <a:lstStyle/>
        <a:p>
          <a:endParaRPr lang="en-US"/>
        </a:p>
      </dgm:t>
    </dgm:pt>
    <dgm:pt modelId="{E58474A5-B460-4182-A0FC-7CF20D63D560}" type="pres">
      <dgm:prSet presAssocID="{A9538420-34E6-4877-8A28-D0A8DD9F77D0}" presName="hierRoot2" presStyleCnt="0">
        <dgm:presLayoutVars>
          <dgm:hierBranch val="init"/>
        </dgm:presLayoutVars>
      </dgm:prSet>
      <dgm:spPr/>
    </dgm:pt>
    <dgm:pt modelId="{3587A2E6-056D-4D10-A7AC-94C5358E7CD8}" type="pres">
      <dgm:prSet presAssocID="{A9538420-34E6-4877-8A28-D0A8DD9F77D0}" presName="rootComposite" presStyleCnt="0"/>
      <dgm:spPr/>
    </dgm:pt>
    <dgm:pt modelId="{27E560F9-481A-4924-AE80-F02D9F8646C6}" type="pres">
      <dgm:prSet presAssocID="{A9538420-34E6-4877-8A28-D0A8DD9F77D0}" presName="rootText" presStyleLbl="node3" presStyleIdx="7" presStyleCnt="8" custScaleX="189698" custScaleY="174620" custLinFactNeighborX="87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B5FA09-5D06-4DD8-8199-3E7F6EFA213E}" type="pres">
      <dgm:prSet presAssocID="{A9538420-34E6-4877-8A28-D0A8DD9F77D0}" presName="rootConnector" presStyleLbl="node3" presStyleIdx="7" presStyleCnt="8"/>
      <dgm:spPr/>
      <dgm:t>
        <a:bodyPr/>
        <a:lstStyle/>
        <a:p>
          <a:endParaRPr lang="en-US"/>
        </a:p>
      </dgm:t>
    </dgm:pt>
    <dgm:pt modelId="{AE4FB478-AF06-4F34-B664-83298B6D5423}" type="pres">
      <dgm:prSet presAssocID="{A9538420-34E6-4877-8A28-D0A8DD9F77D0}" presName="hierChild4" presStyleCnt="0"/>
      <dgm:spPr/>
    </dgm:pt>
    <dgm:pt modelId="{41248F28-DF0F-4D8E-BEA0-FDA31B822A16}" type="pres">
      <dgm:prSet presAssocID="{A9538420-34E6-4877-8A28-D0A8DD9F77D0}" presName="hierChild5" presStyleCnt="0"/>
      <dgm:spPr/>
    </dgm:pt>
    <dgm:pt modelId="{46336437-FD68-4550-BBC3-4D5B9C48E469}" type="pres">
      <dgm:prSet presAssocID="{34FF31A3-93C1-4759-B02E-6CF74996C2D4}" presName="hierChild5" presStyleCnt="0"/>
      <dgm:spPr/>
    </dgm:pt>
    <dgm:pt modelId="{DD23F609-D5CB-46EB-A171-2F5A6B3A6020}" type="pres">
      <dgm:prSet presAssocID="{D584D59D-91CB-4474-9D4F-B50CBC6DE883}" presName="hierChild3" presStyleCnt="0"/>
      <dgm:spPr/>
    </dgm:pt>
  </dgm:ptLst>
  <dgm:cxnLst>
    <dgm:cxn modelId="{7C379CC6-3DE1-4B25-8748-9BBFFE89CD64}" type="presOf" srcId="{2D74450D-C9D3-4DC1-9EB4-BF70F8F095D2}" destId="{F08A7072-2F39-427F-9F0E-45A6693A7D91}" srcOrd="0" destOrd="0" presId="urn:microsoft.com/office/officeart/2005/8/layout/orgChart1"/>
    <dgm:cxn modelId="{C909F28C-D770-4FE3-98C0-E10BF1BD44A3}" type="presOf" srcId="{424E6129-5184-4AC3-B0CF-CA43D0A62448}" destId="{91CA5461-3CA8-41CD-9BD5-10D54A35B24C}" srcOrd="1" destOrd="0" presId="urn:microsoft.com/office/officeart/2005/8/layout/orgChart1"/>
    <dgm:cxn modelId="{782F53EC-4A9F-473A-BA9B-7BD546EC3F90}" srcId="{34FF31A3-93C1-4759-B02E-6CF74996C2D4}" destId="{DEC55534-1B95-455F-9C1F-BC8408A24B95}" srcOrd="1" destOrd="0" parTransId="{C03BABA1-A6D5-4199-9874-5D4FC8CD2A9D}" sibTransId="{D5EFA012-9D0C-47B8-AC5A-8F18D66FE1EB}"/>
    <dgm:cxn modelId="{E6FA7E36-A117-4D5C-B3DD-D147AF4F2DEB}" type="presOf" srcId="{A9538420-34E6-4877-8A28-D0A8DD9F77D0}" destId="{EBB5FA09-5D06-4DD8-8199-3E7F6EFA213E}" srcOrd="1" destOrd="0" presId="urn:microsoft.com/office/officeart/2005/8/layout/orgChart1"/>
    <dgm:cxn modelId="{CCB5D231-DCE6-43F5-9C02-B3D056E9B020}" srcId="{424E6129-5184-4AC3-B0CF-CA43D0A62448}" destId="{FA8A8D14-5CBE-4BE7-BD67-2ED717C00868}" srcOrd="0" destOrd="0" parTransId="{74251082-D851-443A-A825-C90C7815AB72}" sibTransId="{B8B49D42-8F36-4E0D-AF37-4F0CE033E234}"/>
    <dgm:cxn modelId="{44E0090E-F344-49DB-9DF7-3D782C124906}" srcId="{34FF31A3-93C1-4759-B02E-6CF74996C2D4}" destId="{1F7FA8C1-B3CB-4EF4-B00D-5F4627BAF8F8}" srcOrd="0" destOrd="0" parTransId="{2D74450D-C9D3-4DC1-9EB4-BF70F8F095D2}" sibTransId="{89D3782D-C8F6-4A14-9011-A4545C9492E3}"/>
    <dgm:cxn modelId="{4D685E6C-1A16-4A1F-90E5-22014BD76B1F}" type="presOf" srcId="{14B5DE27-C855-4185-9210-E0CEA0DABD0E}" destId="{EF01746C-AFB6-4F7E-9159-D645E784DD17}" srcOrd="0" destOrd="0" presId="urn:microsoft.com/office/officeart/2005/8/layout/orgChart1"/>
    <dgm:cxn modelId="{3D80D31B-5F43-4184-A78B-545BB54D95C7}" type="presOf" srcId="{9B465648-7577-416D-840A-2C4E6301E41E}" destId="{A94C3148-F263-4C8E-A101-1824E9E1945C}" srcOrd="0" destOrd="0" presId="urn:microsoft.com/office/officeart/2005/8/layout/orgChart1"/>
    <dgm:cxn modelId="{CE6B0F8F-FC6D-45CC-A178-39BDFCBBA1A0}" type="presOf" srcId="{8E951570-B194-4F4F-B285-EF0F02D3CF91}" destId="{A242E1BC-2474-44E4-917A-C124F02E14C3}" srcOrd="0" destOrd="0" presId="urn:microsoft.com/office/officeart/2005/8/layout/orgChart1"/>
    <dgm:cxn modelId="{0212337E-6829-49C0-B135-C96332DBE2E7}" type="presOf" srcId="{6D21EC60-087A-45C6-BF0C-FD8F9E761A73}" destId="{7877EA56-96B4-447D-87FA-F45549C5CF83}" srcOrd="0" destOrd="0" presId="urn:microsoft.com/office/officeart/2005/8/layout/orgChart1"/>
    <dgm:cxn modelId="{325DC624-C609-49FA-B6D1-589619AE1AA4}" type="presOf" srcId="{1F7B09A3-B55B-4BBB-8CF5-0620B0F0CBDE}" destId="{43F1855B-FCE2-4C04-8915-B1C7DC99E142}" srcOrd="0" destOrd="0" presId="urn:microsoft.com/office/officeart/2005/8/layout/orgChart1"/>
    <dgm:cxn modelId="{1B89D80D-CEEC-4F51-82A7-B38DD1E3A1FD}" srcId="{D584D59D-91CB-4474-9D4F-B50CBC6DE883}" destId="{424E6129-5184-4AC3-B0CF-CA43D0A62448}" srcOrd="0" destOrd="0" parTransId="{3FDCFC41-AB0B-4004-9E45-121B2CBAD498}" sibTransId="{A6554AD3-5EB1-4536-9685-1FB03B55DE56}"/>
    <dgm:cxn modelId="{6B7A3A76-F454-4272-925E-A27BFBD945D9}" type="presOf" srcId="{57BBF3B3-E28C-40ED-ADF4-96C48B7B9258}" destId="{B89F4AC8-9144-49F2-819A-9EB31D4F409E}" srcOrd="0" destOrd="0" presId="urn:microsoft.com/office/officeart/2005/8/layout/orgChart1"/>
    <dgm:cxn modelId="{07F1FE27-25C7-43BC-AEC9-E62C2918CD4B}" type="presOf" srcId="{6A7CCEE0-C2B2-4872-AA7F-5B86967468C4}" destId="{307455F7-CC17-4ACC-B3BC-2F4432E06DDC}" srcOrd="0" destOrd="0" presId="urn:microsoft.com/office/officeart/2005/8/layout/orgChart1"/>
    <dgm:cxn modelId="{B02BA39E-EED2-42E7-90D0-E48C24C2711E}" type="presOf" srcId="{3FDCFC41-AB0B-4004-9E45-121B2CBAD498}" destId="{D51A6E9A-7245-4626-AF6E-3EB25BE72F2F}" srcOrd="0" destOrd="0" presId="urn:microsoft.com/office/officeart/2005/8/layout/orgChart1"/>
    <dgm:cxn modelId="{A9281172-EA45-4EF8-A961-87ED91E9A235}" srcId="{59F4CA53-8545-4EA9-A5A8-2C4BB88C92C1}" destId="{A4F9BB04-5E9F-43E1-9094-D9499A6A08F8}" srcOrd="2" destOrd="0" parTransId="{8733BC43-3A3D-4529-95A8-4F72A91A105C}" sibTransId="{F04699BE-4869-43B3-8C8A-4C6281D6B202}"/>
    <dgm:cxn modelId="{46A3D983-3D9B-42B3-84E3-AC19379F73E3}" type="presOf" srcId="{34FF31A3-93C1-4759-B02E-6CF74996C2D4}" destId="{E52EAEEC-90E0-4C18-9F1C-E0BD24695008}" srcOrd="1" destOrd="0" presId="urn:microsoft.com/office/officeart/2005/8/layout/orgChart1"/>
    <dgm:cxn modelId="{A633323E-025D-4618-844C-1CF35A1FA1AC}" type="presOf" srcId="{59F4CA53-8545-4EA9-A5A8-2C4BB88C92C1}" destId="{91B6E9EA-09E0-4CB1-BCAC-3C7DC75DBCAE}" srcOrd="1" destOrd="0" presId="urn:microsoft.com/office/officeart/2005/8/layout/orgChart1"/>
    <dgm:cxn modelId="{53E32558-3CAB-4BBC-B558-E3ECB11BD0FA}" type="presOf" srcId="{713DDF62-6CB4-4D59-93CD-B10931820030}" destId="{4965C864-91D3-4662-8F8E-7A0EBF1066CC}" srcOrd="0" destOrd="0" presId="urn:microsoft.com/office/officeart/2005/8/layout/orgChart1"/>
    <dgm:cxn modelId="{6AD48929-12DC-4C9D-B086-0281BB1F5CAA}" type="presOf" srcId="{1F7FA8C1-B3CB-4EF4-B00D-5F4627BAF8F8}" destId="{D36E0E52-0F1A-42B3-9BC8-361080F80ED7}" srcOrd="1" destOrd="0" presId="urn:microsoft.com/office/officeart/2005/8/layout/orgChart1"/>
    <dgm:cxn modelId="{AD13B6F9-9B55-4627-BBCD-69DCEA3CD8DA}" srcId="{59F4CA53-8545-4EA9-A5A8-2C4BB88C92C1}" destId="{8E951570-B194-4F4F-B285-EF0F02D3CF91}" srcOrd="1" destOrd="0" parTransId="{28E197EA-5372-4A08-93CF-110415210C5F}" sibTransId="{E4F636ED-CABA-4B50-8AF7-E7048703CA38}"/>
    <dgm:cxn modelId="{4DEE6B85-6D4A-41F7-ABBD-5BBC38652CEE}" srcId="{34FF31A3-93C1-4759-B02E-6CF74996C2D4}" destId="{A9538420-34E6-4877-8A28-D0A8DD9F77D0}" srcOrd="2" destOrd="0" parTransId="{C21137AB-2A8F-4629-8A56-1780AF70ADA0}" sibTransId="{7CC79908-9D8B-4E33-8DFA-9AD90312DBB1}"/>
    <dgm:cxn modelId="{EA71ED1B-78E4-497D-BC99-3A1671C8F9E7}" type="presOf" srcId="{8733BC43-3A3D-4529-95A8-4F72A91A105C}" destId="{7E2A5D05-5BFA-4AA0-8049-1D59AADCF426}" srcOrd="0" destOrd="0" presId="urn:microsoft.com/office/officeart/2005/8/layout/orgChart1"/>
    <dgm:cxn modelId="{978290C1-1590-44D4-A243-CC9A356978C4}" type="presOf" srcId="{C03BABA1-A6D5-4199-9874-5D4FC8CD2A9D}" destId="{4F518C81-DA17-482A-8F77-BDA066FF2357}" srcOrd="0" destOrd="0" presId="urn:microsoft.com/office/officeart/2005/8/layout/orgChart1"/>
    <dgm:cxn modelId="{757A1CAC-61F2-41C5-B44C-5AE0D80CC08D}" type="presOf" srcId="{DEC55534-1B95-455F-9C1F-BC8408A24B95}" destId="{65841072-CD88-478A-9BDB-1A484F88CF4F}" srcOrd="0" destOrd="0" presId="urn:microsoft.com/office/officeart/2005/8/layout/orgChart1"/>
    <dgm:cxn modelId="{B220C73E-A1BD-4CD0-847C-F0F96528BBAE}" type="presOf" srcId="{FA8A8D14-5CBE-4BE7-BD67-2ED717C00868}" destId="{5BBF6880-C7AF-442B-AB1C-30A79D21C027}" srcOrd="0" destOrd="0" presId="urn:microsoft.com/office/officeart/2005/8/layout/orgChart1"/>
    <dgm:cxn modelId="{AEC6E9F2-4D5F-4A2D-8F27-9C74ACE04A4A}" type="presOf" srcId="{34FF31A3-93C1-4759-B02E-6CF74996C2D4}" destId="{B49FF91B-92C5-452A-955F-F2FAA4700E0D}" srcOrd="0" destOrd="0" presId="urn:microsoft.com/office/officeart/2005/8/layout/orgChart1"/>
    <dgm:cxn modelId="{4A3BA89C-5973-46E0-81B7-6E62CE288744}" type="presOf" srcId="{28E197EA-5372-4A08-93CF-110415210C5F}" destId="{4C535424-05D0-46E4-B75A-227D3AE439CE}" srcOrd="0" destOrd="0" presId="urn:microsoft.com/office/officeart/2005/8/layout/orgChart1"/>
    <dgm:cxn modelId="{B872DF82-CE61-4BA3-899D-A1B65DF95645}" type="presOf" srcId="{424E6129-5184-4AC3-B0CF-CA43D0A62448}" destId="{9E3541EA-8412-4DC0-B205-22D64C4C260C}" srcOrd="0" destOrd="0" presId="urn:microsoft.com/office/officeart/2005/8/layout/orgChart1"/>
    <dgm:cxn modelId="{8715942B-4F1F-4508-BD99-9EEED6B1A9C4}" type="presOf" srcId="{713DDF62-6CB4-4D59-93CD-B10931820030}" destId="{D34A5A33-0323-4B90-A5F7-546BA826F97F}" srcOrd="1" destOrd="0" presId="urn:microsoft.com/office/officeart/2005/8/layout/orgChart1"/>
    <dgm:cxn modelId="{DC734CB3-4CFD-4DAE-ABB1-B23DEFA811C9}" type="presOf" srcId="{A4F9BB04-5E9F-43E1-9094-D9499A6A08F8}" destId="{DC12AA84-4613-49DF-95A1-F04FDCC9E5FD}" srcOrd="0" destOrd="0" presId="urn:microsoft.com/office/officeart/2005/8/layout/orgChart1"/>
    <dgm:cxn modelId="{A8B57096-06F0-4C3B-B9E7-67986F39E5B1}" type="presOf" srcId="{C21137AB-2A8F-4629-8A56-1780AF70ADA0}" destId="{B567E715-D5F6-4B31-A989-C2DD9FB65156}" srcOrd="0" destOrd="0" presId="urn:microsoft.com/office/officeart/2005/8/layout/orgChart1"/>
    <dgm:cxn modelId="{B9ADD896-B117-4B0D-B16A-18BADBB48ABF}" type="presOf" srcId="{74251082-D851-443A-A825-C90C7815AB72}" destId="{2FF57CC5-9460-46BC-B13F-E7FFAB672092}" srcOrd="0" destOrd="0" presId="urn:microsoft.com/office/officeart/2005/8/layout/orgChart1"/>
    <dgm:cxn modelId="{D47933B8-D224-4D04-8F9D-B41337C8DD5D}" type="presOf" srcId="{DEC55534-1B95-455F-9C1F-BC8408A24B95}" destId="{E9217C16-8CD3-4BAF-AE10-255AB4911D1D}" srcOrd="1" destOrd="0" presId="urn:microsoft.com/office/officeart/2005/8/layout/orgChart1"/>
    <dgm:cxn modelId="{7358E351-1CA4-4AB1-A753-21D7A4ADB9D8}" srcId="{424E6129-5184-4AC3-B0CF-CA43D0A62448}" destId="{6D21EC60-087A-45C6-BF0C-FD8F9E761A73}" srcOrd="1" destOrd="0" parTransId="{6A7CCEE0-C2B2-4872-AA7F-5B86967468C4}" sibTransId="{FDB869E3-0C61-4ED4-949C-2100B38130A2}"/>
    <dgm:cxn modelId="{C3ABFF84-C554-44E9-B76F-67818A6DB500}" srcId="{59F4CA53-8545-4EA9-A5A8-2C4BB88C92C1}" destId="{713DDF62-6CB4-4D59-93CD-B10931820030}" srcOrd="0" destOrd="0" parTransId="{14B5DE27-C855-4185-9210-E0CEA0DABD0E}" sibTransId="{4B2151C2-2581-4C5C-90A6-602D8CD1667A}"/>
    <dgm:cxn modelId="{056D6D8D-45F5-4494-A0BF-EB86B7111C8C}" type="presOf" srcId="{FA8A8D14-5CBE-4BE7-BD67-2ED717C00868}" destId="{6FF95813-868E-4020-8FAF-1EFE4EC9D685}" srcOrd="1" destOrd="0" presId="urn:microsoft.com/office/officeart/2005/8/layout/orgChart1"/>
    <dgm:cxn modelId="{7CDE1ED6-ECFB-4173-93C0-697D2EDC23BD}" type="presOf" srcId="{6D21EC60-087A-45C6-BF0C-FD8F9E761A73}" destId="{66D2E304-7D1D-4677-96A4-5BA744563A72}" srcOrd="1" destOrd="0" presId="urn:microsoft.com/office/officeart/2005/8/layout/orgChart1"/>
    <dgm:cxn modelId="{04FCD80F-03EE-4EB3-871D-1E6234E6FA39}" type="presOf" srcId="{D584D59D-91CB-4474-9D4F-B50CBC6DE883}" destId="{83C59553-D837-42E2-93FA-3A4FF768FA3A}" srcOrd="0" destOrd="0" presId="urn:microsoft.com/office/officeart/2005/8/layout/orgChart1"/>
    <dgm:cxn modelId="{45D48334-187E-4328-BB27-31152145DBC9}" type="presOf" srcId="{8E951570-B194-4F4F-B285-EF0F02D3CF91}" destId="{B8957D3F-ED42-46AE-9E44-02B1AE884C08}" srcOrd="1" destOrd="0" presId="urn:microsoft.com/office/officeart/2005/8/layout/orgChart1"/>
    <dgm:cxn modelId="{B991C592-F853-4508-BF46-645F2BF66F29}" srcId="{57BBF3B3-E28C-40ED-ADF4-96C48B7B9258}" destId="{D584D59D-91CB-4474-9D4F-B50CBC6DE883}" srcOrd="0" destOrd="0" parTransId="{8B9C91CD-C3B3-4AA5-9435-4A0DFE565D60}" sibTransId="{34F68F5A-FE00-4B09-9661-4456D773F9BC}"/>
    <dgm:cxn modelId="{61833629-C0B2-490F-BF6F-10C776179B0F}" type="presOf" srcId="{59F4CA53-8545-4EA9-A5A8-2C4BB88C92C1}" destId="{C2415436-F874-4CBC-8607-4EB955CF03B1}" srcOrd="0" destOrd="0" presId="urn:microsoft.com/office/officeart/2005/8/layout/orgChart1"/>
    <dgm:cxn modelId="{0F484588-07D7-4C0A-BB37-AFDCA30D8885}" srcId="{D584D59D-91CB-4474-9D4F-B50CBC6DE883}" destId="{34FF31A3-93C1-4759-B02E-6CF74996C2D4}" srcOrd="2" destOrd="0" parTransId="{1F7B09A3-B55B-4BBB-8CF5-0620B0F0CBDE}" sibTransId="{80469E6D-6D19-4412-91B4-17676F6D9867}"/>
    <dgm:cxn modelId="{F2214819-54F7-4350-9ABC-C3E29F1E5E76}" type="presOf" srcId="{D584D59D-91CB-4474-9D4F-B50CBC6DE883}" destId="{2D0B0471-36A2-4970-82A6-9EBD326AF281}" srcOrd="1" destOrd="0" presId="urn:microsoft.com/office/officeart/2005/8/layout/orgChart1"/>
    <dgm:cxn modelId="{F0C6CAC8-0DCA-4B62-92D0-E7EA2A4CCF41}" type="presOf" srcId="{A4F9BB04-5E9F-43E1-9094-D9499A6A08F8}" destId="{8D695CEE-EF77-4157-A708-5BD14E4DD95A}" srcOrd="1" destOrd="0" presId="urn:microsoft.com/office/officeart/2005/8/layout/orgChart1"/>
    <dgm:cxn modelId="{76428852-B57F-48B1-9137-11A06596D6A7}" srcId="{D584D59D-91CB-4474-9D4F-B50CBC6DE883}" destId="{59F4CA53-8545-4EA9-A5A8-2C4BB88C92C1}" srcOrd="1" destOrd="0" parTransId="{9B465648-7577-416D-840A-2C4E6301E41E}" sibTransId="{0D29B88D-EC6B-45B0-9F08-9D313A63C40F}"/>
    <dgm:cxn modelId="{53350EF9-B342-477E-8D29-14879776C267}" type="presOf" srcId="{A9538420-34E6-4877-8A28-D0A8DD9F77D0}" destId="{27E560F9-481A-4924-AE80-F02D9F8646C6}" srcOrd="0" destOrd="0" presId="urn:microsoft.com/office/officeart/2005/8/layout/orgChart1"/>
    <dgm:cxn modelId="{5E0286CE-0758-4DDE-A276-FE1D272DF650}" type="presOf" srcId="{1F7FA8C1-B3CB-4EF4-B00D-5F4627BAF8F8}" destId="{EC1D0949-ACFB-4A41-87DD-BB90D537F611}" srcOrd="0" destOrd="0" presId="urn:microsoft.com/office/officeart/2005/8/layout/orgChart1"/>
    <dgm:cxn modelId="{37F3D93C-A34D-4066-84C7-BA01A34E941C}" type="presParOf" srcId="{B89F4AC8-9144-49F2-819A-9EB31D4F409E}" destId="{C578B03D-7F6F-4CFD-82AE-9DDAF35C2594}" srcOrd="0" destOrd="0" presId="urn:microsoft.com/office/officeart/2005/8/layout/orgChart1"/>
    <dgm:cxn modelId="{A73124E6-9632-4E12-9F2B-40678BF91E3A}" type="presParOf" srcId="{C578B03D-7F6F-4CFD-82AE-9DDAF35C2594}" destId="{EFE1C4B0-E8E0-4B54-8844-23EF0430D623}" srcOrd="0" destOrd="0" presId="urn:microsoft.com/office/officeart/2005/8/layout/orgChart1"/>
    <dgm:cxn modelId="{DBC5434F-D99B-4AE6-8216-78FF0D0506A4}" type="presParOf" srcId="{EFE1C4B0-E8E0-4B54-8844-23EF0430D623}" destId="{83C59553-D837-42E2-93FA-3A4FF768FA3A}" srcOrd="0" destOrd="0" presId="urn:microsoft.com/office/officeart/2005/8/layout/orgChart1"/>
    <dgm:cxn modelId="{2A41F980-69FA-4833-9F68-D77B9A46019B}" type="presParOf" srcId="{EFE1C4B0-E8E0-4B54-8844-23EF0430D623}" destId="{2D0B0471-36A2-4970-82A6-9EBD326AF281}" srcOrd="1" destOrd="0" presId="urn:microsoft.com/office/officeart/2005/8/layout/orgChart1"/>
    <dgm:cxn modelId="{6E4E91F9-06E9-4FB9-8243-6CF3C7DA703F}" type="presParOf" srcId="{C578B03D-7F6F-4CFD-82AE-9DDAF35C2594}" destId="{62B81E54-76CD-49B6-99FB-5C6F350F702C}" srcOrd="1" destOrd="0" presId="urn:microsoft.com/office/officeart/2005/8/layout/orgChart1"/>
    <dgm:cxn modelId="{D0860E49-207A-4CF6-B5EA-BAC80D340BBF}" type="presParOf" srcId="{62B81E54-76CD-49B6-99FB-5C6F350F702C}" destId="{D51A6E9A-7245-4626-AF6E-3EB25BE72F2F}" srcOrd="0" destOrd="0" presId="urn:microsoft.com/office/officeart/2005/8/layout/orgChart1"/>
    <dgm:cxn modelId="{E7346096-DF4E-45D3-AB0C-3C4F989B062F}" type="presParOf" srcId="{62B81E54-76CD-49B6-99FB-5C6F350F702C}" destId="{6377452D-39C1-4DA4-A77B-9E40BA0CFF4E}" srcOrd="1" destOrd="0" presId="urn:microsoft.com/office/officeart/2005/8/layout/orgChart1"/>
    <dgm:cxn modelId="{E37923CF-3F75-4C27-8D77-33993F240FCD}" type="presParOf" srcId="{6377452D-39C1-4DA4-A77B-9E40BA0CFF4E}" destId="{B966E965-0BD1-4D95-B90C-92013A2CC90E}" srcOrd="0" destOrd="0" presId="urn:microsoft.com/office/officeart/2005/8/layout/orgChart1"/>
    <dgm:cxn modelId="{13A5D4BC-C764-4DF2-B681-CD1B524186F6}" type="presParOf" srcId="{B966E965-0BD1-4D95-B90C-92013A2CC90E}" destId="{9E3541EA-8412-4DC0-B205-22D64C4C260C}" srcOrd="0" destOrd="0" presId="urn:microsoft.com/office/officeart/2005/8/layout/orgChart1"/>
    <dgm:cxn modelId="{51930166-0742-49AB-914C-B8ED00E8E122}" type="presParOf" srcId="{B966E965-0BD1-4D95-B90C-92013A2CC90E}" destId="{91CA5461-3CA8-41CD-9BD5-10D54A35B24C}" srcOrd="1" destOrd="0" presId="urn:microsoft.com/office/officeart/2005/8/layout/orgChart1"/>
    <dgm:cxn modelId="{D0B5769F-E475-4E59-88BF-C3988438D70D}" type="presParOf" srcId="{6377452D-39C1-4DA4-A77B-9E40BA0CFF4E}" destId="{68C154B9-B387-4EE2-BCB6-227A6402DFB5}" srcOrd="1" destOrd="0" presId="urn:microsoft.com/office/officeart/2005/8/layout/orgChart1"/>
    <dgm:cxn modelId="{6D180238-6C6F-4A5C-AFD5-A23F95BE8151}" type="presParOf" srcId="{68C154B9-B387-4EE2-BCB6-227A6402DFB5}" destId="{2FF57CC5-9460-46BC-B13F-E7FFAB672092}" srcOrd="0" destOrd="0" presId="urn:microsoft.com/office/officeart/2005/8/layout/orgChart1"/>
    <dgm:cxn modelId="{F8D9E578-EFFD-42AD-9C2F-16E5F58ADDBE}" type="presParOf" srcId="{68C154B9-B387-4EE2-BCB6-227A6402DFB5}" destId="{D44BCF79-41C8-47F7-834C-F7FA33CBAD15}" srcOrd="1" destOrd="0" presId="urn:microsoft.com/office/officeart/2005/8/layout/orgChart1"/>
    <dgm:cxn modelId="{FF7D8E1C-5312-4DE5-B668-32DA690F2236}" type="presParOf" srcId="{D44BCF79-41C8-47F7-834C-F7FA33CBAD15}" destId="{8881FC87-75E8-493A-B9AF-D1377FE9BFBB}" srcOrd="0" destOrd="0" presId="urn:microsoft.com/office/officeart/2005/8/layout/orgChart1"/>
    <dgm:cxn modelId="{528BAB10-5E9B-4305-9F34-5B2E4F21D48B}" type="presParOf" srcId="{8881FC87-75E8-493A-B9AF-D1377FE9BFBB}" destId="{5BBF6880-C7AF-442B-AB1C-30A79D21C027}" srcOrd="0" destOrd="0" presId="urn:microsoft.com/office/officeart/2005/8/layout/orgChart1"/>
    <dgm:cxn modelId="{EB8CF156-9908-43E4-AA18-F3C3D8DF931D}" type="presParOf" srcId="{8881FC87-75E8-493A-B9AF-D1377FE9BFBB}" destId="{6FF95813-868E-4020-8FAF-1EFE4EC9D685}" srcOrd="1" destOrd="0" presId="urn:microsoft.com/office/officeart/2005/8/layout/orgChart1"/>
    <dgm:cxn modelId="{65141DA4-2D56-4E9E-AE25-35A8FB3A7421}" type="presParOf" srcId="{D44BCF79-41C8-47F7-834C-F7FA33CBAD15}" destId="{B0B73FA0-F777-4D47-AB5C-BAE36A611E23}" srcOrd="1" destOrd="0" presId="urn:microsoft.com/office/officeart/2005/8/layout/orgChart1"/>
    <dgm:cxn modelId="{79CD88E9-A767-4CCE-A847-16A722122A62}" type="presParOf" srcId="{D44BCF79-41C8-47F7-834C-F7FA33CBAD15}" destId="{581A4AD8-18F1-4545-842B-D912ED9596D4}" srcOrd="2" destOrd="0" presId="urn:microsoft.com/office/officeart/2005/8/layout/orgChart1"/>
    <dgm:cxn modelId="{E73D6933-C2DF-4D9F-BA22-6F1EC86C8350}" type="presParOf" srcId="{68C154B9-B387-4EE2-BCB6-227A6402DFB5}" destId="{307455F7-CC17-4ACC-B3BC-2F4432E06DDC}" srcOrd="2" destOrd="0" presId="urn:microsoft.com/office/officeart/2005/8/layout/orgChart1"/>
    <dgm:cxn modelId="{8E49BF09-44BF-4071-9461-AACD4DFBA0BE}" type="presParOf" srcId="{68C154B9-B387-4EE2-BCB6-227A6402DFB5}" destId="{CC519E34-B4FE-400E-91E6-61B74CF5ADEE}" srcOrd="3" destOrd="0" presId="urn:microsoft.com/office/officeart/2005/8/layout/orgChart1"/>
    <dgm:cxn modelId="{2FE323A7-14D9-4A15-9719-121CBEC3BB7A}" type="presParOf" srcId="{CC519E34-B4FE-400E-91E6-61B74CF5ADEE}" destId="{9EFC359A-C424-4DB5-8F4A-A6C0902135AA}" srcOrd="0" destOrd="0" presId="urn:microsoft.com/office/officeart/2005/8/layout/orgChart1"/>
    <dgm:cxn modelId="{0B15DDC5-48F2-4B47-A81B-FE07BC2CD67F}" type="presParOf" srcId="{9EFC359A-C424-4DB5-8F4A-A6C0902135AA}" destId="{7877EA56-96B4-447D-87FA-F45549C5CF83}" srcOrd="0" destOrd="0" presId="urn:microsoft.com/office/officeart/2005/8/layout/orgChart1"/>
    <dgm:cxn modelId="{05364E3E-D092-49DF-A150-1C3A75FDAB3A}" type="presParOf" srcId="{9EFC359A-C424-4DB5-8F4A-A6C0902135AA}" destId="{66D2E304-7D1D-4677-96A4-5BA744563A72}" srcOrd="1" destOrd="0" presId="urn:microsoft.com/office/officeart/2005/8/layout/orgChart1"/>
    <dgm:cxn modelId="{42020771-7CAE-4CD9-AA54-7A63B07586FE}" type="presParOf" srcId="{CC519E34-B4FE-400E-91E6-61B74CF5ADEE}" destId="{A8B23081-84DE-442A-B7E5-BB3F77A4D059}" srcOrd="1" destOrd="0" presId="urn:microsoft.com/office/officeart/2005/8/layout/orgChart1"/>
    <dgm:cxn modelId="{D2D75998-9B57-4B89-AA4B-92798B59EC83}" type="presParOf" srcId="{CC519E34-B4FE-400E-91E6-61B74CF5ADEE}" destId="{4B0825C4-D3DC-451B-9DCF-464D84E9C8C7}" srcOrd="2" destOrd="0" presId="urn:microsoft.com/office/officeart/2005/8/layout/orgChart1"/>
    <dgm:cxn modelId="{94336992-B7BB-4C37-BA65-DF84949F985B}" type="presParOf" srcId="{6377452D-39C1-4DA4-A77B-9E40BA0CFF4E}" destId="{DE1BEEF7-E9BE-4DBD-A89B-75A10F20425F}" srcOrd="2" destOrd="0" presId="urn:microsoft.com/office/officeart/2005/8/layout/orgChart1"/>
    <dgm:cxn modelId="{FDEB67B3-19D4-401A-BA48-B84DA75236BC}" type="presParOf" srcId="{62B81E54-76CD-49B6-99FB-5C6F350F702C}" destId="{A94C3148-F263-4C8E-A101-1824E9E1945C}" srcOrd="2" destOrd="0" presId="urn:microsoft.com/office/officeart/2005/8/layout/orgChart1"/>
    <dgm:cxn modelId="{669774A5-7E66-4E19-BE5B-79EB0F1A7D6B}" type="presParOf" srcId="{62B81E54-76CD-49B6-99FB-5C6F350F702C}" destId="{5AC6AD15-6190-41AF-A232-C5A2F1BD6D8E}" srcOrd="3" destOrd="0" presId="urn:microsoft.com/office/officeart/2005/8/layout/orgChart1"/>
    <dgm:cxn modelId="{FCFDEFBE-0BE0-40B0-A599-F13115211DC8}" type="presParOf" srcId="{5AC6AD15-6190-41AF-A232-C5A2F1BD6D8E}" destId="{C7FC3F5D-3A61-45C7-8AF3-080BC11BFFC2}" srcOrd="0" destOrd="0" presId="urn:microsoft.com/office/officeart/2005/8/layout/orgChart1"/>
    <dgm:cxn modelId="{D8E9E4EC-89C3-4691-A070-DF04EFDBF731}" type="presParOf" srcId="{C7FC3F5D-3A61-45C7-8AF3-080BC11BFFC2}" destId="{C2415436-F874-4CBC-8607-4EB955CF03B1}" srcOrd="0" destOrd="0" presId="urn:microsoft.com/office/officeart/2005/8/layout/orgChart1"/>
    <dgm:cxn modelId="{D666B889-B929-4720-A57E-6C0C4F2E52E4}" type="presParOf" srcId="{C7FC3F5D-3A61-45C7-8AF3-080BC11BFFC2}" destId="{91B6E9EA-09E0-4CB1-BCAC-3C7DC75DBCAE}" srcOrd="1" destOrd="0" presId="urn:microsoft.com/office/officeart/2005/8/layout/orgChart1"/>
    <dgm:cxn modelId="{5B1470FF-D0B5-459F-8D90-5EA366D6CA2A}" type="presParOf" srcId="{5AC6AD15-6190-41AF-A232-C5A2F1BD6D8E}" destId="{FC6976D3-3CDE-4175-884C-B5D3C5C53D13}" srcOrd="1" destOrd="0" presId="urn:microsoft.com/office/officeart/2005/8/layout/orgChart1"/>
    <dgm:cxn modelId="{18B0E8CD-4A72-4996-A06F-276B962C3B56}" type="presParOf" srcId="{FC6976D3-3CDE-4175-884C-B5D3C5C53D13}" destId="{EF01746C-AFB6-4F7E-9159-D645E784DD17}" srcOrd="0" destOrd="0" presId="urn:microsoft.com/office/officeart/2005/8/layout/orgChart1"/>
    <dgm:cxn modelId="{CB229139-5CB3-4666-9EE1-7BDACB6B7395}" type="presParOf" srcId="{FC6976D3-3CDE-4175-884C-B5D3C5C53D13}" destId="{7EE365FA-40D6-440A-89BC-2CCDC2FE071F}" srcOrd="1" destOrd="0" presId="urn:microsoft.com/office/officeart/2005/8/layout/orgChart1"/>
    <dgm:cxn modelId="{A02E2294-5FDD-4F44-BBBA-5AAFE4B5678B}" type="presParOf" srcId="{7EE365FA-40D6-440A-89BC-2CCDC2FE071F}" destId="{7E30933C-87CA-44DF-97E8-4369E6CC390C}" srcOrd="0" destOrd="0" presId="urn:microsoft.com/office/officeart/2005/8/layout/orgChart1"/>
    <dgm:cxn modelId="{8B76FA97-BA2C-41DC-8213-5D27648610D4}" type="presParOf" srcId="{7E30933C-87CA-44DF-97E8-4369E6CC390C}" destId="{4965C864-91D3-4662-8F8E-7A0EBF1066CC}" srcOrd="0" destOrd="0" presId="urn:microsoft.com/office/officeart/2005/8/layout/orgChart1"/>
    <dgm:cxn modelId="{577830EC-1813-4066-A70D-D00C9376C374}" type="presParOf" srcId="{7E30933C-87CA-44DF-97E8-4369E6CC390C}" destId="{D34A5A33-0323-4B90-A5F7-546BA826F97F}" srcOrd="1" destOrd="0" presId="urn:microsoft.com/office/officeart/2005/8/layout/orgChart1"/>
    <dgm:cxn modelId="{9D0F7EEF-DF64-49C2-9D18-898A04CDE710}" type="presParOf" srcId="{7EE365FA-40D6-440A-89BC-2CCDC2FE071F}" destId="{BB0CBCF0-91C2-4D3F-A01C-5F725313816F}" srcOrd="1" destOrd="0" presId="urn:microsoft.com/office/officeart/2005/8/layout/orgChart1"/>
    <dgm:cxn modelId="{3B48674B-6B67-4EB0-B676-0579EA0A4DB1}" type="presParOf" srcId="{7EE365FA-40D6-440A-89BC-2CCDC2FE071F}" destId="{1CE61105-63E4-40AE-9E8E-BB494BD2794B}" srcOrd="2" destOrd="0" presId="urn:microsoft.com/office/officeart/2005/8/layout/orgChart1"/>
    <dgm:cxn modelId="{3CDDDE40-A89D-4BF1-9123-4E0D55632451}" type="presParOf" srcId="{FC6976D3-3CDE-4175-884C-B5D3C5C53D13}" destId="{4C535424-05D0-46E4-B75A-227D3AE439CE}" srcOrd="2" destOrd="0" presId="urn:microsoft.com/office/officeart/2005/8/layout/orgChart1"/>
    <dgm:cxn modelId="{542A378D-ACB3-499C-84B3-6C170F3810A4}" type="presParOf" srcId="{FC6976D3-3CDE-4175-884C-B5D3C5C53D13}" destId="{6F80C331-BEA9-4837-931E-EFA390C77B34}" srcOrd="3" destOrd="0" presId="urn:microsoft.com/office/officeart/2005/8/layout/orgChart1"/>
    <dgm:cxn modelId="{717C5790-9C25-4BE3-A9D5-749DEC3B0B9E}" type="presParOf" srcId="{6F80C331-BEA9-4837-931E-EFA390C77B34}" destId="{3AEF6BFF-5F73-4941-8E1C-AC7BF2ACBBD0}" srcOrd="0" destOrd="0" presId="urn:microsoft.com/office/officeart/2005/8/layout/orgChart1"/>
    <dgm:cxn modelId="{67097D8C-3A17-4113-AE54-F6FC99884A61}" type="presParOf" srcId="{3AEF6BFF-5F73-4941-8E1C-AC7BF2ACBBD0}" destId="{A242E1BC-2474-44E4-917A-C124F02E14C3}" srcOrd="0" destOrd="0" presId="urn:microsoft.com/office/officeart/2005/8/layout/orgChart1"/>
    <dgm:cxn modelId="{8A40D2FC-5F83-4C51-953B-437C8795675F}" type="presParOf" srcId="{3AEF6BFF-5F73-4941-8E1C-AC7BF2ACBBD0}" destId="{B8957D3F-ED42-46AE-9E44-02B1AE884C08}" srcOrd="1" destOrd="0" presId="urn:microsoft.com/office/officeart/2005/8/layout/orgChart1"/>
    <dgm:cxn modelId="{6979A0AD-059D-4EBF-87E4-C01D02CAC8CB}" type="presParOf" srcId="{6F80C331-BEA9-4837-931E-EFA390C77B34}" destId="{2009A29F-620A-436F-92D7-2CD0DA424BE5}" srcOrd="1" destOrd="0" presId="urn:microsoft.com/office/officeart/2005/8/layout/orgChart1"/>
    <dgm:cxn modelId="{F39FFFBF-9D2A-4341-8BEA-08B3218111A9}" type="presParOf" srcId="{6F80C331-BEA9-4837-931E-EFA390C77B34}" destId="{C81A1C31-C404-42EA-AE55-4BD1C58E281D}" srcOrd="2" destOrd="0" presId="urn:microsoft.com/office/officeart/2005/8/layout/orgChart1"/>
    <dgm:cxn modelId="{8810F651-F24E-45F7-8EFC-9502A932CCBE}" type="presParOf" srcId="{FC6976D3-3CDE-4175-884C-B5D3C5C53D13}" destId="{7E2A5D05-5BFA-4AA0-8049-1D59AADCF426}" srcOrd="4" destOrd="0" presId="urn:microsoft.com/office/officeart/2005/8/layout/orgChart1"/>
    <dgm:cxn modelId="{2453A7AE-865E-432F-8BD9-F8C18D2D2938}" type="presParOf" srcId="{FC6976D3-3CDE-4175-884C-B5D3C5C53D13}" destId="{6C36EE70-AE87-4D4A-B941-597BABA82DF6}" srcOrd="5" destOrd="0" presId="urn:microsoft.com/office/officeart/2005/8/layout/orgChart1"/>
    <dgm:cxn modelId="{3E6CD01A-CF56-4713-8718-8EDC640BCA9A}" type="presParOf" srcId="{6C36EE70-AE87-4D4A-B941-597BABA82DF6}" destId="{7C9DFA7D-D207-4D47-930C-192BBAB8F950}" srcOrd="0" destOrd="0" presId="urn:microsoft.com/office/officeart/2005/8/layout/orgChart1"/>
    <dgm:cxn modelId="{0A679D48-DF7E-4812-8233-552D755B5807}" type="presParOf" srcId="{7C9DFA7D-D207-4D47-930C-192BBAB8F950}" destId="{DC12AA84-4613-49DF-95A1-F04FDCC9E5FD}" srcOrd="0" destOrd="0" presId="urn:microsoft.com/office/officeart/2005/8/layout/orgChart1"/>
    <dgm:cxn modelId="{1ED59024-9816-474F-839C-9E1E065BCA6F}" type="presParOf" srcId="{7C9DFA7D-D207-4D47-930C-192BBAB8F950}" destId="{8D695CEE-EF77-4157-A708-5BD14E4DD95A}" srcOrd="1" destOrd="0" presId="urn:microsoft.com/office/officeart/2005/8/layout/orgChart1"/>
    <dgm:cxn modelId="{B1395E7E-4602-48B7-8F17-ECCBB903336C}" type="presParOf" srcId="{6C36EE70-AE87-4D4A-B941-597BABA82DF6}" destId="{7020363C-DD1B-4731-9B7B-11126BE3C5A8}" srcOrd="1" destOrd="0" presId="urn:microsoft.com/office/officeart/2005/8/layout/orgChart1"/>
    <dgm:cxn modelId="{97F5602E-71A5-44E7-9AE1-1EEE1639A32F}" type="presParOf" srcId="{6C36EE70-AE87-4D4A-B941-597BABA82DF6}" destId="{19C718DA-E179-48C6-A00E-97D99CBF21E0}" srcOrd="2" destOrd="0" presId="urn:microsoft.com/office/officeart/2005/8/layout/orgChart1"/>
    <dgm:cxn modelId="{1ADB2A4D-99C8-455D-9394-C05D3EBF2B01}" type="presParOf" srcId="{5AC6AD15-6190-41AF-A232-C5A2F1BD6D8E}" destId="{B9720A32-4B47-4087-ADEC-C18584B9B4B7}" srcOrd="2" destOrd="0" presId="urn:microsoft.com/office/officeart/2005/8/layout/orgChart1"/>
    <dgm:cxn modelId="{9768B1A6-EADF-47AF-B6F6-26218B65AAE0}" type="presParOf" srcId="{62B81E54-76CD-49B6-99FB-5C6F350F702C}" destId="{43F1855B-FCE2-4C04-8915-B1C7DC99E142}" srcOrd="4" destOrd="0" presId="urn:microsoft.com/office/officeart/2005/8/layout/orgChart1"/>
    <dgm:cxn modelId="{56851963-7247-482B-9ACF-8D258E777A48}" type="presParOf" srcId="{62B81E54-76CD-49B6-99FB-5C6F350F702C}" destId="{19BA0ADF-7293-4844-A144-EA202B26504E}" srcOrd="5" destOrd="0" presId="urn:microsoft.com/office/officeart/2005/8/layout/orgChart1"/>
    <dgm:cxn modelId="{B75EE385-C352-4B86-94A5-9F573812DF03}" type="presParOf" srcId="{19BA0ADF-7293-4844-A144-EA202B26504E}" destId="{52E0628F-0D18-4503-9E65-F74B5B93B376}" srcOrd="0" destOrd="0" presId="urn:microsoft.com/office/officeart/2005/8/layout/orgChart1"/>
    <dgm:cxn modelId="{98C669C5-3705-40FD-A378-82FC0C30E300}" type="presParOf" srcId="{52E0628F-0D18-4503-9E65-F74B5B93B376}" destId="{B49FF91B-92C5-452A-955F-F2FAA4700E0D}" srcOrd="0" destOrd="0" presId="urn:microsoft.com/office/officeart/2005/8/layout/orgChart1"/>
    <dgm:cxn modelId="{87C92141-FDEA-40E6-931D-0CBB230F2844}" type="presParOf" srcId="{52E0628F-0D18-4503-9E65-F74B5B93B376}" destId="{E52EAEEC-90E0-4C18-9F1C-E0BD24695008}" srcOrd="1" destOrd="0" presId="urn:microsoft.com/office/officeart/2005/8/layout/orgChart1"/>
    <dgm:cxn modelId="{9F131486-6593-457E-8F9B-3BC51DF70CFB}" type="presParOf" srcId="{19BA0ADF-7293-4844-A144-EA202B26504E}" destId="{2C76FEC0-6C07-4C1F-903F-E4738A8AD8E1}" srcOrd="1" destOrd="0" presId="urn:microsoft.com/office/officeart/2005/8/layout/orgChart1"/>
    <dgm:cxn modelId="{7E1EBB47-F3C1-46D3-A6EC-685DA7EC06B6}" type="presParOf" srcId="{2C76FEC0-6C07-4C1F-903F-E4738A8AD8E1}" destId="{F08A7072-2F39-427F-9F0E-45A6693A7D91}" srcOrd="0" destOrd="0" presId="urn:microsoft.com/office/officeart/2005/8/layout/orgChart1"/>
    <dgm:cxn modelId="{81FDE30F-3756-4132-A5C7-0CEC3D748E6C}" type="presParOf" srcId="{2C76FEC0-6C07-4C1F-903F-E4738A8AD8E1}" destId="{EB637547-FC83-42D4-90BC-C1A6B1F58184}" srcOrd="1" destOrd="0" presId="urn:microsoft.com/office/officeart/2005/8/layout/orgChart1"/>
    <dgm:cxn modelId="{06A8513E-FD5F-46F5-8265-573590F45CE1}" type="presParOf" srcId="{EB637547-FC83-42D4-90BC-C1A6B1F58184}" destId="{C789578A-A548-4845-84FB-5ABA05FCDD14}" srcOrd="0" destOrd="0" presId="urn:microsoft.com/office/officeart/2005/8/layout/orgChart1"/>
    <dgm:cxn modelId="{FA162464-ACD7-4F54-BA9D-9620199AFBF3}" type="presParOf" srcId="{C789578A-A548-4845-84FB-5ABA05FCDD14}" destId="{EC1D0949-ACFB-4A41-87DD-BB90D537F611}" srcOrd="0" destOrd="0" presId="urn:microsoft.com/office/officeart/2005/8/layout/orgChart1"/>
    <dgm:cxn modelId="{81C4420A-FB22-4D79-ADCC-C571AECFDB2D}" type="presParOf" srcId="{C789578A-A548-4845-84FB-5ABA05FCDD14}" destId="{D36E0E52-0F1A-42B3-9BC8-361080F80ED7}" srcOrd="1" destOrd="0" presId="urn:microsoft.com/office/officeart/2005/8/layout/orgChart1"/>
    <dgm:cxn modelId="{B29D18F4-47F1-464D-8206-60543F37EB7E}" type="presParOf" srcId="{EB637547-FC83-42D4-90BC-C1A6B1F58184}" destId="{6FE20ABB-675E-4E17-BF95-F23E209B45D8}" srcOrd="1" destOrd="0" presId="urn:microsoft.com/office/officeart/2005/8/layout/orgChart1"/>
    <dgm:cxn modelId="{EC3F9174-492B-4FB9-88A5-A2662AAE1C80}" type="presParOf" srcId="{EB637547-FC83-42D4-90BC-C1A6B1F58184}" destId="{2D7B088D-0103-425A-AB9C-6BEDC446A96F}" srcOrd="2" destOrd="0" presId="urn:microsoft.com/office/officeart/2005/8/layout/orgChart1"/>
    <dgm:cxn modelId="{4CA63531-D56C-4C90-A5BD-88FE81D9CFF6}" type="presParOf" srcId="{2C76FEC0-6C07-4C1F-903F-E4738A8AD8E1}" destId="{4F518C81-DA17-482A-8F77-BDA066FF2357}" srcOrd="2" destOrd="0" presId="urn:microsoft.com/office/officeart/2005/8/layout/orgChart1"/>
    <dgm:cxn modelId="{B52AAF8A-C71E-4D88-B580-C0EB4EC6B2EF}" type="presParOf" srcId="{2C76FEC0-6C07-4C1F-903F-E4738A8AD8E1}" destId="{754C3AF0-1813-4D69-B88A-8C66328D42ED}" srcOrd="3" destOrd="0" presId="urn:microsoft.com/office/officeart/2005/8/layout/orgChart1"/>
    <dgm:cxn modelId="{151F9785-ED74-4FD8-A12B-F475DBB5863A}" type="presParOf" srcId="{754C3AF0-1813-4D69-B88A-8C66328D42ED}" destId="{AA956C05-26BB-4322-A47F-914ABB44F7D6}" srcOrd="0" destOrd="0" presId="urn:microsoft.com/office/officeart/2005/8/layout/orgChart1"/>
    <dgm:cxn modelId="{24C64412-C7A2-484F-AD67-55F11E564251}" type="presParOf" srcId="{AA956C05-26BB-4322-A47F-914ABB44F7D6}" destId="{65841072-CD88-478A-9BDB-1A484F88CF4F}" srcOrd="0" destOrd="0" presId="urn:microsoft.com/office/officeart/2005/8/layout/orgChart1"/>
    <dgm:cxn modelId="{1FCAEDDB-3DD1-441D-8A43-1B349F64DB60}" type="presParOf" srcId="{AA956C05-26BB-4322-A47F-914ABB44F7D6}" destId="{E9217C16-8CD3-4BAF-AE10-255AB4911D1D}" srcOrd="1" destOrd="0" presId="urn:microsoft.com/office/officeart/2005/8/layout/orgChart1"/>
    <dgm:cxn modelId="{A3D3D943-ED2E-415D-A4E2-075AB8A46F9C}" type="presParOf" srcId="{754C3AF0-1813-4D69-B88A-8C66328D42ED}" destId="{304A11B9-8EBD-4FF1-9BAB-04217128C92F}" srcOrd="1" destOrd="0" presId="urn:microsoft.com/office/officeart/2005/8/layout/orgChart1"/>
    <dgm:cxn modelId="{D7F1155A-DE3B-455B-B216-FBD631CBB454}" type="presParOf" srcId="{754C3AF0-1813-4D69-B88A-8C66328D42ED}" destId="{F21E0185-06A6-48B5-8F3D-970C351EDBFA}" srcOrd="2" destOrd="0" presId="urn:microsoft.com/office/officeart/2005/8/layout/orgChart1"/>
    <dgm:cxn modelId="{AD1A5B65-E957-4A90-AD27-6E88B28EDB04}" type="presParOf" srcId="{2C76FEC0-6C07-4C1F-903F-E4738A8AD8E1}" destId="{B567E715-D5F6-4B31-A989-C2DD9FB65156}" srcOrd="4" destOrd="0" presId="urn:microsoft.com/office/officeart/2005/8/layout/orgChart1"/>
    <dgm:cxn modelId="{F9BD06B3-3E23-491B-96DB-174CF4AB0132}" type="presParOf" srcId="{2C76FEC0-6C07-4C1F-903F-E4738A8AD8E1}" destId="{E58474A5-B460-4182-A0FC-7CF20D63D560}" srcOrd="5" destOrd="0" presId="urn:microsoft.com/office/officeart/2005/8/layout/orgChart1"/>
    <dgm:cxn modelId="{ADBE23C0-5EA3-44E1-8475-41A56ADF727D}" type="presParOf" srcId="{E58474A5-B460-4182-A0FC-7CF20D63D560}" destId="{3587A2E6-056D-4D10-A7AC-94C5358E7CD8}" srcOrd="0" destOrd="0" presId="urn:microsoft.com/office/officeart/2005/8/layout/orgChart1"/>
    <dgm:cxn modelId="{91A54140-5DB3-44B7-BFC3-0F214722730B}" type="presParOf" srcId="{3587A2E6-056D-4D10-A7AC-94C5358E7CD8}" destId="{27E560F9-481A-4924-AE80-F02D9F8646C6}" srcOrd="0" destOrd="0" presId="urn:microsoft.com/office/officeart/2005/8/layout/orgChart1"/>
    <dgm:cxn modelId="{C4E39F5F-0D76-4D57-902E-969BE1884D47}" type="presParOf" srcId="{3587A2E6-056D-4D10-A7AC-94C5358E7CD8}" destId="{EBB5FA09-5D06-4DD8-8199-3E7F6EFA213E}" srcOrd="1" destOrd="0" presId="urn:microsoft.com/office/officeart/2005/8/layout/orgChart1"/>
    <dgm:cxn modelId="{470AD6E6-4DBD-4FDF-8412-77EB7E866DEE}" type="presParOf" srcId="{E58474A5-B460-4182-A0FC-7CF20D63D560}" destId="{AE4FB478-AF06-4F34-B664-83298B6D5423}" srcOrd="1" destOrd="0" presId="urn:microsoft.com/office/officeart/2005/8/layout/orgChart1"/>
    <dgm:cxn modelId="{6BECFBD0-AE3E-4686-A130-E0198C5D7E27}" type="presParOf" srcId="{E58474A5-B460-4182-A0FC-7CF20D63D560}" destId="{41248F28-DF0F-4D8E-BEA0-FDA31B822A16}" srcOrd="2" destOrd="0" presId="urn:microsoft.com/office/officeart/2005/8/layout/orgChart1"/>
    <dgm:cxn modelId="{692623DD-34A8-4F0B-8686-B859CB53BB93}" type="presParOf" srcId="{19BA0ADF-7293-4844-A144-EA202B26504E}" destId="{46336437-FD68-4550-BBC3-4D5B9C48E469}" srcOrd="2" destOrd="0" presId="urn:microsoft.com/office/officeart/2005/8/layout/orgChart1"/>
    <dgm:cxn modelId="{2ECA8DF5-2CAB-4B69-8086-4ACDA9697E3A}" type="presParOf" srcId="{C578B03D-7F6F-4CFD-82AE-9DDAF35C2594}" destId="{DD23F609-D5CB-46EB-A171-2F5A6B3A60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67E715-D5F6-4B31-A989-C2DD9FB65156}">
      <dsp:nvSpPr>
        <dsp:cNvPr id="0" name=""/>
        <dsp:cNvSpPr/>
      </dsp:nvSpPr>
      <dsp:spPr>
        <a:xfrm>
          <a:off x="6595199" y="1970823"/>
          <a:ext cx="318918" cy="3120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0258"/>
              </a:lnTo>
              <a:lnTo>
                <a:pt x="318918" y="3120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18C81-DA17-482A-8F77-BDA066FF2357}">
      <dsp:nvSpPr>
        <dsp:cNvPr id="0" name=""/>
        <dsp:cNvSpPr/>
      </dsp:nvSpPr>
      <dsp:spPr>
        <a:xfrm>
          <a:off x="6595199" y="1970823"/>
          <a:ext cx="291245" cy="203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773"/>
              </a:lnTo>
              <a:lnTo>
                <a:pt x="291245" y="20377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A7072-2F39-427F-9F0E-45A6693A7D91}">
      <dsp:nvSpPr>
        <dsp:cNvPr id="0" name=""/>
        <dsp:cNvSpPr/>
      </dsp:nvSpPr>
      <dsp:spPr>
        <a:xfrm>
          <a:off x="6595199" y="1970823"/>
          <a:ext cx="277492" cy="800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735"/>
              </a:lnTo>
              <a:lnTo>
                <a:pt x="277492" y="8007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1855B-FCE2-4C04-8915-B1C7DC99E142}">
      <dsp:nvSpPr>
        <dsp:cNvPr id="0" name=""/>
        <dsp:cNvSpPr/>
      </dsp:nvSpPr>
      <dsp:spPr>
        <a:xfrm>
          <a:off x="4233642" y="800288"/>
          <a:ext cx="3212006" cy="209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40"/>
              </a:lnTo>
              <a:lnTo>
                <a:pt x="3212006" y="104940"/>
              </a:lnTo>
              <a:lnTo>
                <a:pt x="3212006" y="2098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5D05-5BFA-4AA0-8049-1D59AADCF426}">
      <dsp:nvSpPr>
        <dsp:cNvPr id="0" name=""/>
        <dsp:cNvSpPr/>
      </dsp:nvSpPr>
      <dsp:spPr>
        <a:xfrm>
          <a:off x="3383193" y="1970823"/>
          <a:ext cx="318918" cy="303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9674"/>
              </a:lnTo>
              <a:lnTo>
                <a:pt x="318918" y="30396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35424-05D0-46E4-B75A-227D3AE439CE}">
      <dsp:nvSpPr>
        <dsp:cNvPr id="0" name=""/>
        <dsp:cNvSpPr/>
      </dsp:nvSpPr>
      <dsp:spPr>
        <a:xfrm>
          <a:off x="3383193" y="1970823"/>
          <a:ext cx="318918" cy="1829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206"/>
              </a:lnTo>
              <a:lnTo>
                <a:pt x="318918" y="18292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1746C-AFB6-4F7E-9159-D645E784DD17}">
      <dsp:nvSpPr>
        <dsp:cNvPr id="0" name=""/>
        <dsp:cNvSpPr/>
      </dsp:nvSpPr>
      <dsp:spPr>
        <a:xfrm>
          <a:off x="3383193" y="1970823"/>
          <a:ext cx="318918" cy="660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939"/>
              </a:lnTo>
              <a:lnTo>
                <a:pt x="318918" y="6609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C3148-F263-4C8E-A101-1824E9E1945C}">
      <dsp:nvSpPr>
        <dsp:cNvPr id="0" name=""/>
        <dsp:cNvSpPr/>
      </dsp:nvSpPr>
      <dsp:spPr>
        <a:xfrm>
          <a:off x="4187922" y="800288"/>
          <a:ext cx="91440" cy="2098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8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455F7-CC17-4ACC-B3BC-2F4432E06DDC}">
      <dsp:nvSpPr>
        <dsp:cNvPr id="0" name=""/>
        <dsp:cNvSpPr/>
      </dsp:nvSpPr>
      <dsp:spPr>
        <a:xfrm>
          <a:off x="212612" y="1970823"/>
          <a:ext cx="180667" cy="269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4602"/>
              </a:lnTo>
              <a:lnTo>
                <a:pt x="180667" y="2694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57CC5-9460-46BC-B13F-E7FFAB672092}">
      <dsp:nvSpPr>
        <dsp:cNvPr id="0" name=""/>
        <dsp:cNvSpPr/>
      </dsp:nvSpPr>
      <dsp:spPr>
        <a:xfrm>
          <a:off x="212612" y="1970823"/>
          <a:ext cx="180667" cy="1077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7478"/>
              </a:lnTo>
              <a:lnTo>
                <a:pt x="180667" y="10774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A6E9A-7245-4626-AF6E-3EB25BE72F2F}">
      <dsp:nvSpPr>
        <dsp:cNvPr id="0" name=""/>
        <dsp:cNvSpPr/>
      </dsp:nvSpPr>
      <dsp:spPr>
        <a:xfrm>
          <a:off x="1063061" y="800288"/>
          <a:ext cx="3170580" cy="209880"/>
        </a:xfrm>
        <a:custGeom>
          <a:avLst/>
          <a:gdLst/>
          <a:ahLst/>
          <a:cxnLst/>
          <a:rect l="0" t="0" r="0" b="0"/>
          <a:pathLst>
            <a:path>
              <a:moveTo>
                <a:pt x="3170580" y="0"/>
              </a:moveTo>
              <a:lnTo>
                <a:pt x="3170580" y="104940"/>
              </a:lnTo>
              <a:lnTo>
                <a:pt x="0" y="104940"/>
              </a:lnTo>
              <a:lnTo>
                <a:pt x="0" y="2098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59553-D837-42E2-93FA-3A4FF768FA3A}">
      <dsp:nvSpPr>
        <dsp:cNvPr id="0" name=""/>
        <dsp:cNvSpPr/>
      </dsp:nvSpPr>
      <dsp:spPr>
        <a:xfrm>
          <a:off x="2415939" y="2416"/>
          <a:ext cx="3635405" cy="79787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rgbClr val="00B05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lt1"/>
              </a:solidFill>
              <a:latin typeface="Arial Black" pitchFamily="34" charset="0"/>
              <a:ea typeface="+mn-ea"/>
              <a:cs typeface="+mn-cs"/>
            </a:rPr>
            <a:t>Climate and Environmental Sciences</a:t>
          </a:r>
          <a:endParaRPr lang="en-US" sz="1600" kern="1200" dirty="0">
            <a:solidFill>
              <a:schemeClr val="lt1"/>
            </a:solidFill>
            <a:latin typeface="Arial Black" pitchFamily="34" charset="0"/>
            <a:ea typeface="+mn-ea"/>
            <a:cs typeface="+mn-cs"/>
          </a:endParaRPr>
        </a:p>
      </dsp:txBody>
      <dsp:txXfrm>
        <a:off x="2415939" y="2416"/>
        <a:ext cx="3635405" cy="797872"/>
      </dsp:txXfrm>
    </dsp:sp>
    <dsp:sp modelId="{9E3541EA-8412-4DC0-B205-22D64C4C260C}">
      <dsp:nvSpPr>
        <dsp:cNvPr id="0" name=""/>
        <dsp:cNvSpPr/>
      </dsp:nvSpPr>
      <dsp:spPr>
        <a:xfrm>
          <a:off x="0" y="1010168"/>
          <a:ext cx="2126122" cy="96065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rgbClr val="00B05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+mn-lt"/>
            </a:rPr>
            <a:t>Atmospheric Science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0" y="1010168"/>
        <a:ext cx="2126122" cy="960654"/>
      </dsp:txXfrm>
    </dsp:sp>
    <dsp:sp modelId="{5BBF6880-C7AF-442B-AB1C-30A79D21C027}">
      <dsp:nvSpPr>
        <dsp:cNvPr id="0" name=""/>
        <dsp:cNvSpPr/>
      </dsp:nvSpPr>
      <dsp:spPr>
        <a:xfrm>
          <a:off x="393280" y="2419968"/>
          <a:ext cx="1994117" cy="125666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rgbClr val="00B05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Atmospheric System Research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(Ashley Williamson)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93280" y="2419968"/>
        <a:ext cx="1994117" cy="1256666"/>
      </dsp:txXfrm>
    </dsp:sp>
    <dsp:sp modelId="{7877EA56-96B4-447D-87FA-F45549C5CF83}">
      <dsp:nvSpPr>
        <dsp:cNvPr id="0" name=""/>
        <dsp:cNvSpPr/>
      </dsp:nvSpPr>
      <dsp:spPr>
        <a:xfrm>
          <a:off x="393280" y="3956426"/>
          <a:ext cx="1994117" cy="141799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rgbClr val="00B05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C00000"/>
              </a:solidFill>
            </a:rPr>
            <a:t>Atmospheric Radiation Measurement Climate Research Facility</a:t>
          </a:r>
          <a:br>
            <a:rPr lang="en-US" sz="1500" kern="1200" dirty="0" smtClean="0">
              <a:solidFill>
                <a:srgbClr val="C00000"/>
              </a:solidFill>
            </a:rPr>
          </a:br>
          <a:r>
            <a:rPr lang="en-US" sz="1500" kern="1200" dirty="0" smtClean="0">
              <a:solidFill>
                <a:srgbClr val="C00000"/>
              </a:solidFill>
            </a:rPr>
            <a:t>(Wanda Ferrell)</a:t>
          </a:r>
          <a:endParaRPr lang="en-US" sz="1500" kern="1200" dirty="0">
            <a:solidFill>
              <a:srgbClr val="C00000"/>
            </a:solidFill>
          </a:endParaRPr>
        </a:p>
      </dsp:txBody>
      <dsp:txXfrm>
        <a:off x="393280" y="3956426"/>
        <a:ext cx="1994117" cy="1417999"/>
      </dsp:txXfrm>
    </dsp:sp>
    <dsp:sp modelId="{C2415436-F874-4CBC-8607-4EB955CF03B1}">
      <dsp:nvSpPr>
        <dsp:cNvPr id="0" name=""/>
        <dsp:cNvSpPr/>
      </dsp:nvSpPr>
      <dsp:spPr>
        <a:xfrm>
          <a:off x="3170580" y="1010168"/>
          <a:ext cx="2126122" cy="96065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70C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2"/>
              </a:solidFill>
              <a:latin typeface="+mn-lt"/>
            </a:rPr>
            <a:t>Climate and Earth System Modeling</a:t>
          </a:r>
          <a:endParaRPr lang="en-US" sz="1800" b="1" kern="1200" dirty="0">
            <a:solidFill>
              <a:schemeClr val="accent2"/>
            </a:solidFill>
            <a:latin typeface="+mn-lt"/>
          </a:endParaRPr>
        </a:p>
      </dsp:txBody>
      <dsp:txXfrm>
        <a:off x="3170580" y="1010168"/>
        <a:ext cx="2126122" cy="960654"/>
      </dsp:txXfrm>
    </dsp:sp>
    <dsp:sp modelId="{4965C864-91D3-4662-8F8E-7A0EBF1066CC}">
      <dsp:nvSpPr>
        <dsp:cNvPr id="0" name=""/>
        <dsp:cNvSpPr/>
      </dsp:nvSpPr>
      <dsp:spPr>
        <a:xfrm>
          <a:off x="3702111" y="2082235"/>
          <a:ext cx="1793221" cy="109905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70C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Regional &amp; Global Climate Modeling</a:t>
          </a:r>
          <a:br>
            <a:rPr lang="en-US" sz="1600" kern="1200" dirty="0" smtClean="0">
              <a:latin typeface="+mn-lt"/>
            </a:rPr>
          </a:br>
          <a:r>
            <a:rPr lang="en-US" sz="1600" kern="1200" dirty="0" smtClean="0">
              <a:latin typeface="+mn-lt"/>
            </a:rPr>
            <a:t>(Renu Joseph)</a:t>
          </a:r>
          <a:endParaRPr lang="en-US" sz="1600" kern="1200" dirty="0">
            <a:latin typeface="+mn-lt"/>
          </a:endParaRPr>
        </a:p>
      </dsp:txBody>
      <dsp:txXfrm>
        <a:off x="3702111" y="2082235"/>
        <a:ext cx="1793221" cy="1099056"/>
      </dsp:txXfrm>
    </dsp:sp>
    <dsp:sp modelId="{A242E1BC-2474-44E4-917A-C124F02E14C3}">
      <dsp:nvSpPr>
        <dsp:cNvPr id="0" name=""/>
        <dsp:cNvSpPr/>
      </dsp:nvSpPr>
      <dsp:spPr>
        <a:xfrm>
          <a:off x="3702111" y="3250501"/>
          <a:ext cx="1793221" cy="109905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70C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Earth System Modeling</a:t>
          </a:r>
          <a:br>
            <a:rPr lang="en-US" sz="1600" kern="1200" dirty="0" smtClean="0">
              <a:latin typeface="+mn-lt"/>
            </a:rPr>
          </a:br>
          <a:r>
            <a:rPr lang="en-US" sz="1600" kern="1200" dirty="0" smtClean="0">
              <a:latin typeface="+mn-lt"/>
            </a:rPr>
            <a:t>(Dorothy Koch)</a:t>
          </a:r>
          <a:endParaRPr lang="en-US" sz="1600" kern="1200" dirty="0">
            <a:latin typeface="+mn-lt"/>
          </a:endParaRPr>
        </a:p>
      </dsp:txBody>
      <dsp:txXfrm>
        <a:off x="3702111" y="3250501"/>
        <a:ext cx="1793221" cy="1099056"/>
      </dsp:txXfrm>
    </dsp:sp>
    <dsp:sp modelId="{DC12AA84-4613-49DF-95A1-F04FDCC9E5FD}">
      <dsp:nvSpPr>
        <dsp:cNvPr id="0" name=""/>
        <dsp:cNvSpPr/>
      </dsp:nvSpPr>
      <dsp:spPr>
        <a:xfrm>
          <a:off x="3702111" y="4460969"/>
          <a:ext cx="1793221" cy="109905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70C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Integrated Assessment</a:t>
          </a:r>
          <a:br>
            <a:rPr lang="en-US" sz="1600" kern="1200" dirty="0" smtClean="0">
              <a:latin typeface="+mn-lt"/>
            </a:rPr>
          </a:br>
          <a:r>
            <a:rPr lang="en-US" sz="1600" kern="1200" dirty="0" smtClean="0">
              <a:latin typeface="+mn-lt"/>
            </a:rPr>
            <a:t>(Bob </a:t>
          </a:r>
          <a:r>
            <a:rPr lang="en-US" sz="1600" kern="1200" dirty="0" err="1" smtClean="0">
              <a:latin typeface="+mn-lt"/>
            </a:rPr>
            <a:t>Vallario</a:t>
          </a:r>
          <a:r>
            <a:rPr lang="en-US" sz="1600" kern="1200" dirty="0" smtClean="0">
              <a:latin typeface="+mn-lt"/>
            </a:rPr>
            <a:t>)</a:t>
          </a:r>
          <a:endParaRPr lang="en-US" sz="1600" kern="1200" dirty="0">
            <a:latin typeface="+mn-lt"/>
          </a:endParaRPr>
        </a:p>
      </dsp:txBody>
      <dsp:txXfrm>
        <a:off x="3702111" y="4460969"/>
        <a:ext cx="1793221" cy="1099056"/>
      </dsp:txXfrm>
    </dsp:sp>
    <dsp:sp modelId="{B49FF91B-92C5-452A-955F-F2FAA4700E0D}">
      <dsp:nvSpPr>
        <dsp:cNvPr id="0" name=""/>
        <dsp:cNvSpPr/>
      </dsp:nvSpPr>
      <dsp:spPr>
        <a:xfrm>
          <a:off x="6382587" y="1010168"/>
          <a:ext cx="2126122" cy="96065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rgbClr val="00B05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+mn-lt"/>
            </a:rPr>
            <a:t>Environmental System Science</a:t>
          </a:r>
          <a:endParaRPr lang="en-US" sz="1800" kern="1200" dirty="0">
            <a:solidFill>
              <a:schemeClr val="tx1"/>
            </a:solidFill>
            <a:latin typeface="+mn-lt"/>
          </a:endParaRPr>
        </a:p>
      </dsp:txBody>
      <dsp:txXfrm>
        <a:off x="6382587" y="1010168"/>
        <a:ext cx="2126122" cy="960654"/>
      </dsp:txXfrm>
    </dsp:sp>
    <dsp:sp modelId="{EC1D0949-ACFB-4A41-87DD-BB90D537F611}">
      <dsp:nvSpPr>
        <dsp:cNvPr id="0" name=""/>
        <dsp:cNvSpPr/>
      </dsp:nvSpPr>
      <dsp:spPr>
        <a:xfrm>
          <a:off x="6872692" y="2180704"/>
          <a:ext cx="1966553" cy="118170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rgbClr val="00B05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+mn-lt"/>
            </a:rPr>
            <a:t>Terrestrial Ecosystem Science</a:t>
          </a:r>
          <a:br>
            <a:rPr lang="en-US" sz="1500" kern="1200" dirty="0" smtClean="0">
              <a:solidFill>
                <a:schemeClr val="tx1"/>
              </a:solidFill>
              <a:latin typeface="+mn-lt"/>
            </a:rPr>
          </a:br>
          <a:r>
            <a:rPr lang="en-US" sz="1500" kern="1200" dirty="0" smtClean="0">
              <a:solidFill>
                <a:schemeClr val="tx1"/>
              </a:solidFill>
              <a:latin typeface="+mn-lt"/>
            </a:rPr>
            <a:t>(Mike </a:t>
          </a:r>
          <a:r>
            <a:rPr lang="en-US" sz="1500" kern="1200" dirty="0" err="1" smtClean="0">
              <a:solidFill>
                <a:schemeClr val="tx1"/>
              </a:solidFill>
              <a:latin typeface="+mn-lt"/>
            </a:rPr>
            <a:t>Kuperberg</a:t>
          </a:r>
          <a:r>
            <a:rPr lang="en-US" sz="1500" kern="1200" dirty="0" smtClean="0">
              <a:solidFill>
                <a:schemeClr val="tx1"/>
              </a:solidFill>
              <a:latin typeface="+mn-lt"/>
            </a:rPr>
            <a:t>, Dan Stover)</a:t>
          </a:r>
        </a:p>
      </dsp:txBody>
      <dsp:txXfrm>
        <a:off x="6872692" y="2180704"/>
        <a:ext cx="1966553" cy="1181709"/>
      </dsp:txXfrm>
    </dsp:sp>
    <dsp:sp modelId="{65841072-CD88-478A-9BDB-1A484F88CF4F}">
      <dsp:nvSpPr>
        <dsp:cNvPr id="0" name=""/>
        <dsp:cNvSpPr/>
      </dsp:nvSpPr>
      <dsp:spPr>
        <a:xfrm>
          <a:off x="6886444" y="3572294"/>
          <a:ext cx="1952801" cy="87260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rgbClr val="00B05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+mn-lt"/>
            </a:rPr>
            <a:t>Subsurface Biogeochemical Research</a:t>
          </a:r>
          <a:br>
            <a:rPr lang="en-US" sz="1500" kern="1200" dirty="0" smtClean="0">
              <a:solidFill>
                <a:schemeClr val="tx1"/>
              </a:solidFill>
              <a:latin typeface="+mn-lt"/>
            </a:rPr>
          </a:br>
          <a:r>
            <a:rPr lang="en-US" sz="1500" kern="1200" dirty="0" smtClean="0">
              <a:solidFill>
                <a:schemeClr val="tx1"/>
              </a:solidFill>
              <a:latin typeface="+mn-lt"/>
            </a:rPr>
            <a:t>(David </a:t>
          </a:r>
          <a:r>
            <a:rPr lang="en-US" sz="1500" kern="1200" dirty="0" err="1" smtClean="0">
              <a:solidFill>
                <a:schemeClr val="tx1"/>
              </a:solidFill>
              <a:latin typeface="+mn-lt"/>
            </a:rPr>
            <a:t>Lesmes</a:t>
          </a:r>
          <a:r>
            <a:rPr lang="en-US" sz="1500" kern="1200" dirty="0" smtClean="0">
              <a:solidFill>
                <a:schemeClr val="tx1"/>
              </a:solidFill>
              <a:latin typeface="+mn-lt"/>
            </a:rPr>
            <a:t>)</a:t>
          </a:r>
          <a:endParaRPr lang="en-US" sz="1500" kern="1200" dirty="0">
            <a:solidFill>
              <a:schemeClr val="tx1"/>
            </a:solidFill>
            <a:latin typeface="+mn-lt"/>
          </a:endParaRPr>
        </a:p>
      </dsp:txBody>
      <dsp:txXfrm>
        <a:off x="6886444" y="3572294"/>
        <a:ext cx="1952801" cy="872604"/>
      </dsp:txXfrm>
    </dsp:sp>
    <dsp:sp modelId="{27E560F9-481A-4924-AE80-F02D9F8646C6}">
      <dsp:nvSpPr>
        <dsp:cNvPr id="0" name=""/>
        <dsp:cNvSpPr/>
      </dsp:nvSpPr>
      <dsp:spPr>
        <a:xfrm>
          <a:off x="6914117" y="4654779"/>
          <a:ext cx="1895903" cy="87260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rgbClr val="00B05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C00000"/>
              </a:solidFill>
            </a:rPr>
            <a:t>Environmental Molecular Sciences Laboratory</a:t>
          </a:r>
          <a:br>
            <a:rPr lang="en-US" sz="1500" kern="1200" dirty="0" smtClean="0">
              <a:solidFill>
                <a:srgbClr val="C00000"/>
              </a:solidFill>
            </a:rPr>
          </a:br>
          <a:r>
            <a:rPr lang="en-US" sz="1500" kern="1200" dirty="0" smtClean="0">
              <a:solidFill>
                <a:srgbClr val="C00000"/>
              </a:solidFill>
            </a:rPr>
            <a:t>(Paul Bayer)</a:t>
          </a:r>
          <a:endParaRPr lang="en-US" sz="1500" kern="1200" dirty="0">
            <a:solidFill>
              <a:srgbClr val="C00000"/>
            </a:solidFill>
          </a:endParaRPr>
        </a:p>
      </dsp:txBody>
      <dsp:txXfrm>
        <a:off x="6914117" y="4654779"/>
        <a:ext cx="1895903" cy="872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4463" y="0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8D105-3278-47F8-8C6C-CAAEB49C46C2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4463" y="8685213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638E3-DB94-4DE0-AA69-F17EC675F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256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1C41CFA0-1ADC-43DA-A5FC-1F993C9A29E0}" type="datetimeFigureOut">
              <a:rPr lang="en-US" smtClean="0"/>
              <a:pPr/>
              <a:t>5/11/2012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656" y="4344025"/>
            <a:ext cx="5582926" cy="4114488"/>
          </a:xfrm>
          <a:prstGeom prst="rect">
            <a:avLst/>
          </a:prstGeom>
        </p:spPr>
        <p:txBody>
          <a:bodyPr vert="horz" lIns="90416" tIns="45208" rIns="90416" bIns="452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256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85130FC8-67AB-4DCD-8CD9-C9CD440679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53256" y="8684926"/>
            <a:ext cx="3025402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A2188EC-5C0F-4002-9E6C-8C7B2ACAA668}" type="slidenum">
              <a:rPr lang="en-US"/>
              <a:pPr eaLnBrk="0" hangingPunct="0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3259" y="8685074"/>
            <a:ext cx="3025402" cy="457357"/>
          </a:xfrm>
          <a:noFill/>
        </p:spPr>
        <p:txBody>
          <a:bodyPr/>
          <a:lstStyle/>
          <a:p>
            <a:pPr eaLnBrk="0" hangingPunct="0"/>
            <a:fld id="{B4C292ED-996A-4D9A-B468-4CB4301ABBBA}" type="slidenum">
              <a:rPr lang="en-US" smtClean="0">
                <a:latin typeface="Arial" charset="0"/>
              </a:rPr>
              <a:pPr eaLnBrk="0" hangingPunct="0"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0FC8-67AB-4DCD-8CD9-C9CD4406799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/>
              <a:t>Develops improved representations of specific </a:t>
            </a:r>
            <a:r>
              <a:rPr lang="en-US" sz="1200" dirty="0" smtClean="0"/>
              <a:t>model components - along with better coupling mechanisms - and integrating them into </a:t>
            </a:r>
            <a:r>
              <a:rPr lang="en-US" sz="1200" b="1" dirty="0" smtClean="0">
                <a:solidFill>
                  <a:schemeClr val="accent2"/>
                </a:solidFill>
              </a:rPr>
              <a:t>Earth System Models </a:t>
            </a:r>
            <a:r>
              <a:rPr lang="en-US" sz="1200" dirty="0" smtClean="0"/>
              <a:t>that take advantage of DOE’s high-performance computing capabilities.</a:t>
            </a:r>
          </a:p>
          <a:p>
            <a:endParaRPr lang="en-US" sz="1200" dirty="0" smtClean="0"/>
          </a:p>
          <a:p>
            <a:r>
              <a:rPr lang="en-US" sz="1200" b="1" dirty="0" smtClean="0"/>
              <a:t>Develops</a:t>
            </a:r>
            <a:r>
              <a:rPr lang="en-US" sz="1200" dirty="0" smtClean="0"/>
              <a:t>, evaluates </a:t>
            </a:r>
            <a:r>
              <a:rPr lang="en-US" sz="1200" b="1" dirty="0" smtClean="0"/>
              <a:t>and uses </a:t>
            </a:r>
            <a:r>
              <a:rPr lang="en-US" sz="1200" b="1" dirty="0" smtClean="0">
                <a:solidFill>
                  <a:schemeClr val="accent2"/>
                </a:solidFill>
              </a:rPr>
              <a:t>Regional and Global Climate Models </a:t>
            </a:r>
            <a:r>
              <a:rPr lang="en-US" sz="1200" dirty="0" smtClean="0"/>
              <a:t>to obtain more accurate projections of future climate at higher resolution.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Develops </a:t>
            </a:r>
            <a:r>
              <a:rPr lang="en-US" sz="1200" b="1" dirty="0" smtClean="0">
                <a:solidFill>
                  <a:schemeClr val="accent2"/>
                </a:solidFill>
              </a:rPr>
              <a:t>Integrated Assessment Models </a:t>
            </a:r>
            <a:r>
              <a:rPr lang="en-US" sz="1200" dirty="0" smtClean="0"/>
              <a:t>to determine the impacts from and possible mitigation of climate change.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0FC8-67AB-4DCD-8CD9-C9CD4406799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87388"/>
            <a:ext cx="4573588" cy="3429000"/>
          </a:xfrm>
          <a:ln cap="flat"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866" y="4345293"/>
            <a:ext cx="5126511" cy="4110707"/>
          </a:xfrm>
          <a:noFill/>
          <a:ln w="9525"/>
        </p:spPr>
        <p:txBody>
          <a:bodyPr lIns="90358" tIns="43621" rIns="90358" bIns="43621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Ncep</a:t>
            </a:r>
            <a:r>
              <a:rPr lang="en-US" dirty="0" smtClean="0"/>
              <a:t> </a:t>
            </a:r>
            <a:r>
              <a:rPr lang="en-US" dirty="0" err="1" smtClean="0"/>
              <a:t>reanalyses</a:t>
            </a:r>
            <a:endParaRPr lang="en-US" dirty="0" smtClean="0"/>
          </a:p>
          <a:p>
            <a:r>
              <a:rPr lang="en-US" dirty="0" err="1" smtClean="0"/>
              <a:t>Merra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reanalyses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0FC8-67AB-4DCD-8CD9-C9CD4406799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0FC8-67AB-4DCD-8CD9-C9CD4406799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3" descr="129762-97_fac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24113"/>
            <a:ext cx="11572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clouds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11263"/>
            <a:ext cx="11509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7"/>
          <p:cNvGrpSpPr>
            <a:grpSpLocks/>
          </p:cNvGrpSpPr>
          <p:nvPr userDrawn="1"/>
        </p:nvGrpSpPr>
        <p:grpSpPr bwMode="auto">
          <a:xfrm>
            <a:off x="0" y="6056313"/>
            <a:ext cx="9145588" cy="806450"/>
            <a:chOff x="0" y="6634186"/>
            <a:chExt cx="9145770" cy="228600"/>
          </a:xfrm>
        </p:grpSpPr>
        <p:sp>
          <p:nvSpPr>
            <p:cNvPr id="14" name="Rectangle 15"/>
            <p:cNvSpPr/>
            <p:nvPr userDrawn="1"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16"/>
            <p:cNvSpPr/>
            <p:nvPr userDrawn="1"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6" name="TextBox 44"/>
          <p:cNvSpPr txBox="1"/>
          <p:nvPr userDrawn="1"/>
        </p:nvSpPr>
        <p:spPr>
          <a:xfrm>
            <a:off x="2362200" y="6172200"/>
            <a:ext cx="150495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Office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 Science</a:t>
            </a:r>
          </a:p>
        </p:txBody>
      </p:sp>
      <p:sp>
        <p:nvSpPr>
          <p:cNvPr id="17" name="TextBox 46"/>
          <p:cNvSpPr txBox="1"/>
          <p:nvPr userDrawn="1"/>
        </p:nvSpPr>
        <p:spPr>
          <a:xfrm>
            <a:off x="5362575" y="6305550"/>
            <a:ext cx="36290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</a:rPr>
              <a:t>Office of Biological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 Environmental Research</a:t>
            </a:r>
          </a:p>
        </p:txBody>
      </p:sp>
      <p:pic>
        <p:nvPicPr>
          <p:cNvPr id="18" name="Picture 18" descr="New_DOE_Logo_BLACK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813" y="622935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8" descr="pict1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1541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0" descr="pict3.png"/>
          <p:cNvPicPr>
            <a:picLocks noChangeAspect="1"/>
          </p:cNvPicPr>
          <p:nvPr userDrawn="1"/>
        </p:nvPicPr>
        <p:blipFill>
          <a:blip r:embed="rId6" cstate="screen">
            <a:lum bright="14000" contrast="38000"/>
          </a:blip>
          <a:srcRect/>
          <a:stretch>
            <a:fillRect/>
          </a:stretch>
        </p:blipFill>
        <p:spPr bwMode="auto">
          <a:xfrm>
            <a:off x="0" y="3633788"/>
            <a:ext cx="1162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procholorococcus marinus cropped.tif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843463"/>
            <a:ext cx="11604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23"/>
          <p:cNvSpPr txBox="1">
            <a:spLocks noChangeArrowheads="1"/>
          </p:cNvSpPr>
          <p:nvPr userDrawn="1"/>
        </p:nvSpPr>
        <p:spPr>
          <a:xfrm>
            <a:off x="1317330" y="2744569"/>
            <a:ext cx="3073400" cy="6463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>
              <a:buFont typeface="Symbol" pitchFamily="18" charset="2"/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subtitle style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1492250" y="1178742"/>
            <a:ext cx="7230645" cy="978729"/>
          </a:xfr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129762-97_fac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24113"/>
            <a:ext cx="11572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clouds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11263"/>
            <a:ext cx="11509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0" y="6056313"/>
            <a:ext cx="9145588" cy="806450"/>
            <a:chOff x="0" y="6634186"/>
            <a:chExt cx="9145770" cy="228600"/>
          </a:xfrm>
        </p:grpSpPr>
        <p:sp>
          <p:nvSpPr>
            <p:cNvPr id="7" name="Rectangle 15"/>
            <p:cNvSpPr/>
            <p:nvPr userDrawn="1"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Rectangle 16"/>
            <p:cNvSpPr/>
            <p:nvPr userDrawn="1"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9" name="TextBox 44"/>
          <p:cNvSpPr txBox="1"/>
          <p:nvPr userDrawn="1"/>
        </p:nvSpPr>
        <p:spPr>
          <a:xfrm>
            <a:off x="2362198" y="6272408"/>
            <a:ext cx="241021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Office </a:t>
            </a:r>
            <a:r>
              <a:rPr lang="en-US" b="1" dirty="0" smtClean="0">
                <a:solidFill>
                  <a:schemeClr val="bg1"/>
                </a:solidFill>
              </a:rPr>
              <a:t>of </a:t>
            </a:r>
            <a:r>
              <a:rPr lang="en-US" b="1" dirty="0">
                <a:solidFill>
                  <a:schemeClr val="bg1"/>
                </a:solidFill>
              </a:rPr>
              <a:t>Science</a:t>
            </a:r>
          </a:p>
        </p:txBody>
      </p:sp>
      <p:sp>
        <p:nvSpPr>
          <p:cNvPr id="10" name="TextBox 46"/>
          <p:cNvSpPr txBox="1"/>
          <p:nvPr userDrawn="1"/>
        </p:nvSpPr>
        <p:spPr>
          <a:xfrm>
            <a:off x="5362575" y="6305550"/>
            <a:ext cx="36290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</a:rPr>
              <a:t>Office of Biological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 Environmental Research</a:t>
            </a:r>
          </a:p>
        </p:txBody>
      </p:sp>
      <p:pic>
        <p:nvPicPr>
          <p:cNvPr id="11" name="Picture 18" descr="New_DOE_Logo_BLACK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813" y="622935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pict1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1541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pict3.png"/>
          <p:cNvPicPr>
            <a:picLocks noChangeAspect="1"/>
          </p:cNvPicPr>
          <p:nvPr userDrawn="1"/>
        </p:nvPicPr>
        <p:blipFill>
          <a:blip r:embed="rId6" cstate="screen">
            <a:lum bright="14000" contrast="38000"/>
          </a:blip>
          <a:srcRect/>
          <a:stretch>
            <a:fillRect/>
          </a:stretch>
        </p:blipFill>
        <p:spPr bwMode="auto">
          <a:xfrm>
            <a:off x="0" y="3633788"/>
            <a:ext cx="1162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procholorococcus marinus cropped.tif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843463"/>
            <a:ext cx="11604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1317330" y="2700382"/>
            <a:ext cx="3073400" cy="646331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1317329" y="1102891"/>
            <a:ext cx="6377629" cy="929485"/>
          </a:xfrm>
        </p:spPr>
        <p:txBody>
          <a:bodyPr/>
          <a:lstStyle>
            <a:lvl1pPr>
              <a:defRPr sz="3200" b="1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  <a:endParaRPr lang="en-US" sz="1200" b="1" dirty="0">
              <a:solidFill>
                <a:schemeClr val="bg1"/>
              </a:solidFill>
              <a:ea typeface="Rod"/>
              <a:cs typeface="Rod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3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04" y="1344823"/>
            <a:ext cx="8229600" cy="183434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Rectangle 235"/>
          <p:cNvSpPr>
            <a:spLocks noChangeArrowheads="1"/>
          </p:cNvSpPr>
          <p:nvPr/>
        </p:nvSpPr>
        <p:spPr bwMode="auto">
          <a:xfrm>
            <a:off x="0" y="6587866"/>
            <a:ext cx="6051177" cy="2703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indent="0" algn="l" eaLnBrk="0" hangingPunct="0">
              <a:lnSpc>
                <a:spcPct val="90000"/>
              </a:lnSpc>
              <a:tabLst>
                <a:tab pos="2968625" algn="ctr"/>
              </a:tabLst>
              <a:defRPr/>
            </a:pPr>
            <a:fld id="{6B719C07-FD83-465F-ADA0-51A018D58F86}" type="slidenum">
              <a:rPr lang="en-US" sz="1200" b="1" smtClean="0">
                <a:solidFill>
                  <a:schemeClr val="bg1"/>
                </a:solidFill>
                <a:ea typeface="Rod"/>
                <a:cs typeface="Rod"/>
              </a:rPr>
              <a:pPr marL="0" indent="0" algn="l" eaLnBrk="0" hangingPunct="0">
                <a:lnSpc>
                  <a:spcPct val="90000"/>
                </a:lnSpc>
                <a:tabLst>
                  <a:tab pos="2968625" algn="ctr"/>
                </a:tabLst>
                <a:defRPr/>
              </a:pPr>
              <a:t>‹#›</a:t>
            </a:fld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	4th WCRP International Conference on </a:t>
            </a:r>
            <a:r>
              <a:rPr lang="en-US" sz="1200" b="1" dirty="0" err="1" smtClean="0">
                <a:solidFill>
                  <a:schemeClr val="bg1"/>
                </a:solidFill>
                <a:ea typeface="Rod"/>
                <a:cs typeface="Rod"/>
              </a:rPr>
              <a:t>Reanalyses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, May 11, 2012</a:t>
            </a:r>
            <a:endParaRPr lang="en-US" sz="1200" b="1" dirty="0">
              <a:solidFill>
                <a:schemeClr val="bg1"/>
              </a:solidFill>
              <a:ea typeface="Rod"/>
              <a:cs typeface="Rod"/>
            </a:endParaRPr>
          </a:p>
        </p:txBody>
      </p:sp>
      <p:sp>
        <p:nvSpPr>
          <p:cNvPr id="9" name="Rectangle 235"/>
          <p:cNvSpPr>
            <a:spLocks noChangeArrowheads="1"/>
          </p:cNvSpPr>
          <p:nvPr/>
        </p:nvSpPr>
        <p:spPr bwMode="auto">
          <a:xfrm>
            <a:off x="6064625" y="6592916"/>
            <a:ext cx="3079376" cy="26508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marL="171450" indent="-171450" algn="ctr" eaLnBrk="0" hangingPunct="0"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CESM – CESD – BER – DOE-SC</a:t>
            </a:r>
            <a:endParaRPr lang="en-US" sz="1200" b="1" dirty="0">
              <a:solidFill>
                <a:schemeClr val="bg1"/>
              </a:solidFill>
              <a:ea typeface="Rod"/>
              <a:cs typeface="Ro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9" r:id="rId3"/>
    <p:sldLayoutId id="2147483920" r:id="rId4"/>
    <p:sldLayoutId id="2147483921" r:id="rId5"/>
    <p:sldLayoutId id="2147483853" r:id="rId6"/>
    <p:sldLayoutId id="2147483922" r:id="rId7"/>
    <p:sldLayoutId id="2147483923" r:id="rId8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Font typeface="Arial" pitchFamily="34" charset="0"/>
        <a:buChar char="•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–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–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»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1553029" y="4310743"/>
            <a:ext cx="7086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1" dirty="0">
              <a:solidFill>
                <a:srgbClr val="0000BC"/>
              </a:solidFill>
            </a:endParaRP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54576" y="431924"/>
            <a:ext cx="7647378" cy="92948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4</a:t>
            </a:r>
            <a:r>
              <a:rPr lang="en-US" baseline="30000" dirty="0" smtClean="0">
                <a:solidFill>
                  <a:schemeClr val="accent2"/>
                </a:solidFill>
              </a:rPr>
              <a:t>th</a:t>
            </a:r>
            <a:r>
              <a:rPr lang="en-US" dirty="0" smtClean="0">
                <a:solidFill>
                  <a:schemeClr val="accent2"/>
                </a:solidFill>
              </a:rPr>
              <a:t> WCRP International Conference on </a:t>
            </a:r>
            <a:r>
              <a:rPr lang="en-US" dirty="0" err="1" smtClean="0">
                <a:solidFill>
                  <a:schemeClr val="accent2"/>
                </a:solidFill>
              </a:rPr>
              <a:t>Reanalyses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64992" y="1972168"/>
            <a:ext cx="6884648" cy="14486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DOE’s Climate Modeling Efforts</a:t>
            </a:r>
          </a:p>
          <a:p>
            <a:pPr algn="ctr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PMs: Dorothy Koch, Renu Joseph, Bob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Vallario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 Director: Gary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Geernaert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608495" y="3711742"/>
            <a:ext cx="6425976" cy="12824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Climate Modeling Programs</a:t>
            </a:r>
          </a:p>
          <a:p>
            <a:pPr algn="ctr" fontAlgn="auto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Climate and Environmental Sciences Division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Biological and Environmental Sciences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5382" y="5418349"/>
            <a:ext cx="7289321" cy="646331"/>
          </a:xfrm>
        </p:spPr>
        <p:txBody>
          <a:bodyPr/>
          <a:lstStyle/>
          <a:p>
            <a:r>
              <a:rPr lang="en-US" dirty="0" smtClean="0"/>
              <a:t>Renu Joseph</a:t>
            </a:r>
            <a:br>
              <a:rPr lang="en-US" dirty="0" smtClean="0"/>
            </a:br>
            <a:r>
              <a:rPr lang="en-US" dirty="0" smtClean="0"/>
              <a:t>May 11, 2012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304" y="177114"/>
            <a:ext cx="8229600" cy="877163"/>
          </a:xfrm>
        </p:spPr>
        <p:txBody>
          <a:bodyPr/>
          <a:lstStyle/>
          <a:p>
            <a:r>
              <a:rPr lang="en-US" dirty="0" smtClean="0"/>
              <a:t>Plans and Priorities for fostering the use of reanalysis products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9304" y="1192423"/>
            <a:ext cx="8229600" cy="24457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Developing Diagnostic tools for: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Easy analysis and diagnostics capabilities</a:t>
            </a:r>
            <a:r>
              <a:rPr lang="en-US" dirty="0" smtClean="0"/>
              <a:t>: Dedicated infrastructure to support increasing data volume and focused investments in “user-friendly” software tools to work with the data.</a:t>
            </a:r>
          </a:p>
          <a:p>
            <a:r>
              <a:rPr lang="en-US" dirty="0" smtClean="0"/>
              <a:t>Working on getting MERRA  on the portal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321" y="4426826"/>
            <a:ext cx="4048125" cy="20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724395" y="3696492"/>
            <a:ext cx="2105685" cy="26314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Cyclone Detection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r="52742" b="50216"/>
          <a:stretch>
            <a:fillRect/>
          </a:stretch>
        </p:blipFill>
        <p:spPr bwMode="auto">
          <a:xfrm>
            <a:off x="5195158" y="4077265"/>
            <a:ext cx="3396342" cy="238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4936754" y="3613364"/>
            <a:ext cx="3672856" cy="263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Spatial Extreme Value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_ANN_PrWAbs_tro_day5_Klein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7224" y="1062177"/>
            <a:ext cx="5936776" cy="5213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0364" y="6267860"/>
            <a:ext cx="277390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i="1" dirty="0" smtClean="0"/>
              <a:t>Figure courtesy of Steve Klein, LLNL</a:t>
            </a:r>
            <a:endParaRPr lang="en-US" sz="12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191397"/>
            <a:ext cx="3289110" cy="37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indent="-342900" eaLnBrk="0" hangingPunct="0">
              <a:spcBef>
                <a:spcPct val="20000"/>
              </a:spcBef>
              <a:buClr>
                <a:srgbClr val="003300"/>
              </a:buClr>
              <a:buSzPct val="120000"/>
            </a:pPr>
            <a:r>
              <a:rPr lang="en-US" sz="28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LLNL CAPT project: </a:t>
            </a:r>
          </a:p>
          <a:p>
            <a:pPr indent="-342900" eaLnBrk="0" hangingPunct="0">
              <a:spcBef>
                <a:spcPct val="20000"/>
              </a:spcBef>
              <a:buClr>
                <a:srgbClr val="003300"/>
              </a:buClr>
              <a:buSzPct val="120000"/>
            </a:pPr>
            <a:r>
              <a:rPr lang="en-US" sz="28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CAM atmospheric simulation (fixed SSTs).</a:t>
            </a:r>
          </a:p>
          <a:p>
            <a:pPr indent="-342900" eaLnBrk="0" hangingPunct="0">
              <a:spcBef>
                <a:spcPct val="20000"/>
              </a:spcBef>
              <a:buClr>
                <a:srgbClr val="003300"/>
              </a:buClr>
              <a:buSzPct val="120000"/>
            </a:pPr>
            <a:r>
              <a:rPr lang="en-US" sz="28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Climate run</a:t>
            </a:r>
          </a:p>
          <a:p>
            <a:pPr indent="-342900" eaLnBrk="0" hangingPunct="0">
              <a:spcBef>
                <a:spcPct val="20000"/>
              </a:spcBef>
              <a:buClr>
                <a:srgbClr val="003300"/>
              </a:buClr>
              <a:buSzPct val="120000"/>
            </a:pPr>
            <a:r>
              <a:rPr lang="en-US" sz="28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Initialized with ECMWF , Day 2</a:t>
            </a:r>
          </a:p>
          <a:p>
            <a:pPr indent="-342900" eaLnBrk="0" hangingPunct="0">
              <a:spcBef>
                <a:spcPct val="20000"/>
              </a:spcBef>
              <a:buClr>
                <a:srgbClr val="003300"/>
              </a:buClr>
              <a:buSzPct val="120000"/>
            </a:pPr>
            <a:endParaRPr lang="en-US" sz="2800" b="1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pPr indent="-342900" eaLnBrk="0" hangingPunct="0">
              <a:spcBef>
                <a:spcPct val="20000"/>
              </a:spcBef>
              <a:buClr>
                <a:srgbClr val="003300"/>
              </a:buClr>
              <a:buSzPct val="120000"/>
            </a:pPr>
            <a:r>
              <a:rPr lang="en-US" sz="28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Errors are similar and intrinsic to model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3300"/>
              </a:buClr>
              <a:buSzPct val="120000"/>
            </a:pPr>
            <a:endParaRPr lang="en-US" sz="2800" b="1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42448" y="2374710"/>
            <a:ext cx="1282889" cy="484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95099" y="3571164"/>
            <a:ext cx="734704" cy="59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93133" y="0"/>
            <a:ext cx="8229600" cy="9294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Plans and Priorities for fostering the use of reanalysis products.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noProof="0" smtClean="0"/>
              <a:t>Opportunities and Challenges fostering the use of Reanalysis Products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9304" y="1344823"/>
            <a:ext cx="8229600" cy="24457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Next Generation Analysis Needs: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Validation and Verification of high resolution models:</a:t>
            </a:r>
            <a:r>
              <a:rPr lang="en-US" dirty="0" smtClean="0"/>
              <a:t> There is considerable interest in high resolution models, with uniform or variable resolution models including the ability to ingest observations from field campaigns</a:t>
            </a:r>
          </a:p>
          <a:p>
            <a:r>
              <a:rPr lang="en-US" dirty="0" smtClean="0"/>
              <a:t>Need higher resolution reanalysis products</a:t>
            </a:r>
          </a:p>
        </p:txBody>
      </p:sp>
      <p:pic>
        <p:nvPicPr>
          <p:cNvPr id="7" name="Picture 2" descr="C:\cygwin\home\mataylo\sandia\TMP\ARM_30_x8_zoom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0053" y="4368800"/>
            <a:ext cx="1862186" cy="1862186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5025" y="4436533"/>
            <a:ext cx="1764908" cy="176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4534" y="4419599"/>
            <a:ext cx="2412652" cy="187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ingler_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53466"/>
            <a:ext cx="2207060" cy="1725403"/>
          </a:xfrm>
          <a:prstGeom prst="rect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270000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noProof="0" smtClean="0"/>
              <a:t>Opportunities and Challenges fostering the use of Reanalysis Products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9304" y="1014623"/>
            <a:ext cx="8229600" cy="3398879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Next Generation Analysis Needs: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Validation and Verification of high resolution models:</a:t>
            </a:r>
            <a:r>
              <a:rPr lang="en-US" sz="2000" dirty="0" smtClean="0"/>
              <a:t> There is considerable interest in high resolution models, with uniform or variable resolution models including the ability to ingest observations from field campaigns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Validation of more components of the ESMs: </a:t>
            </a:r>
            <a:r>
              <a:rPr lang="en-US" sz="2000" dirty="0" smtClean="0"/>
              <a:t>As climate models evolve into more complex ESMs is there an opportunity to create reanalysis  products for more variables.</a:t>
            </a:r>
          </a:p>
          <a:p>
            <a:pPr lvl="1"/>
            <a:r>
              <a:rPr lang="en-US" sz="1800" dirty="0" smtClean="0"/>
              <a:t>Reanalysis for new evaluation of new components like the Carbon cycle</a:t>
            </a:r>
          </a:p>
          <a:p>
            <a:pPr lvl="1"/>
            <a:r>
              <a:rPr lang="en-US" sz="1800" dirty="0" smtClean="0"/>
              <a:t>What are the other new fields that can be produced?</a:t>
            </a:r>
          </a:p>
        </p:txBody>
      </p:sp>
      <p:pic>
        <p:nvPicPr>
          <p:cNvPr id="6" name="Picture 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549" y="4418754"/>
            <a:ext cx="1361961" cy="209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G_0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1965" y="4323928"/>
            <a:ext cx="1635759" cy="2181012"/>
          </a:xfrm>
          <a:prstGeom prst="rect">
            <a:avLst/>
          </a:prstGeom>
        </p:spPr>
      </p:pic>
      <p:pic>
        <p:nvPicPr>
          <p:cNvPr id="8" name="Picture 7" descr="cirrocumulus4_big.jpg"/>
          <p:cNvPicPr>
            <a:picLocks noChangeAspect="1"/>
          </p:cNvPicPr>
          <p:nvPr/>
        </p:nvPicPr>
        <p:blipFill>
          <a:blip r:embed="rId4" cstate="print"/>
          <a:srcRect t="22469" r="25960" b="8642"/>
          <a:stretch>
            <a:fillRect/>
          </a:stretch>
        </p:blipFill>
        <p:spPr>
          <a:xfrm>
            <a:off x="701165" y="4542053"/>
            <a:ext cx="1561975" cy="1938334"/>
          </a:xfrm>
          <a:prstGeom prst="rect">
            <a:avLst/>
          </a:prstGeom>
        </p:spPr>
      </p:pic>
      <p:grpSp>
        <p:nvGrpSpPr>
          <p:cNvPr id="9" name="Group 24"/>
          <p:cNvGrpSpPr/>
          <p:nvPr/>
        </p:nvGrpSpPr>
        <p:grpSpPr>
          <a:xfrm>
            <a:off x="7027335" y="4707467"/>
            <a:ext cx="1371599" cy="1507066"/>
            <a:chOff x="6928056" y="3904164"/>
            <a:chExt cx="1952664" cy="2418939"/>
          </a:xfrm>
        </p:grpSpPr>
        <p:pic>
          <p:nvPicPr>
            <p:cNvPr id="10" name="Picture 9" descr="sea_ice0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28056" y="3956238"/>
              <a:ext cx="1952664" cy="236686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059698" y="3904164"/>
              <a:ext cx="1747365" cy="52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Sea-ice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04" y="177114"/>
            <a:ext cx="8229600" cy="1269578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>
                <a:solidFill>
                  <a:srgbClr val="FF0000"/>
                </a:solidFill>
              </a:rPr>
              <a:t>DOE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FF0000"/>
                </a:solidFill>
              </a:rPr>
              <a:t>scientific community </a:t>
            </a:r>
            <a:r>
              <a:rPr lang="en-US" dirty="0" smtClean="0"/>
              <a:t>can sustain each other in this process in a </a:t>
            </a:r>
            <a:r>
              <a:rPr lang="en-US" dirty="0" smtClean="0">
                <a:solidFill>
                  <a:srgbClr val="FF0000"/>
                </a:solidFill>
              </a:rPr>
              <a:t>collaborative</a:t>
            </a:r>
            <a:r>
              <a:rPr lang="en-US" dirty="0" smtClean="0"/>
              <a:t> way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9304" y="1586123"/>
            <a:ext cx="8229600" cy="4570482"/>
          </a:xfrm>
        </p:spPr>
        <p:txBody>
          <a:bodyPr/>
          <a:lstStyle/>
          <a:p>
            <a:r>
              <a:rPr lang="en-US" dirty="0" smtClean="0"/>
              <a:t>The Lab-University funding distribution is 50-50 in most programs</a:t>
            </a:r>
          </a:p>
          <a:p>
            <a:r>
              <a:rPr lang="en-US" dirty="0" smtClean="0"/>
              <a:t> All our funding is peer reviewed</a:t>
            </a:r>
          </a:p>
          <a:p>
            <a:pPr lvl="1"/>
            <a:r>
              <a:rPr lang="en-US" dirty="0" smtClean="0"/>
              <a:t>Through solicitations</a:t>
            </a:r>
          </a:p>
          <a:p>
            <a:pPr lvl="1"/>
            <a:r>
              <a:rPr lang="en-US" dirty="0" smtClean="0"/>
              <a:t>Science Focus Areas</a:t>
            </a:r>
          </a:p>
          <a:p>
            <a:r>
              <a:rPr lang="en-US" dirty="0" smtClean="0"/>
              <a:t>Workshops</a:t>
            </a:r>
          </a:p>
          <a:p>
            <a:r>
              <a:rPr lang="en-US" dirty="0" smtClean="0"/>
              <a:t>Interagency activities</a:t>
            </a:r>
          </a:p>
          <a:p>
            <a:pPr lvl="1"/>
            <a:r>
              <a:rPr lang="en-US" dirty="0" smtClean="0"/>
              <a:t>USGCRP </a:t>
            </a:r>
          </a:p>
          <a:p>
            <a:pPr lvl="1"/>
            <a:r>
              <a:rPr lang="en-US" dirty="0" smtClean="0"/>
              <a:t>US CLIVAR</a:t>
            </a:r>
          </a:p>
          <a:p>
            <a:pPr lvl="1"/>
            <a:r>
              <a:rPr lang="en-US" dirty="0" smtClean="0"/>
              <a:t>ESPC</a:t>
            </a:r>
          </a:p>
          <a:p>
            <a:pPr lvl="1"/>
            <a:r>
              <a:rPr lang="en-US" dirty="0" smtClean="0"/>
              <a:t>Interagency Solicitations (</a:t>
            </a:r>
            <a:r>
              <a:rPr lang="en-US" dirty="0" err="1" smtClean="0"/>
              <a:t>EaSM</a:t>
            </a:r>
            <a:r>
              <a:rPr lang="en-US" dirty="0" smtClean="0"/>
              <a:t>, NMME, etc)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149304" y="1344822"/>
            <a:ext cx="8229600" cy="4967078"/>
          </a:xfrm>
        </p:spPr>
        <p:txBody>
          <a:bodyPr>
            <a:normAutofit fontScale="97500" lnSpcReduction="10000"/>
          </a:bodyPr>
          <a:lstStyle/>
          <a:p>
            <a:pPr marL="514350" indent="-514350" algn="l">
              <a:buFont typeface="+mj-lt"/>
              <a:buAutoNum type="alphaUcPeriod"/>
            </a:pPr>
            <a:r>
              <a:rPr lang="en-US" sz="2800" dirty="0" smtClean="0"/>
              <a:t>Current and future plans, programs and priorities for developing and/or </a:t>
            </a:r>
            <a:r>
              <a:rPr lang="en-US" sz="2800" dirty="0" smtClean="0">
                <a:solidFill>
                  <a:srgbClr val="FF0000"/>
                </a:solidFill>
              </a:rPr>
              <a:t>fostering the use of reanalysis products.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2800" dirty="0" smtClean="0"/>
              <a:t>Agency perspectives on associated </a:t>
            </a:r>
            <a:r>
              <a:rPr lang="en-US" sz="2800" dirty="0" smtClean="0">
                <a:solidFill>
                  <a:srgbClr val="FF0000"/>
                </a:solidFill>
              </a:rPr>
              <a:t>opportunities and challenges to develop a common understanding.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2800" dirty="0" smtClean="0">
                <a:solidFill>
                  <a:srgbClr val="FF0000"/>
                </a:solidFill>
              </a:rPr>
              <a:t>Requirements of agencies</a:t>
            </a:r>
            <a:r>
              <a:rPr lang="en-US" sz="2800" dirty="0" smtClean="0"/>
              <a:t>/entities and the scientific community to fulfill </a:t>
            </a:r>
            <a:r>
              <a:rPr lang="en-US" sz="2800" dirty="0" smtClean="0">
                <a:solidFill>
                  <a:srgbClr val="FF0000"/>
                </a:solidFill>
              </a:rPr>
              <a:t>their respective mission.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sz="2800" dirty="0" smtClean="0"/>
              <a:t>How the </a:t>
            </a:r>
            <a:r>
              <a:rPr lang="en-US" sz="2800" dirty="0" smtClean="0">
                <a:solidFill>
                  <a:srgbClr val="FF0000"/>
                </a:solidFill>
              </a:rPr>
              <a:t>agencies </a:t>
            </a:r>
            <a:r>
              <a:rPr lang="en-US" sz="2800" dirty="0" smtClean="0"/>
              <a:t>and the </a:t>
            </a:r>
            <a:r>
              <a:rPr lang="en-US" sz="2800" dirty="0" smtClean="0">
                <a:solidFill>
                  <a:srgbClr val="FF0000"/>
                </a:solidFill>
              </a:rPr>
              <a:t>scientific community </a:t>
            </a:r>
            <a:r>
              <a:rPr lang="en-US" sz="2800" dirty="0" smtClean="0"/>
              <a:t>can sustain each other in this process in a </a:t>
            </a:r>
            <a:r>
              <a:rPr lang="en-US" sz="2800" dirty="0" smtClean="0">
                <a:solidFill>
                  <a:srgbClr val="FF0000"/>
                </a:solidFill>
              </a:rPr>
              <a:t>collaborative </a:t>
            </a:r>
            <a:r>
              <a:rPr lang="en-US" sz="2800" dirty="0" smtClean="0"/>
              <a:t>way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74"/>
          <p:cNvSpPr>
            <a:spLocks/>
          </p:cNvSpPr>
          <p:nvPr/>
        </p:nvSpPr>
        <p:spPr bwMode="auto">
          <a:xfrm>
            <a:off x="1587500" y="4706082"/>
            <a:ext cx="1587500" cy="247650"/>
          </a:xfrm>
          <a:custGeom>
            <a:avLst/>
            <a:gdLst/>
            <a:ahLst/>
            <a:cxnLst>
              <a:cxn ang="0">
                <a:pos x="0" y="1752"/>
              </a:cxn>
              <a:cxn ang="0">
                <a:pos x="0" y="0"/>
              </a:cxn>
              <a:cxn ang="0">
                <a:pos x="2712" y="0"/>
              </a:cxn>
              <a:cxn ang="0">
                <a:pos x="2712" y="1728"/>
              </a:cxn>
            </a:cxnLst>
            <a:rect l="0" t="0" r="r" b="b"/>
            <a:pathLst>
              <a:path w="2712" h="1752">
                <a:moveTo>
                  <a:pt x="0" y="1752"/>
                </a:moveTo>
                <a:lnTo>
                  <a:pt x="0" y="0"/>
                </a:lnTo>
                <a:lnTo>
                  <a:pt x="2712" y="0"/>
                </a:lnTo>
                <a:lnTo>
                  <a:pt x="2712" y="1728"/>
                </a:lnTo>
              </a:path>
            </a:pathLst>
          </a:custGeom>
          <a:noFill/>
          <a:ln w="2857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DOE’s Office of Science</a:t>
            </a:r>
          </a:p>
        </p:txBody>
      </p:sp>
      <p:sp>
        <p:nvSpPr>
          <p:cNvPr id="4" name="Line 226"/>
          <p:cNvSpPr>
            <a:spLocks noChangeShapeType="1"/>
          </p:cNvSpPr>
          <p:nvPr/>
        </p:nvSpPr>
        <p:spPr bwMode="auto">
          <a:xfrm>
            <a:off x="5348288" y="2731232"/>
            <a:ext cx="0" cy="20955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5" name="Line 227"/>
          <p:cNvSpPr>
            <a:spLocks noChangeShapeType="1"/>
          </p:cNvSpPr>
          <p:nvPr/>
        </p:nvSpPr>
        <p:spPr bwMode="auto">
          <a:xfrm>
            <a:off x="3868738" y="2721707"/>
            <a:ext cx="0" cy="20955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6" name="Line 228"/>
          <p:cNvSpPr>
            <a:spLocks noChangeShapeType="1"/>
          </p:cNvSpPr>
          <p:nvPr/>
        </p:nvSpPr>
        <p:spPr bwMode="auto">
          <a:xfrm>
            <a:off x="2381250" y="2729644"/>
            <a:ext cx="0" cy="1966913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7" name="Freeform 174"/>
          <p:cNvSpPr>
            <a:spLocks/>
          </p:cNvSpPr>
          <p:nvPr/>
        </p:nvSpPr>
        <p:spPr bwMode="auto">
          <a:xfrm>
            <a:off x="896938" y="2731232"/>
            <a:ext cx="7419975" cy="247650"/>
          </a:xfrm>
          <a:custGeom>
            <a:avLst/>
            <a:gdLst/>
            <a:ahLst/>
            <a:cxnLst>
              <a:cxn ang="0">
                <a:pos x="0" y="1752"/>
              </a:cxn>
              <a:cxn ang="0">
                <a:pos x="0" y="0"/>
              </a:cxn>
              <a:cxn ang="0">
                <a:pos x="2712" y="0"/>
              </a:cxn>
              <a:cxn ang="0">
                <a:pos x="2712" y="1728"/>
              </a:cxn>
            </a:cxnLst>
            <a:rect l="0" t="0" r="r" b="b"/>
            <a:pathLst>
              <a:path w="2712" h="1752">
                <a:moveTo>
                  <a:pt x="0" y="1752"/>
                </a:moveTo>
                <a:lnTo>
                  <a:pt x="0" y="0"/>
                </a:lnTo>
                <a:lnTo>
                  <a:pt x="2712" y="0"/>
                </a:lnTo>
                <a:lnTo>
                  <a:pt x="2712" y="1728"/>
                </a:lnTo>
              </a:path>
            </a:pathLst>
          </a:custGeom>
          <a:noFill/>
          <a:ln w="2857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8" name="Line 175"/>
          <p:cNvSpPr>
            <a:spLocks noChangeShapeType="1"/>
          </p:cNvSpPr>
          <p:nvPr/>
        </p:nvSpPr>
        <p:spPr bwMode="auto">
          <a:xfrm>
            <a:off x="6821488" y="2721707"/>
            <a:ext cx="0" cy="20955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9" name="Line 177"/>
          <p:cNvSpPr>
            <a:spLocks noChangeShapeType="1"/>
          </p:cNvSpPr>
          <p:nvPr/>
        </p:nvSpPr>
        <p:spPr bwMode="auto">
          <a:xfrm>
            <a:off x="4576763" y="1718407"/>
            <a:ext cx="7937" cy="1004887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10" name="Rectangle 179"/>
          <p:cNvSpPr>
            <a:spLocks noChangeArrowheads="1"/>
          </p:cNvSpPr>
          <p:nvPr/>
        </p:nvSpPr>
        <p:spPr bwMode="auto">
          <a:xfrm>
            <a:off x="3268663" y="1252299"/>
            <a:ext cx="2643187" cy="1189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dirty="0">
                <a:latin typeface="Arial Black" pitchFamily="34" charset="0"/>
              </a:rPr>
              <a:t>William Brinkman</a:t>
            </a:r>
            <a:br>
              <a:rPr lang="en-US" dirty="0">
                <a:latin typeface="Arial Black" pitchFamily="34" charset="0"/>
              </a:rPr>
            </a:br>
            <a:r>
              <a:rPr lang="en-US" sz="1600" b="1" dirty="0">
                <a:latin typeface="Arial Narrow" pitchFamily="34" charset="0"/>
              </a:rPr>
              <a:t>Director</a:t>
            </a: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1600" dirty="0">
                <a:latin typeface="Arial Black" pitchFamily="34" charset="0"/>
              </a:rPr>
              <a:t>Patricia Dehmer</a:t>
            </a:r>
            <a:br>
              <a:rPr lang="en-US" sz="1600" dirty="0">
                <a:latin typeface="Arial Black" pitchFamily="34" charset="0"/>
              </a:rPr>
            </a:br>
            <a:r>
              <a:rPr lang="en-US" sz="1400" b="1" dirty="0">
                <a:latin typeface="Arial Narrow" pitchFamily="34" charset="0"/>
              </a:rPr>
              <a:t>Deputy Director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11" name="Rectangle 194"/>
          <p:cNvSpPr>
            <a:spLocks noChangeArrowheads="1"/>
          </p:cNvSpPr>
          <p:nvPr/>
        </p:nvSpPr>
        <p:spPr bwMode="auto">
          <a:xfrm>
            <a:off x="3178175" y="2866169"/>
            <a:ext cx="1371600" cy="1573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High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Energy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Physics</a:t>
            </a:r>
          </a:p>
        </p:txBody>
      </p:sp>
      <p:sp>
        <p:nvSpPr>
          <p:cNvPr id="12" name="Rectangle 210"/>
          <p:cNvSpPr>
            <a:spLocks noChangeArrowheads="1"/>
          </p:cNvSpPr>
          <p:nvPr/>
        </p:nvSpPr>
        <p:spPr bwMode="auto">
          <a:xfrm>
            <a:off x="1695450" y="2795413"/>
            <a:ext cx="1371600" cy="17600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600" b="1" dirty="0">
                <a:solidFill>
                  <a:schemeClr val="accent2"/>
                </a:solidFill>
                <a:latin typeface="Arial Narrow" pitchFamily="34" charset="0"/>
              </a:rPr>
              <a:t>Biological and Environmental Research (BER)</a:t>
            </a:r>
          </a:p>
          <a:p>
            <a:pPr algn="ctr" eaLnBrk="0" hangingPunct="0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400" dirty="0" smtClean="0">
                <a:solidFill>
                  <a:schemeClr val="accent2"/>
                </a:solidFill>
                <a:latin typeface="Arial Narrow" pitchFamily="34" charset="0"/>
              </a:rPr>
              <a:t>Sharlene Weatherwax</a:t>
            </a:r>
            <a:r>
              <a:rPr lang="en-US" sz="1400" dirty="0" smtClean="0">
                <a:solidFill>
                  <a:srgbClr val="FF0000"/>
                </a:solidFill>
                <a:latin typeface="Arial Narrow" pitchFamily="34" charset="0"/>
              </a:rPr>
              <a:t>,</a:t>
            </a:r>
            <a:r>
              <a:rPr lang="en-US" sz="1400" dirty="0" smtClean="0">
                <a:latin typeface="Arial Narrow" pitchFamily="34" charset="0"/>
              </a:rPr>
              <a:t/>
            </a:r>
            <a:br>
              <a:rPr lang="en-US" sz="1400" dirty="0" smtClean="0">
                <a:latin typeface="Arial Narrow" pitchFamily="34" charset="0"/>
              </a:rPr>
            </a:br>
            <a:r>
              <a:rPr lang="en-US" sz="1400" i="1" dirty="0" smtClean="0">
                <a:solidFill>
                  <a:schemeClr val="accent2"/>
                </a:solidFill>
                <a:latin typeface="Arial Narrow" pitchFamily="34" charset="0"/>
              </a:rPr>
              <a:t>Associate </a:t>
            </a:r>
            <a:r>
              <a:rPr lang="en-US" sz="1400" i="1" dirty="0">
                <a:solidFill>
                  <a:schemeClr val="accent2"/>
                </a:solidFill>
                <a:latin typeface="Arial Narrow" pitchFamily="34" charset="0"/>
              </a:rPr>
              <a:t>Director</a:t>
            </a:r>
          </a:p>
        </p:txBody>
      </p:sp>
      <p:sp>
        <p:nvSpPr>
          <p:cNvPr id="13" name="Rectangle 212"/>
          <p:cNvSpPr>
            <a:spLocks noChangeArrowheads="1"/>
          </p:cNvSpPr>
          <p:nvPr/>
        </p:nvSpPr>
        <p:spPr bwMode="auto">
          <a:xfrm>
            <a:off x="211138" y="2866169"/>
            <a:ext cx="1371600" cy="1573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Basic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Energy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Sciences</a:t>
            </a:r>
          </a:p>
        </p:txBody>
      </p:sp>
      <p:sp>
        <p:nvSpPr>
          <p:cNvPr id="14" name="Rectangle 213"/>
          <p:cNvSpPr>
            <a:spLocks noChangeArrowheads="1"/>
          </p:cNvSpPr>
          <p:nvPr/>
        </p:nvSpPr>
        <p:spPr bwMode="auto">
          <a:xfrm>
            <a:off x="6145213" y="2866169"/>
            <a:ext cx="1371600" cy="1573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Fusion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Energy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Sciences</a:t>
            </a:r>
          </a:p>
        </p:txBody>
      </p:sp>
      <p:sp>
        <p:nvSpPr>
          <p:cNvPr id="15" name="Rectangle 217"/>
          <p:cNvSpPr>
            <a:spLocks noChangeArrowheads="1"/>
          </p:cNvSpPr>
          <p:nvPr/>
        </p:nvSpPr>
        <p:spPr bwMode="auto">
          <a:xfrm>
            <a:off x="7629525" y="2866169"/>
            <a:ext cx="1371600" cy="1573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600" b="1" dirty="0">
                <a:solidFill>
                  <a:schemeClr val="accent2"/>
                </a:solidFill>
                <a:latin typeface="Arial Narrow" pitchFamily="34" charset="0"/>
              </a:rPr>
              <a:t>Advanced</a:t>
            </a:r>
            <a:br>
              <a:rPr lang="en-US" sz="1600" b="1" dirty="0">
                <a:solidFill>
                  <a:schemeClr val="accent2"/>
                </a:solidFill>
                <a:latin typeface="Arial Narrow" pitchFamily="34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Arial Narrow" pitchFamily="34" charset="0"/>
              </a:rPr>
              <a:t>Scientific</a:t>
            </a:r>
            <a:br>
              <a:rPr lang="en-US" sz="1600" b="1" dirty="0">
                <a:solidFill>
                  <a:schemeClr val="accent2"/>
                </a:solidFill>
                <a:latin typeface="Arial Narrow" pitchFamily="34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Arial Narrow" pitchFamily="34" charset="0"/>
              </a:rPr>
              <a:t>Computing</a:t>
            </a:r>
            <a:br>
              <a:rPr lang="en-US" sz="1600" b="1" dirty="0">
                <a:solidFill>
                  <a:schemeClr val="accent2"/>
                </a:solidFill>
                <a:latin typeface="Arial Narrow" pitchFamily="34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Arial Narrow" pitchFamily="34" charset="0"/>
              </a:rPr>
              <a:t>Research</a:t>
            </a:r>
          </a:p>
        </p:txBody>
      </p:sp>
      <p:sp>
        <p:nvSpPr>
          <p:cNvPr id="16" name="Rectangle 222"/>
          <p:cNvSpPr>
            <a:spLocks noChangeArrowheads="1"/>
          </p:cNvSpPr>
          <p:nvPr/>
        </p:nvSpPr>
        <p:spPr bwMode="auto">
          <a:xfrm>
            <a:off x="4662488" y="2866169"/>
            <a:ext cx="1371600" cy="1573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Nuclear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Physics</a:t>
            </a:r>
          </a:p>
        </p:txBody>
      </p:sp>
      <p:sp>
        <p:nvSpPr>
          <p:cNvPr id="25" name="Rectangle 210"/>
          <p:cNvSpPr>
            <a:spLocks noChangeArrowheads="1"/>
          </p:cNvSpPr>
          <p:nvPr/>
        </p:nvSpPr>
        <p:spPr bwMode="auto">
          <a:xfrm>
            <a:off x="944563" y="4871182"/>
            <a:ext cx="1281112" cy="1352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400" b="1" dirty="0">
                <a:latin typeface="Arial Narrow" pitchFamily="34" charset="0"/>
              </a:rPr>
              <a:t>Biological Systems Science</a:t>
            </a:r>
          </a:p>
          <a:p>
            <a:pPr algn="ctr" eaLnBrk="0" hangingPunct="0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200" dirty="0">
                <a:latin typeface="Arial Narrow" pitchFamily="34" charset="0"/>
              </a:rPr>
              <a:t>Sharlene Weatherwax,</a:t>
            </a:r>
            <a:br>
              <a:rPr lang="en-US" sz="1200" dirty="0">
                <a:latin typeface="Arial Narrow" pitchFamily="34" charset="0"/>
              </a:rPr>
            </a:br>
            <a:r>
              <a:rPr lang="en-US" sz="1200" dirty="0">
                <a:latin typeface="Arial Narrow" pitchFamily="34" charset="0"/>
              </a:rPr>
              <a:t>Director</a:t>
            </a:r>
          </a:p>
        </p:txBody>
      </p:sp>
      <p:sp>
        <p:nvSpPr>
          <p:cNvPr id="26" name="Rectangle 210"/>
          <p:cNvSpPr>
            <a:spLocks noChangeArrowheads="1"/>
          </p:cNvSpPr>
          <p:nvPr/>
        </p:nvSpPr>
        <p:spPr bwMode="auto">
          <a:xfrm>
            <a:off x="2540000" y="4871182"/>
            <a:ext cx="1281113" cy="1352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400" b="1" dirty="0">
                <a:latin typeface="Arial Narrow" pitchFamily="34" charset="0"/>
              </a:rPr>
              <a:t>Climate and Environmental Sciences</a:t>
            </a:r>
          </a:p>
          <a:p>
            <a:pPr algn="ctr" eaLnBrk="0" hangingPunct="0">
              <a:lnSpc>
                <a:spcPct val="90000"/>
              </a:lnSpc>
              <a:spcBef>
                <a:spcPts val="400"/>
              </a:spcBef>
              <a:defRPr/>
            </a:pPr>
            <a:r>
              <a:rPr lang="en-US" sz="1200" dirty="0" smtClean="0">
                <a:latin typeface="Arial Narrow" pitchFamily="34" charset="0"/>
              </a:rPr>
              <a:t>Gary Geernaert,</a:t>
            </a:r>
            <a:r>
              <a:rPr lang="en-US" sz="1200" dirty="0">
                <a:latin typeface="Arial Narrow" pitchFamily="34" charset="0"/>
              </a:rPr>
              <a:t/>
            </a:r>
            <a:br>
              <a:rPr lang="en-US" sz="1200" dirty="0">
                <a:latin typeface="Arial Narrow" pitchFamily="34" charset="0"/>
              </a:rPr>
            </a:br>
            <a:r>
              <a:rPr lang="en-US" sz="1200" dirty="0" smtClean="0">
                <a:latin typeface="Arial Narrow" pitchFamily="34" charset="0"/>
              </a:rPr>
              <a:t>Director</a:t>
            </a:r>
            <a:endParaRPr lang="en-US" sz="12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DOE?</a:t>
            </a:r>
            <a:br>
              <a:rPr lang="en-US" dirty="0" smtClean="0"/>
            </a:br>
            <a:r>
              <a:rPr lang="en-US" dirty="0" smtClean="0"/>
              <a:t>The Energy-Climate Nexus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9304" y="2069444"/>
            <a:ext cx="5492371" cy="3572234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DOE seeks to:</a:t>
            </a:r>
          </a:p>
          <a:p>
            <a:r>
              <a:rPr lang="en-US" sz="1800" dirty="0" smtClean="0"/>
              <a:t>Understand the effects of GHG emissions </a:t>
            </a:r>
            <a:br>
              <a:rPr lang="en-US" sz="1800" dirty="0" smtClean="0"/>
            </a:br>
            <a:r>
              <a:rPr lang="en-US" sz="1800" dirty="0" smtClean="0"/>
              <a:t>on Earth’s climate and the biosphere</a:t>
            </a:r>
          </a:p>
          <a:p>
            <a:r>
              <a:rPr lang="en-US" sz="1800" dirty="0" smtClean="0"/>
              <a:t>Provide world-leading capabilities </a:t>
            </a:r>
            <a:br>
              <a:rPr lang="en-US" sz="1800" dirty="0" smtClean="0"/>
            </a:br>
            <a:r>
              <a:rPr lang="en-US" sz="1800" dirty="0" smtClean="0"/>
              <a:t>in climate modeling and process research </a:t>
            </a:r>
            <a:br>
              <a:rPr lang="en-US" sz="1800" dirty="0" smtClean="0"/>
            </a:br>
            <a:r>
              <a:rPr lang="en-US" sz="1800" dirty="0" smtClean="0"/>
              <a:t>on clouds and aerosols, and the carbon cycle</a:t>
            </a:r>
          </a:p>
          <a:p>
            <a:r>
              <a:rPr lang="en-US" sz="1800" dirty="0" smtClean="0"/>
              <a:t>Provide unique, world-leading capabilities </a:t>
            </a:r>
            <a:br>
              <a:rPr lang="en-US" sz="1800" dirty="0" smtClean="0"/>
            </a:br>
            <a:r>
              <a:rPr lang="en-US" sz="1800" dirty="0" smtClean="0"/>
              <a:t>in cloud and aerosol observations </a:t>
            </a:r>
            <a:br>
              <a:rPr lang="en-US" sz="1800" dirty="0" smtClean="0"/>
            </a:br>
            <a:r>
              <a:rPr lang="en-US" sz="1800" dirty="0" smtClean="0"/>
              <a:t>and large scale ecological experiments</a:t>
            </a:r>
          </a:p>
          <a:p>
            <a:r>
              <a:rPr lang="en-US" sz="1800" dirty="0" smtClean="0"/>
              <a:t>Build foundational science to support effective energy and environmental decision making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1250830"/>
            <a:ext cx="9144000" cy="690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 smtClean="0"/>
              <a:t>Greenhouse gases are emitted during energy production… </a:t>
            </a:r>
            <a:br>
              <a:rPr lang="en-US" sz="2000" dirty="0" smtClean="0"/>
            </a:br>
            <a:r>
              <a:rPr lang="en-US" sz="2000" dirty="0" smtClean="0"/>
              <a:t>and climate change will impact energy production</a:t>
            </a:r>
          </a:p>
        </p:txBody>
      </p:sp>
      <p:pic>
        <p:nvPicPr>
          <p:cNvPr id="8" name="Picture 7" descr="earth model.png"/>
          <p:cNvPicPr>
            <a:picLocks noChangeAspect="1"/>
          </p:cNvPicPr>
          <p:nvPr/>
        </p:nvPicPr>
        <p:blipFill>
          <a:blip r:embed="rId3" cstate="print"/>
          <a:srcRect r="18578"/>
          <a:stretch>
            <a:fillRect/>
          </a:stretch>
        </p:blipFill>
        <p:spPr>
          <a:xfrm>
            <a:off x="5486977" y="1113431"/>
            <a:ext cx="3657023" cy="4640636"/>
          </a:xfrm>
          <a:prstGeom prst="rect">
            <a:avLst/>
          </a:prstGeom>
          <a:effectLst>
            <a:outerShdw blurRad="1270000" dist="1498600" dir="5400000" sx="77000" sy="77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nl-jaguar-supercomputer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0049" y="5636283"/>
            <a:ext cx="1274618" cy="85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04" y="177114"/>
            <a:ext cx="8550196" cy="484748"/>
          </a:xfrm>
        </p:spPr>
        <p:txBody>
          <a:bodyPr/>
          <a:lstStyle/>
          <a:p>
            <a:r>
              <a:rPr lang="en-US" dirty="0" smtClean="0"/>
              <a:t>Climate and Environmental Sciences Division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682171"/>
          <a:ext cx="8839246" cy="590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ight Brace 3"/>
          <p:cNvSpPr/>
          <p:nvPr/>
        </p:nvSpPr>
        <p:spPr>
          <a:xfrm>
            <a:off x="5650173" y="2756848"/>
            <a:ext cx="204717" cy="22245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flipH="1">
            <a:off x="3264089" y="2745476"/>
            <a:ext cx="204717" cy="22245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184005">
            <a:off x="2661310" y="3548422"/>
            <a:ext cx="382137" cy="191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382016" flipH="1">
            <a:off x="5991369" y="3589365"/>
            <a:ext cx="423081" cy="191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G_027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11487" y="1079548"/>
            <a:ext cx="832513" cy="1110019"/>
          </a:xfrm>
          <a:prstGeom prst="rect">
            <a:avLst/>
          </a:prstGeom>
        </p:spPr>
      </p:pic>
      <p:pic>
        <p:nvPicPr>
          <p:cNvPr id="9" name="Picture 2" descr="http://www.techworld.com/cmsdata/features/3221356/Clou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468" y="5783955"/>
            <a:ext cx="1089571" cy="719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Goal for Climate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659" y="587680"/>
            <a:ext cx="8274893" cy="2677656"/>
          </a:xfrm>
        </p:spPr>
        <p:txBody>
          <a:bodyPr/>
          <a:lstStyle/>
          <a:p>
            <a:pPr marL="395287" lvl="1" indent="0" algn="just">
              <a:lnSpc>
                <a:spcPct val="100000"/>
              </a:lnSpc>
              <a:buNone/>
            </a:pPr>
            <a:r>
              <a:rPr lang="en-US" dirty="0" smtClean="0"/>
              <a:t>To advance fundamental understanding of climate variability and climate change by </a:t>
            </a:r>
            <a:r>
              <a:rPr lang="en-US" i="1" dirty="0" smtClean="0">
                <a:solidFill>
                  <a:srgbClr val="FF0000"/>
                </a:solidFill>
              </a:rPr>
              <a:t>developing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analyzing</a:t>
            </a:r>
            <a:r>
              <a:rPr lang="en-US" dirty="0" smtClean="0"/>
              <a:t> Climate and Earth System Models at temporal scales ranging from decades to centuries and spatial scales ranging from global to regional</a:t>
            </a:r>
            <a:r>
              <a:rPr lang="en-US" dirty="0" smtClean="0">
                <a:solidFill>
                  <a:schemeClr val="accent2"/>
                </a:solidFill>
              </a:rPr>
              <a:t> to understand climate and energy impacts at global and regional scales.</a:t>
            </a:r>
            <a:endParaRPr lang="en-US" dirty="0"/>
          </a:p>
        </p:txBody>
      </p:sp>
      <p:grpSp>
        <p:nvGrpSpPr>
          <p:cNvPr id="4" name="Group 35"/>
          <p:cNvGrpSpPr/>
          <p:nvPr/>
        </p:nvGrpSpPr>
        <p:grpSpPr>
          <a:xfrm>
            <a:off x="272519" y="3017519"/>
            <a:ext cx="3372019" cy="3037525"/>
            <a:chOff x="4654069" y="196277"/>
            <a:chExt cx="4278915" cy="3505201"/>
          </a:xfrm>
        </p:grpSpPr>
        <p:pic>
          <p:nvPicPr>
            <p:cNvPr id="5" name="Picture 4" descr="VarResolutionSphere.tif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9097" y="1186878"/>
              <a:ext cx="1600200" cy="1600200"/>
            </a:xfrm>
            <a:prstGeom prst="rect">
              <a:avLst/>
            </a:prstGeom>
          </p:spPr>
        </p:pic>
        <p:pic>
          <p:nvPicPr>
            <p:cNvPr id="6" name="Picture 2" descr="USA_TOPO"/>
            <p:cNvPicPr>
              <a:picLocks noChangeAspect="1" noChangeArrowheads="1"/>
            </p:cNvPicPr>
            <p:nvPr/>
          </p:nvPicPr>
          <p:blipFill>
            <a:blip r:embed="rId4" cstate="print"/>
            <a:srcRect l="6087" t="56556" r="56521" b="2840"/>
            <a:stretch>
              <a:fillRect/>
            </a:stretch>
          </p:blipFill>
          <p:spPr bwMode="auto">
            <a:xfrm>
              <a:off x="6253097" y="2482278"/>
              <a:ext cx="187234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over_globes"/>
            <p:cNvPicPr>
              <a:picLocks noChangeAspect="1" noChangeArrowheads="1"/>
            </p:cNvPicPr>
            <p:nvPr/>
          </p:nvPicPr>
          <p:blipFill>
            <a:blip r:embed="rId5" cstate="print"/>
            <a:srcRect l="50649" t="50255"/>
            <a:stretch>
              <a:fillRect/>
            </a:stretch>
          </p:blipFill>
          <p:spPr bwMode="auto">
            <a:xfrm>
              <a:off x="6481697" y="196277"/>
              <a:ext cx="1676400" cy="1615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7"/>
            <p:cNvGrpSpPr/>
            <p:nvPr/>
          </p:nvGrpSpPr>
          <p:grpSpPr>
            <a:xfrm>
              <a:off x="6267611" y="1415478"/>
              <a:ext cx="2665373" cy="1131332"/>
              <a:chOff x="6096000" y="4267200"/>
              <a:chExt cx="2665373" cy="1131332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6096000" y="4838700"/>
                <a:ext cx="685800" cy="4953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24"/>
              <p:cNvGrpSpPr/>
              <p:nvPr/>
            </p:nvGrpSpPr>
            <p:grpSpPr>
              <a:xfrm>
                <a:off x="6096000" y="4267200"/>
                <a:ext cx="2665373" cy="1131332"/>
                <a:chOff x="6096000" y="4267200"/>
                <a:chExt cx="2665373" cy="1131332"/>
              </a:xfrm>
            </p:grpSpPr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6096000" y="4495800"/>
                  <a:ext cx="457200" cy="3429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7772400" y="5029200"/>
                  <a:ext cx="9889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Regional</a:t>
                  </a:r>
                  <a:endParaRPr lang="en-US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620000" y="4267200"/>
                  <a:ext cx="7898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Global</a:t>
                  </a:r>
                  <a:endParaRPr lang="en-US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172200" y="4648200"/>
                  <a:ext cx="10420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err="1" smtClean="0"/>
                    <a:t>Multiscale</a:t>
                  </a:r>
                  <a:endParaRPr lang="en-US" sz="1600" dirty="0"/>
                </a:p>
              </p:txBody>
            </p:sp>
          </p:grpSp>
        </p:grpSp>
        <p:sp>
          <p:nvSpPr>
            <p:cNvPr id="25" name="TextBox 24"/>
            <p:cNvSpPr txBox="1"/>
            <p:nvPr/>
          </p:nvSpPr>
          <p:spPr>
            <a:xfrm>
              <a:off x="4654069" y="707629"/>
              <a:ext cx="17956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Development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36"/>
          <p:cNvGrpSpPr/>
          <p:nvPr/>
        </p:nvGrpSpPr>
        <p:grpSpPr>
          <a:xfrm>
            <a:off x="4998984" y="2923300"/>
            <a:ext cx="3700879" cy="2857137"/>
            <a:chOff x="4358220" y="3712476"/>
            <a:chExt cx="3700879" cy="2857137"/>
          </a:xfrm>
        </p:grpSpPr>
        <p:sp>
          <p:nvSpPr>
            <p:cNvPr id="26" name="TextBox 25"/>
            <p:cNvSpPr txBox="1"/>
            <p:nvPr/>
          </p:nvSpPr>
          <p:spPr>
            <a:xfrm>
              <a:off x="4740813" y="4346916"/>
              <a:ext cx="13918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Analysis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6" cstate="print"/>
            <a:srcRect t="19419" r="38629" b="4543"/>
            <a:stretch>
              <a:fillRect/>
            </a:stretch>
          </p:blipFill>
          <p:spPr bwMode="auto">
            <a:xfrm>
              <a:off x="4358220" y="4911297"/>
              <a:ext cx="1784574" cy="1658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Content Placeholder 3" descr="set14_ANN_SPACE_TIME_c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74023" y="3712476"/>
              <a:ext cx="1785076" cy="1788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182880" y="6149354"/>
            <a:ext cx="256993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Earth System Modeling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30731" y="5937653"/>
            <a:ext cx="233910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Regional and Global </a:t>
            </a:r>
          </a:p>
          <a:p>
            <a:r>
              <a:rPr lang="en-US" dirty="0" smtClean="0"/>
              <a:t>Climate Modeling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548353" y="5938714"/>
            <a:ext cx="259564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Integrated Assessment </a:t>
            </a:r>
          </a:p>
          <a:p>
            <a:r>
              <a:rPr lang="en-US" dirty="0" smtClean="0"/>
              <a:t>Research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Earth System Modeling </a:t>
            </a:r>
            <a:endParaRPr lang="en-US" dirty="0" smtClean="0"/>
          </a:p>
        </p:txBody>
      </p:sp>
      <p:sp>
        <p:nvSpPr>
          <p:cNvPr id="183298" name="Rectangle 3"/>
          <p:cNvSpPr>
            <a:spLocks noGrp="1" noChangeArrowheads="1"/>
          </p:cNvSpPr>
          <p:nvPr>
            <p:ph idx="1"/>
          </p:nvPr>
        </p:nvSpPr>
        <p:spPr>
          <a:xfrm>
            <a:off x="149304" y="938423"/>
            <a:ext cx="7318296" cy="5255798"/>
          </a:xfrm>
        </p:spPr>
        <p:txBody>
          <a:bodyPr/>
          <a:lstStyle/>
          <a:p>
            <a:r>
              <a:rPr lang="en-US" sz="2800" b="1" dirty="0" smtClean="0"/>
              <a:t>Develop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model physics of system components  (CESM)</a:t>
            </a:r>
          </a:p>
          <a:p>
            <a:r>
              <a:rPr lang="en-US" sz="2800" b="1" dirty="0" smtClean="0"/>
              <a:t>Couple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individual components</a:t>
            </a:r>
          </a:p>
          <a:p>
            <a:r>
              <a:rPr lang="en-US" sz="2800" b="1" dirty="0" smtClean="0"/>
              <a:t>Test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and improve components using observations (“Test-bed”)</a:t>
            </a:r>
          </a:p>
          <a:p>
            <a:r>
              <a:rPr lang="en-US" sz="2800" b="1" dirty="0" err="1" smtClean="0"/>
              <a:t>SciDAC</a:t>
            </a:r>
            <a:r>
              <a:rPr lang="en-US" sz="2800" b="1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partnership with Advanced Scientific Computing (ASCR)</a:t>
            </a:r>
          </a:p>
          <a:p>
            <a:r>
              <a:rPr lang="en-US" sz="2800" b="1" dirty="0" smtClean="0"/>
              <a:t>Optimize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computationally intensive processes and codes</a:t>
            </a:r>
          </a:p>
          <a:p>
            <a:r>
              <a:rPr lang="en-US" sz="2800" b="1" dirty="0" smtClean="0"/>
              <a:t>Evaluate </a:t>
            </a:r>
            <a:r>
              <a:rPr lang="en-US" sz="2800" dirty="0" smtClean="0">
                <a:solidFill>
                  <a:srgbClr val="C00000"/>
                </a:solidFill>
              </a:rPr>
              <a:t>process feedbacks and potential for abrupt climate change</a:t>
            </a:r>
          </a:p>
        </p:txBody>
      </p:sp>
      <p:pic>
        <p:nvPicPr>
          <p:cNvPr id="7" name="Picture 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3818" y="0"/>
            <a:ext cx="1540182" cy="237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irrocumulus4_big.jpg"/>
          <p:cNvPicPr>
            <a:picLocks noChangeAspect="1"/>
          </p:cNvPicPr>
          <p:nvPr/>
        </p:nvPicPr>
        <p:blipFill>
          <a:blip r:embed="rId3" cstate="print"/>
          <a:srcRect t="22469" r="25960" b="8642"/>
          <a:stretch>
            <a:fillRect/>
          </a:stretch>
        </p:blipFill>
        <p:spPr>
          <a:xfrm>
            <a:off x="7582025" y="2464333"/>
            <a:ext cx="1561975" cy="1938334"/>
          </a:xfrm>
          <a:prstGeom prst="rect">
            <a:avLst/>
          </a:prstGeom>
        </p:spPr>
      </p:pic>
      <p:pic>
        <p:nvPicPr>
          <p:cNvPr id="10" name="Picture 9" descr="IMG_02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5401" y="4572002"/>
            <a:ext cx="1498599" cy="19981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Regional and Global Climate Modeling</a:t>
            </a:r>
            <a:endParaRPr lang="en-US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49304" y="697123"/>
            <a:ext cx="8740696" cy="58272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What:</a:t>
            </a:r>
            <a:r>
              <a:rPr lang="en-US" sz="2000" dirty="0" smtClean="0"/>
              <a:t> Evaluation and application of Regional and Global Climate Models to understand high resolution patterns and causes of climate change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Why:</a:t>
            </a:r>
            <a:r>
              <a:rPr lang="en-US" sz="2000" dirty="0" smtClean="0"/>
              <a:t> Need to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understand climate variability and change</a:t>
            </a:r>
            <a:r>
              <a:rPr lang="en-US" sz="2000" dirty="0" smtClean="0"/>
              <a:t> as evidenced in model projections; need to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provide feedback on improving model components and coupled system to model developers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DOE Niche: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Model </a:t>
            </a:r>
            <a:r>
              <a:rPr lang="en-US" sz="2000" b="1" dirty="0" err="1" smtClean="0">
                <a:solidFill>
                  <a:schemeClr val="accent2"/>
                </a:solidFill>
              </a:rPr>
              <a:t>Intercomparison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Efforts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Data dissemination and Visualization for Model </a:t>
            </a:r>
            <a:r>
              <a:rPr lang="en-US" sz="2000" b="1" dirty="0" err="1" smtClean="0">
                <a:solidFill>
                  <a:schemeClr val="accent2"/>
                </a:solidFill>
              </a:rPr>
              <a:t>Intercomparison</a:t>
            </a:r>
            <a:r>
              <a:rPr lang="en-US" sz="2000" b="1" dirty="0" smtClean="0">
                <a:solidFill>
                  <a:schemeClr val="accent2"/>
                </a:solidFill>
              </a:rPr>
              <a:t> efforts and evaluation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Metrics for evaluation of climate models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Uncertainty Quantification to inform model development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 Detection and Attribution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Arctic System Modeling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Collaborations: NSF, NOAA &amp; USDA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If successful, impact:</a:t>
            </a:r>
            <a:r>
              <a:rPr lang="en-US" sz="2000" dirty="0" smtClean="0"/>
              <a:t>  Credible scientific input to decision makers at a local scale.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 for Climate Model Diagnosis and </a:t>
            </a:r>
            <a:r>
              <a:rPr lang="en-US" dirty="0" err="1" smtClean="0"/>
              <a:t>Intercomparison</a:t>
            </a:r>
            <a:r>
              <a:rPr lang="en-US" dirty="0" smtClean="0"/>
              <a:t>: PCMDI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426652" y="2740852"/>
            <a:ext cx="2286000" cy="1600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gency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5156" y="318332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 smtClean="0">
                <a:latin typeface="+mj-lt"/>
              </a:rPr>
              <a:t>PCMDI</a:t>
            </a:r>
            <a:endParaRPr lang="en-US" sz="4000" b="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452" y="1284182"/>
            <a:ext cx="3314700" cy="523220"/>
          </a:xfrm>
          <a:prstGeom prst="rect">
            <a:avLst/>
          </a:prstGeom>
          <a:solidFill>
            <a:srgbClr val="F0BEEA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b="0" dirty="0" smtClean="0">
                <a:latin typeface="+mj-lt"/>
              </a:rPr>
              <a:t>Scientific leadership of “community modeling” activities (e.g., AMIP, CMIP)</a:t>
            </a:r>
            <a:endParaRPr lang="en-US" sz="1400" b="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252" y="2719510"/>
            <a:ext cx="2590800" cy="738664"/>
          </a:xfrm>
          <a:prstGeom prst="rect">
            <a:avLst/>
          </a:prstGeom>
          <a:solidFill>
            <a:srgbClr val="FEE6FB"/>
          </a:solidFill>
          <a:ln>
            <a:solidFill>
              <a:srgbClr val="EB6BD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b="0" dirty="0" smtClean="0">
                <a:latin typeface="+mj-lt"/>
              </a:rPr>
              <a:t>Development and application of “broad brush” climate model performance metrics</a:t>
            </a:r>
            <a:endParaRPr lang="en-US" sz="1400" b="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52" y="4351232"/>
            <a:ext cx="2590800" cy="523220"/>
          </a:xfrm>
          <a:prstGeom prst="rect">
            <a:avLst/>
          </a:prstGeom>
          <a:solidFill>
            <a:srgbClr val="D6E2FE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+mj-lt"/>
              </a:rPr>
              <a:t>Climate change detection and attribution research</a:t>
            </a:r>
            <a:endParaRPr lang="en-US" sz="1400" b="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3752" y="5447966"/>
            <a:ext cx="2971800" cy="954107"/>
          </a:xfrm>
          <a:prstGeom prst="rect">
            <a:avLst/>
          </a:prstGeom>
          <a:solidFill>
            <a:srgbClr val="C3F6FD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b="0" dirty="0" smtClean="0">
                <a:latin typeface="+mj-lt"/>
              </a:rPr>
              <a:t>Diagnosis of global climate models (variability, hydrological cycle, land surface processes, ocean heat content and circulation)</a:t>
            </a:r>
            <a:endParaRPr lang="en-US" sz="1400" b="0" dirty="0">
              <a:latin typeface="+mj-lt"/>
            </a:endParaRPr>
          </a:p>
        </p:txBody>
      </p:sp>
      <p:cxnSp>
        <p:nvCxnSpPr>
          <p:cNvPr id="14" name="Straight Arrow Connector 13"/>
          <p:cNvCxnSpPr>
            <a:stCxn id="10" idx="3"/>
          </p:cNvCxnSpPr>
          <p:nvPr/>
        </p:nvCxnSpPr>
        <p:spPr bwMode="auto">
          <a:xfrm>
            <a:off x="2817052" y="3088842"/>
            <a:ext cx="594360" cy="41401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EB6BD3"/>
            </a:solidFill>
            <a:prstDash val="solid"/>
            <a:round/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Straight Arrow Connector 20"/>
          <p:cNvCxnSpPr>
            <a:stCxn id="11" idx="3"/>
          </p:cNvCxnSpPr>
          <p:nvPr/>
        </p:nvCxnSpPr>
        <p:spPr bwMode="auto">
          <a:xfrm flipV="1">
            <a:off x="2817052" y="4036252"/>
            <a:ext cx="838200" cy="57659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4" name="TextBox 23"/>
          <p:cNvSpPr txBox="1"/>
          <p:nvPr/>
        </p:nvSpPr>
        <p:spPr>
          <a:xfrm>
            <a:off x="6017452" y="4351232"/>
            <a:ext cx="2743200" cy="523220"/>
          </a:xfrm>
          <a:prstGeom prst="rect">
            <a:avLst/>
          </a:prstGeom>
          <a:solidFill>
            <a:srgbClr val="CAFCC8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b="0" dirty="0" smtClean="0">
                <a:latin typeface="+mj-lt"/>
              </a:rPr>
              <a:t>CAPT project (Cloud  Associated Project </a:t>
            </a:r>
            <a:r>
              <a:rPr lang="en-US" sz="1400" b="0" dirty="0" err="1" smtClean="0">
                <a:latin typeface="+mj-lt"/>
              </a:rPr>
              <a:t>Testbed</a:t>
            </a:r>
            <a:r>
              <a:rPr lang="en-US" sz="1400" b="0" dirty="0" smtClean="0">
                <a:latin typeface="+mj-lt"/>
              </a:rPr>
              <a:t>)</a:t>
            </a:r>
            <a:endParaRPr lang="en-US" sz="1400" b="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6052" y="2719510"/>
            <a:ext cx="2514600" cy="738664"/>
          </a:xfrm>
          <a:prstGeom prst="rect">
            <a:avLst/>
          </a:prstGeom>
          <a:solidFill>
            <a:srgbClr val="F3FB8F"/>
          </a:solidFill>
          <a:ln>
            <a:solidFill>
              <a:srgbClr val="C6D50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b="0" dirty="0" smtClean="0">
                <a:latin typeface="+mj-lt"/>
              </a:rPr>
              <a:t>Studies of aerosol, cloud, precipitation, and radiation  processes</a:t>
            </a:r>
            <a:endParaRPr lang="en-US" sz="1400" b="0" dirty="0">
              <a:latin typeface="+mj-lt"/>
            </a:endParaRPr>
          </a:p>
        </p:txBody>
      </p:sp>
      <p:cxnSp>
        <p:nvCxnSpPr>
          <p:cNvPr id="31" name="Straight Arrow Connector 30"/>
          <p:cNvCxnSpPr>
            <a:stCxn id="7" idx="6"/>
            <a:endCxn id="27" idx="1"/>
          </p:cNvCxnSpPr>
          <p:nvPr/>
        </p:nvCxnSpPr>
        <p:spPr bwMode="auto">
          <a:xfrm flipV="1">
            <a:off x="5712652" y="3088842"/>
            <a:ext cx="533400" cy="45211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Straight Arrow Connector 27"/>
          <p:cNvCxnSpPr>
            <a:endCxn id="12" idx="0"/>
          </p:cNvCxnSpPr>
          <p:nvPr/>
        </p:nvCxnSpPr>
        <p:spPr bwMode="auto">
          <a:xfrm rot="5400000">
            <a:off x="4025378" y="4902898"/>
            <a:ext cx="1089342" cy="794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B0F0"/>
            </a:solidFill>
            <a:prstDash val="solid"/>
            <a:round/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4" name="Straight Arrow Connector 33"/>
          <p:cNvCxnSpPr>
            <a:endCxn id="24" idx="1"/>
          </p:cNvCxnSpPr>
          <p:nvPr/>
        </p:nvCxnSpPr>
        <p:spPr bwMode="auto">
          <a:xfrm>
            <a:off x="5407852" y="4112452"/>
            <a:ext cx="609600" cy="50039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8" name="TextBox 17"/>
          <p:cNvSpPr txBox="1"/>
          <p:nvPr/>
        </p:nvSpPr>
        <p:spPr>
          <a:xfrm>
            <a:off x="4836352" y="1140652"/>
            <a:ext cx="3467100" cy="738664"/>
          </a:xfrm>
          <a:prstGeom prst="rect">
            <a:avLst/>
          </a:prstGeom>
          <a:solidFill>
            <a:srgbClr val="FBD4CD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b="0" dirty="0" smtClean="0">
                <a:latin typeface="+mj-lt"/>
              </a:rPr>
              <a:t>Leadership of software development and infrastructure support for “community modeling” activities  </a:t>
            </a:r>
            <a:endParaRPr lang="en-US" sz="1400" b="0" dirty="0">
              <a:latin typeface="+mj-lt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rot="16200000" flipH="1">
            <a:off x="3274252" y="2055052"/>
            <a:ext cx="990600" cy="53340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7030A0"/>
            </a:solidFill>
            <a:prstDash val="solid"/>
            <a:round/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Straight Arrow Connector 37"/>
          <p:cNvCxnSpPr/>
          <p:nvPr/>
        </p:nvCxnSpPr>
        <p:spPr bwMode="auto">
          <a:xfrm rot="5400000" flipH="1" flipV="1">
            <a:off x="4798252" y="2115884"/>
            <a:ext cx="914400" cy="45720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064" y="5928490"/>
            <a:ext cx="60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 flipV="1">
            <a:off x="2061029" y="2293258"/>
            <a:ext cx="4267200" cy="1886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BER 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7204</TotalTime>
  <Words>916</Words>
  <Application>Microsoft Office PowerPoint</Application>
  <PresentationFormat>On-screen Show (4:3)</PresentationFormat>
  <Paragraphs>137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Theme</vt:lpstr>
      <vt:lpstr>4th WCRP International Conference on Reanalyses</vt:lpstr>
      <vt:lpstr>Discussion Topics</vt:lpstr>
      <vt:lpstr>DOE’s Office of Science</vt:lpstr>
      <vt:lpstr>Why DOE? The Energy-Climate Nexus</vt:lpstr>
      <vt:lpstr>Climate and Environmental Sciences Division</vt:lpstr>
      <vt:lpstr>Overarching Goal for Climate Modeling</vt:lpstr>
      <vt:lpstr>Earth System Modeling </vt:lpstr>
      <vt:lpstr>Regional and Global Climate Modeling</vt:lpstr>
      <vt:lpstr>Program for Climate Model Diagnosis and Intercomparison: PCMDI</vt:lpstr>
      <vt:lpstr>Plans and Priorities for fostering the use of reanalysis products</vt:lpstr>
      <vt:lpstr>Slide 11</vt:lpstr>
      <vt:lpstr>Opportunities and Challenges fostering the use of Reanalysis Products</vt:lpstr>
      <vt:lpstr>Opportunities and Challenges fostering the use of Reanalysis Products</vt:lpstr>
      <vt:lpstr>How DOE and the scientific community can sustain each other in this process in a collaborative way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Renu Joseph</dc:creator>
  <cp:lastModifiedBy>Department of Energy</cp:lastModifiedBy>
  <cp:revision>655</cp:revision>
  <dcterms:created xsi:type="dcterms:W3CDTF">2009-10-28T16:35:52Z</dcterms:created>
  <dcterms:modified xsi:type="dcterms:W3CDTF">2012-05-11T13:23:00Z</dcterms:modified>
</cp:coreProperties>
</file>