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0" r:id="rId2"/>
    <p:sldId id="261" r:id="rId3"/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7B49-C173-ED4C-887C-8025538AC9D4}" type="datetimeFigureOut">
              <a:rPr lang="en-US" smtClean="0"/>
              <a:t>5/8/12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0D35-C14B-7B4F-AEC8-CB26A1862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7B49-C173-ED4C-887C-8025538AC9D4}" type="datetimeFigureOut">
              <a:rPr lang="en-US" smtClean="0"/>
              <a:t>5/8/12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0D35-C14B-7B4F-AEC8-CB26A1862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7B49-C173-ED4C-887C-8025538AC9D4}" type="datetimeFigureOut">
              <a:rPr lang="en-US" smtClean="0"/>
              <a:t>5/8/12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0D35-C14B-7B4F-AEC8-CB26A1862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7B49-C173-ED4C-887C-8025538AC9D4}" type="datetimeFigureOut">
              <a:rPr lang="en-US" smtClean="0"/>
              <a:t>5/8/12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0D35-C14B-7B4F-AEC8-CB26A1862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7B49-C173-ED4C-887C-8025538AC9D4}" type="datetimeFigureOut">
              <a:rPr lang="en-US" smtClean="0"/>
              <a:t>5/8/12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0D35-C14B-7B4F-AEC8-CB26A1862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7B49-C173-ED4C-887C-8025538AC9D4}" type="datetimeFigureOut">
              <a:rPr lang="en-US" smtClean="0"/>
              <a:t>5/8/12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0D35-C14B-7B4F-AEC8-CB26A1862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7B49-C173-ED4C-887C-8025538AC9D4}" type="datetimeFigureOut">
              <a:rPr lang="en-US" smtClean="0"/>
              <a:t>5/8/12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0D35-C14B-7B4F-AEC8-CB26A1862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7B49-C173-ED4C-887C-8025538AC9D4}" type="datetimeFigureOut">
              <a:rPr lang="en-US" smtClean="0"/>
              <a:t>5/8/12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0D35-C14B-7B4F-AEC8-CB26A1862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7B49-C173-ED4C-887C-8025538AC9D4}" type="datetimeFigureOut">
              <a:rPr lang="en-US" smtClean="0"/>
              <a:t>5/8/12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0D35-C14B-7B4F-AEC8-CB26A1862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7B49-C173-ED4C-887C-8025538AC9D4}" type="datetimeFigureOut">
              <a:rPr lang="en-US" smtClean="0"/>
              <a:t>5/8/12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0D35-C14B-7B4F-AEC8-CB26A1862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7B49-C173-ED4C-887C-8025538AC9D4}" type="datetimeFigureOut">
              <a:rPr lang="en-US" smtClean="0"/>
              <a:t>5/8/12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0D35-C14B-7B4F-AEC8-CB26A18621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F7B49-C173-ED4C-887C-8025538AC9D4}" type="datetimeFigureOut">
              <a:rPr lang="en-US" smtClean="0"/>
              <a:t>5/8/12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00D35-C14B-7B4F-AEC8-CB26A18621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7454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Agency Priorities: An Open Panel Discussion with Conference Participants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Friday 11 May, AM</a:t>
            </a:r>
          </a:p>
          <a:p>
            <a:r>
              <a:rPr lang="en-US" b="1" dirty="0"/>
              <a:t>R</a:t>
            </a:r>
            <a:r>
              <a:rPr lang="en-US" b="1" dirty="0" smtClean="0"/>
              <a:t>epresentatives from DOE, EC, ECMWF, ESA, JMA, NASA, NCEO, NOAA and NSF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3410"/>
            <a:ext cx="8229600" cy="56712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Objective is to address the following topics: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/>
              <a:t>and future plans, programs and priorities for developing and/or fostering the use of reanalysis </a:t>
            </a:r>
            <a:r>
              <a:rPr lang="en-US" dirty="0" smtClean="0"/>
              <a:t>products</a:t>
            </a:r>
          </a:p>
          <a:p>
            <a:r>
              <a:rPr lang="en-US" dirty="0" smtClean="0"/>
              <a:t>Agency </a:t>
            </a:r>
            <a:r>
              <a:rPr lang="en-US" dirty="0"/>
              <a:t>perspectives on associated opportunities and challenges to develop a common </a:t>
            </a:r>
            <a:r>
              <a:rPr lang="en-US" dirty="0" smtClean="0"/>
              <a:t>understanding</a:t>
            </a:r>
          </a:p>
          <a:p>
            <a:r>
              <a:rPr lang="en-US" dirty="0" smtClean="0"/>
              <a:t>Requirements </a:t>
            </a:r>
            <a:r>
              <a:rPr lang="en-US" dirty="0"/>
              <a:t>of agencies/entities and the scientific community to fulfill their respective </a:t>
            </a:r>
            <a:r>
              <a:rPr lang="en-US" dirty="0" smtClean="0"/>
              <a:t>mission</a:t>
            </a:r>
          </a:p>
          <a:p>
            <a:r>
              <a:rPr lang="en-US" dirty="0" smtClean="0"/>
              <a:t>How </a:t>
            </a:r>
            <a:r>
              <a:rPr lang="en-US" dirty="0"/>
              <a:t>the agencies and the scientific community can sustain each other in this process in a collaborative </a:t>
            </a:r>
            <a:r>
              <a:rPr lang="en-US" dirty="0" smtClean="0"/>
              <a:t>way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Outline: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Main </a:t>
            </a:r>
            <a:r>
              <a:rPr lang="en-US" dirty="0"/>
              <a:t>outcomes and conclusions of the sessions of the week by the conference Chair, Dr. Michael </a:t>
            </a:r>
            <a:r>
              <a:rPr lang="en-US" dirty="0" err="1" smtClean="0"/>
              <a:t>Bosilovich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agency is then invited to address the above </a:t>
            </a:r>
            <a:r>
              <a:rPr lang="en-US" dirty="0" smtClean="0"/>
              <a:t>topics</a:t>
            </a:r>
          </a:p>
          <a:p>
            <a:r>
              <a:rPr lang="en-US" dirty="0" smtClean="0"/>
              <a:t>Presentations </a:t>
            </a:r>
            <a:r>
              <a:rPr lang="en-US" dirty="0"/>
              <a:t>will then be followed by a discussion with conference </a:t>
            </a:r>
            <a:r>
              <a:rPr lang="en-US" dirty="0" smtClean="0"/>
              <a:t>participants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NCEO, UK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6849" y="3886200"/>
            <a:ext cx="6890581" cy="17526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Ghassem</a:t>
            </a:r>
            <a:r>
              <a:rPr lang="en-US" dirty="0" smtClean="0"/>
              <a:t> </a:t>
            </a:r>
            <a:r>
              <a:rPr lang="en-US" dirty="0" err="1" smtClean="0"/>
              <a:t>Asrar</a:t>
            </a:r>
            <a:r>
              <a:rPr lang="en-US" dirty="0" smtClean="0"/>
              <a:t>, D/WCRP </a:t>
            </a:r>
          </a:p>
          <a:p>
            <a:r>
              <a:rPr lang="en-US" dirty="0" smtClean="0"/>
              <a:t>on behalf of Dr. Alan O’Neill, NCEO, UK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NCEO </a:t>
            </a:r>
            <a:r>
              <a:rPr lang="en-US" dirty="0"/>
              <a:t>regards re-analysis as a crucially important activity, with which</a:t>
            </a:r>
            <a:r>
              <a:rPr lang="en-US" dirty="0" smtClean="0"/>
              <a:t> it is increasingly engaging through collaboration: 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ECMWF on atmospheric re-analysis,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ECMWF and the Met Office on ocean re-</a:t>
            </a:r>
            <a:r>
              <a:rPr lang="en-US" dirty="0" smtClean="0"/>
              <a:t>analysis </a:t>
            </a:r>
          </a:p>
          <a:p>
            <a:r>
              <a:rPr lang="en-US" dirty="0" smtClean="0"/>
              <a:t>Despite </a:t>
            </a:r>
            <a:r>
              <a:rPr lang="en-US" dirty="0"/>
              <a:t>its importance, re-analysis work, at least in Europe, has led a hand-to-mouth existence, and appears at times to be undertaken in the margins of "proper" activities at operational </a:t>
            </a:r>
            <a:r>
              <a:rPr lang="en-US" dirty="0" err="1"/>
              <a:t>centres</a:t>
            </a:r>
            <a:r>
              <a:rPr lang="en-US" dirty="0"/>
              <a:t> such as ECMWF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securely funded, internationally </a:t>
            </a:r>
            <a:r>
              <a:rPr lang="en-US" dirty="0" smtClean="0"/>
              <a:t>coordinated program </a:t>
            </a:r>
            <a:r>
              <a:rPr lang="en-US" dirty="0"/>
              <a:t>of re-analysis for the Earth system need to be undertaken as an ongoing strategic </a:t>
            </a:r>
            <a:r>
              <a:rPr lang="en-US" dirty="0" smtClean="0"/>
              <a:t>program, </a:t>
            </a:r>
            <a:r>
              <a:rPr lang="en-US" dirty="0"/>
              <a:t>and that in Europe the Commission need to take this fully on board in working with the main delivery </a:t>
            </a:r>
            <a:r>
              <a:rPr lang="en-US" dirty="0" smtClean="0"/>
              <a:t>centers;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challenge of the undertaking goes beyond simply funding the re-analysis work at the </a:t>
            </a:r>
            <a:r>
              <a:rPr lang="en-US" dirty="0" smtClean="0"/>
              <a:t>centers</a:t>
            </a:r>
            <a:r>
              <a:rPr lang="en-US" dirty="0"/>
              <a:t>.</a:t>
            </a:r>
            <a:r>
              <a:rPr lang="en-US" dirty="0" smtClean="0"/>
              <a:t> NCEO </a:t>
            </a:r>
            <a:r>
              <a:rPr lang="en-US" dirty="0"/>
              <a:t>strongly </a:t>
            </a:r>
            <a:r>
              <a:rPr lang="en-US" dirty="0" smtClean="0"/>
              <a:t>believes </a:t>
            </a:r>
            <a:r>
              <a:rPr lang="en-US" dirty="0"/>
              <a:t>that it is the </a:t>
            </a:r>
            <a:r>
              <a:rPr lang="en-US" dirty="0" smtClean="0"/>
              <a:t>centers</a:t>
            </a:r>
            <a:r>
              <a:rPr lang="en-US" dirty="0"/>
              <a:t>' interest to provide and support "test-bed re-</a:t>
            </a:r>
            <a:r>
              <a:rPr lang="en-US" dirty="0" smtClean="0"/>
              <a:t>analysis </a:t>
            </a:r>
            <a:r>
              <a:rPr lang="en-US" dirty="0"/>
              <a:t>systems" so that the wider community can make a major contribution to the testing and development work with an eye on making a smooth transition to operational practice at the </a:t>
            </a:r>
            <a:r>
              <a:rPr lang="en-US" dirty="0" smtClean="0"/>
              <a:t>centers;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There needs to be a lot more work on the reliability of re-analysis products for "trend detection and attribution" and also for their use in derived products where quantities are derived from a model (constrained by observation) but not directly observed. The example par excellence is, of course, rainfall, but there are others;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Re-analysis can make an important contribution to guiding and prioritizing investment in observing systems, and the space agencies need ensure that they take full advantage of this information.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467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Agency Priorities: An Open Panel Discussion with Conference Participants</vt:lpstr>
      <vt:lpstr>Slide 2</vt:lpstr>
      <vt:lpstr>NCEO, UK</vt:lpstr>
      <vt:lpstr>Slide 4</vt:lpstr>
      <vt:lpstr>Slide 5</vt:lpstr>
      <vt:lpstr>Slide 6</vt:lpstr>
    </vt:vector>
  </TitlesOfParts>
  <Company>wmo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NCEO, UK</dc:title>
  <dc:creator>Michel RIxen</dc:creator>
  <cp:lastModifiedBy>Michel RIxen</cp:lastModifiedBy>
  <cp:revision>3</cp:revision>
  <dcterms:created xsi:type="dcterms:W3CDTF">2012-05-09T00:25:39Z</dcterms:created>
  <dcterms:modified xsi:type="dcterms:W3CDTF">2012-05-09T01:02:40Z</dcterms:modified>
</cp:coreProperties>
</file>