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Quoted verbatim from Adrian's slide #10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Again Nearly verbatim copy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rgbClr val="000000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rgbClr val="000000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rgbClr val="000000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4th WCRP International Conference on Reanalysis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Wrap Up</a:t>
            </a:r>
          </a:p>
          <a:p>
            <a:pPr>
              <a:buNone/>
            </a:pPr>
            <a:r>
              <a:rPr lang="en"/>
              <a:t>Friday, 11 May 2012, Silver Spring MD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Land Reanalysis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6388"/>
              <a:buFont typeface="Arial"/>
              <a:buChar char="•"/>
            </a:pPr>
            <a:r>
              <a:rPr lang="en" sz="2400"/>
              <a:t>Precipitation bias correction of atm reanalysis needed for hydrologic application </a:t>
            </a:r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/>
              <a:t>ET from recent global reanalysis products, e.g., CFSR, MERRA, MERRA-Land, ERA-Interim, JRA, can be useful in land-atmosphere coupling studies.</a:t>
            </a:r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/>
              <a:t>Hourly surface data should have benefit, resolve the diurnal, evaluate parameterizations </a:t>
            </a:r>
          </a:p>
          <a:p>
            <a: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6388"/>
              <a:buFont typeface="Arial"/>
              <a:buChar char="•"/>
            </a:pPr>
            <a:r>
              <a:rPr lang="en" sz="2400"/>
              <a:t>NCEP CFSR GLDAS replay to improved spin-up initial conditions and one continuous simulation to support the proposed Global Drought Monitor activities.</a:t>
            </a:r>
          </a:p>
          <a:p>
            <a: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6388"/>
              <a:buFont typeface="Arial"/>
              <a:buChar char="•"/>
            </a:pPr>
            <a:r>
              <a:rPr lang="en" sz="2400"/>
              <a:t>Full assimilation: soil moisture, snow, temperature to be realized; but subject to observing system variations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Data assimilation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604899" cy="5447615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2200" dirty="0">
                <a:solidFill>
                  <a:srgbClr val="222222"/>
                </a:solidFill>
              </a:rPr>
              <a:t>- emerging hybrid Var/EnKf, but also other, non-Gaussian techniques such as Particle Filters being explored</a:t>
            </a:r>
          </a:p>
          <a:p>
            <a:pPr lvl="0" rtl="0">
              <a:buNone/>
            </a:pPr>
            <a:r>
              <a:rPr lang="en" sz="2200" dirty="0">
                <a:solidFill>
                  <a:srgbClr val="222222"/>
                </a:solidFill>
              </a:rPr>
              <a:t>- some potential identified in ocean-atmosphere coupling</a:t>
            </a:r>
          </a:p>
          <a:p>
            <a:pPr lvl="0" rtl="0">
              <a:buNone/>
            </a:pPr>
            <a:r>
              <a:rPr lang="en" sz="2200" dirty="0">
                <a:solidFill>
                  <a:srgbClr val="222222"/>
                </a:solidFill>
              </a:rPr>
              <a:t>- stratosphere/mesosphere and deep ocean: poorly observed, </a:t>
            </a:r>
            <a:r>
              <a:rPr lang="en" sz="2200" dirty="0" smtClean="0">
                <a:solidFill>
                  <a:srgbClr val="222222"/>
                </a:solidFill>
              </a:rPr>
              <a:t>difficult (impossible?) to anchoring</a:t>
            </a:r>
            <a:endParaRPr lang="en" sz="2200" dirty="0">
              <a:solidFill>
                <a:srgbClr val="222222"/>
              </a:solidFill>
            </a:endParaRPr>
          </a:p>
          <a:p>
            <a:pPr lvl="0" rtl="0">
              <a:buNone/>
            </a:pPr>
            <a:r>
              <a:rPr lang="en" sz="2200" dirty="0">
                <a:solidFill>
                  <a:srgbClr val="222222"/>
                </a:solidFill>
              </a:rPr>
              <a:t>- model and obs covariances: many open questions (background, update, inflation, localization, multivariate, balance)</a:t>
            </a:r>
          </a:p>
          <a:p>
            <a:pPr lvl="0" rtl="0">
              <a:buNone/>
            </a:pPr>
            <a:r>
              <a:rPr lang="en" sz="2200" dirty="0">
                <a:solidFill>
                  <a:srgbClr val="222222"/>
                </a:solidFill>
              </a:rPr>
              <a:t>- bias correction: several methods but noted both models and obs have biases</a:t>
            </a:r>
          </a:p>
          <a:p>
            <a:pPr lvl="0" rtl="0">
              <a:buNone/>
            </a:pPr>
            <a:r>
              <a:rPr lang="en" sz="2200" dirty="0">
                <a:solidFill>
                  <a:srgbClr val="222222"/>
                </a:solidFill>
              </a:rPr>
              <a:t>- </a:t>
            </a:r>
            <a:r>
              <a:rPr lang="en" sz="2200" dirty="0" smtClean="0">
                <a:solidFill>
                  <a:srgbClr val="222222"/>
                </a:solidFill>
              </a:rPr>
              <a:t>Weak constraint 4dVAR – estimate/correct model bias</a:t>
            </a:r>
            <a:endParaRPr lang="en" sz="2200" dirty="0">
              <a:solidFill>
                <a:srgbClr val="222222"/>
              </a:solidFill>
            </a:endParaRPr>
          </a:p>
          <a:p>
            <a:pPr lvl="0" rtl="0">
              <a:buNone/>
            </a:pPr>
            <a:r>
              <a:rPr lang="en" sz="2200" dirty="0">
                <a:solidFill>
                  <a:srgbClr val="222222"/>
                </a:solidFill>
              </a:rPr>
              <a:t>- seamless nesting to work across scale with heterogeneous grids</a:t>
            </a:r>
          </a:p>
          <a:p>
            <a:endParaRPr dirty="0"/>
          </a:p>
          <a:p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User Applications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032117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3810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 dirty="0"/>
              <a:t>Examples were presented:</a:t>
            </a:r>
          </a:p>
          <a:p>
            <a:pPr marL="914400" lvl="0" indent="-3810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 dirty="0"/>
              <a:t>drought</a:t>
            </a:r>
          </a:p>
          <a:p>
            <a:pPr marL="914400" lvl="0" indent="-3810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 dirty="0"/>
              <a:t>precipitation extremes</a:t>
            </a:r>
          </a:p>
          <a:p>
            <a:pPr marL="914400" lvl="0" indent="-3810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 dirty="0"/>
              <a:t>tropical cyclones</a:t>
            </a:r>
          </a:p>
          <a:p>
            <a:pPr marL="914400" lvl="0" indent="-3810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 dirty="0"/>
              <a:t>climate projections</a:t>
            </a:r>
          </a:p>
          <a:p>
            <a:pPr marL="914400" lvl="0" indent="-3810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 dirty="0"/>
              <a:t>regional downscaling</a:t>
            </a:r>
          </a:p>
          <a:p>
            <a:pPr marL="914400" lvl="0" indent="-3810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 dirty="0"/>
              <a:t>wind farm investment and reinsurance</a:t>
            </a:r>
          </a:p>
          <a:p>
            <a:pPr marL="914400" lvl="0" indent="-3810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 dirty="0"/>
              <a:t>...</a:t>
            </a:r>
          </a:p>
          <a:p>
            <a:endParaRPr dirty="0"/>
          </a:p>
          <a:p>
            <a:pPr lvl="0">
              <a:buNone/>
            </a:pPr>
            <a:r>
              <a:rPr lang="en" sz="2400" dirty="0"/>
              <a:t>But there exist discrepancies between </a:t>
            </a:r>
            <a:r>
              <a:rPr lang="en" sz="2400" dirty="0" smtClean="0"/>
              <a:t>reanalyses (uncertainty), </a:t>
            </a:r>
            <a:r>
              <a:rPr lang="en" sz="2400" dirty="0"/>
              <a:t>need to factor this into the decision making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In Situ Observations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/>
              <a:t>Homogenization of radiosondes has had tremendous positive impact, further developments are crucial</a:t>
            </a:r>
          </a:p>
          <a:p>
            <a:pPr marL="457200" lvl="0" indent="-3810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/>
              <a:t>Integrated Global Radiosonde Archive (IGRA): potential to double data base, focus on 'big wins'</a:t>
            </a:r>
          </a:p>
          <a:p>
            <a:pPr marL="457200" lvl="0" indent="-3810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/>
              <a:t>changes in radiosonde hardware and processing sometime difficult to identify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humidity homogenization important, but very difficult</a:t>
            </a:r>
          </a:p>
          <a:p>
            <a:pPr marL="457200" lvl="0" indent="-3810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/>
              <a:t>ICOADS input to almost all reanalyses, essential for community but budget cuts</a:t>
            </a:r>
          </a:p>
          <a:p>
            <a:pPr marL="457200" lvl="0" indent="-3810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/>
              <a:t>GRUAN essential because non ref observations have biases, need some redundancy to constrain structural uncertainty and detect trends; </a:t>
            </a:r>
            <a:r>
              <a:rPr lang="en" sz="2400" u="sng"/>
              <a:t>How to best use GRUAN?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Remotely Sensed Observations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u="sng"/>
              <a:t>Conflicting goals </a:t>
            </a:r>
            <a:r>
              <a:rPr lang="en"/>
              <a:t>in atmospheric reanalyses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time homogeneous data sets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utilization of the best newest data sets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response: Families of reanalyses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Reprocessings are critical (e.g. AMV)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How to make better use of sat data bias estimates? Entrain data reprocessing? Intercalibrations?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centralized and decentralized facilities: expand potential for applications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geolocation land/ocean boundaries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342363" y="64395"/>
            <a:ext cx="8229600" cy="597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dirty="0"/>
              <a:t>Next Steps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457200" y="533400"/>
            <a:ext cx="8229600" cy="6311954"/>
          </a:xfrm>
          <a:prstGeom prst="rect">
            <a:avLst/>
          </a:prstGeom>
        </p:spPr>
        <p:txBody>
          <a:bodyPr wrap="square" lIns="91425" tIns="91425" rIns="91425" bIns="91425" anchor="t" anchorCtr="0">
            <a:spAutoFit/>
          </a:bodyPr>
          <a:lstStyle/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dirty="0"/>
              <a:t>Next Conference?</a:t>
            </a:r>
          </a:p>
          <a:p>
            <a:pPr marL="914400" marR="0" lvl="1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dirty="0"/>
              <a:t>4-5 years, likely Europe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dirty="0"/>
              <a:t>Other potential meetings?</a:t>
            </a:r>
          </a:p>
          <a:p>
            <a:pPr marL="914400" marR="0" lvl="1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dirty="0"/>
              <a:t>Reanalysis "Summer School"; grad/ECS training</a:t>
            </a:r>
          </a:p>
          <a:p>
            <a:pPr marL="914400" marR="0" lvl="1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dirty="0"/>
              <a:t>User's Workshop - perhaps geared more toward ECS - may have issues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dirty="0"/>
              <a:t>International Coordination?</a:t>
            </a:r>
          </a:p>
          <a:p>
            <a:pPr marL="914400" marR="0" lvl="1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dirty="0"/>
              <a:t>Input Observations - share best practices, expertise among all reanalysis developers</a:t>
            </a:r>
          </a:p>
          <a:p>
            <a:pPr marL="914400" marR="0" lvl="1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dirty="0"/>
              <a:t>Processing timing coordination?</a:t>
            </a:r>
          </a:p>
          <a:p>
            <a:pPr marL="914400" marR="0" lvl="1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dirty="0"/>
              <a:t>State of the Climate - coordinated comparisons - possibly through reanalysis.org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 dirty="0"/>
              <a:t>Reanalysis projects should only use data that can be passed through e.g. feedback files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597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Report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457200" y="1005839"/>
            <a:ext cx="8229600" cy="55619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Excellent work from the rapporteurs!</a:t>
            </a:r>
          </a:p>
          <a:p>
            <a:endParaRPr/>
          </a:p>
          <a:p>
            <a:pPr lvl="0" rtl="0">
              <a:buNone/>
            </a:pPr>
            <a:r>
              <a:rPr lang="en"/>
              <a:t>Will compile a first draft, and ask program committee and session chairs to review</a:t>
            </a:r>
          </a:p>
          <a:p>
            <a:endParaRPr/>
          </a:p>
          <a:p>
            <a:pPr lvl="0" rtl="0">
              <a:buNone/>
            </a:pPr>
            <a:r>
              <a:rPr lang="en"/>
              <a:t>Second draft will be posted online for open review (reanalysis.org) and announced to conference registrants (3-4 week period)</a:t>
            </a:r>
          </a:p>
          <a:p>
            <a:endParaRPr/>
          </a:p>
          <a:p>
            <a:pPr>
              <a:buNone/>
            </a:pPr>
            <a:r>
              <a:rPr lang="en"/>
              <a:t>Final doc will be a WCRP report, summary submitted to EOS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6297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Acknowledgements</a:t>
            </a:r>
          </a:p>
        </p:txBody>
      </p:sp>
      <p:sp>
        <p:nvSpPr>
          <p:cNvPr id="138" name="Shape 138"/>
          <p:cNvSpPr/>
          <p:nvPr/>
        </p:nvSpPr>
        <p:spPr>
          <a:xfrm>
            <a:off x="1117768" y="904337"/>
            <a:ext cx="6908463" cy="585250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for the time and effort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Program Committee: Ghassem Asrar, Gilbert Compo, Dick Dee, Bart van den Hurk, </a:t>
            </a:r>
            <a:r>
              <a:rPr lang="en-US" dirty="0" err="1" smtClean="0"/>
              <a:t>Kazutoshi</a:t>
            </a:r>
            <a:r>
              <a:rPr lang="en-US" dirty="0" smtClean="0"/>
              <a:t> </a:t>
            </a:r>
            <a:r>
              <a:rPr lang="en-US" dirty="0" err="1" smtClean="0"/>
              <a:t>Onogi</a:t>
            </a:r>
            <a:r>
              <a:rPr lang="en-US" dirty="0" smtClean="0"/>
              <a:t>, Robert Kistler, </a:t>
            </a:r>
            <a:r>
              <a:rPr lang="en-US" dirty="0" err="1" smtClean="0"/>
              <a:t>Suru</a:t>
            </a:r>
            <a:r>
              <a:rPr lang="en-US" dirty="0" smtClean="0"/>
              <a:t> Saha, Roger Saunders, Adrian Simmons, Detlef Stammer, Kevin Trenberth, Russ Vose, Peter van Oevelen</a:t>
            </a:r>
          </a:p>
          <a:p>
            <a:r>
              <a:rPr lang="en-US" dirty="0" smtClean="0"/>
              <a:t>Session Chairs: Michael Ek, Siegfried Schubert, Ana Nunes, Keith Haines</a:t>
            </a:r>
          </a:p>
          <a:p>
            <a:r>
              <a:rPr lang="en-US" dirty="0" smtClean="0"/>
              <a:t>Support: NOAA, NASA, ESA, NSF, </a:t>
            </a:r>
            <a:r>
              <a:rPr lang="en-US" dirty="0" err="1" smtClean="0"/>
              <a:t>DoE</a:t>
            </a:r>
            <a:r>
              <a:rPr lang="en-US" dirty="0" smtClean="0"/>
              <a:t>, and WCRP; ESSIC, USRA and EGU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000" b="1"/>
              <a:t>Ongoing business remains challenging and important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/>
              <a:t>–recovery of observational data from past years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/>
              <a:t>–improvement of </a:t>
            </a:r>
            <a:r>
              <a:rPr lang="en" sz="1800" u="sng"/>
              <a:t>assimilating models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/>
              <a:t>–improvement of assimilation methods, including the treatment of model error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000" b="1"/>
              <a:t>But we tend to shift from direct use of tried-and-tested NWP systems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/>
              <a:t>–adjusting (statically or dynamically) background errors for earlier, more poorly observed periods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/>
              <a:t>–developing </a:t>
            </a:r>
            <a:r>
              <a:rPr lang="en" sz="1800" u="sng"/>
              <a:t>longer-window data assimilation</a:t>
            </a:r>
            <a:r>
              <a:rPr lang="en" sz="1800"/>
              <a:t>, in which reanalysis can benefit from additional observations made after the analysis time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000" b="1"/>
              <a:t>And there are questions to be asked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/>
              <a:t>–should we expect a single method to be optimal across the centuries?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/>
              <a:t>–how </a:t>
            </a:r>
            <a:r>
              <a:rPr lang="en" sz="1800" u="sng"/>
              <a:t>quickly and fully </a:t>
            </a:r>
            <a:r>
              <a:rPr lang="en" sz="1800"/>
              <a:t>should coupling be introduced with the ocean circulation, with atmospheric chemistry, …?</a:t>
            </a:r>
          </a:p>
          <a:p>
            <a:pPr>
              <a:buNone/>
            </a:pPr>
            <a:r>
              <a:rPr lang="en" sz="1800"/>
              <a:t>should global producers provide global downscaling to higher resolution?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Keynote: Adrian Simmons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Keynote Cont.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135222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000" b="1" dirty="0"/>
              <a:t>How do producers secure </a:t>
            </a:r>
            <a:r>
              <a:rPr lang="en" sz="2000" b="1" u="sng" dirty="0"/>
              <a:t>funding</a:t>
            </a:r>
            <a:r>
              <a:rPr lang="en" sz="2000" b="1" dirty="0"/>
              <a:t> with a sufficient time horizon?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 dirty="0"/>
              <a:t>–to enable appropriate planning, preparation and execution of reanalyses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 dirty="0"/>
              <a:t>–to allow appropriate international coordination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000" b="1" dirty="0"/>
              <a:t>How many comprehensive global reanalyses do users need?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 dirty="0"/>
              <a:t>–covering which periods, </a:t>
            </a:r>
            <a:r>
              <a:rPr lang="en" sz="1800" u="sng" dirty="0"/>
              <a:t>how often refreshed</a:t>
            </a:r>
            <a:r>
              <a:rPr lang="en" sz="1800" dirty="0"/>
              <a:t>, when to be terminated?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 dirty="0"/>
              <a:t>–are </a:t>
            </a:r>
            <a:r>
              <a:rPr lang="en" sz="1800" u="sng" dirty="0"/>
              <a:t>three or four main centres </a:t>
            </a:r>
            <a:r>
              <a:rPr lang="en" sz="1800" dirty="0"/>
              <a:t>producing for global consumption enough?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 dirty="0"/>
              <a:t>–how many from around the Capital Beltway?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 dirty="0"/>
              <a:t>–is regional reanalysis a better focus for potential new entrants?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000" b="1" u="sng" dirty="0"/>
              <a:t>To what extent is international coordination needed?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 dirty="0"/>
              <a:t>- </a:t>
            </a:r>
            <a:r>
              <a:rPr lang="en" sz="1800" b="1" i="1" dirty="0"/>
              <a:t>development of input datasets</a:t>
            </a:r>
            <a:r>
              <a:rPr lang="en" sz="1800" dirty="0"/>
              <a:t> (observations, forcing fields, emissions, …)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 dirty="0"/>
              <a:t>–over timing of mainstream production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 dirty="0"/>
              <a:t>–over running of supplementary data assimilations and model integrations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 dirty="0"/>
              <a:t>–over linking of activities with climate modelling  </a:t>
            </a:r>
            <a:r>
              <a:rPr lang="en" sz="1800" b="1" i="1" u="sng" dirty="0"/>
              <a:t>(ESG-ongoing)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 dirty="0"/>
              <a:t>- </a:t>
            </a:r>
            <a:r>
              <a:rPr lang="en" sz="1800" b="1" i="1" dirty="0"/>
              <a:t>Contributions to State of the Climate</a:t>
            </a:r>
          </a:p>
          <a:p>
            <a:pPr>
              <a:buNone/>
            </a:pPr>
            <a:r>
              <a:rPr lang="en" sz="2000" b="1" dirty="0"/>
              <a:t>and how formal can or should this be?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404367"/>
            <a:ext cx="8229600" cy="738633"/>
          </a:xfrm>
          <a:prstGeom prst="rect">
            <a:avLst/>
          </a:prstGeom>
        </p:spPr>
        <p:txBody>
          <a:bodyPr wrap="square"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dirty="0"/>
              <a:t>Status and Plans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8229600" cy="5386060"/>
          </a:xfrm>
          <a:prstGeom prst="rect">
            <a:avLst/>
          </a:prstGeom>
        </p:spPr>
        <p:txBody>
          <a:bodyPr wrap="square" lIns="91425" tIns="91425" rIns="91425" bIns="91425" anchor="t" anchorCtr="0">
            <a:spAutoFit/>
          </a:bodyPr>
          <a:lstStyle/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dirty="0"/>
              <a:t>GMAO - Developing IESA components; </a:t>
            </a:r>
            <a:r>
              <a:rPr lang="en" dirty="0" smtClean="0"/>
              <a:t>MERRA Innovations </a:t>
            </a:r>
            <a:r>
              <a:rPr lang="en" dirty="0"/>
              <a:t>quick look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dirty="0"/>
              <a:t>NCEP - CFSRL underway with noted improvements - Hybrid 3D-V EnKF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 dirty="0"/>
              <a:t>Collaborations with GMAO on Assim. e.g. cloud affected radiances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dirty="0"/>
              <a:t>ESRL - Sfc based reanalysis shows skill throughout the Trop., need long record - extremes and CMIP5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dirty="0"/>
              <a:t>JRA </a:t>
            </a:r>
            <a:r>
              <a:rPr lang="en" b="1" dirty="0"/>
              <a:t>go go</a:t>
            </a:r>
            <a:r>
              <a:rPr lang="en" dirty="0"/>
              <a:t>! shows improvement - planned are a family of experiments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51967"/>
            <a:ext cx="8229600" cy="738633"/>
          </a:xfrm>
          <a:prstGeom prst="rect">
            <a:avLst/>
          </a:prstGeom>
        </p:spPr>
        <p:txBody>
          <a:bodyPr wrap="square"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dirty="0"/>
              <a:t>Status and Plans Cont.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457200" y="10668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dirty="0"/>
              <a:t>ECMWF - ERA CLIM - Building a succession of reanalyses - ensemble model, pressure, land, satellite era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dirty="0"/>
              <a:t>Ocean Reanalyses - Thriving - data record issues, new data opportunities GRACE, SMOS Aquarius</a:t>
            </a:r>
          </a:p>
          <a:p>
            <a:endParaRPr dirty="0"/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dirty="0"/>
              <a:t>Are there too many?    No</a:t>
            </a:r>
          </a:p>
          <a:p>
            <a:pPr marL="457200" lvl="0" indent="-4191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dirty="0"/>
              <a:t>When to run a new reanalysis?   If a development represents a contribution beyond current capability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175767"/>
            <a:ext cx="8229600" cy="738633"/>
          </a:xfrm>
          <a:prstGeom prst="rect">
            <a:avLst/>
          </a:prstGeom>
        </p:spPr>
        <p:txBody>
          <a:bodyPr wrap="square"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dirty="0"/>
              <a:t>Atmospheric Reanalyses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7200" y="838200"/>
            <a:ext cx="8229600" cy="5729700"/>
          </a:xfrm>
          <a:prstGeom prst="rect">
            <a:avLst/>
          </a:prstGeom>
        </p:spPr>
        <p:txBody>
          <a:bodyPr wrap="square" lIns="91425" tIns="91425" rIns="91425" bIns="91425" anchor="t" anchorCtr="0">
            <a:sp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dirty="0"/>
              <a:t>Why Bother?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 dirty="0"/>
              <a:t>Regional reanalyses provide value-added information beyond the global reanalyses (e.g. Surface met.) 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dirty="0"/>
              <a:t>Regional Ensembles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 dirty="0"/>
              <a:t>Ensemble mean provides some additional benefit, uncertainty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 dirty="0"/>
              <a:t>Systematic bias in the forcing reanalysis can have adverse impact on regional downscaling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dirty="0"/>
              <a:t>Extremes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 dirty="0"/>
              <a:t>Climate models need only represent well the first 4 moments of daily variability, but long reanalyses are needed for statistical significance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Atmospheric reanalysis Cont.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Arctic shows variability among global reanalyses; uncertainty related data volume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Reanalyses initialize model simulations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Can expose errors in GCMs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Need assimilated obs (and Innov./Feedback)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Better characterization of reanalysis uncertainty</a:t>
            </a:r>
          </a:p>
          <a:p>
            <a:pPr marL="457200" lvl="0" indent="-4191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An underlying objective of reanalysis is to improve the background models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Integrated Analysis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185731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dirty="0"/>
              <a:t>As reanalyses have evolved a broad range of Earth system research activities are growing</a:t>
            </a:r>
          </a:p>
          <a:p>
            <a:pPr lvl="0" rtl="0">
              <a:buNone/>
            </a:pPr>
            <a:r>
              <a:rPr lang="en" dirty="0"/>
              <a:t>Aerosol - Sulfate, pollution, fire assimilated and interacting - Increments provide assessment</a:t>
            </a:r>
          </a:p>
          <a:p>
            <a:pPr lvl="0" rtl="0">
              <a:buNone/>
            </a:pPr>
            <a:r>
              <a:rPr lang="en" dirty="0"/>
              <a:t>Land - SM, Snow, T - Coupling strength</a:t>
            </a:r>
          </a:p>
          <a:p>
            <a:pPr lvl="0" rtl="0">
              <a:buNone/>
            </a:pPr>
            <a:r>
              <a:rPr lang="en" dirty="0"/>
              <a:t>Isotope - Proxy modeling for Paleo</a:t>
            </a:r>
          </a:p>
          <a:p>
            <a:pPr>
              <a:buNone/>
            </a:pPr>
            <a:r>
              <a:rPr lang="en" dirty="0"/>
              <a:t>Arctic </a:t>
            </a:r>
            <a:r>
              <a:rPr lang="en" dirty="0" smtClean="0"/>
              <a:t>– regional reanalyses to </a:t>
            </a:r>
            <a:r>
              <a:rPr lang="en" dirty="0"/>
              <a:t>get at the rapid changes in sea ice - Glacier mass budgets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57200" y="175767"/>
            <a:ext cx="8229600" cy="738633"/>
          </a:xfrm>
          <a:prstGeom prst="rect">
            <a:avLst/>
          </a:prstGeom>
        </p:spPr>
        <p:txBody>
          <a:bodyPr wrap="square"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dirty="0"/>
              <a:t>Ocean Reanalyses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57200" y="838200"/>
            <a:ext cx="8229600" cy="5450180"/>
          </a:xfrm>
          <a:prstGeom prst="rect">
            <a:avLst/>
          </a:prstGeom>
        </p:spPr>
        <p:txBody>
          <a:bodyPr wrap="square" lIns="91425" tIns="91425" rIns="91425" bIns="91425" anchor="t" anchorCtr="0">
            <a:sp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dirty="0"/>
              <a:t>A large number of ocean reanalyses are being produced  -  ensembles have benefit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dirty="0"/>
              <a:t>Need to control biases, but how: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 dirty="0"/>
              <a:t>e.g. bias correcting forcing data, variational correction via EnKF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dirty="0"/>
              <a:t>Biases also affected changing observing system, how to address the radical variations of the ocean observations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dirty="0"/>
              <a:t>Historical reanalyses El Nino looks promising; High ensemble skill</a:t>
            </a:r>
          </a:p>
          <a:p>
            <a:pPr marL="457200" lvl="0" indent="-4191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dirty="0"/>
              <a:t>Resolution may improve MOC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1281</Words>
  <Application>Microsoft Office PowerPoint</Application>
  <PresentationFormat>On-screen Show (4:3)</PresentationFormat>
  <Paragraphs>138</Paragraphs>
  <Slides>18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/>
      <vt:lpstr>4th WCRP International Conference on Reanalysis</vt:lpstr>
      <vt:lpstr>Keynote: Adrian Simmons</vt:lpstr>
      <vt:lpstr>Keynote Cont.</vt:lpstr>
      <vt:lpstr>Status and Plans</vt:lpstr>
      <vt:lpstr>Status and Plans Cont.</vt:lpstr>
      <vt:lpstr>Atmospheric Reanalyses</vt:lpstr>
      <vt:lpstr>Atmospheric reanalysis Cont.</vt:lpstr>
      <vt:lpstr>Integrated Analysis</vt:lpstr>
      <vt:lpstr>Ocean Reanalyses</vt:lpstr>
      <vt:lpstr>Land Reanalysis</vt:lpstr>
      <vt:lpstr>Data assimilation</vt:lpstr>
      <vt:lpstr>User Applications</vt:lpstr>
      <vt:lpstr>In Situ Observations</vt:lpstr>
      <vt:lpstr>Remotely Sensed Observations</vt:lpstr>
      <vt:lpstr>Next Steps</vt:lpstr>
      <vt:lpstr>Report</vt:lpstr>
      <vt:lpstr>Acknowledgements</vt:lpstr>
      <vt:lpstr>Thanks for the time and effort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4th WCRP International Conference on Reanalysis</dc:title>
  <cp:lastModifiedBy>Travel</cp:lastModifiedBy>
  <cp:revision>7</cp:revision>
  <dcterms:modified xsi:type="dcterms:W3CDTF">2012-05-11T14:34:30Z</dcterms:modified>
</cp:coreProperties>
</file>