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7" r:id="rId2"/>
    <p:sldId id="521" r:id="rId3"/>
    <p:sldId id="563" r:id="rId4"/>
    <p:sldId id="562" r:id="rId5"/>
    <p:sldId id="564" r:id="rId6"/>
    <p:sldId id="561" r:id="rId7"/>
    <p:sldId id="565" r:id="rId8"/>
    <p:sldId id="566" r:id="rId9"/>
    <p:sldId id="568" r:id="rId10"/>
    <p:sldId id="557" r:id="rId11"/>
    <p:sldId id="555" r:id="rId12"/>
    <p:sldId id="571" r:id="rId13"/>
    <p:sldId id="556" r:id="rId14"/>
    <p:sldId id="558" r:id="rId15"/>
    <p:sldId id="559" r:id="rId16"/>
    <p:sldId id="572" r:id="rId17"/>
    <p:sldId id="560" r:id="rId18"/>
    <p:sldId id="574" r:id="rId19"/>
    <p:sldId id="570" r:id="rId20"/>
    <p:sldId id="575" r:id="rId21"/>
    <p:sldId id="573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EAEAEA"/>
    <a:srgbClr val="0099FF"/>
    <a:srgbClr val="0099CC"/>
    <a:srgbClr val="33CCFF"/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2477" autoAdjust="0"/>
  </p:normalViewPr>
  <p:slideViewPr>
    <p:cSldViewPr snapToGrid="0">
      <p:cViewPr varScale="1">
        <p:scale>
          <a:sx n="79" d="100"/>
          <a:sy n="79" d="100"/>
        </p:scale>
        <p:origin x="-2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794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33EF2-9525-41F7-8DBD-5074F5547CBC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794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D2BA2-9179-4F55-A9FE-32F7CCAC0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9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09758"/>
            <a:ext cx="5587366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9B5B68A-F8DA-480E-9BAB-7FCD866FE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3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5B68A-F8DA-480E-9BAB-7FCD866FE6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700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00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0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E7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ams background NOAA bir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88" y="6350"/>
            <a:ext cx="91408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0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5714486" y="6364288"/>
            <a:ext cx="2866490" cy="36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65000"/>
              </a:lnSpc>
              <a:defRPr/>
            </a:pPr>
            <a:r>
              <a:rPr lang="en-US" sz="900" dirty="0" smtClean="0">
                <a:solidFill>
                  <a:srgbClr val="EAEAEA"/>
                </a:solidFill>
                <a:latin typeface="Comic Sans MS" pitchFamily="66" charset="0"/>
              </a:rPr>
              <a:t>4</a:t>
            </a:r>
            <a:r>
              <a:rPr lang="en-US" sz="900" baseline="30000" dirty="0" smtClean="0">
                <a:solidFill>
                  <a:srgbClr val="EAEAEA"/>
                </a:solidFill>
                <a:latin typeface="Comic Sans MS" pitchFamily="66" charset="0"/>
              </a:rPr>
              <a:t>th</a:t>
            </a:r>
            <a:r>
              <a:rPr lang="en-US" sz="900" dirty="0" smtClean="0">
                <a:solidFill>
                  <a:srgbClr val="EAEAEA"/>
                </a:solidFill>
                <a:latin typeface="Comic Sans MS" pitchFamily="66" charset="0"/>
              </a:rPr>
              <a:t> WCRP International</a:t>
            </a:r>
            <a:r>
              <a:rPr lang="en-US" sz="900" baseline="0" dirty="0" smtClean="0">
                <a:solidFill>
                  <a:srgbClr val="EAEAEA"/>
                </a:solidFill>
                <a:latin typeface="Comic Sans MS" pitchFamily="66" charset="0"/>
              </a:rPr>
              <a:t> Conference on </a:t>
            </a:r>
            <a:r>
              <a:rPr lang="en-US" sz="900" baseline="0" dirty="0" err="1" smtClean="0">
                <a:solidFill>
                  <a:srgbClr val="EAEAEA"/>
                </a:solidFill>
                <a:latin typeface="Comic Sans MS" pitchFamily="66" charset="0"/>
              </a:rPr>
              <a:t>Reanalyses</a:t>
            </a:r>
            <a:endParaRPr lang="en-US" sz="900" baseline="0" dirty="0" smtClean="0">
              <a:solidFill>
                <a:srgbClr val="EAEAEA"/>
              </a:solidFill>
              <a:latin typeface="Comic Sans MS" pitchFamily="66" charset="0"/>
            </a:endParaRPr>
          </a:p>
          <a:p>
            <a:pPr algn="ctr">
              <a:lnSpc>
                <a:spcPct val="65000"/>
              </a:lnSpc>
              <a:defRPr/>
            </a:pPr>
            <a:endParaRPr lang="en-US" sz="900" dirty="0" smtClean="0">
              <a:solidFill>
                <a:srgbClr val="EAEAEA"/>
              </a:solidFill>
              <a:latin typeface="Comic Sans MS" pitchFamily="66" charset="0"/>
            </a:endParaRPr>
          </a:p>
          <a:p>
            <a:pPr algn="ctr">
              <a:lnSpc>
                <a:spcPct val="65000"/>
              </a:lnSpc>
              <a:defRPr/>
            </a:pPr>
            <a:r>
              <a:rPr lang="en-US" sz="900" dirty="0" smtClean="0">
                <a:solidFill>
                  <a:srgbClr val="EAEAEA"/>
                </a:solidFill>
                <a:latin typeface="Comic Sans MS" pitchFamily="66" charset="0"/>
              </a:rPr>
              <a:t>Silver Spring, MD, May 7-11, 2012</a:t>
            </a:r>
            <a:endParaRPr lang="en-US" sz="9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pic>
        <p:nvPicPr>
          <p:cNvPr id="1030" name="Picture 20" descr="doc gif fil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0363" y="6291263"/>
            <a:ext cx="47466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1" descr="NOAA 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2650" y="6296025"/>
            <a:ext cx="4476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Text Box 36"/>
          <p:cNvSpPr txBox="1">
            <a:spLocks noChangeArrowheads="1"/>
          </p:cNvSpPr>
          <p:nvPr userDrawn="1"/>
        </p:nvSpPr>
        <p:spPr bwMode="auto">
          <a:xfrm>
            <a:off x="8845550" y="6643688"/>
            <a:ext cx="361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1F15EF7-C703-46D5-A7E6-8D6F1749B45F}" type="slidenum">
              <a:rPr lang="en-US" sz="800">
                <a:solidFill>
                  <a:srgbClr val="EAEAEA"/>
                </a:solidFill>
                <a:latin typeface="Comic Sans MS" pitchFamily="66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>
              <a:solidFill>
                <a:srgbClr val="EAEAEA"/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EAEAE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Rockwell Condensed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Rockwell Condensed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04176" y="2690638"/>
            <a:ext cx="93337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</a:rPr>
              <a:t>An </a:t>
            </a:r>
            <a:r>
              <a:rPr lang="en-US" sz="3600" b="1" dirty="0" err="1" smtClean="0">
                <a:solidFill>
                  <a:schemeClr val="accent2"/>
                </a:solidFill>
                <a:latin typeface="Comic Sans MS" pitchFamily="66" charset="0"/>
              </a:rPr>
              <a:t>Intercomparison</a:t>
            </a:r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</a:rPr>
              <a:t> of</a:t>
            </a: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</a:rPr>
              <a:t>Temperature Trends in the </a:t>
            </a: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</a:rPr>
              <a:t>U.S. Historical Climatology Network</a:t>
            </a: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</a:rPr>
              <a:t>and Recent Atmospheric </a:t>
            </a:r>
            <a:r>
              <a:rPr lang="en-US" sz="3600" b="1" dirty="0" err="1" smtClean="0">
                <a:solidFill>
                  <a:schemeClr val="accent2"/>
                </a:solidFill>
                <a:latin typeface="Comic Sans MS" pitchFamily="66" charset="0"/>
              </a:rPr>
              <a:t>Renalyses</a:t>
            </a:r>
            <a:endParaRPr lang="en-US" sz="36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en-US" sz="4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Russell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Vose</a:t>
            </a:r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Scott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Applequist</a:t>
            </a:r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Matthew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Menne</a:t>
            </a:r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Claude Williams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Peter Thorne</a:t>
            </a:r>
            <a:endParaRPr lang="en-US" sz="44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4" r="42884" b="66665"/>
          <a:stretch/>
        </p:blipFill>
        <p:spPr>
          <a:xfrm>
            <a:off x="1800325" y="1624270"/>
            <a:ext cx="5465237" cy="4269426"/>
          </a:xfrm>
          <a:prstGeom prst="rect">
            <a:avLst/>
          </a:prstGeom>
          <a:ln w="31750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01189" y="1804737"/>
            <a:ext cx="2370222" cy="24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Temperature Trends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18667" r="5695" b="18669"/>
          <a:stretch/>
        </p:blipFill>
        <p:spPr>
          <a:xfrm>
            <a:off x="730360" y="1627410"/>
            <a:ext cx="7680960" cy="4297680"/>
          </a:xfrm>
          <a:prstGeom prst="rect">
            <a:avLst/>
          </a:prstGeom>
          <a:ln w="317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059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Mean Temperature Recap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All trends are positive and </a:t>
            </a:r>
            <a:r>
              <a:rPr lang="en-US" sz="2400" dirty="0"/>
              <a:t>statistically significant </a:t>
            </a:r>
            <a:r>
              <a:rPr lang="en-US" sz="2400" dirty="0" smtClean="0"/>
              <a:t>  (in </a:t>
            </a:r>
            <a:r>
              <a:rPr lang="en-US" sz="2400" dirty="0"/>
              <a:t>both HCN and </a:t>
            </a:r>
            <a:r>
              <a:rPr lang="en-US" sz="2400" dirty="0" smtClean="0"/>
              <a:t>the </a:t>
            </a:r>
            <a:r>
              <a:rPr lang="en-US" sz="2400" dirty="0" err="1" smtClean="0"/>
              <a:t>reanalyses</a:t>
            </a:r>
            <a:r>
              <a:rPr lang="en-US" sz="2400" dirty="0" smtClean="0"/>
              <a:t>)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The trend in the adjusted HCN is roughly comparable to the ensemble mean of the </a:t>
            </a:r>
            <a:r>
              <a:rPr lang="en-US" sz="2400" dirty="0" err="1" smtClean="0"/>
              <a:t>reanalyses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The HCN adjustments improve consistency with the reanalysis suite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14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Maximum/Minimum Trends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31989" r="6867" b="33346"/>
          <a:stretch/>
        </p:blipFill>
        <p:spPr>
          <a:xfrm>
            <a:off x="1219971" y="1627396"/>
            <a:ext cx="6725871" cy="3570311"/>
          </a:xfrm>
          <a:prstGeom prst="rect">
            <a:avLst/>
          </a:prstGeom>
          <a:ln w="317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643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33266" r="42884" b="33396"/>
          <a:stretch/>
        </p:blipFill>
        <p:spPr>
          <a:xfrm>
            <a:off x="1800324" y="1626672"/>
            <a:ext cx="5465237" cy="4270248"/>
          </a:xfrm>
          <a:prstGeom prst="rect">
            <a:avLst/>
          </a:prstGeom>
          <a:ln w="31750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61349" y="1816769"/>
            <a:ext cx="2370222" cy="24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66489" r="42884" b="180"/>
          <a:stretch/>
        </p:blipFill>
        <p:spPr>
          <a:xfrm>
            <a:off x="1800328" y="1621856"/>
            <a:ext cx="5465237" cy="4269426"/>
          </a:xfrm>
          <a:prstGeom prst="rect">
            <a:avLst/>
          </a:prstGeom>
          <a:ln w="31750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61349" y="1828801"/>
            <a:ext cx="2370222" cy="24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Maximum/Minimum Recap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All trends are positive and statistically significant   (in both HCN and the </a:t>
            </a:r>
            <a:r>
              <a:rPr lang="en-US" sz="2400" dirty="0" err="1"/>
              <a:t>reanalyses</a:t>
            </a:r>
            <a:r>
              <a:rPr lang="en-US" sz="2400" dirty="0"/>
              <a:t>)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HCN </a:t>
            </a:r>
            <a:r>
              <a:rPr lang="en-US" sz="2400" dirty="0" smtClean="0"/>
              <a:t>adjustments </a:t>
            </a:r>
            <a:r>
              <a:rPr lang="en-US" sz="2400" dirty="0"/>
              <a:t>improve consistency with the </a:t>
            </a:r>
            <a:r>
              <a:rPr lang="en-US" sz="2400" dirty="0" err="1" smtClean="0"/>
              <a:t>reanalyses</a:t>
            </a:r>
            <a:r>
              <a:rPr lang="en-US" sz="2400" dirty="0" smtClean="0"/>
              <a:t> (more warming in maximum temperature)</a:t>
            </a:r>
            <a:endParaRPr lang="en-US" sz="2400" dirty="0"/>
          </a:p>
          <a:p>
            <a:pPr eaLnBrk="1" hangingPunct="1"/>
            <a:r>
              <a:rPr lang="en-US" sz="2400" dirty="0" smtClean="0"/>
              <a:t>The HCN adjustments may not fully compensate for some recent changes (HCN trends too small?)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11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Grid-Box Trends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2488" y="1528449"/>
            <a:ext cx="4405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Mean temperature only</a:t>
            </a:r>
          </a:p>
          <a:p>
            <a:pPr marL="112713" indent="-112713">
              <a:buFont typeface="Arial" pitchFamily="34" charset="0"/>
              <a:buChar char="•"/>
            </a:pPr>
            <a:endParaRPr lang="en-US" sz="2000" b="1" dirty="0" smtClean="0">
              <a:latin typeface="+mn-lt"/>
            </a:endParaRPr>
          </a:p>
          <a:p>
            <a:pPr marL="112713" indent="-112713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Compute reanalysis trend by box</a:t>
            </a:r>
          </a:p>
          <a:p>
            <a:pPr marL="112713" indent="-112713">
              <a:buFont typeface="Arial" pitchFamily="34" charset="0"/>
              <a:buChar char="•"/>
            </a:pPr>
            <a:endParaRPr lang="en-US" sz="2000" b="1" dirty="0" smtClean="0">
              <a:latin typeface="+mn-lt"/>
            </a:endParaRPr>
          </a:p>
          <a:p>
            <a:pPr marL="112713" indent="-112713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Compute HCN trend by box</a:t>
            </a:r>
          </a:p>
          <a:p>
            <a:pPr marL="569913" lvl="1" indent="-112713">
              <a:buFont typeface="Arial" pitchFamily="34" charset="0"/>
              <a:buChar char="•"/>
            </a:pPr>
            <a:endParaRPr lang="en-US" sz="1600" b="1" dirty="0" smtClean="0">
              <a:latin typeface="+mn-lt"/>
            </a:endParaRPr>
          </a:p>
          <a:p>
            <a:pPr marL="569913" lvl="1" indent="-112713"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Interpolate HCN anomalies to reanalysis grid</a:t>
            </a:r>
          </a:p>
          <a:p>
            <a:pPr marL="569913" lvl="1" indent="-112713"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Makes sense because HCN denser than half the </a:t>
            </a:r>
            <a:r>
              <a:rPr lang="en-US" sz="1600" b="1" dirty="0" err="1" smtClean="0">
                <a:latin typeface="+mn-lt"/>
              </a:rPr>
              <a:t>reanalyses</a:t>
            </a:r>
            <a:endParaRPr lang="en-US" sz="1600" b="1" dirty="0" smtClean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4" r="51511" b="75998"/>
          <a:stretch/>
        </p:blipFill>
        <p:spPr>
          <a:xfrm>
            <a:off x="199723" y="1629739"/>
            <a:ext cx="4526280" cy="289657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36883" y="4006519"/>
            <a:ext cx="1612232" cy="34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5" r="51665" b="76298"/>
          <a:stretch/>
        </p:blipFill>
        <p:spPr>
          <a:xfrm>
            <a:off x="199957" y="1628657"/>
            <a:ext cx="4531146" cy="288388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8" t="74656" r="28317" b="10680"/>
          <a:stretch/>
        </p:blipFill>
        <p:spPr>
          <a:xfrm>
            <a:off x="4918993" y="2868737"/>
            <a:ext cx="3865632" cy="163465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Grid-Box Trends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2488" y="1528449"/>
            <a:ext cx="4153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Assign each box to one of five categories based on its reanalysis and HCN trends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4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3" r="1506" b="26663"/>
          <a:stretch/>
        </p:blipFill>
        <p:spPr>
          <a:xfrm>
            <a:off x="127765" y="136689"/>
            <a:ext cx="6157794" cy="594173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8" t="74656" r="28317" b="10680"/>
          <a:stretch/>
        </p:blipFill>
        <p:spPr>
          <a:xfrm>
            <a:off x="6448397" y="136689"/>
            <a:ext cx="2576326" cy="108998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9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Climate Monitoring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NOAA/NCDC </a:t>
            </a:r>
            <a:r>
              <a:rPr lang="en-US" sz="2400" i="1" dirty="0" smtClean="0"/>
              <a:t>State of the Climate</a:t>
            </a:r>
            <a:r>
              <a:rPr lang="en-US" sz="2400" dirty="0" smtClean="0"/>
              <a:t> Reports</a:t>
            </a:r>
          </a:p>
          <a:p>
            <a:pPr lvl="1" eaLnBrk="1" hangingPunct="1"/>
            <a:r>
              <a:rPr lang="en-US" sz="1800" dirty="0" smtClean="0"/>
              <a:t>Monthly on-line publications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Generate numerous media inquiries</a:t>
            </a:r>
            <a:endParaRPr lang="en-US" sz="1800" dirty="0" smtClean="0"/>
          </a:p>
          <a:p>
            <a:pPr eaLnBrk="1" hangingPunct="1"/>
            <a:r>
              <a:rPr lang="en-US" sz="2400" dirty="0" smtClean="0"/>
              <a:t>U.S. Historical Climatology Network (HCN)</a:t>
            </a:r>
          </a:p>
          <a:p>
            <a:pPr lvl="1" eaLnBrk="1" hangingPunct="1"/>
            <a:r>
              <a:rPr lang="en-US" sz="1800" dirty="0" smtClean="0"/>
              <a:t>National-scale temperature </a:t>
            </a:r>
            <a:r>
              <a:rPr lang="en-US" sz="1800" dirty="0" smtClean="0"/>
              <a:t>time series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1895-present, 1218 stations, bias-adjusted records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A role for </a:t>
            </a:r>
            <a:r>
              <a:rPr lang="en-US" sz="2400" dirty="0" err="1" smtClean="0"/>
              <a:t>reanalyses</a:t>
            </a:r>
            <a:r>
              <a:rPr lang="en-US" sz="2400" dirty="0" smtClean="0"/>
              <a:t>? </a:t>
            </a:r>
            <a:r>
              <a:rPr lang="en-US" sz="2400" dirty="0" smtClean="0"/>
              <a:t>(Dee </a:t>
            </a:r>
            <a:r>
              <a:rPr lang="en-US" sz="2400" dirty="0" smtClean="0"/>
              <a:t>et al., 2011)</a:t>
            </a:r>
          </a:p>
          <a:p>
            <a:pPr lvl="1" eaLnBrk="1" hangingPunct="1"/>
            <a:r>
              <a:rPr lang="en-US" sz="1800" dirty="0" smtClean="0"/>
              <a:t>Near-surface air temperature not ingested in atmospheric analyses</a:t>
            </a:r>
          </a:p>
          <a:p>
            <a:pPr lvl="1" eaLnBrk="1" hangingPunct="1"/>
            <a:r>
              <a:rPr lang="en-US" sz="1800" dirty="0" smtClean="0"/>
              <a:t>Serve as a counterpart to the purely instrumental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Grid-Box Trend Recap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The adjusted HCN and the </a:t>
            </a:r>
            <a:r>
              <a:rPr lang="en-US" sz="2400" dirty="0" err="1" smtClean="0"/>
              <a:t>reanalyses</a:t>
            </a:r>
            <a:r>
              <a:rPr lang="en-US" sz="2400" dirty="0" smtClean="0"/>
              <a:t> agree in their depiction of widespread warming</a:t>
            </a:r>
          </a:p>
          <a:p>
            <a:pPr eaLnBrk="1" hangingPunct="1"/>
            <a:r>
              <a:rPr lang="en-US" sz="2400" dirty="0" smtClean="0"/>
              <a:t>It is hard to verify the subtleties in the HCN pattern given the lack of consistency in the </a:t>
            </a:r>
            <a:r>
              <a:rPr lang="en-US" sz="2400" dirty="0" err="1" smtClean="0"/>
              <a:t>reanalyses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7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Final Messages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There is broad agreement between the adjusted HCN and the </a:t>
            </a:r>
            <a:r>
              <a:rPr lang="en-US" sz="2400" dirty="0" err="1" smtClean="0"/>
              <a:t>reanalyses</a:t>
            </a:r>
            <a:endParaRPr lang="en-US" sz="2400" dirty="0"/>
          </a:p>
          <a:p>
            <a:pPr eaLnBrk="1" hangingPunct="1"/>
            <a:r>
              <a:rPr lang="en-US" sz="2400" dirty="0"/>
              <a:t>The HCN adjustments improve consistency with the </a:t>
            </a:r>
            <a:r>
              <a:rPr lang="en-US" sz="2400" dirty="0" err="1" smtClean="0"/>
              <a:t>reanalyses</a:t>
            </a:r>
            <a:r>
              <a:rPr lang="en-US" sz="2400" dirty="0" smtClean="0"/>
              <a:t> but may not address some recent changes</a:t>
            </a:r>
          </a:p>
          <a:p>
            <a:pPr eaLnBrk="1" hangingPunct="1"/>
            <a:r>
              <a:rPr lang="en-US" sz="2400" dirty="0" smtClean="0"/>
              <a:t>It’s probably unwise to use a single reanalysis to scrutinize small-scale trends in surface temperature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2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Purpose of Research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Compare HCN and reanalysis trends</a:t>
            </a:r>
          </a:p>
          <a:p>
            <a:pPr lvl="1" eaLnBrk="1" hangingPunct="1"/>
            <a:r>
              <a:rPr lang="en-US" sz="1800" dirty="0" smtClean="0"/>
              <a:t>Use six </a:t>
            </a:r>
            <a:r>
              <a:rPr lang="en-US" sz="1800" dirty="0" err="1" smtClean="0"/>
              <a:t>reanalyses</a:t>
            </a:r>
            <a:r>
              <a:rPr lang="en-US" sz="1800" dirty="0" smtClean="0"/>
              <a:t> to bracket range of plausible trends</a:t>
            </a:r>
          </a:p>
          <a:p>
            <a:pPr lvl="1" eaLnBrk="1" hangingPunct="1"/>
            <a:r>
              <a:rPr lang="en-US" sz="1800" dirty="0" smtClean="0"/>
              <a:t>Note relative position of HCN in the reanalysis context</a:t>
            </a:r>
          </a:p>
          <a:p>
            <a:pPr eaLnBrk="1" hangingPunct="1"/>
            <a:r>
              <a:rPr lang="en-US" sz="2400" dirty="0" smtClean="0"/>
              <a:t>Two-part comparison</a:t>
            </a:r>
          </a:p>
          <a:p>
            <a:pPr lvl="1" eaLnBrk="1" hangingPunct="1"/>
            <a:r>
              <a:rPr lang="en-US" sz="1800" dirty="0" smtClean="0"/>
              <a:t>Trends in area-averaged time series </a:t>
            </a:r>
            <a:r>
              <a:rPr lang="en-US" sz="1800" dirty="0" smtClean="0"/>
              <a:t>(mean, max, min)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Spatial patterns in trends </a:t>
            </a:r>
            <a:r>
              <a:rPr lang="en-US" sz="1800" dirty="0" smtClean="0"/>
              <a:t>(</a:t>
            </a:r>
            <a:r>
              <a:rPr lang="en-US" sz="1800" dirty="0" smtClean="0"/>
              <a:t>mean</a:t>
            </a:r>
            <a:r>
              <a:rPr lang="en-US" sz="1800" dirty="0" smtClean="0"/>
              <a:t> </a:t>
            </a:r>
            <a:r>
              <a:rPr lang="en-US" sz="1800" dirty="0" smtClean="0"/>
              <a:t>only)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Compare over </a:t>
            </a:r>
            <a:r>
              <a:rPr lang="en-US" sz="2400" dirty="0" smtClean="0"/>
              <a:t>1979-2008</a:t>
            </a:r>
          </a:p>
          <a:p>
            <a:pPr lvl="1" eaLnBrk="1" hangingPunct="1"/>
            <a:r>
              <a:rPr lang="en-US" sz="1800" dirty="0" smtClean="0"/>
              <a:t>Era common to HCN and all of the </a:t>
            </a:r>
            <a:r>
              <a:rPr lang="en-US" sz="1800" dirty="0" err="1" smtClean="0"/>
              <a:t>reanalyses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But most </a:t>
            </a:r>
            <a:r>
              <a:rPr lang="en-US" sz="1800" dirty="0" err="1" smtClean="0"/>
              <a:t>reanalyses</a:t>
            </a:r>
            <a:r>
              <a:rPr lang="en-US" sz="1800" dirty="0" smtClean="0"/>
              <a:t> are available in near-real time</a:t>
            </a:r>
          </a:p>
        </p:txBody>
      </p:sp>
    </p:spTree>
    <p:extLst>
      <p:ext uri="{BB962C8B-B14F-4D97-AF65-F5344CB8AC3E}">
        <p14:creationId xmlns:p14="http://schemas.microsoft.com/office/powerpoint/2010/main" val="31519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HCN Is a Subset of COOP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9" b="549"/>
          <a:stretch/>
        </p:blipFill>
        <p:spPr bwMode="auto">
          <a:xfrm>
            <a:off x="854242" y="1621859"/>
            <a:ext cx="7368540" cy="446200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HCN Has Bias Adjustments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Account for historical changes in:</a:t>
            </a:r>
          </a:p>
          <a:p>
            <a:pPr lvl="1" eaLnBrk="1" hangingPunct="1"/>
            <a:r>
              <a:rPr lang="en-US" sz="1800" dirty="0" smtClean="0"/>
              <a:t>Observation time, </a:t>
            </a:r>
            <a:r>
              <a:rPr lang="en-US" sz="1800" dirty="0" smtClean="0"/>
              <a:t>instrumentation, location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Documented in </a:t>
            </a:r>
            <a:r>
              <a:rPr lang="en-US" sz="1800" dirty="0" smtClean="0"/>
              <a:t>Karl et al. (1986), </a:t>
            </a:r>
            <a:r>
              <a:rPr lang="en-US" sz="1800" dirty="0" err="1" smtClean="0"/>
              <a:t>Vose</a:t>
            </a:r>
            <a:r>
              <a:rPr lang="en-US" sz="1800" dirty="0" smtClean="0"/>
              <a:t> </a:t>
            </a:r>
            <a:r>
              <a:rPr lang="en-US" sz="1800" dirty="0" smtClean="0"/>
              <a:t>et al. (2003), </a:t>
            </a:r>
            <a:r>
              <a:rPr lang="en-US" sz="1800" dirty="0" err="1" smtClean="0"/>
              <a:t>Vose</a:t>
            </a:r>
            <a:r>
              <a:rPr lang="en-US" sz="1800" dirty="0" smtClean="0"/>
              <a:t> and </a:t>
            </a:r>
            <a:r>
              <a:rPr lang="en-US" sz="1800" dirty="0" err="1" smtClean="0"/>
              <a:t>Menne</a:t>
            </a:r>
            <a:r>
              <a:rPr lang="en-US" sz="1800" dirty="0" smtClean="0"/>
              <a:t> (2004</a:t>
            </a:r>
            <a:r>
              <a:rPr lang="en-US" sz="1800" dirty="0" smtClean="0"/>
              <a:t>), </a:t>
            </a:r>
            <a:r>
              <a:rPr lang="en-US" sz="1800" dirty="0" err="1" smtClean="0"/>
              <a:t>Menne</a:t>
            </a:r>
            <a:r>
              <a:rPr lang="en-US" sz="1800" dirty="0" smtClean="0"/>
              <a:t> </a:t>
            </a:r>
            <a:r>
              <a:rPr lang="en-US" sz="1800" dirty="0" smtClean="0"/>
              <a:t>et al. (2009), Williams et al. (2012)</a:t>
            </a:r>
          </a:p>
          <a:p>
            <a:pPr eaLnBrk="1" hangingPunct="1"/>
            <a:r>
              <a:rPr lang="en-US" sz="2400" dirty="0" smtClean="0"/>
              <a:t>Address </a:t>
            </a:r>
            <a:r>
              <a:rPr lang="en-US" sz="2400" dirty="0" smtClean="0"/>
              <a:t>multiple </a:t>
            </a:r>
            <a:r>
              <a:rPr lang="en-US" sz="2400" dirty="0" smtClean="0"/>
              <a:t>changes from 1979-2008:</a:t>
            </a:r>
          </a:p>
          <a:p>
            <a:pPr lvl="1" eaLnBrk="1" hangingPunct="1"/>
            <a:r>
              <a:rPr lang="en-US" sz="1800" dirty="0" smtClean="0"/>
              <a:t>Two net cold biases in </a:t>
            </a:r>
            <a:r>
              <a:rPr lang="en-US" sz="1800" dirty="0" smtClean="0"/>
              <a:t>maximum temperature</a:t>
            </a:r>
            <a:endParaRPr lang="en-US" sz="1800" dirty="0" smtClean="0"/>
          </a:p>
          <a:p>
            <a:pPr lvl="1" eaLnBrk="1" hangingPunct="1"/>
            <a:r>
              <a:rPr lang="en-US" sz="1800" dirty="0"/>
              <a:t>O</a:t>
            </a:r>
            <a:r>
              <a:rPr lang="en-US" sz="1800" dirty="0" smtClean="0"/>
              <a:t>ffsetting </a:t>
            </a:r>
            <a:r>
              <a:rPr lang="en-US" sz="1800" dirty="0" smtClean="0"/>
              <a:t>cold/warm biases in </a:t>
            </a:r>
            <a:r>
              <a:rPr lang="en-US" sz="1800" dirty="0" smtClean="0"/>
              <a:t>minimum temperature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Also minimize bias </a:t>
            </a:r>
            <a:r>
              <a:rPr lang="en-US" sz="2400" dirty="0" smtClean="0"/>
              <a:t>from suboptimal </a:t>
            </a:r>
            <a:r>
              <a:rPr lang="en-US" sz="2400" dirty="0" smtClean="0"/>
              <a:t>siting:</a:t>
            </a:r>
            <a:endParaRPr lang="en-US" sz="2400" dirty="0" smtClean="0"/>
          </a:p>
          <a:p>
            <a:pPr lvl="1" eaLnBrk="1" hangingPunct="1"/>
            <a:r>
              <a:rPr lang="en-US" sz="1800" dirty="0" smtClean="0"/>
              <a:t>Poor- and good-exposure sites have comparable U.S. series</a:t>
            </a:r>
          </a:p>
          <a:p>
            <a:pPr lvl="1" eaLnBrk="1" hangingPunct="1"/>
            <a:r>
              <a:rPr lang="en-US" sz="1800" dirty="0" smtClean="0"/>
              <a:t>Adjusted series agrees well with Climate Reference Network</a:t>
            </a:r>
          </a:p>
          <a:p>
            <a:pPr lvl="1" eaLnBrk="1" hangingPunct="1"/>
            <a:r>
              <a:rPr lang="en-US" sz="1800" dirty="0" smtClean="0"/>
              <a:t>Explored further in </a:t>
            </a:r>
            <a:r>
              <a:rPr lang="en-US" sz="1800" dirty="0" err="1" smtClean="0"/>
              <a:t>Menne</a:t>
            </a:r>
            <a:r>
              <a:rPr lang="en-US" sz="1800" dirty="0" smtClean="0"/>
              <a:t> et al. (2010), Fall et al. (2011) –    some debate on this point</a:t>
            </a:r>
          </a:p>
        </p:txBody>
      </p:sp>
    </p:spTree>
    <p:extLst>
      <p:ext uri="{BB962C8B-B14F-4D97-AF65-F5344CB8AC3E}">
        <p14:creationId xmlns:p14="http://schemas.microsoft.com/office/powerpoint/2010/main" val="38271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Bias Adjustments: </a:t>
            </a:r>
            <a:r>
              <a:rPr lang="en-US" dirty="0" smtClean="0"/>
              <a:t>Reno, NV</a:t>
            </a:r>
            <a:endParaRPr lang="en-US" dirty="0"/>
          </a:p>
        </p:txBody>
      </p:sp>
      <p:pic>
        <p:nvPicPr>
          <p:cNvPr id="4" name="Picture 4" descr="reno.mintemp-withtex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7777"/>
          <a:stretch>
            <a:fillRect/>
          </a:stretch>
        </p:blipFill>
        <p:spPr bwMode="auto">
          <a:xfrm>
            <a:off x="1058612" y="1624265"/>
            <a:ext cx="7040000" cy="4291616"/>
          </a:xfrm>
          <a:prstGeom prst="rect">
            <a:avLst/>
          </a:prstGeom>
          <a:noFill/>
          <a:ln w="317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Compare HCN with 6 </a:t>
            </a:r>
            <a:r>
              <a:rPr lang="en-US" dirty="0" err="1" smtClean="0"/>
              <a:t>Reanalyses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Near-surface air temperature from:</a:t>
            </a:r>
            <a:endParaRPr lang="en-US" sz="2400" dirty="0" smtClean="0"/>
          </a:p>
          <a:p>
            <a:pPr lvl="1" eaLnBrk="1" hangingPunct="1"/>
            <a:r>
              <a:rPr lang="en-US" sz="1800" dirty="0" smtClean="0"/>
              <a:t>20CR (Compo et al., 2010)</a:t>
            </a:r>
          </a:p>
          <a:p>
            <a:pPr lvl="1" eaLnBrk="1" hangingPunct="1"/>
            <a:r>
              <a:rPr lang="en-US" sz="1800" dirty="0" smtClean="0"/>
              <a:t>CFSR (</a:t>
            </a:r>
            <a:r>
              <a:rPr lang="en-US" sz="1800" dirty="0" err="1" smtClean="0"/>
              <a:t>Saha</a:t>
            </a:r>
            <a:r>
              <a:rPr lang="en-US" sz="1800" dirty="0" smtClean="0"/>
              <a:t> et al., 2010)</a:t>
            </a:r>
          </a:p>
          <a:p>
            <a:pPr lvl="1" eaLnBrk="1" hangingPunct="1"/>
            <a:r>
              <a:rPr lang="en-US" sz="1800" dirty="0" smtClean="0"/>
              <a:t>ERA-INT (Dee et al., 2011)</a:t>
            </a:r>
          </a:p>
          <a:p>
            <a:pPr lvl="1" eaLnBrk="1" hangingPunct="1"/>
            <a:r>
              <a:rPr lang="en-US" sz="1800" dirty="0" smtClean="0"/>
              <a:t>JRA-25 (</a:t>
            </a:r>
            <a:r>
              <a:rPr lang="en-US" sz="1800" dirty="0" err="1" smtClean="0"/>
              <a:t>Onogi</a:t>
            </a:r>
            <a:r>
              <a:rPr lang="en-US" sz="1800" dirty="0" smtClean="0"/>
              <a:t> et al., 2007)</a:t>
            </a:r>
          </a:p>
          <a:p>
            <a:pPr lvl="1" eaLnBrk="1" hangingPunct="1"/>
            <a:r>
              <a:rPr lang="en-US" sz="1800" dirty="0" smtClean="0"/>
              <a:t>MERRA (</a:t>
            </a:r>
            <a:r>
              <a:rPr lang="en-US" sz="1800" dirty="0" err="1" smtClean="0"/>
              <a:t>Rienecker</a:t>
            </a:r>
            <a:r>
              <a:rPr lang="en-US" sz="1800" dirty="0" smtClean="0"/>
              <a:t> et al., 2011)</a:t>
            </a:r>
          </a:p>
          <a:p>
            <a:pPr lvl="1" eaLnBrk="1" hangingPunct="1"/>
            <a:r>
              <a:rPr lang="en-US" sz="1800" dirty="0" smtClean="0"/>
              <a:t>NARR (</a:t>
            </a:r>
            <a:r>
              <a:rPr lang="en-US" sz="1800" dirty="0" err="1" smtClean="0"/>
              <a:t>Mesinger</a:t>
            </a:r>
            <a:r>
              <a:rPr lang="en-US" sz="1800" dirty="0" smtClean="0"/>
              <a:t> et al., 2006)</a:t>
            </a:r>
          </a:p>
          <a:p>
            <a:pPr eaLnBrk="1" hangingPunct="1"/>
            <a:r>
              <a:rPr lang="en-US" sz="2400" dirty="0" smtClean="0"/>
              <a:t>Substantial differences across the </a:t>
            </a:r>
            <a:r>
              <a:rPr lang="en-US" sz="2400" dirty="0" smtClean="0"/>
              <a:t>suite:</a:t>
            </a:r>
            <a:endParaRPr lang="en-US" sz="2400" dirty="0" smtClean="0"/>
          </a:p>
          <a:p>
            <a:pPr lvl="1" eaLnBrk="1" hangingPunct="1"/>
            <a:r>
              <a:rPr lang="en-US" sz="1800" dirty="0" smtClean="0"/>
              <a:t>Temporal resolution (2 are 1-hr, 3 are 3-hr, 1 is 6-hr)</a:t>
            </a:r>
          </a:p>
          <a:p>
            <a:pPr lvl="1" eaLnBrk="1" hangingPunct="1"/>
            <a:r>
              <a:rPr lang="en-US" sz="1800" dirty="0" smtClean="0"/>
              <a:t>Spatial resolution (half &lt; 50 km and half &gt; 125 km)</a:t>
            </a:r>
          </a:p>
          <a:p>
            <a:pPr lvl="1" eaLnBrk="1" hangingPunct="1"/>
            <a:r>
              <a:rPr lang="en-US" sz="1800" dirty="0" smtClean="0"/>
              <a:t>Distinct data assimilation schemes and input datasets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429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Why Use Multiple </a:t>
            </a:r>
            <a:r>
              <a:rPr lang="en-US" dirty="0" err="1" smtClean="0"/>
              <a:t>Reanalyses</a:t>
            </a:r>
            <a:r>
              <a:rPr lang="en-US" dirty="0" smtClean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Makes no a priori assumptions</a:t>
            </a:r>
            <a:endParaRPr lang="en-US" sz="2400" dirty="0" smtClean="0"/>
          </a:p>
          <a:p>
            <a:pPr lvl="1" eaLnBrk="1" hangingPunct="1"/>
            <a:r>
              <a:rPr lang="en-US" sz="1800" dirty="0" smtClean="0"/>
              <a:t>Except that trends are generally credible</a:t>
            </a:r>
          </a:p>
          <a:p>
            <a:pPr lvl="1" eaLnBrk="1" hangingPunct="1"/>
            <a:r>
              <a:rPr lang="en-US" sz="1800" dirty="0" smtClean="0"/>
              <a:t>Reasonable for North America (e.g., Simmons et al., 2011)</a:t>
            </a:r>
            <a:endParaRPr lang="en-US" sz="1800" dirty="0" smtClean="0"/>
          </a:p>
          <a:p>
            <a:pPr eaLnBrk="1" hangingPunct="1"/>
            <a:r>
              <a:rPr lang="en-US" sz="2400" dirty="0" smtClean="0"/>
              <a:t>Quantifies structural uncertainty</a:t>
            </a:r>
            <a:endParaRPr lang="en-US" sz="2400" dirty="0" smtClean="0"/>
          </a:p>
          <a:p>
            <a:pPr lvl="1" eaLnBrk="1" hangingPunct="1"/>
            <a:r>
              <a:rPr lang="en-US" sz="1800" dirty="0" smtClean="0"/>
              <a:t>From differences in data assimilation and input datasets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Manifest as an array of possible trend values</a:t>
            </a:r>
          </a:p>
          <a:p>
            <a:pPr eaLnBrk="1" hangingPunct="1"/>
            <a:r>
              <a:rPr lang="en-US" sz="2400" dirty="0" smtClean="0"/>
              <a:t>Helps avoid pitfalls</a:t>
            </a:r>
            <a:endParaRPr lang="en-US" sz="2400" dirty="0"/>
          </a:p>
          <a:p>
            <a:pPr lvl="1" eaLnBrk="1" hangingPunct="1"/>
            <a:r>
              <a:rPr lang="en-US" sz="1800" dirty="0" smtClean="0"/>
              <a:t>Systematic biases across the </a:t>
            </a:r>
            <a:r>
              <a:rPr lang="en-US" sz="1800" dirty="0" err="1" smtClean="0"/>
              <a:t>reanalyses</a:t>
            </a:r>
            <a:r>
              <a:rPr lang="en-US" sz="1800" dirty="0" smtClean="0"/>
              <a:t> (</a:t>
            </a:r>
            <a:r>
              <a:rPr lang="en-US" sz="1800" dirty="0" err="1" smtClean="0"/>
              <a:t>Bosilovich</a:t>
            </a:r>
            <a:r>
              <a:rPr lang="en-US" sz="1800" dirty="0" smtClean="0"/>
              <a:t> et al., 2009)</a:t>
            </a:r>
            <a:endParaRPr lang="en-US" sz="1800" dirty="0"/>
          </a:p>
          <a:p>
            <a:pPr lvl="1" eaLnBrk="1" hangingPunct="1"/>
            <a:r>
              <a:rPr lang="en-US" sz="1800" dirty="0" smtClean="0"/>
              <a:t>Observing system changes (</a:t>
            </a:r>
            <a:r>
              <a:rPr lang="en-US" sz="1800" dirty="0" err="1" smtClean="0"/>
              <a:t>Bosilovich</a:t>
            </a:r>
            <a:r>
              <a:rPr lang="en-US" sz="1800" dirty="0" smtClean="0"/>
              <a:t> et al., 2011)</a:t>
            </a:r>
            <a:endParaRPr lang="en-US" sz="1800" dirty="0"/>
          </a:p>
          <a:p>
            <a:pPr lvl="1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406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304800"/>
            <a:ext cx="93678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Computing U.S. Time Series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1150"/>
            <a:ext cx="8686800" cy="452596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HCN</a:t>
            </a:r>
          </a:p>
          <a:p>
            <a:pPr lvl="1" eaLnBrk="1" hangingPunct="1"/>
            <a:r>
              <a:rPr lang="en-US" sz="1800" dirty="0" smtClean="0"/>
              <a:t>Long-term (1979-2008) mean computed at each station</a:t>
            </a:r>
          </a:p>
          <a:p>
            <a:pPr lvl="1" eaLnBrk="1" hangingPunct="1"/>
            <a:r>
              <a:rPr lang="en-US" sz="1800" dirty="0" smtClean="0"/>
              <a:t>Annual </a:t>
            </a:r>
            <a:r>
              <a:rPr lang="en-US" sz="1800" dirty="0" smtClean="0"/>
              <a:t>values converte</a:t>
            </a:r>
            <a:r>
              <a:rPr lang="en-US" sz="1800" dirty="0" smtClean="0"/>
              <a:t>d to anomalies by subtracting long-term mean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Anomalies gridded (</a:t>
            </a:r>
            <a:r>
              <a:rPr lang="en-US" sz="1800" dirty="0" err="1" smtClean="0"/>
              <a:t>Willmott</a:t>
            </a:r>
            <a:r>
              <a:rPr lang="en-US" sz="1800" dirty="0" smtClean="0"/>
              <a:t> et al., 1985), then area-averaged</a:t>
            </a:r>
            <a:endParaRPr lang="en-US" sz="1800" dirty="0" smtClean="0"/>
          </a:p>
          <a:p>
            <a:pPr eaLnBrk="1" hangingPunct="1"/>
            <a:r>
              <a:rPr lang="en-US" sz="2400" dirty="0" err="1" smtClean="0"/>
              <a:t>Reanalyses</a:t>
            </a:r>
            <a:endParaRPr lang="en-US" sz="2400" dirty="0" smtClean="0"/>
          </a:p>
          <a:p>
            <a:pPr lvl="1" eaLnBrk="1" hangingPunct="1"/>
            <a:r>
              <a:rPr lang="en-US" sz="1800" dirty="0" smtClean="0"/>
              <a:t>Long-term mean computed at each U.S. grid box using all hours</a:t>
            </a:r>
          </a:p>
          <a:p>
            <a:pPr lvl="1" eaLnBrk="1" hangingPunct="1"/>
            <a:r>
              <a:rPr lang="en-US" sz="1800" dirty="0"/>
              <a:t>Annual values converted to anomalies by subtracting long-term </a:t>
            </a:r>
            <a:r>
              <a:rPr lang="en-US" sz="1800" dirty="0" smtClean="0"/>
              <a:t>mean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Anomalies area-averaged</a:t>
            </a:r>
          </a:p>
        </p:txBody>
      </p:sp>
    </p:spTree>
    <p:extLst>
      <p:ext uri="{BB962C8B-B14F-4D97-AF65-F5344CB8AC3E}">
        <p14:creationId xmlns:p14="http://schemas.microsoft.com/office/powerpoint/2010/main" val="8279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63618</TotalTime>
  <Words>747</Words>
  <Application>Microsoft Office PowerPoint</Application>
  <PresentationFormat>On-screen Show (4:3)</PresentationFormat>
  <Paragraphs>106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Climate Monitoring</vt:lpstr>
      <vt:lpstr>Purpose of Research</vt:lpstr>
      <vt:lpstr>HCN Is a Subset of COOP</vt:lpstr>
      <vt:lpstr>HCN Has Bias Adjustments</vt:lpstr>
      <vt:lpstr>Bias Adjustments: Reno, NV</vt:lpstr>
      <vt:lpstr>Compare HCN with 6 Reanalyses</vt:lpstr>
      <vt:lpstr>Why Use Multiple Reanalyses?</vt:lpstr>
      <vt:lpstr>Computing U.S. Time Series</vt:lpstr>
      <vt:lpstr>Mean Temperature</vt:lpstr>
      <vt:lpstr>Mean Temperature Trends</vt:lpstr>
      <vt:lpstr>Mean Temperature Recap</vt:lpstr>
      <vt:lpstr>Maximum/Minimum Trends</vt:lpstr>
      <vt:lpstr>Maximum Temperature</vt:lpstr>
      <vt:lpstr>Minimum Temperature</vt:lpstr>
      <vt:lpstr>Maximum/Minimum Recap</vt:lpstr>
      <vt:lpstr>Grid-Box Trends</vt:lpstr>
      <vt:lpstr>Grid-Box Trends</vt:lpstr>
      <vt:lpstr>PowerPoint Presentation</vt:lpstr>
      <vt:lpstr>Grid-Box Trend Recap</vt:lpstr>
      <vt:lpstr>Final Messages</vt:lpstr>
    </vt:vector>
  </TitlesOfParts>
  <Company>NCDC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Government Employee</dc:creator>
  <cp:lastModifiedBy>Russell Vose</cp:lastModifiedBy>
  <cp:revision>1129</cp:revision>
  <dcterms:created xsi:type="dcterms:W3CDTF">2005-11-29T13:22:32Z</dcterms:created>
  <dcterms:modified xsi:type="dcterms:W3CDTF">2012-05-02T14:28:51Z</dcterms:modified>
</cp:coreProperties>
</file>