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257" r:id="rId3"/>
    <p:sldId id="282" r:id="rId4"/>
    <p:sldId id="293" r:id="rId5"/>
    <p:sldId id="307" r:id="rId6"/>
    <p:sldId id="308" r:id="rId7"/>
    <p:sldId id="306" r:id="rId8"/>
    <p:sldId id="396" r:id="rId9"/>
    <p:sldId id="294" r:id="rId10"/>
    <p:sldId id="295" r:id="rId11"/>
    <p:sldId id="268" r:id="rId12"/>
    <p:sldId id="264" r:id="rId13"/>
    <p:sldId id="397" r:id="rId14"/>
    <p:sldId id="265" r:id="rId15"/>
    <p:sldId id="270" r:id="rId16"/>
    <p:sldId id="398" r:id="rId17"/>
    <p:sldId id="399" r:id="rId18"/>
    <p:sldId id="271" r:id="rId19"/>
    <p:sldId id="283" r:id="rId20"/>
    <p:sldId id="272" r:id="rId21"/>
    <p:sldId id="273" r:id="rId22"/>
    <p:sldId id="278" r:id="rId23"/>
    <p:sldId id="274" r:id="rId24"/>
    <p:sldId id="305" r:id="rId25"/>
    <p:sldId id="275" r:id="rId26"/>
    <p:sldId id="334" r:id="rId27"/>
    <p:sldId id="276" r:id="rId28"/>
    <p:sldId id="387" r:id="rId29"/>
    <p:sldId id="389" r:id="rId30"/>
    <p:sldId id="402" r:id="rId31"/>
    <p:sldId id="285" r:id="rId32"/>
    <p:sldId id="284" r:id="rId33"/>
    <p:sldId id="331" r:id="rId34"/>
    <p:sldId id="336" r:id="rId35"/>
    <p:sldId id="411" r:id="rId36"/>
    <p:sldId id="401" r:id="rId37"/>
    <p:sldId id="335" r:id="rId38"/>
    <p:sldId id="339" r:id="rId39"/>
    <p:sldId id="343" r:id="rId40"/>
    <p:sldId id="404" r:id="rId41"/>
    <p:sldId id="286" r:id="rId42"/>
    <p:sldId id="344" r:id="rId43"/>
    <p:sldId id="280" r:id="rId44"/>
    <p:sldId id="279" r:id="rId45"/>
    <p:sldId id="315" r:id="rId46"/>
    <p:sldId id="313" r:id="rId47"/>
    <p:sldId id="316" r:id="rId48"/>
    <p:sldId id="318" r:id="rId49"/>
    <p:sldId id="332" r:id="rId50"/>
    <p:sldId id="350" r:id="rId51"/>
    <p:sldId id="380" r:id="rId52"/>
    <p:sldId id="367" r:id="rId53"/>
    <p:sldId id="281" r:id="rId54"/>
    <p:sldId id="351" r:id="rId55"/>
    <p:sldId id="369" r:id="rId56"/>
    <p:sldId id="352" r:id="rId57"/>
    <p:sldId id="353" r:id="rId58"/>
    <p:sldId id="354" r:id="rId59"/>
    <p:sldId id="355" r:id="rId60"/>
    <p:sldId id="371" r:id="rId61"/>
    <p:sldId id="370" r:id="rId62"/>
    <p:sldId id="390" r:id="rId63"/>
    <p:sldId id="395" r:id="rId64"/>
    <p:sldId id="310" r:id="rId65"/>
    <p:sldId id="373" r:id="rId66"/>
    <p:sldId id="311" r:id="rId67"/>
    <p:sldId id="375" r:id="rId68"/>
    <p:sldId id="376" r:id="rId69"/>
    <p:sldId id="364" r:id="rId70"/>
    <p:sldId id="365" r:id="rId71"/>
    <p:sldId id="366" r:id="rId72"/>
    <p:sldId id="383" r:id="rId73"/>
    <p:sldId id="382" r:id="rId74"/>
    <p:sldId id="384" r:id="rId75"/>
    <p:sldId id="391" r:id="rId76"/>
    <p:sldId id="385" r:id="rId77"/>
    <p:sldId id="362" r:id="rId78"/>
    <p:sldId id="326" r:id="rId79"/>
    <p:sldId id="329" r:id="rId80"/>
    <p:sldId id="379" r:id="rId81"/>
    <p:sldId id="393" r:id="rId82"/>
    <p:sldId id="386" r:id="rId83"/>
    <p:sldId id="263" r:id="rId84"/>
    <p:sldId id="410" r:id="rId85"/>
    <p:sldId id="392" r:id="rId86"/>
    <p:sldId id="405" r:id="rId87"/>
    <p:sldId id="406" r:id="rId88"/>
    <p:sldId id="407" r:id="rId89"/>
    <p:sldId id="408" r:id="rId90"/>
    <p:sldId id="409" r:id="rId9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00"/>
    <a:srgbClr val="0066FF"/>
    <a:srgbClr val="008000"/>
    <a:srgbClr val="0000A4"/>
    <a:srgbClr val="FF00FF"/>
    <a:srgbClr val="FF9900"/>
    <a:srgbClr val="FF6600"/>
    <a:srgbClr val="000099"/>
    <a:srgbClr val="3333FF"/>
  </p:clrMru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8.wmf"/><Relationship Id="rId5" Type="http://schemas.openxmlformats.org/officeDocument/2006/relationships/image" Target="../media/image19.wmf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CA525-36C8-4978-9F74-012F271E7B75}" type="datetimeFigureOut">
              <a:rPr lang="en-GB" smtClean="0"/>
              <a:pPr/>
              <a:t>09/05/2012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69D64-9BB7-431C-AED8-7B0387C4E92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9AC0B0-EA14-4177-8F7B-8DC6D1929507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ED4270-AD8C-4ACE-B110-92F8185B408C}" type="slidenum">
              <a:rPr lang="fr-FR" smtClean="0"/>
              <a:pPr/>
              <a:t>22</a:t>
            </a:fld>
            <a:endParaRPr lang="fr-FR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66F9F9-F79F-46D1-A906-14E6DB836946}" type="slidenum">
              <a:rPr lang="fr-FR" smtClean="0"/>
              <a:pPr/>
              <a:t>23</a:t>
            </a:fld>
            <a:endParaRPr lang="fr-FR" smtClean="0"/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8" tIns="42204" rIns="84408" bIns="42204" anchor="b"/>
          <a:lstStyle/>
          <a:p>
            <a:pPr algn="r" defTabSz="844550"/>
            <a:fld id="{91D81CAB-5A44-4316-BA03-EBC809A93721}" type="slidenum">
              <a:rPr lang="en-GB" sz="1100"/>
              <a:pPr algn="r" defTabSz="844550"/>
              <a:t>23</a:t>
            </a:fld>
            <a:endParaRPr lang="en-GB" sz="11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66F9F9-F79F-46D1-A906-14E6DB836946}" type="slidenum">
              <a:rPr lang="fr-FR" smtClean="0"/>
              <a:pPr/>
              <a:t>24</a:t>
            </a:fld>
            <a:endParaRPr lang="fr-FR" smtClean="0"/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8" tIns="42204" rIns="84408" bIns="42204" anchor="b"/>
          <a:lstStyle/>
          <a:p>
            <a:pPr algn="r" defTabSz="844550"/>
            <a:fld id="{91D81CAB-5A44-4316-BA03-EBC809A93721}" type="slidenum">
              <a:rPr lang="en-GB" sz="1100"/>
              <a:pPr algn="r" defTabSz="844550"/>
              <a:t>24</a:t>
            </a:fld>
            <a:endParaRPr lang="en-GB" sz="11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177CBB-7EC9-483D-B244-32A1BAA00CCE}" type="slidenum">
              <a:rPr lang="fr-FR" smtClean="0"/>
              <a:pPr/>
              <a:t>25</a:t>
            </a:fld>
            <a:endParaRPr lang="fr-FR" smtClean="0"/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8" tIns="42204" rIns="84408" bIns="42204" anchor="b"/>
          <a:lstStyle/>
          <a:p>
            <a:pPr algn="r" defTabSz="844550"/>
            <a:fld id="{9B37CA56-EE07-4578-9E64-DFCC4C335182}" type="slidenum">
              <a:rPr lang="en-GB" sz="1100"/>
              <a:pPr algn="r" defTabSz="844550"/>
              <a:t>25</a:t>
            </a:fld>
            <a:endParaRPr lang="en-GB" sz="1100"/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67DF0-3FE3-477C-8357-4E6ABA343674}" type="slidenum">
              <a:rPr lang="fr-FR" smtClean="0"/>
              <a:pPr/>
              <a:t>26</a:t>
            </a:fld>
            <a:endParaRPr lang="fr-FR" smtClean="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08" tIns="42204" rIns="84408" bIns="42204" anchor="b"/>
          <a:lstStyle/>
          <a:p>
            <a:pPr algn="r" defTabSz="844550"/>
            <a:fld id="{CC9407A8-A20C-4A18-81E1-B406941E074C}" type="slidenum">
              <a:rPr lang="en-GB" sz="1100"/>
              <a:pPr algn="r" defTabSz="844550"/>
              <a:t>26</a:t>
            </a:fld>
            <a:endParaRPr lang="en-GB" sz="1100"/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4408" tIns="42204" rIns="84408" bIns="42204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520E2E-7210-4BE0-B132-F60807E4D94D}" type="slidenum">
              <a:rPr lang="fr-FR" smtClean="0"/>
              <a:pPr/>
              <a:t>27</a:t>
            </a:fld>
            <a:endParaRPr lang="fr-FR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520E2E-7210-4BE0-B132-F60807E4D94D}" type="slidenum">
              <a:rPr lang="fr-FR" smtClean="0"/>
              <a:pPr/>
              <a:t>28</a:t>
            </a:fld>
            <a:endParaRPr lang="fr-FR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520E2E-7210-4BE0-B132-F60807E4D94D}" type="slidenum">
              <a:rPr lang="fr-FR" smtClean="0"/>
              <a:pPr/>
              <a:t>29</a:t>
            </a:fld>
            <a:endParaRPr lang="fr-FR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520E2E-7210-4BE0-B132-F60807E4D94D}" type="slidenum">
              <a:rPr lang="fr-FR" smtClean="0"/>
              <a:pPr/>
              <a:t>30</a:t>
            </a:fld>
            <a:endParaRPr lang="fr-FR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63203-5A64-4CB3-A6F1-4C234AA0BC6C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9AC0B0-EA14-4177-8F7B-8DC6D1929507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42CFA3-EDE5-4C86-8369-90989B8A5174}" type="slidenum">
              <a:rPr lang="fr-FR" sz="1200"/>
              <a:pPr algn="r"/>
              <a:t>33</a:t>
            </a:fld>
            <a:endParaRPr lang="fr-FR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42CFA3-EDE5-4C86-8369-90989B8A5174}" type="slidenum">
              <a:rPr lang="fr-FR" sz="1200"/>
              <a:pPr algn="r"/>
              <a:t>34</a:t>
            </a:fld>
            <a:endParaRPr lang="fr-FR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42CFA3-EDE5-4C86-8369-90989B8A5174}" type="slidenum">
              <a:rPr lang="fr-FR" sz="1200"/>
              <a:pPr algn="r"/>
              <a:t>37</a:t>
            </a:fld>
            <a:endParaRPr lang="fr-FR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D82E8B-9A1E-4F97-9B8F-74F5900A81B5}" type="slidenum">
              <a:rPr lang="en-US"/>
              <a:pPr/>
              <a:t>38</a:t>
            </a:fld>
            <a:endParaRPr lang="en-US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5000" rIns="90000" bIns="45000" anchor="b"/>
          <a:lstStyle/>
          <a:p>
            <a:pPr algn="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2A21BB4D-100F-464D-918E-03C40B75C382}" type="slidenum">
              <a:rPr lang="en-US" sz="1200">
                <a:solidFill>
                  <a:srgbClr val="000000"/>
                </a:solidFill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38</a:t>
            </a:fld>
            <a:endParaRPr lang="en-US" sz="1200">
              <a:solidFill>
                <a:srgbClr val="000000"/>
              </a:solidFill>
              <a:latin typeface="+mn-lt" charset="0"/>
              <a:ea typeface="+mn-ea" charset="0"/>
              <a:cs typeface="+mn-ea" charset="0"/>
            </a:endParaRPr>
          </a:p>
        </p:txBody>
      </p:sp>
      <p:sp>
        <p:nvSpPr>
          <p:cNvPr id="409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en-US" sz="2000">
              <a:latin typeface="Arial" charset="0"/>
              <a:ea typeface="WenQuanYi Micro Hei" charset="0"/>
              <a:cs typeface="WenQuanYi Micro He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22D719-735B-4E8C-83B2-CE66F3C73E12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SLA forecast error is stable throughout the reanalysis, ~7cm rms</a:t>
            </a:r>
          </a:p>
          <a:p>
            <a:r>
              <a:rPr lang="en-US" smtClean="0"/>
              <a:t>No global misfit , no regional misfit except in some specific areas.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66788C-84B7-4898-9404-EEA7A7BAC740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66788C-84B7-4898-9404-EEA7A7BAC740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63203-5A64-4CB3-A6F1-4C234AA0BC6C}" type="slidenum">
              <a:rPr lang="en-GB" smtClean="0"/>
              <a:pPr/>
              <a:t>49</a:t>
            </a:fld>
            <a:endParaRPr lang="en-GB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A93429-5F2A-42BB-854D-50F1E1BD9EB0}" type="slidenum">
              <a:rPr lang="en-GB"/>
              <a:pPr/>
              <a:t>50</a:t>
            </a:fld>
            <a:endParaRPr lang="en-GB"/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A93429-5F2A-42BB-854D-50F1E1BD9EB0}" type="slidenum">
              <a:rPr lang="en-GB"/>
              <a:pPr/>
              <a:t>51</a:t>
            </a:fld>
            <a:endParaRPr lang="en-GB"/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233E99-A567-47A1-AB00-5052B2A162A9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004831-3ADA-40E5-B5E2-2462F26C7C77}" type="slidenum">
              <a:rPr lang="en-GB"/>
              <a:pPr/>
              <a:t>54</a:t>
            </a:fld>
            <a:endParaRPr lang="en-GB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323C36-654E-4251-8A67-ECCD486FEE5D}" type="slidenum">
              <a:rPr lang="en-GB"/>
              <a:pPr/>
              <a:t>56</a:t>
            </a:fld>
            <a:endParaRPr lang="en-GB"/>
          </a:p>
        </p:txBody>
      </p:sp>
      <p:sp>
        <p:nvSpPr>
          <p:cNvPr id="11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2023EF-25E2-4E89-9C91-F1DBC5B376CE}" type="slidenum">
              <a:rPr lang="en-GB"/>
              <a:pPr/>
              <a:t>57</a:t>
            </a:fld>
            <a:endParaRPr lang="en-GB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827699-2F35-48EE-9ACA-97D44965BB68}" type="slidenum">
              <a:rPr lang="en-GB"/>
              <a:pPr/>
              <a:t>58</a:t>
            </a:fld>
            <a:endParaRPr lang="en-GB"/>
          </a:p>
        </p:txBody>
      </p:sp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726ED4-932D-4E58-A409-09764BAD4E0B}" type="slidenum">
              <a:rPr lang="en-GB"/>
              <a:pPr/>
              <a:t>59</a:t>
            </a:fld>
            <a:endParaRPr lang="en-GB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84808-2943-4AAC-9047-C35FEA55A081}" type="slidenum">
              <a:rPr lang="en-US" smtClean="0">
                <a:latin typeface="Arial" pitchFamily="34" charset="0"/>
              </a:rPr>
              <a:pPr/>
              <a:t>62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GLORYS2V1 and Levitus 2009 estimate: same trends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69D64-9BB7-431C-AED8-7B0387C4E925}" type="slidenum">
              <a:rPr lang="en-GB" smtClean="0"/>
              <a:pPr/>
              <a:t>74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075457-9B13-4642-AC78-AAA2B213B2A0}" type="slidenum">
              <a:rPr lang="en-US"/>
              <a:pPr/>
              <a:t>76</a:t>
            </a:fld>
            <a:endParaRPr lang="en-US" dirty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Reduction in ensemble spread when ARGO network sets up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D010D3-15FB-4F62-AE84-78501F2C1E31}" type="slidenum">
              <a:rPr lang="en-US"/>
              <a:pPr/>
              <a:t>77</a:t>
            </a:fld>
            <a:endParaRPr lang="en-US" dirty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run MJM95 without data assimilation outperforms all reanalysis en terms of correlation</a:t>
            </a:r>
          </a:p>
          <a:p>
            <a:r>
              <a:rPr lang="en-US" dirty="0"/>
              <a:t>But it is possible to improve the estimate of the AMOC using several reanalyses: REA ENSEMBLE without MJM95 has a better skill than any of the reanalyses.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7DCE7B-9675-42C4-B662-51257FDBB0C8}" type="slidenum">
              <a:rPr lang="en-US"/>
              <a:pPr/>
              <a:t>81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63203-5A64-4CB3-A6F1-4C234AA0BC6C}" type="slidenum">
              <a:rPr lang="en-GB" smtClean="0"/>
              <a:pPr/>
              <a:t>15</a:t>
            </a:fld>
            <a:endParaRPr lang="en-GB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63203-5A64-4CB3-A6F1-4C234AA0BC6C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63203-5A64-4CB3-A6F1-4C234AA0BC6C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63203-5A64-4CB3-A6F1-4C234AA0BC6C}" type="slidenum">
              <a:rPr lang="en-GB" smtClean="0"/>
              <a:pPr/>
              <a:t>18</a:t>
            </a:fld>
            <a:endParaRPr lang="en-GB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63203-5A64-4CB3-A6F1-4C234AA0BC6C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ED4270-AD8C-4ACE-B110-92F8185B408C}" type="slidenum">
              <a:rPr lang="fr-FR" smtClean="0"/>
              <a:pPr/>
              <a:t>21</a:t>
            </a:fld>
            <a:endParaRPr lang="fr-FR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B6E-9036-407A-9C6F-2288DFAC814D}" type="datetimeFigureOut">
              <a:rPr lang="fr-FR" smtClean="0"/>
              <a:pPr/>
              <a:t>09/05/2012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BF5-A2A8-4200-9DE4-C5A129BCC1B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B6E-9036-407A-9C6F-2288DFAC814D}" type="datetimeFigureOut">
              <a:rPr lang="fr-FR" smtClean="0"/>
              <a:pPr/>
              <a:t>09/05/2012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BF5-A2A8-4200-9DE4-C5A129BCC1B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B6E-9036-407A-9C6F-2288DFAC814D}" type="datetimeFigureOut">
              <a:rPr lang="fr-FR" smtClean="0"/>
              <a:pPr/>
              <a:t>09/05/2012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BF5-A2A8-4200-9DE4-C5A129BCC1B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B6E-9036-407A-9C6F-2288DFAC814D}" type="datetimeFigureOut">
              <a:rPr lang="fr-FR" smtClean="0"/>
              <a:pPr/>
              <a:t>09/05/2012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BF5-A2A8-4200-9DE4-C5A129BCC1B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B6E-9036-407A-9C6F-2288DFAC814D}" type="datetimeFigureOut">
              <a:rPr lang="fr-FR" smtClean="0"/>
              <a:pPr/>
              <a:t>09/05/2012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BF5-A2A8-4200-9DE4-C5A129BCC1B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B6E-9036-407A-9C6F-2288DFAC814D}" type="datetimeFigureOut">
              <a:rPr lang="fr-FR" smtClean="0"/>
              <a:pPr/>
              <a:t>09/05/2012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BF5-A2A8-4200-9DE4-C5A129BCC1B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B6E-9036-407A-9C6F-2288DFAC814D}" type="datetimeFigureOut">
              <a:rPr lang="fr-FR" smtClean="0"/>
              <a:pPr/>
              <a:t>09/05/2012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BF5-A2A8-4200-9DE4-C5A129BCC1B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B6E-9036-407A-9C6F-2288DFAC814D}" type="datetimeFigureOut">
              <a:rPr lang="fr-FR" smtClean="0"/>
              <a:pPr/>
              <a:t>09/05/2012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BF5-A2A8-4200-9DE4-C5A129BCC1B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B6E-9036-407A-9C6F-2288DFAC814D}" type="datetimeFigureOut">
              <a:rPr lang="fr-FR" smtClean="0"/>
              <a:pPr/>
              <a:t>09/05/2012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BF5-A2A8-4200-9DE4-C5A129BCC1B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B6E-9036-407A-9C6F-2288DFAC814D}" type="datetimeFigureOut">
              <a:rPr lang="fr-FR" smtClean="0"/>
              <a:pPr/>
              <a:t>09/05/2012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BF5-A2A8-4200-9DE4-C5A129BCC1B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B6E-9036-407A-9C6F-2288DFAC814D}" type="datetimeFigureOut">
              <a:rPr lang="fr-FR" smtClean="0"/>
              <a:pPr/>
              <a:t>09/05/2012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7BF5-A2A8-4200-9DE4-C5A129BCC1B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3AB6E-9036-407A-9C6F-2288DFAC814D}" type="datetimeFigureOut">
              <a:rPr lang="fr-FR" smtClean="0"/>
              <a:pPr/>
              <a:t>09/05/2012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77BF5-A2A8-4200-9DE4-C5A129BCC1BE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5.jpe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Data\BARNIER\Mes%20Documents\LEGI\Doc-2012\PRESENTATIONS\ICR4\GLORYS\TALK\global_g22_cropped.m1v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1.emf"/><Relationship Id="rId4" Type="http://schemas.openxmlformats.org/officeDocument/2006/relationships/oleObject" Target="../embeddings/Microsoft_Office_Excel_97-2003_Worksheet1.xls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404664"/>
            <a:ext cx="799288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Global Ocean Reanalyses </a:t>
            </a:r>
          </a:p>
          <a:p>
            <a:pPr algn="ctr"/>
            <a:r>
              <a:rPr lang="en-US" sz="32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at Eddy-Permitting Resolution: </a:t>
            </a:r>
          </a:p>
          <a:p>
            <a:pPr algn="ctr"/>
            <a:endParaRPr lang="en-US" sz="32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Insights from the European Project </a:t>
            </a:r>
            <a:r>
              <a:rPr lang="en-US" sz="3200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MyOcean</a:t>
            </a:r>
            <a:r>
              <a:rPr lang="en-US" sz="32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en-US" sz="32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32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32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Bernard Barnier, LEGI-CNRS, </a:t>
            </a:r>
            <a:r>
              <a:rPr lang="en-US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Université</a:t>
            </a:r>
            <a:r>
              <a:rPr lang="en-U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de Grenoble</a:t>
            </a:r>
            <a:endParaRPr lang="fr-FR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1" name="Picture 1" descr="D:\BARNIER\Mes documents\LEGI\Doc-2012\PRESENTATIONS\MYOCEAN\MyOcean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1934" y="3028950"/>
            <a:ext cx="1097071" cy="1140160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096" y="6245174"/>
            <a:ext cx="439511" cy="35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132" y="6254963"/>
            <a:ext cx="700993" cy="34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579427" y="4857752"/>
            <a:ext cx="6387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CC00"/>
                </a:solidFill>
              </a:rPr>
              <a:t>and  </a:t>
            </a:r>
          </a:p>
          <a:p>
            <a:endParaRPr lang="fr-FR" dirty="0" smtClean="0">
              <a:solidFill>
                <a:srgbClr val="FFCC00"/>
              </a:solidFill>
            </a:endParaRPr>
          </a:p>
          <a:p>
            <a:r>
              <a:rPr lang="fr-FR" dirty="0" smtClean="0">
                <a:solidFill>
                  <a:srgbClr val="FFCC00"/>
                </a:solidFill>
              </a:rPr>
              <a:t>Cabanes C,</a:t>
            </a:r>
            <a:r>
              <a:rPr lang="en-US" dirty="0" smtClean="0">
                <a:solidFill>
                  <a:srgbClr val="FFCC00"/>
                </a:solidFill>
              </a:rPr>
              <a:t> </a:t>
            </a:r>
            <a:r>
              <a:rPr lang="en-US" b="1" dirty="0" err="1" smtClean="0">
                <a:solidFill>
                  <a:srgbClr val="FFCC00"/>
                </a:solidFill>
              </a:rPr>
              <a:t>Dombrowski</a:t>
            </a:r>
            <a:r>
              <a:rPr lang="en-US" b="1" dirty="0" smtClean="0">
                <a:solidFill>
                  <a:srgbClr val="FFCC00"/>
                </a:solidFill>
              </a:rPr>
              <a:t> E</a:t>
            </a:r>
            <a:r>
              <a:rPr lang="en-US" dirty="0" smtClean="0">
                <a:solidFill>
                  <a:srgbClr val="FFCC00"/>
                </a:solidFill>
              </a:rPr>
              <a:t>,</a:t>
            </a:r>
            <a:r>
              <a:rPr lang="fr-FR" dirty="0" smtClean="0">
                <a:solidFill>
                  <a:srgbClr val="FFCC00"/>
                </a:solidFill>
              </a:rPr>
              <a:t> </a:t>
            </a:r>
            <a:r>
              <a:rPr lang="fr-FR" dirty="0" err="1" smtClean="0">
                <a:solidFill>
                  <a:srgbClr val="FFCC00"/>
                </a:solidFill>
              </a:rPr>
              <a:t>Dussin</a:t>
            </a:r>
            <a:r>
              <a:rPr lang="fr-FR" dirty="0" smtClean="0">
                <a:solidFill>
                  <a:srgbClr val="FFCC00"/>
                </a:solidFill>
              </a:rPr>
              <a:t> R, Ferry N, </a:t>
            </a:r>
            <a:r>
              <a:rPr lang="fr-FR" dirty="0" err="1" smtClean="0">
                <a:solidFill>
                  <a:srgbClr val="FFCC00"/>
                </a:solidFill>
              </a:rPr>
              <a:t>Garric</a:t>
            </a:r>
            <a:r>
              <a:rPr lang="fr-FR" dirty="0" smtClean="0">
                <a:solidFill>
                  <a:srgbClr val="FFCC00"/>
                </a:solidFill>
              </a:rPr>
              <a:t> G,</a:t>
            </a:r>
            <a:r>
              <a:rPr lang="en-US" dirty="0" smtClean="0">
                <a:solidFill>
                  <a:srgbClr val="FFCC00"/>
                </a:solidFill>
              </a:rPr>
              <a:t> </a:t>
            </a:r>
            <a:r>
              <a:rPr lang="en-US" dirty="0" err="1" smtClean="0">
                <a:solidFill>
                  <a:srgbClr val="FFCC00"/>
                </a:solidFill>
              </a:rPr>
              <a:t>Guinehut</a:t>
            </a:r>
            <a:r>
              <a:rPr lang="en-US" dirty="0" smtClean="0">
                <a:solidFill>
                  <a:srgbClr val="FFCC00"/>
                </a:solidFill>
              </a:rPr>
              <a:t> S, Gregorio S, Haines K,</a:t>
            </a:r>
            <a:r>
              <a:rPr lang="fr-FR" dirty="0" smtClean="0">
                <a:solidFill>
                  <a:srgbClr val="FFCC00"/>
                </a:solidFill>
              </a:rPr>
              <a:t> </a:t>
            </a:r>
            <a:r>
              <a:rPr lang="en-US" dirty="0" err="1" smtClean="0">
                <a:solidFill>
                  <a:srgbClr val="FFCC00"/>
                </a:solidFill>
              </a:rPr>
              <a:t>Masina</a:t>
            </a:r>
            <a:r>
              <a:rPr lang="en-US" dirty="0" smtClean="0">
                <a:solidFill>
                  <a:srgbClr val="FFCC00"/>
                </a:solidFill>
              </a:rPr>
              <a:t> S,  </a:t>
            </a:r>
            <a:r>
              <a:rPr lang="en-US" b="1" dirty="0" err="1" smtClean="0">
                <a:solidFill>
                  <a:srgbClr val="FFCC00"/>
                </a:solidFill>
              </a:rPr>
              <a:t>Molines</a:t>
            </a:r>
            <a:r>
              <a:rPr lang="en-US" b="1" dirty="0" smtClean="0">
                <a:solidFill>
                  <a:srgbClr val="FFCC00"/>
                </a:solidFill>
              </a:rPr>
              <a:t> J-M</a:t>
            </a:r>
            <a:r>
              <a:rPr lang="en-US" dirty="0" smtClean="0">
                <a:solidFill>
                  <a:srgbClr val="FFCC00"/>
                </a:solidFill>
              </a:rPr>
              <a:t>,</a:t>
            </a:r>
            <a:r>
              <a:rPr lang="fr-FR" dirty="0" smtClean="0">
                <a:solidFill>
                  <a:srgbClr val="FFCC00"/>
                </a:solidFill>
              </a:rPr>
              <a:t> </a:t>
            </a:r>
            <a:r>
              <a:rPr lang="fr-FR" dirty="0" err="1" smtClean="0">
                <a:solidFill>
                  <a:srgbClr val="FFCC00"/>
                </a:solidFill>
              </a:rPr>
              <a:t>Mullet</a:t>
            </a:r>
            <a:r>
              <a:rPr lang="fr-FR" dirty="0" smtClean="0">
                <a:solidFill>
                  <a:srgbClr val="FFCC00"/>
                </a:solidFill>
              </a:rPr>
              <a:t> S, </a:t>
            </a:r>
            <a:r>
              <a:rPr lang="fr-FR" b="1" dirty="0" smtClean="0">
                <a:solidFill>
                  <a:srgbClr val="FFCC00"/>
                </a:solidFill>
              </a:rPr>
              <a:t>Parent L</a:t>
            </a:r>
            <a:r>
              <a:rPr lang="fr-FR" dirty="0" smtClean="0">
                <a:solidFill>
                  <a:srgbClr val="FFCC00"/>
                </a:solidFill>
              </a:rPr>
              <a:t>, Rio M-H</a:t>
            </a:r>
            <a:r>
              <a:rPr lang="fr-FR" b="1" dirty="0" smtClean="0">
                <a:solidFill>
                  <a:srgbClr val="FFCC00"/>
                </a:solidFill>
              </a:rPr>
              <a:t>, </a:t>
            </a:r>
            <a:r>
              <a:rPr lang="en-US" b="1" dirty="0" err="1" smtClean="0">
                <a:solidFill>
                  <a:srgbClr val="FFCC00"/>
                </a:solidFill>
              </a:rPr>
              <a:t>Storto</a:t>
            </a:r>
            <a:r>
              <a:rPr lang="en-US" b="1" dirty="0" smtClean="0">
                <a:solidFill>
                  <a:srgbClr val="FFCC00"/>
                </a:solidFill>
              </a:rPr>
              <a:t> A</a:t>
            </a:r>
            <a:r>
              <a:rPr lang="en-US" dirty="0" smtClean="0">
                <a:solidFill>
                  <a:srgbClr val="FFCC00"/>
                </a:solidFill>
              </a:rPr>
              <a:t>, </a:t>
            </a:r>
            <a:r>
              <a:rPr lang="fr-FR" dirty="0" smtClean="0">
                <a:solidFill>
                  <a:srgbClr val="FFCC00"/>
                </a:solidFill>
              </a:rPr>
              <a:t>Testut C-E, </a:t>
            </a:r>
            <a:r>
              <a:rPr lang="en-US" b="1" dirty="0" err="1" smtClean="0">
                <a:solidFill>
                  <a:srgbClr val="FFCC00"/>
                </a:solidFill>
              </a:rPr>
              <a:t>Valdivieso</a:t>
            </a:r>
            <a:r>
              <a:rPr lang="en-US" b="1" dirty="0" smtClean="0">
                <a:solidFill>
                  <a:srgbClr val="FFCC00"/>
                </a:solidFill>
              </a:rPr>
              <a:t> M</a:t>
            </a:r>
            <a:r>
              <a:rPr lang="en-US" dirty="0" smtClean="0">
                <a:solidFill>
                  <a:srgbClr val="FFCC00"/>
                </a:solidFill>
              </a:rPr>
              <a:t>, </a:t>
            </a:r>
            <a:r>
              <a:rPr lang="en-US" dirty="0" err="1" smtClean="0">
                <a:solidFill>
                  <a:srgbClr val="FFCC00"/>
                </a:solidFill>
              </a:rPr>
              <a:t>Zuo</a:t>
            </a:r>
            <a:r>
              <a:rPr lang="en-US" dirty="0" smtClean="0">
                <a:solidFill>
                  <a:srgbClr val="FFCC00"/>
                </a:solidFill>
              </a:rPr>
              <a:t> H., …</a:t>
            </a:r>
            <a:endParaRPr lang="fr-FR" dirty="0" smtClean="0">
              <a:solidFill>
                <a:srgbClr val="FFCC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974" y="4272494"/>
            <a:ext cx="40186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585" y="6241803"/>
            <a:ext cx="457879" cy="3447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5" name="Picture 1" descr="D:\Data\BARNIER\Mes Documents\LEGI\images-2009-LEGI\LOGO\logo_cn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9997" y="4271765"/>
            <a:ext cx="583784" cy="4320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44774" y="209861"/>
            <a:ext cx="8439462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FFCC"/>
                </a:solidFill>
              </a:rPr>
              <a:t>Research Teams involved</a:t>
            </a:r>
          </a:p>
          <a:p>
            <a:endParaRPr lang="en-GB" sz="2000" b="1" dirty="0" smtClean="0">
              <a:solidFill>
                <a:schemeClr val="bg1"/>
              </a:solidFill>
            </a:endParaRPr>
          </a:p>
          <a:p>
            <a:pPr lvl="2">
              <a:spcAft>
                <a:spcPts val="600"/>
              </a:spcAft>
            </a:pPr>
            <a:r>
              <a:rPr lang="en-GB" sz="2000" b="1" dirty="0" smtClean="0">
                <a:solidFill>
                  <a:schemeClr val="bg1"/>
                </a:solidFill>
              </a:rPr>
              <a:t>Mercator Ocean in Toulouse - France</a:t>
            </a:r>
            <a:endParaRPr lang="fr-FR" sz="2000" dirty="0" smtClean="0">
              <a:solidFill>
                <a:schemeClr val="bg1"/>
              </a:solidFill>
            </a:endParaRPr>
          </a:p>
          <a:p>
            <a:pPr lvl="2">
              <a:spcAft>
                <a:spcPts val="600"/>
              </a:spcAft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lvl="2">
              <a:spcAft>
                <a:spcPts val="600"/>
              </a:spcAft>
            </a:pPr>
            <a:r>
              <a:rPr lang="en-GB" sz="2000" b="1" dirty="0" smtClean="0">
                <a:solidFill>
                  <a:schemeClr val="bg1"/>
                </a:solidFill>
              </a:rPr>
              <a:t>CMCC in Bologna - Italy</a:t>
            </a:r>
          </a:p>
          <a:p>
            <a:pPr lvl="2">
              <a:spcAft>
                <a:spcPts val="600"/>
              </a:spcAft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lvl="2">
              <a:spcAft>
                <a:spcPts val="600"/>
              </a:spcAft>
            </a:pPr>
            <a:r>
              <a:rPr lang="en-GB" sz="2000" b="1" dirty="0" smtClean="0">
                <a:solidFill>
                  <a:schemeClr val="bg1"/>
                </a:solidFill>
              </a:rPr>
              <a:t>NCEO - University of Reading - UK</a:t>
            </a:r>
            <a:endParaRPr lang="en-GB" sz="2000" dirty="0" smtClean="0">
              <a:solidFill>
                <a:schemeClr val="bg1"/>
              </a:solidFill>
            </a:endParaRPr>
          </a:p>
          <a:p>
            <a:pPr lvl="2">
              <a:spcAft>
                <a:spcPts val="600"/>
              </a:spcAft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lvl="2">
              <a:spcAft>
                <a:spcPts val="600"/>
              </a:spcAft>
            </a:pPr>
            <a:r>
              <a:rPr lang="en-GB" sz="2000" b="1" dirty="0" smtClean="0">
                <a:solidFill>
                  <a:schemeClr val="bg1"/>
                </a:solidFill>
              </a:rPr>
              <a:t>CNRS-LEGI in Grenoble – France</a:t>
            </a:r>
          </a:p>
          <a:p>
            <a:pPr lvl="2">
              <a:spcAft>
                <a:spcPts val="600"/>
              </a:spcAft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lvl="2">
              <a:spcAft>
                <a:spcPts val="600"/>
              </a:spcAft>
            </a:pPr>
            <a:r>
              <a:rPr lang="en-GB" sz="2000" b="1" dirty="0" err="1" smtClean="0">
                <a:solidFill>
                  <a:schemeClr val="bg1"/>
                </a:solidFill>
              </a:rPr>
              <a:t>Coriolis</a:t>
            </a:r>
            <a:r>
              <a:rPr lang="en-GB" sz="2000" b="1" dirty="0" smtClean="0">
                <a:solidFill>
                  <a:schemeClr val="bg1"/>
                </a:solidFill>
              </a:rPr>
              <a:t> Data  </a:t>
            </a:r>
            <a:r>
              <a:rPr lang="en-GB" sz="2000" b="1" dirty="0" err="1" smtClean="0">
                <a:solidFill>
                  <a:schemeClr val="bg1"/>
                </a:solidFill>
              </a:rPr>
              <a:t>Center</a:t>
            </a:r>
            <a:r>
              <a:rPr lang="en-GB" sz="2000" b="1" dirty="0" smtClean="0">
                <a:solidFill>
                  <a:schemeClr val="bg1"/>
                </a:solidFill>
              </a:rPr>
              <a:t> in Brest – France</a:t>
            </a:r>
          </a:p>
          <a:p>
            <a:pPr lvl="2">
              <a:spcAft>
                <a:spcPts val="600"/>
              </a:spcAft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lvl="2">
              <a:spcAft>
                <a:spcPts val="600"/>
              </a:spcAft>
            </a:pPr>
            <a:r>
              <a:rPr lang="en-GB" sz="2000" b="1" dirty="0" smtClean="0">
                <a:solidFill>
                  <a:schemeClr val="bg1"/>
                </a:solidFill>
              </a:rPr>
              <a:t>CLS in Toulouse - France</a:t>
            </a:r>
            <a:endParaRPr lang="fr-FR" sz="2000" dirty="0" smtClean="0">
              <a:solidFill>
                <a:schemeClr val="bg1"/>
              </a:solidFill>
            </a:endParaRPr>
          </a:p>
          <a:p>
            <a:pPr lvl="1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870371" y="0"/>
            <a:ext cx="1273628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1 - Objectives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5" name="Picture 26" descr="RU_logo_med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4" y="2409346"/>
            <a:ext cx="393267" cy="47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4" y="1652690"/>
            <a:ext cx="37874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:\Users\barnier\Pictures\logo_Mercat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7224" y="948445"/>
            <a:ext cx="555006" cy="24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logo_leg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651" y="3266332"/>
            <a:ext cx="476115" cy="219960"/>
          </a:xfrm>
          <a:prstGeom prst="rect">
            <a:avLst/>
          </a:prstGeom>
        </p:spPr>
      </p:pic>
      <p:pic>
        <p:nvPicPr>
          <p:cNvPr id="8" name="Picture 13" descr="C:\Documents and Settings\gdibarboure\Mes documents\Documents\DUACS\Logo\Logos\LogoCLS2008_Big.png"/>
          <p:cNvPicPr>
            <a:picLocks noChangeAspect="1" noChangeArrowheads="1"/>
          </p:cNvPicPr>
          <p:nvPr/>
        </p:nvPicPr>
        <p:blipFill>
          <a:blip r:embed="rId6" cstate="print"/>
          <a:srcRect b="12750"/>
          <a:stretch>
            <a:fillRect/>
          </a:stretch>
        </p:blipFill>
        <p:spPr bwMode="auto">
          <a:xfrm>
            <a:off x="657224" y="4743450"/>
            <a:ext cx="355148" cy="253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Image 8" descr="logo_cnr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4141" y="4006258"/>
            <a:ext cx="252000" cy="252000"/>
          </a:xfrm>
          <a:prstGeom prst="rect">
            <a:avLst/>
          </a:prstGeom>
        </p:spPr>
      </p:pic>
      <p:pic>
        <p:nvPicPr>
          <p:cNvPr id="10" name="Image 9" descr="logo_if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1886" y="4006259"/>
            <a:ext cx="630000" cy="2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Image 11" descr="logo_cnr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5630" y="3265033"/>
            <a:ext cx="252000" cy="25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404664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OUTLINES</a:t>
            </a:r>
          </a:p>
          <a:p>
            <a:pPr algn="ctr"/>
            <a:endParaRPr lang="en-US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1 – Objectives of MYOCEAN reanalysis project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2 – Ocean Weather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3 – Ocean Observational Network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4 – </a:t>
            </a:r>
            <a:r>
              <a:rPr lang="en-US" sz="2400" dirty="0" err="1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MyOcean</a:t>
            </a:r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 Reanalysis Systems</a:t>
            </a:r>
          </a:p>
          <a:p>
            <a:endParaRPr lang="en-US" sz="24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5 – Production/Validation of reanalysis products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6 – 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4"/>
          <p:cNvSpPr txBox="1">
            <a:spLocks noChangeArrowheads="1"/>
          </p:cNvSpPr>
          <p:nvPr/>
        </p:nvSpPr>
        <p:spPr bwMode="auto">
          <a:xfrm>
            <a:off x="279400" y="330200"/>
            <a:ext cx="8636000" cy="1311275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u="sng" dirty="0">
                <a:solidFill>
                  <a:srgbClr val="FFFF99"/>
                </a:solidFill>
              </a:rPr>
              <a:t>Ocean Mesoscale variability</a:t>
            </a:r>
            <a:r>
              <a:rPr lang="en-GB" sz="2000" dirty="0">
                <a:solidFill>
                  <a:schemeClr val="bg1"/>
                </a:solidFill>
              </a:rPr>
              <a:t> are often described as  ...</a:t>
            </a:r>
          </a:p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</a:rPr>
              <a:t> ...  the "</a:t>
            </a:r>
            <a:r>
              <a:rPr lang="en-GB" sz="2000" dirty="0">
                <a:solidFill>
                  <a:srgbClr val="FFFF99"/>
                </a:solidFill>
              </a:rPr>
              <a:t>weather system</a:t>
            </a:r>
            <a:r>
              <a:rPr lang="en-GB" sz="2000" dirty="0">
                <a:solidFill>
                  <a:schemeClr val="bg1"/>
                </a:solidFill>
              </a:rPr>
              <a:t>" (or </a:t>
            </a:r>
            <a:r>
              <a:rPr lang="en-GB" sz="2000" dirty="0">
                <a:solidFill>
                  <a:srgbClr val="FFFF99"/>
                </a:solidFill>
              </a:rPr>
              <a:t>synoptic circulation</a:t>
            </a:r>
            <a:r>
              <a:rPr lang="en-GB" sz="2000" dirty="0">
                <a:solidFill>
                  <a:schemeClr val="bg1"/>
                </a:solidFill>
              </a:rPr>
              <a:t>) of the global ocean</a:t>
            </a:r>
          </a:p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</a:rPr>
              <a:t>by a dynamical analogy with the </a:t>
            </a:r>
            <a:r>
              <a:rPr lang="en-GB" sz="2000" b="1" dirty="0">
                <a:solidFill>
                  <a:srgbClr val="FFFF99"/>
                </a:solidFill>
              </a:rPr>
              <a:t>synoptic  variability in the Atmosphere</a:t>
            </a:r>
            <a:r>
              <a:rPr lang="en-GB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33" name="Text Box 7"/>
          <p:cNvSpPr txBox="1">
            <a:spLocks noChangeArrowheads="1"/>
          </p:cNvSpPr>
          <p:nvPr/>
        </p:nvSpPr>
        <p:spPr bwMode="auto">
          <a:xfrm>
            <a:off x="406400" y="2435225"/>
            <a:ext cx="38481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>
                <a:solidFill>
                  <a:schemeClr val="bg1"/>
                </a:solidFill>
              </a:rPr>
              <a:t> Quasi-geostrophic equilibrium</a:t>
            </a:r>
          </a:p>
          <a:p>
            <a:endParaRPr lang="en-GB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GB">
                <a:solidFill>
                  <a:schemeClr val="bg1"/>
                </a:solidFill>
              </a:rPr>
              <a:t> Characteristic velocitiy small compared to the celerity of internal gravity waves</a:t>
            </a:r>
          </a:p>
          <a:p>
            <a:endParaRPr lang="en-GB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GB">
                <a:solidFill>
                  <a:schemeClr val="bg1"/>
                </a:solidFill>
              </a:rPr>
              <a:t> They are generated by instabilities of the large scale flow, and such, are equally influenced by stratification (vertical shear) and rotation</a:t>
            </a:r>
          </a:p>
        </p:txBody>
      </p:sp>
      <p:graphicFrame>
        <p:nvGraphicFramePr>
          <p:cNvPr id="1027" name="Object 8"/>
          <p:cNvGraphicFramePr>
            <a:graphicFrameLocks noChangeAspect="1"/>
          </p:cNvGraphicFramePr>
          <p:nvPr/>
        </p:nvGraphicFramePr>
        <p:xfrm>
          <a:off x="6007099" y="2305050"/>
          <a:ext cx="1789245" cy="915822"/>
        </p:xfrm>
        <a:graphic>
          <a:graphicData uri="http://schemas.openxmlformats.org/presentationml/2006/ole">
            <p:oleObj spid="_x0000_s1027" name="Equation" r:id="rId4" imgW="825500" imgH="419100" progId="Equation.3">
              <p:embed/>
            </p:oleObj>
          </a:graphicData>
        </a:graphic>
      </p:graphicFrame>
      <p:graphicFrame>
        <p:nvGraphicFramePr>
          <p:cNvPr id="1028" name="Object 10"/>
          <p:cNvGraphicFramePr>
            <a:graphicFrameLocks noChangeAspect="1"/>
          </p:cNvGraphicFramePr>
          <p:nvPr/>
        </p:nvGraphicFramePr>
        <p:xfrm>
          <a:off x="6007100" y="3382256"/>
          <a:ext cx="3065769" cy="930440"/>
        </p:xfrm>
        <a:graphic>
          <a:graphicData uri="http://schemas.openxmlformats.org/presentationml/2006/ole">
            <p:oleObj spid="_x0000_s1028" name="Equation" r:id="rId5" imgW="1473200" imgH="444500" progId="Equation.3">
              <p:embed/>
            </p:oleObj>
          </a:graphicData>
        </a:graphic>
      </p:graphicFrame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190500" y="1803400"/>
            <a:ext cx="8953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b="1" dirty="0">
                <a:solidFill>
                  <a:srgbClr val="FFFF00"/>
                </a:solidFill>
              </a:rPr>
              <a:t>Dynamical properties of Ocean Mesoscale (</a:t>
            </a:r>
            <a:r>
              <a:rPr lang="en-GB" sz="2200" b="1" dirty="0" err="1">
                <a:solidFill>
                  <a:srgbClr val="FFFF00"/>
                </a:solidFill>
              </a:rPr>
              <a:t>Atmopheric</a:t>
            </a:r>
            <a:r>
              <a:rPr lang="en-GB" sz="2200" b="1" dirty="0">
                <a:solidFill>
                  <a:srgbClr val="FFFF00"/>
                </a:solidFill>
              </a:rPr>
              <a:t> Synoptic) Eddies</a:t>
            </a:r>
          </a:p>
        </p:txBody>
      </p:sp>
      <p:graphicFrame>
        <p:nvGraphicFramePr>
          <p:cNvPr id="1029" name="Object 13"/>
          <p:cNvGraphicFramePr>
            <a:graphicFrameLocks noChangeAspect="1"/>
          </p:cNvGraphicFramePr>
          <p:nvPr/>
        </p:nvGraphicFramePr>
        <p:xfrm>
          <a:off x="6007100" y="4510088"/>
          <a:ext cx="2766369" cy="867130"/>
        </p:xfrm>
        <a:graphic>
          <a:graphicData uri="http://schemas.openxmlformats.org/presentationml/2006/ole">
            <p:oleObj spid="_x0000_s1029" name="Equation" r:id="rId6" imgW="1612900" imgH="508000" progId="Equation.3">
              <p:embed/>
            </p:oleObj>
          </a:graphicData>
        </a:graphic>
      </p:graphicFrame>
      <p:sp>
        <p:nvSpPr>
          <p:cNvPr id="1035" name="Text Box 15"/>
          <p:cNvSpPr txBox="1">
            <a:spLocks noChangeArrowheads="1"/>
          </p:cNvSpPr>
          <p:nvPr/>
        </p:nvSpPr>
        <p:spPr bwMode="auto">
          <a:xfrm>
            <a:off x="4419600" y="2339689"/>
            <a:ext cx="20701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 err="1">
                <a:solidFill>
                  <a:srgbClr val="FFC000"/>
                </a:solidFill>
              </a:rPr>
              <a:t>Rossby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Nb</a:t>
            </a:r>
            <a:endParaRPr lang="en-GB" sz="2400" b="1" dirty="0">
              <a:solidFill>
                <a:srgbClr val="FFC000"/>
              </a:solidFill>
            </a:endParaRPr>
          </a:p>
          <a:p>
            <a:endParaRPr lang="en-GB" b="1" dirty="0">
              <a:solidFill>
                <a:srgbClr val="FFC000"/>
              </a:solidFill>
            </a:endParaRPr>
          </a:p>
          <a:p>
            <a:endParaRPr lang="en-GB" b="1" dirty="0" smtClean="0">
              <a:solidFill>
                <a:srgbClr val="FFC000"/>
              </a:solidFill>
            </a:endParaRPr>
          </a:p>
          <a:p>
            <a:endParaRPr lang="en-GB" b="1" dirty="0">
              <a:solidFill>
                <a:srgbClr val="FFC000"/>
              </a:solidFill>
            </a:endParaRPr>
          </a:p>
          <a:p>
            <a:r>
              <a:rPr lang="en-GB" sz="2400" b="1" dirty="0">
                <a:solidFill>
                  <a:srgbClr val="FFC000"/>
                </a:solidFill>
              </a:rPr>
              <a:t>Froude </a:t>
            </a:r>
            <a:r>
              <a:rPr lang="en-GB" sz="2400" b="1" dirty="0" err="1">
                <a:solidFill>
                  <a:srgbClr val="FFC000"/>
                </a:solidFill>
              </a:rPr>
              <a:t>Nb</a:t>
            </a:r>
            <a:endParaRPr lang="en-GB" sz="2400" b="1" dirty="0">
              <a:solidFill>
                <a:srgbClr val="FFC000"/>
              </a:solidFill>
            </a:endParaRPr>
          </a:p>
          <a:p>
            <a:endParaRPr lang="en-GB" b="1" dirty="0">
              <a:solidFill>
                <a:srgbClr val="FFC000"/>
              </a:solidFill>
            </a:endParaRPr>
          </a:p>
          <a:p>
            <a:endParaRPr lang="en-GB" b="1" dirty="0">
              <a:solidFill>
                <a:srgbClr val="FFC000"/>
              </a:solidFill>
            </a:endParaRPr>
          </a:p>
          <a:p>
            <a:endParaRPr lang="en-GB" b="1" dirty="0">
              <a:solidFill>
                <a:srgbClr val="FFC000"/>
              </a:solidFill>
            </a:endParaRPr>
          </a:p>
          <a:p>
            <a:r>
              <a:rPr lang="en-GB" sz="2400" b="1" dirty="0">
                <a:solidFill>
                  <a:srgbClr val="FFC000"/>
                </a:solidFill>
              </a:rPr>
              <a:t>Burger </a:t>
            </a:r>
            <a:r>
              <a:rPr lang="en-GB" sz="2400" b="1" dirty="0" err="1">
                <a:solidFill>
                  <a:srgbClr val="FFC000"/>
                </a:solidFill>
              </a:rPr>
              <a:t>Nb</a:t>
            </a:r>
            <a:endParaRPr lang="en-GB" sz="2400" b="1" dirty="0">
              <a:solidFill>
                <a:srgbClr val="FFC000"/>
              </a:solidFill>
            </a:endParaRPr>
          </a:p>
        </p:txBody>
      </p:sp>
      <p:sp>
        <p:nvSpPr>
          <p:cNvPr id="1037" name="Text Box 20"/>
          <p:cNvSpPr txBox="1">
            <a:spLocks noChangeArrowheads="1"/>
          </p:cNvSpPr>
          <p:nvPr/>
        </p:nvSpPr>
        <p:spPr bwMode="auto">
          <a:xfrm>
            <a:off x="7531100" y="2197100"/>
            <a:ext cx="146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FFFF00"/>
                </a:solidFill>
              </a:rPr>
              <a:t>McWilliams, 2008</a:t>
            </a:r>
          </a:p>
        </p:txBody>
      </p:sp>
      <p:sp>
        <p:nvSpPr>
          <p:cNvPr id="1038" name="Text Box 5"/>
          <p:cNvSpPr txBox="1">
            <a:spLocks noChangeArrowheads="1"/>
          </p:cNvSpPr>
          <p:nvPr/>
        </p:nvSpPr>
        <p:spPr bwMode="auto">
          <a:xfrm>
            <a:off x="7482624" y="0"/>
            <a:ext cx="1661375" cy="3090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2 - Ocean Weather 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4"/>
          <p:cNvSpPr txBox="1">
            <a:spLocks noChangeArrowheads="1"/>
          </p:cNvSpPr>
          <p:nvPr/>
        </p:nvSpPr>
        <p:spPr bwMode="auto">
          <a:xfrm>
            <a:off x="279400" y="330200"/>
            <a:ext cx="8636000" cy="1311275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u="sng" dirty="0">
                <a:solidFill>
                  <a:srgbClr val="FFFF99"/>
                </a:solidFill>
              </a:rPr>
              <a:t>Ocean Mesoscale variability</a:t>
            </a:r>
            <a:r>
              <a:rPr lang="en-GB" sz="2000" dirty="0">
                <a:solidFill>
                  <a:schemeClr val="bg1"/>
                </a:solidFill>
              </a:rPr>
              <a:t> are often described as  ...</a:t>
            </a:r>
          </a:p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</a:rPr>
              <a:t> ...  the "</a:t>
            </a:r>
            <a:r>
              <a:rPr lang="en-GB" sz="2000" dirty="0">
                <a:solidFill>
                  <a:srgbClr val="FFFF99"/>
                </a:solidFill>
              </a:rPr>
              <a:t>weather system</a:t>
            </a:r>
            <a:r>
              <a:rPr lang="en-GB" sz="2000" dirty="0">
                <a:solidFill>
                  <a:schemeClr val="bg1"/>
                </a:solidFill>
              </a:rPr>
              <a:t>" (or </a:t>
            </a:r>
            <a:r>
              <a:rPr lang="en-GB" sz="2000" dirty="0">
                <a:solidFill>
                  <a:srgbClr val="FFFF99"/>
                </a:solidFill>
              </a:rPr>
              <a:t>synoptic circulation</a:t>
            </a:r>
            <a:r>
              <a:rPr lang="en-GB" sz="2000" dirty="0">
                <a:solidFill>
                  <a:schemeClr val="bg1"/>
                </a:solidFill>
              </a:rPr>
              <a:t>) of the global ocean</a:t>
            </a:r>
          </a:p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</a:rPr>
              <a:t>by a dynamical analogy with the </a:t>
            </a:r>
            <a:r>
              <a:rPr lang="en-GB" sz="2000" b="1" dirty="0">
                <a:solidFill>
                  <a:srgbClr val="FFFF99"/>
                </a:solidFill>
              </a:rPr>
              <a:t>synoptic  variability in the Atmosphere</a:t>
            </a:r>
            <a:r>
              <a:rPr lang="en-GB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33" name="Text Box 7"/>
          <p:cNvSpPr txBox="1">
            <a:spLocks noChangeArrowheads="1"/>
          </p:cNvSpPr>
          <p:nvPr/>
        </p:nvSpPr>
        <p:spPr bwMode="auto">
          <a:xfrm>
            <a:off x="406400" y="2435225"/>
            <a:ext cx="38481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>
                <a:solidFill>
                  <a:schemeClr val="bg1"/>
                </a:solidFill>
              </a:rPr>
              <a:t> Quasi-geostrophic equilibrium</a:t>
            </a:r>
          </a:p>
          <a:p>
            <a:endParaRPr lang="en-GB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GB">
                <a:solidFill>
                  <a:schemeClr val="bg1"/>
                </a:solidFill>
              </a:rPr>
              <a:t> Characteristic velocitiy small compared to the celerity of internal gravity waves</a:t>
            </a:r>
          </a:p>
          <a:p>
            <a:endParaRPr lang="en-GB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GB">
                <a:solidFill>
                  <a:schemeClr val="bg1"/>
                </a:solidFill>
              </a:rPr>
              <a:t> They are generated by instabilities of the large scale flow, and such, are equally influenced by stratification (vertical shear) and rotation</a:t>
            </a:r>
          </a:p>
        </p:txBody>
      </p:sp>
      <p:graphicFrame>
        <p:nvGraphicFramePr>
          <p:cNvPr id="1027" name="Object 8"/>
          <p:cNvGraphicFramePr>
            <a:graphicFrameLocks noChangeAspect="1"/>
          </p:cNvGraphicFramePr>
          <p:nvPr/>
        </p:nvGraphicFramePr>
        <p:xfrm>
          <a:off x="6007099" y="2305050"/>
          <a:ext cx="1789245" cy="915822"/>
        </p:xfrm>
        <a:graphic>
          <a:graphicData uri="http://schemas.openxmlformats.org/presentationml/2006/ole">
            <p:oleObj spid="_x0000_s153603" name="Equation" r:id="rId4" imgW="825500" imgH="419100" progId="Equation.3">
              <p:embed/>
            </p:oleObj>
          </a:graphicData>
        </a:graphic>
      </p:graphicFrame>
      <p:graphicFrame>
        <p:nvGraphicFramePr>
          <p:cNvPr id="1028" name="Object 10"/>
          <p:cNvGraphicFramePr>
            <a:graphicFrameLocks noChangeAspect="1"/>
          </p:cNvGraphicFramePr>
          <p:nvPr/>
        </p:nvGraphicFramePr>
        <p:xfrm>
          <a:off x="6007100" y="3382256"/>
          <a:ext cx="3065769" cy="930440"/>
        </p:xfrm>
        <a:graphic>
          <a:graphicData uri="http://schemas.openxmlformats.org/presentationml/2006/ole">
            <p:oleObj spid="_x0000_s153604" name="Equation" r:id="rId5" imgW="1473200" imgH="444500" progId="Equation.3">
              <p:embed/>
            </p:oleObj>
          </a:graphicData>
        </a:graphic>
      </p:graphicFrame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190500" y="1803400"/>
            <a:ext cx="8953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b="1" dirty="0">
                <a:solidFill>
                  <a:srgbClr val="FFFF00"/>
                </a:solidFill>
              </a:rPr>
              <a:t>Dynamical properties of Ocean Mesoscale (</a:t>
            </a:r>
            <a:r>
              <a:rPr lang="en-GB" sz="2200" b="1" dirty="0" err="1">
                <a:solidFill>
                  <a:srgbClr val="FFFF00"/>
                </a:solidFill>
              </a:rPr>
              <a:t>Atmopheric</a:t>
            </a:r>
            <a:r>
              <a:rPr lang="en-GB" sz="2200" b="1" dirty="0">
                <a:solidFill>
                  <a:srgbClr val="FFFF00"/>
                </a:solidFill>
              </a:rPr>
              <a:t> Synoptic) Eddies</a:t>
            </a:r>
          </a:p>
        </p:txBody>
      </p:sp>
      <p:graphicFrame>
        <p:nvGraphicFramePr>
          <p:cNvPr id="1029" name="Object 13"/>
          <p:cNvGraphicFramePr>
            <a:graphicFrameLocks noChangeAspect="1"/>
          </p:cNvGraphicFramePr>
          <p:nvPr/>
        </p:nvGraphicFramePr>
        <p:xfrm>
          <a:off x="3177006" y="4646567"/>
          <a:ext cx="5596464" cy="1754235"/>
        </p:xfrm>
        <a:graphic>
          <a:graphicData uri="http://schemas.openxmlformats.org/presentationml/2006/ole">
            <p:oleObj spid="_x0000_s153605" name="Equation" r:id="rId6" imgW="1612900" imgH="508000" progId="Equation.3">
              <p:embed/>
            </p:oleObj>
          </a:graphicData>
        </a:graphic>
      </p:graphicFrame>
      <p:sp>
        <p:nvSpPr>
          <p:cNvPr id="1035" name="Text Box 15"/>
          <p:cNvSpPr txBox="1">
            <a:spLocks noChangeArrowheads="1"/>
          </p:cNvSpPr>
          <p:nvPr/>
        </p:nvSpPr>
        <p:spPr bwMode="auto">
          <a:xfrm>
            <a:off x="4419600" y="2339689"/>
            <a:ext cx="20701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 err="1">
                <a:solidFill>
                  <a:srgbClr val="FFC000"/>
                </a:solidFill>
              </a:rPr>
              <a:t>Rossby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Nb</a:t>
            </a:r>
            <a:endParaRPr lang="en-GB" sz="2400" b="1" dirty="0">
              <a:solidFill>
                <a:srgbClr val="FFC000"/>
              </a:solidFill>
            </a:endParaRPr>
          </a:p>
          <a:p>
            <a:endParaRPr lang="en-GB" b="1" dirty="0">
              <a:solidFill>
                <a:srgbClr val="FFC000"/>
              </a:solidFill>
            </a:endParaRPr>
          </a:p>
          <a:p>
            <a:endParaRPr lang="en-GB" b="1" dirty="0" smtClean="0">
              <a:solidFill>
                <a:srgbClr val="FFC000"/>
              </a:solidFill>
            </a:endParaRPr>
          </a:p>
          <a:p>
            <a:endParaRPr lang="en-GB" b="1" dirty="0">
              <a:solidFill>
                <a:srgbClr val="FFC000"/>
              </a:solidFill>
            </a:endParaRPr>
          </a:p>
          <a:p>
            <a:r>
              <a:rPr lang="en-GB" sz="2400" b="1" dirty="0">
                <a:solidFill>
                  <a:srgbClr val="FFC000"/>
                </a:solidFill>
              </a:rPr>
              <a:t>Froude </a:t>
            </a:r>
            <a:r>
              <a:rPr lang="en-GB" sz="2400" b="1" dirty="0" err="1">
                <a:solidFill>
                  <a:srgbClr val="FFC000"/>
                </a:solidFill>
              </a:rPr>
              <a:t>Nb</a:t>
            </a:r>
            <a:endParaRPr lang="en-GB" sz="2400" b="1" dirty="0">
              <a:solidFill>
                <a:srgbClr val="FFC000"/>
              </a:solidFill>
            </a:endParaRPr>
          </a:p>
          <a:p>
            <a:endParaRPr lang="en-GB" b="1" dirty="0">
              <a:solidFill>
                <a:srgbClr val="FFC000"/>
              </a:solidFill>
            </a:endParaRPr>
          </a:p>
          <a:p>
            <a:r>
              <a:rPr lang="en-GB" sz="2400" b="1" dirty="0">
                <a:solidFill>
                  <a:srgbClr val="FFC000"/>
                </a:solidFill>
              </a:rPr>
              <a:t>Burger </a:t>
            </a:r>
            <a:r>
              <a:rPr lang="en-GB" sz="2400" b="1" dirty="0" err="1">
                <a:solidFill>
                  <a:srgbClr val="FFC000"/>
                </a:solidFill>
              </a:rPr>
              <a:t>Nb</a:t>
            </a:r>
            <a:endParaRPr lang="en-GB" sz="2400" b="1" dirty="0">
              <a:solidFill>
                <a:srgbClr val="FFC000"/>
              </a:solidFill>
            </a:endParaRPr>
          </a:p>
        </p:txBody>
      </p:sp>
      <p:sp>
        <p:nvSpPr>
          <p:cNvPr id="1037" name="Text Box 20"/>
          <p:cNvSpPr txBox="1">
            <a:spLocks noChangeArrowheads="1"/>
          </p:cNvSpPr>
          <p:nvPr/>
        </p:nvSpPr>
        <p:spPr bwMode="auto">
          <a:xfrm>
            <a:off x="7531100" y="2197100"/>
            <a:ext cx="146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FFFF00"/>
                </a:solidFill>
              </a:rPr>
              <a:t>McWilliams, 2008</a:t>
            </a:r>
          </a:p>
        </p:txBody>
      </p:sp>
      <p:sp>
        <p:nvSpPr>
          <p:cNvPr id="1038" name="Text Box 5"/>
          <p:cNvSpPr txBox="1">
            <a:spLocks noChangeArrowheads="1"/>
          </p:cNvSpPr>
          <p:nvPr/>
        </p:nvSpPr>
        <p:spPr bwMode="auto">
          <a:xfrm>
            <a:off x="7482624" y="0"/>
            <a:ext cx="1661375" cy="3090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2 - Ocean Weather </a:t>
            </a:r>
            <a:endParaRPr lang="fr-FR" sz="1400" dirty="0">
              <a:solidFill>
                <a:schemeClr val="bg1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887104" y="1202946"/>
            <a:ext cx="7137780" cy="2816156"/>
            <a:chOff x="887104" y="2567746"/>
            <a:chExt cx="7137780" cy="2816156"/>
          </a:xfrm>
        </p:grpSpPr>
        <p:sp>
          <p:nvSpPr>
            <p:cNvPr id="1031" name="Text Box 18"/>
            <p:cNvSpPr txBox="1">
              <a:spLocks noChangeArrowheads="1"/>
            </p:cNvSpPr>
            <p:nvPr/>
          </p:nvSpPr>
          <p:spPr bwMode="auto">
            <a:xfrm>
              <a:off x="887104" y="2567746"/>
              <a:ext cx="7137780" cy="28161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sz="2400" dirty="0" smtClean="0"/>
            </a:p>
            <a:p>
              <a:pPr>
                <a:spcBef>
                  <a:spcPct val="50000"/>
                </a:spcBef>
              </a:pPr>
              <a:r>
                <a:rPr lang="en-GB" sz="2400" dirty="0" smtClean="0"/>
                <a:t>  Characteristic length scales:</a:t>
              </a:r>
            </a:p>
            <a:p>
              <a:pPr>
                <a:spcBef>
                  <a:spcPct val="50000"/>
                </a:spcBef>
              </a:pPr>
              <a:endParaRPr lang="en-GB" i="1" dirty="0" smtClean="0"/>
            </a:p>
            <a:p>
              <a:pPr lvl="8">
                <a:spcBef>
                  <a:spcPct val="50000"/>
                </a:spcBef>
              </a:pPr>
              <a:r>
                <a:rPr lang="en-GB" sz="2000" i="1" dirty="0" smtClean="0"/>
                <a:t>N </a:t>
              </a:r>
              <a:r>
                <a:rPr lang="en-GB" sz="2000" i="1" dirty="0"/>
                <a:t>= Brunt-Vaïsala  </a:t>
              </a:r>
              <a:r>
                <a:rPr lang="en-GB" sz="2000" i="1" dirty="0" smtClean="0"/>
                <a:t>frequency</a:t>
              </a:r>
            </a:p>
            <a:p>
              <a:pPr lvl="8">
                <a:spcBef>
                  <a:spcPct val="50000"/>
                </a:spcBef>
              </a:pPr>
              <a:r>
                <a:rPr lang="en-GB" sz="2000" i="1" dirty="0" smtClean="0"/>
                <a:t>H </a:t>
              </a:r>
              <a:r>
                <a:rPr lang="en-GB" sz="2000" i="1" dirty="0"/>
                <a:t>= thermocline </a:t>
              </a:r>
              <a:r>
                <a:rPr lang="en-GB" sz="2000" i="1" dirty="0" smtClean="0"/>
                <a:t>depth</a:t>
              </a:r>
            </a:p>
            <a:p>
              <a:pPr lvl="8">
                <a:spcBef>
                  <a:spcPct val="50000"/>
                </a:spcBef>
              </a:pPr>
              <a:r>
                <a:rPr lang="en-GB" sz="2000" i="1" dirty="0" smtClean="0"/>
                <a:t>H </a:t>
              </a:r>
              <a:r>
                <a:rPr lang="en-GB" sz="2000" i="1" dirty="0"/>
                <a:t>= troposphere height</a:t>
              </a:r>
            </a:p>
          </p:txBody>
        </p:sp>
        <p:graphicFrame>
          <p:nvGraphicFramePr>
            <p:cNvPr id="1026" name="Object 5"/>
            <p:cNvGraphicFramePr>
              <a:graphicFrameLocks noChangeAspect="1"/>
            </p:cNvGraphicFramePr>
            <p:nvPr/>
          </p:nvGraphicFramePr>
          <p:xfrm>
            <a:off x="2043395" y="4307780"/>
            <a:ext cx="1246295" cy="675075"/>
          </p:xfrm>
          <a:graphic>
            <a:graphicData uri="http://schemas.openxmlformats.org/presentationml/2006/ole">
              <p:oleObj spid="_x0000_s153602" name="Equation" r:id="rId7" imgW="787400" imgH="431800" progId="Equation.3">
                <p:embed/>
              </p:oleObj>
            </a:graphicData>
          </a:graphic>
        </p:graphicFrame>
        <p:graphicFrame>
          <p:nvGraphicFramePr>
            <p:cNvPr id="1030" name="Object 16"/>
            <p:cNvGraphicFramePr>
              <a:graphicFrameLocks noChangeAspect="1"/>
            </p:cNvGraphicFramePr>
            <p:nvPr/>
          </p:nvGraphicFramePr>
          <p:xfrm>
            <a:off x="4660332" y="2716325"/>
            <a:ext cx="1631286" cy="1294093"/>
          </p:xfrm>
          <a:graphic>
            <a:graphicData uri="http://schemas.openxmlformats.org/presentationml/2006/ole">
              <p:oleObj spid="_x0000_s153606" name="Equation" r:id="rId8" imgW="558558" imgH="431613" progId="Equation.3">
                <p:embed/>
              </p:oleObj>
            </a:graphicData>
          </a:graphic>
        </p:graphicFrame>
        <p:sp>
          <p:nvSpPr>
            <p:cNvPr id="1036" name="Rectangle 19"/>
            <p:cNvSpPr>
              <a:spLocks noChangeArrowheads="1"/>
            </p:cNvSpPr>
            <p:nvPr/>
          </p:nvSpPr>
          <p:spPr bwMode="auto">
            <a:xfrm>
              <a:off x="1009934" y="2702257"/>
              <a:ext cx="5704764" cy="133748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800100" y="2143125"/>
            <a:ext cx="30353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u="sng">
                <a:solidFill>
                  <a:srgbClr val="FFFF99"/>
                </a:solidFill>
              </a:rPr>
              <a:t>Atmosphere</a:t>
            </a:r>
          </a:p>
          <a:p>
            <a:pPr lvl="1">
              <a:spcBef>
                <a:spcPct val="50000"/>
              </a:spcBef>
            </a:pPr>
            <a:r>
              <a:rPr lang="en-GB" sz="2000" i="1">
                <a:solidFill>
                  <a:srgbClr val="FFFF99"/>
                </a:solidFill>
              </a:rPr>
              <a:t>N=10</a:t>
            </a:r>
            <a:r>
              <a:rPr lang="en-GB" sz="2000" i="1" baseline="40000">
                <a:solidFill>
                  <a:srgbClr val="FFFF99"/>
                </a:solidFill>
              </a:rPr>
              <a:t>-2</a:t>
            </a:r>
            <a:r>
              <a:rPr lang="en-GB" sz="2000" i="1">
                <a:solidFill>
                  <a:srgbClr val="FFFF99"/>
                </a:solidFill>
              </a:rPr>
              <a:t> s</a:t>
            </a:r>
            <a:r>
              <a:rPr lang="en-GB" sz="2000" i="1" baseline="40000">
                <a:solidFill>
                  <a:srgbClr val="FFFF99"/>
                </a:solidFill>
              </a:rPr>
              <a:t>-1</a:t>
            </a:r>
            <a:r>
              <a:rPr lang="en-GB" sz="2000">
                <a:solidFill>
                  <a:srgbClr val="FFFF99"/>
                </a:solidFill>
              </a:rPr>
              <a:t> </a:t>
            </a:r>
          </a:p>
          <a:p>
            <a:pPr lvl="1">
              <a:spcBef>
                <a:spcPct val="50000"/>
              </a:spcBef>
            </a:pPr>
            <a:r>
              <a:rPr lang="en-GB" sz="2000" i="1">
                <a:solidFill>
                  <a:srgbClr val="FFFF99"/>
                </a:solidFill>
              </a:rPr>
              <a:t>H=10</a:t>
            </a:r>
            <a:r>
              <a:rPr lang="en-GB" sz="2000" i="1" baseline="40000">
                <a:solidFill>
                  <a:srgbClr val="FFFF99"/>
                </a:solidFill>
              </a:rPr>
              <a:t>4</a:t>
            </a:r>
            <a:r>
              <a:rPr lang="en-GB" sz="2000" i="1">
                <a:solidFill>
                  <a:srgbClr val="FFFF99"/>
                </a:solidFill>
              </a:rPr>
              <a:t> m</a:t>
            </a:r>
            <a:r>
              <a:rPr lang="en-GB" sz="2000">
                <a:solidFill>
                  <a:srgbClr val="FFFF99"/>
                </a:solidFill>
              </a:rPr>
              <a:t> </a:t>
            </a:r>
            <a:endParaRPr lang="en-GB" sz="2800" i="1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GB" sz="2800" i="1">
                <a:solidFill>
                  <a:srgbClr val="FFFF00"/>
                </a:solidFill>
              </a:rPr>
              <a:t>L</a:t>
            </a:r>
            <a:r>
              <a:rPr lang="en-GB" sz="1600" i="1">
                <a:solidFill>
                  <a:srgbClr val="FFFF00"/>
                </a:solidFill>
              </a:rPr>
              <a:t>atm</a:t>
            </a:r>
            <a:r>
              <a:rPr lang="en-GB" sz="2800" i="1">
                <a:solidFill>
                  <a:srgbClr val="FFFF00"/>
                </a:solidFill>
              </a:rPr>
              <a:t>=1000 km</a:t>
            </a:r>
            <a:endParaRPr lang="en-GB" sz="2800">
              <a:solidFill>
                <a:srgbClr val="FFFF99"/>
              </a:solidFill>
            </a:endParaRP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3147318" y="188640"/>
          <a:ext cx="1136650" cy="901700"/>
        </p:xfrm>
        <a:graphic>
          <a:graphicData uri="http://schemas.openxmlformats.org/presentationml/2006/ole">
            <p:oleObj spid="_x0000_s2050" name="Equation" r:id="rId4" imgW="558558" imgH="431613" progId="Equation.3">
              <p:embed/>
            </p:oleObj>
          </a:graphicData>
        </a:graphic>
      </p:graphicFrame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406400" y="317500"/>
            <a:ext cx="8737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olidFill>
                  <a:schemeClr val="bg1"/>
                </a:solidFill>
              </a:rPr>
              <a:t>Eddy Length scale :                   </a:t>
            </a:r>
            <a:r>
              <a:rPr lang="en-GB" sz="2400" dirty="0" smtClean="0">
                <a:solidFill>
                  <a:schemeClr val="bg1"/>
                </a:solidFill>
              </a:rPr>
              <a:t>     at </a:t>
            </a:r>
            <a:r>
              <a:rPr lang="en-GB" sz="2400" dirty="0">
                <a:solidFill>
                  <a:schemeClr val="bg1"/>
                </a:solidFill>
              </a:rPr>
              <a:t>mid-latitude (</a:t>
            </a:r>
            <a:r>
              <a:rPr lang="en-GB" sz="2400" i="1" dirty="0">
                <a:solidFill>
                  <a:schemeClr val="bg1"/>
                </a:solidFill>
              </a:rPr>
              <a:t>f=10</a:t>
            </a:r>
            <a:r>
              <a:rPr lang="en-GB" sz="2400" i="1" baseline="40000" dirty="0">
                <a:solidFill>
                  <a:schemeClr val="bg1"/>
                </a:solidFill>
              </a:rPr>
              <a:t>-4</a:t>
            </a:r>
            <a:r>
              <a:rPr lang="en-GB" sz="2400" i="1" dirty="0">
                <a:solidFill>
                  <a:schemeClr val="bg1"/>
                </a:solidFill>
              </a:rPr>
              <a:t> s</a:t>
            </a:r>
            <a:r>
              <a:rPr lang="en-GB" sz="2400" i="1" baseline="40000" dirty="0">
                <a:solidFill>
                  <a:schemeClr val="bg1"/>
                </a:solidFill>
              </a:rPr>
              <a:t>-1</a:t>
            </a:r>
            <a:r>
              <a:rPr lang="en-GB" sz="2400" dirty="0">
                <a:solidFill>
                  <a:schemeClr val="bg1"/>
                </a:solidFill>
              </a:rPr>
              <a:t>) </a:t>
            </a:r>
            <a:r>
              <a:rPr lang="en-GB" sz="2800" dirty="0">
                <a:solidFill>
                  <a:schemeClr val="bg1"/>
                </a:solidFill>
              </a:rPr>
              <a:t>                   </a:t>
            </a:r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5397500" y="2143125"/>
            <a:ext cx="30734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u="sng">
                <a:solidFill>
                  <a:srgbClr val="FFFF99"/>
                </a:solidFill>
              </a:rPr>
              <a:t>Ocean</a:t>
            </a:r>
            <a:r>
              <a:rPr lang="en-GB" sz="2000" u="sng">
                <a:solidFill>
                  <a:srgbClr val="FFFF99"/>
                </a:solidFill>
              </a:rPr>
              <a:t> </a:t>
            </a:r>
          </a:p>
          <a:p>
            <a:pPr lvl="1">
              <a:spcBef>
                <a:spcPct val="50000"/>
              </a:spcBef>
            </a:pPr>
            <a:r>
              <a:rPr lang="en-GB" sz="2000" i="1">
                <a:solidFill>
                  <a:srgbClr val="FFFF99"/>
                </a:solidFill>
              </a:rPr>
              <a:t>N=5</a:t>
            </a:r>
            <a:r>
              <a:rPr lang="en-GB" sz="2000" i="1">
                <a:solidFill>
                  <a:srgbClr val="FFFF99"/>
                </a:solidFill>
                <a:latin typeface="Symbol" pitchFamily="18" charset="2"/>
              </a:rPr>
              <a:t>´</a:t>
            </a:r>
            <a:r>
              <a:rPr lang="en-GB" sz="2000" i="1">
                <a:solidFill>
                  <a:srgbClr val="FFFF99"/>
                </a:solidFill>
              </a:rPr>
              <a:t>10</a:t>
            </a:r>
            <a:r>
              <a:rPr lang="en-GB" sz="2000" i="1" baseline="40000">
                <a:solidFill>
                  <a:srgbClr val="FFFF99"/>
                </a:solidFill>
              </a:rPr>
              <a:t>-3</a:t>
            </a:r>
            <a:r>
              <a:rPr lang="en-GB" sz="2000" i="1">
                <a:solidFill>
                  <a:srgbClr val="FFFF99"/>
                </a:solidFill>
              </a:rPr>
              <a:t> s</a:t>
            </a:r>
            <a:r>
              <a:rPr lang="en-GB" sz="2000" i="1" baseline="40000">
                <a:solidFill>
                  <a:srgbClr val="FFFF99"/>
                </a:solidFill>
              </a:rPr>
              <a:t>-1</a:t>
            </a:r>
            <a:r>
              <a:rPr lang="en-GB" sz="2000">
                <a:solidFill>
                  <a:srgbClr val="FFFF99"/>
                </a:solidFill>
              </a:rPr>
              <a:t> and </a:t>
            </a:r>
          </a:p>
          <a:p>
            <a:pPr lvl="1">
              <a:spcBef>
                <a:spcPct val="50000"/>
              </a:spcBef>
            </a:pPr>
            <a:r>
              <a:rPr lang="en-GB" sz="2000" i="1">
                <a:solidFill>
                  <a:srgbClr val="FFFF99"/>
                </a:solidFill>
              </a:rPr>
              <a:t>H=10</a:t>
            </a:r>
            <a:r>
              <a:rPr lang="en-GB" sz="2000" i="1" baseline="30000">
                <a:solidFill>
                  <a:srgbClr val="FFFF99"/>
                </a:solidFill>
              </a:rPr>
              <a:t>3</a:t>
            </a:r>
            <a:r>
              <a:rPr lang="en-GB" sz="2000" i="1">
                <a:solidFill>
                  <a:srgbClr val="FFFF99"/>
                </a:solidFill>
              </a:rPr>
              <a:t> m</a:t>
            </a:r>
            <a:endParaRPr lang="en-GB" sz="2000">
              <a:solidFill>
                <a:srgbClr val="FFFF99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GB" sz="2800" i="1">
                <a:solidFill>
                  <a:srgbClr val="FFFF00"/>
                </a:solidFill>
              </a:rPr>
              <a:t>L</a:t>
            </a:r>
            <a:r>
              <a:rPr lang="en-GB" sz="1600" i="1">
                <a:solidFill>
                  <a:srgbClr val="FFFF00"/>
                </a:solidFill>
              </a:rPr>
              <a:t>oce</a:t>
            </a:r>
            <a:r>
              <a:rPr lang="en-GB" sz="2800" i="1">
                <a:solidFill>
                  <a:srgbClr val="FFFF00"/>
                </a:solidFill>
              </a:rPr>
              <a:t>=50 km</a:t>
            </a:r>
            <a:endParaRPr lang="en-GB" sz="2800">
              <a:solidFill>
                <a:srgbClr val="FFFF00"/>
              </a:solidFill>
            </a:endParaRP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673100" y="4233863"/>
            <a:ext cx="800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dirty="0">
                <a:solidFill>
                  <a:schemeClr val="bg1"/>
                </a:solidFill>
              </a:rPr>
              <a:t>The eddy Length scale is therefore </a:t>
            </a:r>
            <a:r>
              <a:rPr lang="en-GB" sz="2400" b="1" dirty="0">
                <a:solidFill>
                  <a:schemeClr val="bg1"/>
                </a:solidFill>
              </a:rPr>
              <a:t>20 times smaller </a:t>
            </a:r>
            <a:r>
              <a:rPr lang="en-GB" sz="2400" dirty="0">
                <a:solidFill>
                  <a:schemeClr val="bg1"/>
                </a:solidFill>
              </a:rPr>
              <a:t>in the ocean than in the atmosphere</a:t>
            </a:r>
            <a:endParaRPr lang="en-GB" sz="2400" dirty="0">
              <a:solidFill>
                <a:srgbClr val="FFFF99"/>
              </a:solidFill>
            </a:endParaRPr>
          </a:p>
        </p:txBody>
      </p:sp>
      <p:sp>
        <p:nvSpPr>
          <p:cNvPr id="2055" name="Line 11"/>
          <p:cNvSpPr>
            <a:spLocks noChangeShapeType="1"/>
          </p:cNvSpPr>
          <p:nvPr/>
        </p:nvSpPr>
        <p:spPr bwMode="auto">
          <a:xfrm>
            <a:off x="1081088" y="1720850"/>
            <a:ext cx="67945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56" name="Line 11"/>
          <p:cNvSpPr>
            <a:spLocks noChangeShapeType="1"/>
          </p:cNvSpPr>
          <p:nvPr/>
        </p:nvSpPr>
        <p:spPr bwMode="auto">
          <a:xfrm>
            <a:off x="1390650" y="5473700"/>
            <a:ext cx="67945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482624" y="0"/>
            <a:ext cx="1661375" cy="3090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2 - Ocean Weather 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7"/>
          <p:cNvSpPr>
            <a:spLocks noChangeArrowheads="1"/>
          </p:cNvSpPr>
          <p:nvPr/>
        </p:nvSpPr>
        <p:spPr bwMode="auto">
          <a:xfrm>
            <a:off x="0" y="587375"/>
            <a:ext cx="9144000" cy="397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pic>
        <p:nvPicPr>
          <p:cNvPr id="9" name="Image 8" descr="Seawind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4662748" cy="2520280"/>
          </a:xfrm>
          <a:prstGeom prst="rect">
            <a:avLst/>
          </a:prstGeom>
        </p:spPr>
      </p:pic>
      <p:sp>
        <p:nvSpPr>
          <p:cNvPr id="12" name="Text Box 42"/>
          <p:cNvSpPr txBox="1">
            <a:spLocks noChangeArrowheads="1"/>
          </p:cNvSpPr>
          <p:nvPr/>
        </p:nvSpPr>
        <p:spPr bwMode="auto">
          <a:xfrm>
            <a:off x="4826831" y="4144963"/>
            <a:ext cx="4269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3333FF"/>
                </a:solidFill>
              </a:rPr>
              <a:t>Ocean current speed </a:t>
            </a:r>
            <a:r>
              <a:rPr lang="en-GB" sz="1200" b="1" dirty="0" smtClean="0">
                <a:solidFill>
                  <a:srgbClr val="3333FF"/>
                </a:solidFill>
              </a:rPr>
              <a:t>(model simulation, 5 day mean) </a:t>
            </a:r>
            <a:endParaRPr lang="en-GB" sz="1200" b="1" dirty="0">
              <a:solidFill>
                <a:srgbClr val="3333FF"/>
              </a:solidFill>
            </a:endParaRPr>
          </a:p>
        </p:txBody>
      </p:sp>
      <p:sp>
        <p:nvSpPr>
          <p:cNvPr id="13" name="Text Box 42"/>
          <p:cNvSpPr txBox="1">
            <a:spLocks noChangeArrowheads="1"/>
          </p:cNvSpPr>
          <p:nvPr/>
        </p:nvSpPr>
        <p:spPr bwMode="auto">
          <a:xfrm>
            <a:off x="266700" y="4144963"/>
            <a:ext cx="3997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3333FF"/>
                </a:solidFill>
              </a:rPr>
              <a:t>Atmospheric wind speed  (12h) </a:t>
            </a:r>
            <a:endParaRPr lang="en-GB" b="1" dirty="0">
              <a:solidFill>
                <a:srgbClr val="3333FF"/>
              </a:solidFill>
            </a:endParaRPr>
          </a:p>
        </p:txBody>
      </p:sp>
      <p:pic>
        <p:nvPicPr>
          <p:cNvPr id="3074" name="Picture 2" descr="D:\BARNIER\Mes documents\LEGI\Doc-2012\DRAKKAR\ORCA12\IMAGES\Courants_ORCA12_Mark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836712"/>
            <a:ext cx="4188577" cy="3168352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0" y="846944"/>
            <a:ext cx="1341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(Zhang et al., )</a:t>
            </a:r>
            <a:endParaRPr lang="en-GB" sz="1200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6853" y="856210"/>
            <a:ext cx="505372" cy="12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482624" y="0"/>
            <a:ext cx="1661375" cy="3090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2 - Ocean Weather 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BARNIER\Mes documents\LEGI\Doc-2012\DRAKKAR\ORCA12\IMAGES\Courants_ORCA12_Mark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268" y="395785"/>
            <a:ext cx="8481334" cy="6415509"/>
          </a:xfrm>
          <a:prstGeom prst="rect">
            <a:avLst/>
          </a:prstGeom>
          <a:noFill/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95" y="446777"/>
            <a:ext cx="505372" cy="12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482624" y="0"/>
            <a:ext cx="1661375" cy="3090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2 - Ocean Weather 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7"/>
          <p:cNvSpPr>
            <a:spLocks noChangeArrowheads="1"/>
          </p:cNvSpPr>
          <p:nvPr/>
        </p:nvSpPr>
        <p:spPr bwMode="auto">
          <a:xfrm>
            <a:off x="0" y="587375"/>
            <a:ext cx="9144000" cy="397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pic>
        <p:nvPicPr>
          <p:cNvPr id="9" name="Image 8" descr="Seawind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4662748" cy="2520280"/>
          </a:xfrm>
          <a:prstGeom prst="rect">
            <a:avLst/>
          </a:prstGeom>
        </p:spPr>
      </p:pic>
      <p:sp>
        <p:nvSpPr>
          <p:cNvPr id="10" name="Text Box 59"/>
          <p:cNvSpPr txBox="1">
            <a:spLocks noChangeArrowheads="1"/>
          </p:cNvSpPr>
          <p:nvPr/>
        </p:nvSpPr>
        <p:spPr bwMode="auto">
          <a:xfrm>
            <a:off x="295275" y="4648200"/>
            <a:ext cx="82486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dirty="0">
                <a:solidFill>
                  <a:schemeClr val="bg1"/>
                </a:solidFill>
              </a:rPr>
              <a:t>The difference in the eddy scale is so large that the </a:t>
            </a:r>
            <a:endParaRPr lang="en-GB" sz="2400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GB" sz="2400" b="1" dirty="0" smtClean="0">
                <a:solidFill>
                  <a:srgbClr val="FFCC00"/>
                </a:solidFill>
              </a:rPr>
              <a:t>analogy </a:t>
            </a:r>
            <a:r>
              <a:rPr lang="en-GB" sz="2400" b="1" dirty="0">
                <a:solidFill>
                  <a:srgbClr val="FFCC00"/>
                </a:solidFill>
              </a:rPr>
              <a:t>with atmospheric synoptic scale does not simply </a:t>
            </a:r>
            <a:r>
              <a:rPr lang="en-GB" sz="2400" b="1" dirty="0" smtClean="0">
                <a:solidFill>
                  <a:srgbClr val="FFCC00"/>
                </a:solidFill>
              </a:rPr>
              <a:t>hold</a:t>
            </a:r>
          </a:p>
          <a:p>
            <a:pPr algn="ctr">
              <a:spcBef>
                <a:spcPct val="50000"/>
              </a:spcBef>
            </a:pP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in terms of “</a:t>
            </a:r>
            <a:r>
              <a:rPr lang="en-GB" sz="2400" b="1" dirty="0">
                <a:solidFill>
                  <a:srgbClr val="FFCC00"/>
                </a:solidFill>
              </a:rPr>
              <a:t>impact on the general circulation</a:t>
            </a:r>
            <a:r>
              <a:rPr lang="en-GB" sz="2400" dirty="0" smtClean="0">
                <a:solidFill>
                  <a:schemeClr val="bg1"/>
                </a:solidFill>
              </a:rPr>
              <a:t>”.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2" name="Text Box 42"/>
          <p:cNvSpPr txBox="1">
            <a:spLocks noChangeArrowheads="1"/>
          </p:cNvSpPr>
          <p:nvPr/>
        </p:nvSpPr>
        <p:spPr bwMode="auto">
          <a:xfrm>
            <a:off x="4826831" y="4144963"/>
            <a:ext cx="4269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3333FF"/>
                </a:solidFill>
              </a:rPr>
              <a:t>Ocean current speed </a:t>
            </a:r>
            <a:r>
              <a:rPr lang="en-GB" sz="1200" b="1" dirty="0" smtClean="0">
                <a:solidFill>
                  <a:srgbClr val="3333FF"/>
                </a:solidFill>
              </a:rPr>
              <a:t>(model simulation, 5 day mean) </a:t>
            </a:r>
            <a:endParaRPr lang="en-GB" sz="1200" b="1" dirty="0">
              <a:solidFill>
                <a:srgbClr val="3333FF"/>
              </a:solidFill>
            </a:endParaRPr>
          </a:p>
        </p:txBody>
      </p:sp>
      <p:sp>
        <p:nvSpPr>
          <p:cNvPr id="13" name="Text Box 42"/>
          <p:cNvSpPr txBox="1">
            <a:spLocks noChangeArrowheads="1"/>
          </p:cNvSpPr>
          <p:nvPr/>
        </p:nvSpPr>
        <p:spPr bwMode="auto">
          <a:xfrm>
            <a:off x="266700" y="4144963"/>
            <a:ext cx="3997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3333FF"/>
                </a:solidFill>
              </a:rPr>
              <a:t>Atmospheric surface wind speed  (12h) </a:t>
            </a:r>
            <a:endParaRPr lang="en-GB" b="1" dirty="0">
              <a:solidFill>
                <a:srgbClr val="3333FF"/>
              </a:solidFill>
            </a:endParaRPr>
          </a:p>
        </p:txBody>
      </p:sp>
      <p:pic>
        <p:nvPicPr>
          <p:cNvPr id="3074" name="Picture 2" descr="D:\BARNIER\Mes documents\LEGI\Doc-2012\DRAKKAR\ORCA12\IMAGES\Courants_ORCA12_Mark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836712"/>
            <a:ext cx="4188577" cy="3168352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0" y="846944"/>
            <a:ext cx="1341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(Zhang et al., )</a:t>
            </a:r>
            <a:endParaRPr lang="en-GB" sz="1200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6853" y="856210"/>
            <a:ext cx="505372" cy="12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482624" y="0"/>
            <a:ext cx="1661375" cy="3090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2 - Ocean Weather 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7"/>
          <p:cNvSpPr>
            <a:spLocks noChangeArrowheads="1"/>
          </p:cNvSpPr>
          <p:nvPr/>
        </p:nvSpPr>
        <p:spPr bwMode="auto">
          <a:xfrm>
            <a:off x="0" y="587375"/>
            <a:ext cx="9144000" cy="397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20483" name="Text Box 41"/>
          <p:cNvSpPr txBox="1">
            <a:spLocks noChangeArrowheads="1"/>
          </p:cNvSpPr>
          <p:nvPr/>
        </p:nvSpPr>
        <p:spPr bwMode="auto">
          <a:xfrm>
            <a:off x="1520367" y="4675539"/>
            <a:ext cx="6600049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solidFill>
                  <a:srgbClr val="FFC000"/>
                </a:solidFill>
              </a:rPr>
              <a:t>Meridional Heat Transport (MHT) at mid latitudes</a:t>
            </a:r>
          </a:p>
        </p:txBody>
      </p:sp>
      <p:sp>
        <p:nvSpPr>
          <p:cNvPr id="20484" name="Text Box 42"/>
          <p:cNvSpPr txBox="1">
            <a:spLocks noChangeArrowheads="1"/>
          </p:cNvSpPr>
          <p:nvPr/>
        </p:nvSpPr>
        <p:spPr bwMode="auto">
          <a:xfrm>
            <a:off x="4829175" y="4240499"/>
            <a:ext cx="3997325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2400" dirty="0" smtClean="0">
                <a:solidFill>
                  <a:schemeClr val="bg1"/>
                </a:solidFill>
              </a:rPr>
              <a:t>A </a:t>
            </a:r>
            <a:r>
              <a:rPr lang="en-GB" sz="2400" dirty="0">
                <a:solidFill>
                  <a:schemeClr val="bg1"/>
                </a:solidFill>
              </a:rPr>
              <a:t>large part of the MHT is done by </a:t>
            </a:r>
            <a:r>
              <a:rPr lang="en-GB" sz="2400" b="1" dirty="0">
                <a:solidFill>
                  <a:srgbClr val="FFFFCC"/>
                </a:solidFill>
              </a:rPr>
              <a:t>poleward Mean Currents</a:t>
            </a:r>
            <a:r>
              <a:rPr lang="en-GB" sz="2400" dirty="0">
                <a:solidFill>
                  <a:srgbClr val="FFFFCC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flowing along continents </a:t>
            </a:r>
          </a:p>
        </p:txBody>
      </p:sp>
      <p:sp>
        <p:nvSpPr>
          <p:cNvPr id="20486" name="Text Box 42"/>
          <p:cNvSpPr txBox="1">
            <a:spLocks noChangeArrowheads="1"/>
          </p:cNvSpPr>
          <p:nvPr/>
        </p:nvSpPr>
        <p:spPr bwMode="auto">
          <a:xfrm>
            <a:off x="266700" y="3872003"/>
            <a:ext cx="399732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rgbClr val="3333FF"/>
                </a:solidFill>
              </a:rPr>
              <a:t>Atmosphere: </a:t>
            </a:r>
          </a:p>
          <a:p>
            <a:pPr>
              <a:spcBef>
                <a:spcPct val="50000"/>
              </a:spcBef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2400" dirty="0" smtClean="0">
                <a:solidFill>
                  <a:schemeClr val="bg1"/>
                </a:solidFill>
              </a:rPr>
              <a:t>The </a:t>
            </a:r>
            <a:r>
              <a:rPr lang="en-GB" sz="2400" b="1" dirty="0">
                <a:solidFill>
                  <a:srgbClr val="FFFFCC"/>
                </a:solidFill>
              </a:rPr>
              <a:t>totality</a:t>
            </a:r>
            <a:r>
              <a:rPr lang="en-GB" sz="2400" dirty="0">
                <a:solidFill>
                  <a:schemeClr val="bg1"/>
                </a:solidFill>
              </a:rPr>
              <a:t> of the MHT is done the synoptic transient </a:t>
            </a:r>
            <a:r>
              <a:rPr lang="en-GB" sz="2400" dirty="0" smtClean="0">
                <a:solidFill>
                  <a:schemeClr val="bg1"/>
                </a:solidFill>
              </a:rPr>
              <a:t>features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9" name="Image 8" descr="Seawind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4662748" cy="2520280"/>
          </a:xfrm>
          <a:prstGeom prst="rect">
            <a:avLst/>
          </a:prstGeom>
        </p:spPr>
      </p:pic>
      <p:pic>
        <p:nvPicPr>
          <p:cNvPr id="10" name="Picture 2" descr="D:\BARNIER\Mes documents\LEGI\Doc-2012\DRAKKAR\ORCA12\IMAGES\Courants_ORCA12_Mark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836712"/>
            <a:ext cx="4188577" cy="3168352"/>
          </a:xfrm>
          <a:prstGeom prst="rect">
            <a:avLst/>
          </a:prstGeom>
          <a:noFill/>
        </p:spPr>
      </p:pic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4826831" y="4008483"/>
            <a:ext cx="4269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3333FF"/>
                </a:solidFill>
              </a:rPr>
              <a:t>Ocean:</a:t>
            </a:r>
            <a:endParaRPr lang="en-GB" sz="1200" b="1" dirty="0">
              <a:solidFill>
                <a:srgbClr val="3333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846944"/>
            <a:ext cx="1341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(Zhang et al., )</a:t>
            </a:r>
            <a:endParaRPr lang="en-GB" sz="1200" dirty="0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6853" y="856210"/>
            <a:ext cx="505372" cy="12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482624" y="0"/>
            <a:ext cx="1661375" cy="3090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2 - Ocean Weather 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Seawind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7746" y="4987062"/>
            <a:ext cx="2509412" cy="1356372"/>
          </a:xfrm>
          <a:prstGeom prst="rect">
            <a:avLst/>
          </a:prstGeom>
        </p:spPr>
      </p:pic>
      <p:pic>
        <p:nvPicPr>
          <p:cNvPr id="3074" name="Picture 2" descr="D:\BARNIER\Mes documents\LEGI\Doc-2012\DRAKKAR\ORCA12\IMAGES\Courants_ORCA12_Mark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667" y="4995083"/>
            <a:ext cx="2528875" cy="1351127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290373" y="426380"/>
            <a:ext cx="5291562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CC"/>
                </a:solidFill>
              </a:rPr>
              <a:t>Observing the ocean: </a:t>
            </a:r>
          </a:p>
          <a:p>
            <a:pPr lvl="1"/>
            <a:r>
              <a:rPr lang="en-GB" sz="2400" dirty="0" smtClean="0">
                <a:solidFill>
                  <a:schemeClr val="bg1"/>
                </a:solidFill>
              </a:rPr>
              <a:t>Very fine observation network to sample </a:t>
            </a:r>
          </a:p>
          <a:p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rgbClr val="FFFFCC"/>
                </a:solidFill>
              </a:rPr>
              <a:t>Modelling the ocean: </a:t>
            </a:r>
          </a:p>
          <a:p>
            <a:pPr lvl="1"/>
            <a:r>
              <a:rPr lang="en-GB" sz="2400" dirty="0" smtClean="0">
                <a:solidFill>
                  <a:schemeClr val="bg1"/>
                </a:solidFill>
              </a:rPr>
              <a:t>Very fine grid resolution is required to represent</a:t>
            </a:r>
          </a:p>
          <a:p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rgbClr val="FFFFCC"/>
                </a:solidFill>
              </a:rPr>
              <a:t>Data Assimilation:</a:t>
            </a:r>
          </a:p>
          <a:p>
            <a:pPr lvl="1"/>
            <a:r>
              <a:rPr lang="en-GB" sz="2400" dirty="0" smtClean="0">
                <a:solidFill>
                  <a:schemeClr val="bg1"/>
                </a:solidFill>
              </a:rPr>
              <a:t>Challenge of </a:t>
            </a:r>
            <a:r>
              <a:rPr lang="en-GB" sz="2400" dirty="0" err="1" smtClean="0">
                <a:solidFill>
                  <a:schemeClr val="bg1"/>
                </a:solidFill>
              </a:rPr>
              <a:t>undersampled</a:t>
            </a:r>
            <a:r>
              <a:rPr lang="en-GB" sz="2400" dirty="0" smtClean="0">
                <a:solidFill>
                  <a:schemeClr val="bg1"/>
                </a:solidFill>
              </a:rPr>
              <a:t> features such as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227332" y="1751640"/>
            <a:ext cx="2684656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2400" dirty="0" smtClean="0">
                <a:solidFill>
                  <a:schemeClr val="bg1"/>
                </a:solidFill>
              </a:rPr>
              <a:t> the large scale currents and fronts</a:t>
            </a:r>
          </a:p>
          <a:p>
            <a:pPr>
              <a:buFontTx/>
              <a:buChar char="-"/>
            </a:pP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-  the ocean eddies</a:t>
            </a:r>
          </a:p>
        </p:txBody>
      </p:sp>
      <p:sp>
        <p:nvSpPr>
          <p:cNvPr id="18" name="Accolade fermante 17"/>
          <p:cNvSpPr/>
          <p:nvPr/>
        </p:nvSpPr>
        <p:spPr>
          <a:xfrm>
            <a:off x="5608319" y="1008553"/>
            <a:ext cx="360040" cy="3017537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20" name="Connecteur droit 19"/>
          <p:cNvCxnSpPr>
            <a:stCxn id="18" idx="0"/>
          </p:cNvCxnSpPr>
          <p:nvPr/>
        </p:nvCxnSpPr>
        <p:spPr>
          <a:xfrm flipH="1">
            <a:off x="5104263" y="1008553"/>
            <a:ext cx="50405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482624" y="0"/>
            <a:ext cx="1661375" cy="3090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2 - Ocean Weather 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404664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OUTLINES</a:t>
            </a:r>
          </a:p>
          <a:p>
            <a:pPr algn="ctr"/>
            <a:endParaRPr lang="en-US" sz="24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1 – Objectives of MYOCEAN reanalysis project</a:t>
            </a:r>
          </a:p>
          <a:p>
            <a:endParaRPr lang="en-US" sz="2400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2 – Ocean Weather</a:t>
            </a:r>
          </a:p>
          <a:p>
            <a:endParaRPr lang="en-US" sz="2400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3 – Ocean Observational Network</a:t>
            </a:r>
          </a:p>
          <a:p>
            <a:endParaRPr lang="en-US" sz="2400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4 – </a:t>
            </a:r>
            <a:r>
              <a:rPr lang="en-US" sz="2400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MyOcean</a:t>
            </a:r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Reanalysis Systems</a:t>
            </a:r>
          </a:p>
          <a:p>
            <a:endParaRPr lang="en-US" sz="24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5 – Production/Validation of reanalysis products</a:t>
            </a:r>
          </a:p>
          <a:p>
            <a:endParaRPr lang="en-US" sz="2400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6 – 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404664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OUTLINES</a:t>
            </a:r>
          </a:p>
          <a:p>
            <a:pPr algn="ctr"/>
            <a:endParaRPr lang="en-US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1 – Objectives of MYOCEAN reanalysis project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 – Ocean Weather System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3 – Ocean Observational Network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4 – </a:t>
            </a:r>
            <a:r>
              <a:rPr lang="en-US" sz="2400" dirty="0" err="1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MyOcean</a:t>
            </a:r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 Reanalysis Systems</a:t>
            </a:r>
          </a:p>
          <a:p>
            <a:endParaRPr lang="en-US" sz="24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5 – Production/Validation of reanalysis products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6 – Conclusion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547757" y="0"/>
            <a:ext cx="2596243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3 - Ocean Observational Network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44463" y="85725"/>
            <a:ext cx="88582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CC00"/>
                </a:solidFill>
                <a:latin typeface="Times New Roman" pitchFamily="18" charset="0"/>
                <a:ea typeface="MS PGothic" pitchFamily="34" charset="-128"/>
              </a:rPr>
              <a:t>Observing the Ocean</a:t>
            </a:r>
          </a:p>
          <a:p>
            <a:endParaRPr lang="en-US" sz="2000" b="1" dirty="0">
              <a:solidFill>
                <a:srgbClr val="FFFF99"/>
              </a:solidFill>
              <a:latin typeface="Times New Roman" pitchFamily="18" charset="0"/>
              <a:ea typeface="MS PGothic" pitchFamily="34" charset="-128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Continuous improvement </a:t>
            </a:r>
            <a:r>
              <a:rPr lang="en-US" sz="2000" b="1" dirty="0">
                <a:solidFill>
                  <a:srgbClr val="FFFF99"/>
                </a:solidFill>
                <a:latin typeface="Times New Roman" pitchFamily="18" charset="0"/>
                <a:ea typeface="MS PGothic" pitchFamily="34" charset="-128"/>
              </a:rPr>
              <a:t>of  in situ and satellite means 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of observing the ocean</a:t>
            </a:r>
            <a:endParaRPr lang="en-US" sz="2000" b="1" dirty="0">
              <a:solidFill>
                <a:srgbClr val="FFFF99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614363" y="1884363"/>
            <a:ext cx="788035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ea typeface="MS PGothic" pitchFamily="34" charset="-128"/>
              </a:rPr>
              <a:t>1960-1970’s                                    1980 </a:t>
            </a:r>
            <a:r>
              <a:rPr lang="en-US" dirty="0">
                <a:solidFill>
                  <a:schemeClr val="bg1"/>
                </a:solidFill>
                <a:ea typeface="MS PGothic" pitchFamily="34" charset="-128"/>
              </a:rPr>
              <a:t>-</a:t>
            </a:r>
            <a:r>
              <a:rPr lang="en-US" dirty="0" smtClean="0">
                <a:solidFill>
                  <a:schemeClr val="bg1"/>
                </a:solidFill>
                <a:ea typeface="MS PGothic" pitchFamily="34" charset="-128"/>
              </a:rPr>
              <a:t>1990’s                          2000-2010’s</a:t>
            </a:r>
            <a:endParaRPr lang="en-US" dirty="0">
              <a:solidFill>
                <a:schemeClr val="bg1"/>
              </a:solidFill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C000"/>
                </a:solidFill>
                <a:ea typeface="MS PGothic" pitchFamily="34" charset="-128"/>
              </a:rPr>
              <a:t>Exploring</a:t>
            </a:r>
            <a:r>
              <a:rPr lang="en-US" dirty="0">
                <a:solidFill>
                  <a:srgbClr val="FFC000"/>
                </a:solidFill>
                <a:ea typeface="MS PGothic" pitchFamily="34" charset="-128"/>
              </a:rPr>
              <a:t> </a:t>
            </a:r>
            <a:r>
              <a:rPr lang="en-US" dirty="0">
                <a:solidFill>
                  <a:schemeClr val="bg1"/>
                </a:solidFill>
                <a:ea typeface="MS PGothic" pitchFamily="34" charset="-128"/>
              </a:rPr>
              <a:t>                  </a:t>
            </a:r>
            <a:r>
              <a:rPr lang="en-US" dirty="0" smtClean="0">
                <a:solidFill>
                  <a:schemeClr val="bg1"/>
                </a:solidFill>
                <a:ea typeface="MS PGothic" pitchFamily="34" charset="-128"/>
              </a:rPr>
              <a:t>                           </a:t>
            </a:r>
            <a:r>
              <a:rPr lang="en-US" dirty="0">
                <a:solidFill>
                  <a:schemeClr val="bg1"/>
                </a:solidFill>
                <a:ea typeface="MS PGothic" pitchFamily="34" charset="-128"/>
              </a:rPr>
              <a:t>to                                     </a:t>
            </a:r>
            <a:r>
              <a:rPr lang="en-US" sz="2400" dirty="0">
                <a:solidFill>
                  <a:srgbClr val="FFC000"/>
                </a:solidFill>
                <a:ea typeface="MS PGothic" pitchFamily="34" charset="-128"/>
              </a:rPr>
              <a:t>observing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ea typeface="MS PGothic" pitchFamily="34" charset="-128"/>
              </a:rPr>
              <a:t>                                       </a:t>
            </a:r>
            <a:r>
              <a:rPr lang="en-US" dirty="0" smtClean="0">
                <a:solidFill>
                  <a:schemeClr val="bg1"/>
                </a:solidFill>
                <a:ea typeface="MS PGothic" pitchFamily="34" charset="-128"/>
              </a:rPr>
              <a:t>                </a:t>
            </a:r>
            <a:r>
              <a:rPr lang="en-US" dirty="0">
                <a:solidFill>
                  <a:schemeClr val="bg1"/>
                </a:solidFill>
                <a:ea typeface="MS PGothic" pitchFamily="34" charset="-128"/>
              </a:rPr>
              <a:t>the global ocean</a:t>
            </a: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2333539" y="2598648"/>
            <a:ext cx="9080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5021464" y="2626694"/>
            <a:ext cx="6794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 l="4323"/>
          <a:stretch>
            <a:fillRect/>
          </a:stretch>
        </p:blipFill>
        <p:spPr bwMode="auto">
          <a:xfrm>
            <a:off x="5884863" y="4373563"/>
            <a:ext cx="3108325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6084888" y="2987675"/>
            <a:ext cx="130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ea typeface="MS PGothic" pitchFamily="34" charset="-128"/>
            </a:endParaRPr>
          </a:p>
        </p:txBody>
      </p:sp>
      <p:sp>
        <p:nvSpPr>
          <p:cNvPr id="1033" name="Text Box 11"/>
          <p:cNvSpPr txBox="1">
            <a:spLocks noChangeArrowheads="1"/>
          </p:cNvSpPr>
          <p:nvPr/>
        </p:nvSpPr>
        <p:spPr bwMode="auto">
          <a:xfrm>
            <a:off x="2559050" y="3448050"/>
            <a:ext cx="264636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Satellites              +</a:t>
            </a:r>
            <a:endParaRPr lang="en-US" dirty="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/>
            <a:endParaRPr lang="en-US" dirty="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/>
            <a:endParaRPr lang="en-US" dirty="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/>
            <a:endParaRPr lang="en-US" dirty="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/>
            <a:r>
              <a:rPr lang="en-US" dirty="0">
                <a:solidFill>
                  <a:srgbClr val="FFFF99"/>
                </a:solidFill>
                <a:latin typeface="Times New Roman" pitchFamily="18" charset="0"/>
                <a:ea typeface="MS PGothic" pitchFamily="34" charset="-128"/>
              </a:rPr>
              <a:t>Altimetry</a:t>
            </a:r>
          </a:p>
          <a:p>
            <a:pPr algn="ctr"/>
            <a:r>
              <a:rPr lang="en-US" sz="1400" dirty="0">
                <a:solidFill>
                  <a:srgbClr val="FFFF99"/>
                </a:solidFill>
                <a:latin typeface="Times New Roman" pitchFamily="18" charset="0"/>
                <a:ea typeface="MS PGothic" pitchFamily="34" charset="-128"/>
              </a:rPr>
              <a:t>    </a:t>
            </a:r>
            <a:r>
              <a:rPr lang="en-US" sz="1400" dirty="0" err="1">
                <a:solidFill>
                  <a:srgbClr val="FFFF99"/>
                </a:solidFill>
                <a:latin typeface="Times New Roman" pitchFamily="18" charset="0"/>
                <a:ea typeface="MS PGothic" pitchFamily="34" charset="-128"/>
              </a:rPr>
              <a:t>Topex</a:t>
            </a:r>
            <a:r>
              <a:rPr lang="en-US" sz="1400" dirty="0">
                <a:solidFill>
                  <a:srgbClr val="FFFF99"/>
                </a:solidFill>
                <a:latin typeface="Times New Roman" pitchFamily="18" charset="0"/>
                <a:ea typeface="MS PGothic" pitchFamily="34" charset="-128"/>
              </a:rPr>
              <a:t>/Poseidon, ERS, JASON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Radiometry, radars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SST, Surface Winds, Ocean </a:t>
            </a:r>
            <a:r>
              <a:rPr lang="en-US" sz="1400" dirty="0" err="1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Colour</a:t>
            </a:r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  …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pic>
        <p:nvPicPr>
          <p:cNvPr id="1034" name="Picture 1036" descr="E:\Documents and Settings\Administrateur\Mes documents\LEGI\QUADRIENAL\image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200" y="3979863"/>
            <a:ext cx="122555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 Box 14"/>
          <p:cNvSpPr txBox="1">
            <a:spLocks noChangeArrowheads="1"/>
          </p:cNvSpPr>
          <p:nvPr/>
        </p:nvSpPr>
        <p:spPr bwMode="auto">
          <a:xfrm>
            <a:off x="5986463" y="3438525"/>
            <a:ext cx="3016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Autonomous floats ARGO                   </a:t>
            </a:r>
          </a:p>
          <a:p>
            <a:r>
              <a:rPr lang="en-US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Profiles     10m – 2000 m </a:t>
            </a:r>
          </a:p>
          <a:p>
            <a:r>
              <a:rPr lang="en-US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                   every10 days</a:t>
            </a:r>
          </a:p>
        </p:txBody>
      </p:sp>
      <p:sp>
        <p:nvSpPr>
          <p:cNvPr id="1036" name="Text Box 15"/>
          <p:cNvSpPr txBox="1">
            <a:spLocks noChangeArrowheads="1"/>
          </p:cNvSpPr>
          <p:nvPr/>
        </p:nvSpPr>
        <p:spPr bwMode="auto">
          <a:xfrm>
            <a:off x="760586" y="3438525"/>
            <a:ext cx="232380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Ships                 +         </a:t>
            </a:r>
            <a:endParaRPr lang="en-US" dirty="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037" name="Rectangle 17"/>
          <p:cNvSpPr>
            <a:spLocks noChangeArrowheads="1"/>
          </p:cNvSpPr>
          <p:nvPr/>
        </p:nvSpPr>
        <p:spPr bwMode="auto">
          <a:xfrm>
            <a:off x="455613" y="1757363"/>
            <a:ext cx="8266112" cy="1419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038" name="Picture 1035" descr="C:\Mes documents\DGA-Brest\Topex\jason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8175" y="3867150"/>
            <a:ext cx="1319213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15950" y="4724400"/>
          <a:ext cx="1117600" cy="908050"/>
        </p:xfrm>
        <a:graphic>
          <a:graphicData uri="http://schemas.openxmlformats.org/presentationml/2006/ole">
            <p:oleObj spid="_x0000_s5122" r:id="rId7" imgW="5466667" imgH="2276793" progId="">
              <p:embed/>
            </p:oleObj>
          </a:graphicData>
        </a:graphic>
      </p:graphicFrame>
      <p:sp>
        <p:nvSpPr>
          <p:cNvPr id="1039" name="Text Box 20"/>
          <p:cNvSpPr txBox="1">
            <a:spLocks noChangeArrowheads="1"/>
          </p:cNvSpPr>
          <p:nvPr/>
        </p:nvSpPr>
        <p:spPr bwMode="auto">
          <a:xfrm>
            <a:off x="0" y="5768975"/>
            <a:ext cx="237807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Times New Roman" pitchFamily="18" charset="0"/>
              </a:rPr>
              <a:t>Hydrographic sections</a:t>
            </a:r>
          </a:p>
          <a:p>
            <a:pPr algn="ctr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Times New Roman" pitchFamily="18" charset="0"/>
              </a:rPr>
              <a:t>XBTs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547757" y="0"/>
            <a:ext cx="2596243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3 - Ocean Observational Network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30526" y="508670"/>
            <a:ext cx="88582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FFCC00"/>
                </a:solidFill>
                <a:latin typeface="Times New Roman" pitchFamily="18" charset="0"/>
                <a:ea typeface="MS PGothic" pitchFamily="34" charset="-128"/>
              </a:rPr>
              <a:t>Why altimetry is so important?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Because of the direct link between </a:t>
            </a:r>
          </a:p>
          <a:p>
            <a:pPr lvl="1" algn="just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the gradients of  sea surface elevation </a:t>
            </a:r>
            <a:r>
              <a:rPr lang="en-US" sz="2400" i="1" dirty="0" smtClean="0">
                <a:solidFill>
                  <a:schemeClr val="bg1"/>
                </a:solidFill>
                <a:latin typeface="Symbol" pitchFamily="18" charset="2"/>
                <a:ea typeface="MS PGothic" pitchFamily="34" charset="-128"/>
              </a:rPr>
              <a:t>h</a:t>
            </a:r>
            <a:endParaRPr lang="en-US" sz="2400" i="1" dirty="0" smtClean="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  <a:p>
            <a:pPr lvl="1" algn="just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	and </a:t>
            </a:r>
          </a:p>
          <a:p>
            <a:pPr lvl="1" algn="just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the surface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geostrophic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 currents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U</a:t>
            </a:r>
            <a:r>
              <a:rPr lang="en-US" sz="2400" i="1" baseline="-25000" dirty="0" err="1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s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,V</a:t>
            </a:r>
            <a:r>
              <a:rPr lang="en-US" sz="2400" i="1" baseline="-25000" dirty="0" err="1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547757" y="0"/>
            <a:ext cx="2596243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3 - Ocean Observational Network</a:t>
            </a:r>
            <a:endParaRPr lang="fr-FR" sz="1400" dirty="0">
              <a:solidFill>
                <a:schemeClr val="bg1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519377" y="2937300"/>
            <a:ext cx="3723808" cy="918936"/>
            <a:chOff x="1507005" y="2414814"/>
            <a:chExt cx="3723808" cy="918936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/>
          </p:nvGraphicFramePr>
          <p:xfrm>
            <a:off x="1507005" y="2419350"/>
            <a:ext cx="1828800" cy="914400"/>
          </p:xfrm>
          <a:graphic>
            <a:graphicData uri="http://schemas.openxmlformats.org/presentationml/2006/ole">
              <p:oleObj spid="_x0000_s40961" name="Équation" r:id="rId4" imgW="838080" imgH="419040" progId="Equation.3">
                <p:embed/>
              </p:oleObj>
            </a:graphicData>
          </a:graphic>
        </p:graphicFrame>
        <p:graphicFrame>
          <p:nvGraphicFramePr>
            <p:cNvPr id="40962" name="Object 2"/>
            <p:cNvGraphicFramePr>
              <a:graphicFrameLocks noChangeAspect="1"/>
            </p:cNvGraphicFramePr>
            <p:nvPr/>
          </p:nvGraphicFramePr>
          <p:xfrm>
            <a:off x="3705225" y="2414814"/>
            <a:ext cx="1525588" cy="914400"/>
          </p:xfrm>
          <a:graphic>
            <a:graphicData uri="http://schemas.openxmlformats.org/presentationml/2006/ole">
              <p:oleObj spid="_x0000_s40962" name="Équation" r:id="rId5" imgW="698400" imgH="419040" progId="Equation.3">
                <p:embed/>
              </p:oleObj>
            </a:graphicData>
          </a:graphic>
        </p:graphicFrame>
      </p:grpSp>
      <p:sp>
        <p:nvSpPr>
          <p:cNvPr id="7" name="ZoneTexte 6"/>
          <p:cNvSpPr txBox="1"/>
          <p:nvPr/>
        </p:nvSpPr>
        <p:spPr>
          <a:xfrm>
            <a:off x="2971800" y="4327074"/>
            <a:ext cx="590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C00"/>
                </a:solidFill>
                <a:latin typeface="Times New Roman" pitchFamily="18" charset="0"/>
                <a:ea typeface="MS PGothic" pitchFamily="34" charset="-128"/>
              </a:rPr>
              <a:t>Altimetry gives access to Ocean Currents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73579" y="5263246"/>
            <a:ext cx="7200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rPr>
              <a:t>Crucial to constrain model dynamics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DT_1993-1999_CNES-CLS09"/>
          <p:cNvPicPr>
            <a:picLocks noChangeAspect="1" noChangeArrowheads="1"/>
          </p:cNvPicPr>
          <p:nvPr/>
        </p:nvPicPr>
        <p:blipFill>
          <a:blip r:embed="rId3" cstate="print"/>
          <a:srcRect l="3125" r="3125"/>
          <a:stretch>
            <a:fillRect/>
          </a:stretch>
        </p:blipFill>
        <p:spPr bwMode="auto">
          <a:xfrm>
            <a:off x="0" y="1152525"/>
            <a:ext cx="9144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908175" y="1477963"/>
            <a:ext cx="6049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 240°W              120°W                  0°E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245475" y="2141538"/>
            <a:ext cx="6699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r>
              <a:rPr lang="en-GB"/>
              <a:t>60°N</a:t>
            </a:r>
          </a:p>
          <a:p>
            <a:endParaRPr lang="en-GB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8993188" y="3806825"/>
            <a:ext cx="2508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r>
              <a:rPr lang="en-GB"/>
              <a:t>0</a:t>
            </a:r>
          </a:p>
          <a:p>
            <a:endParaRPr lang="en-GB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8232775" y="5419725"/>
            <a:ext cx="6699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r>
              <a:rPr lang="en-GB"/>
              <a:t>60°S</a:t>
            </a:r>
          </a:p>
          <a:p>
            <a:endParaRPr lang="en-GB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28600" y="215900"/>
            <a:ext cx="8915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99"/>
                </a:solidFill>
              </a:rPr>
              <a:t>Mean Sea Surface </a:t>
            </a:r>
            <a:r>
              <a:rPr lang="en-US" sz="2400" dirty="0" smtClean="0">
                <a:solidFill>
                  <a:srgbClr val="FFFF99"/>
                </a:solidFill>
              </a:rPr>
              <a:t>Height (1993-1999 observed </a:t>
            </a:r>
            <a:r>
              <a:rPr lang="en-US" sz="2400" dirty="0">
                <a:solidFill>
                  <a:srgbClr val="FFFF99"/>
                </a:solidFill>
              </a:rPr>
              <a:t>by space-borne altimetry (CNES/CLS2009).</a:t>
            </a:r>
            <a:endParaRPr lang="en-US" sz="2400" dirty="0">
              <a:solidFill>
                <a:srgbClr val="FF9933"/>
              </a:solidFill>
            </a:endParaRPr>
          </a:p>
        </p:txBody>
      </p:sp>
      <p:pic>
        <p:nvPicPr>
          <p:cNvPr id="7176" name="Picture 1035" descr="C:\Mes documents\DGA-Brest\Topex\jason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7788" y="1241425"/>
            <a:ext cx="131921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547757" y="0"/>
            <a:ext cx="2596243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3 - Ocean Observational Network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DT_1993-1999_CNES-CLS09"/>
          <p:cNvPicPr>
            <a:picLocks noChangeAspect="1" noChangeArrowheads="1"/>
          </p:cNvPicPr>
          <p:nvPr/>
        </p:nvPicPr>
        <p:blipFill>
          <a:blip r:embed="rId3" cstate="print"/>
          <a:srcRect l="3125" r="3125"/>
          <a:stretch>
            <a:fillRect/>
          </a:stretch>
        </p:blipFill>
        <p:spPr bwMode="auto">
          <a:xfrm>
            <a:off x="0" y="1152525"/>
            <a:ext cx="9144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908175" y="1477963"/>
            <a:ext cx="6049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 240°W              120°W                  0°E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245475" y="2141538"/>
            <a:ext cx="6699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r>
              <a:rPr lang="en-GB"/>
              <a:t>60°N</a:t>
            </a:r>
          </a:p>
          <a:p>
            <a:endParaRPr lang="en-GB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8993188" y="3806825"/>
            <a:ext cx="2508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r>
              <a:rPr lang="en-GB"/>
              <a:t>0</a:t>
            </a:r>
          </a:p>
          <a:p>
            <a:endParaRPr lang="en-GB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8232775" y="5419725"/>
            <a:ext cx="6699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r>
              <a:rPr lang="en-GB"/>
              <a:t>60°S</a:t>
            </a:r>
          </a:p>
          <a:p>
            <a:endParaRPr lang="en-GB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28600" y="215900"/>
            <a:ext cx="8915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99"/>
                </a:solidFill>
              </a:rPr>
              <a:t>Mean Sea Surface </a:t>
            </a:r>
            <a:r>
              <a:rPr lang="en-US" sz="2400" dirty="0" smtClean="0">
                <a:solidFill>
                  <a:srgbClr val="FFFF99"/>
                </a:solidFill>
              </a:rPr>
              <a:t>Height (1993-1999 observed </a:t>
            </a:r>
            <a:r>
              <a:rPr lang="en-US" sz="2400" dirty="0">
                <a:solidFill>
                  <a:srgbClr val="FFFF99"/>
                </a:solidFill>
              </a:rPr>
              <a:t>by space-borne altimetry (CNES/CLS2009).</a:t>
            </a:r>
            <a:endParaRPr lang="en-US" sz="2400" dirty="0">
              <a:solidFill>
                <a:srgbClr val="FF9933"/>
              </a:solidFill>
            </a:endParaRPr>
          </a:p>
        </p:txBody>
      </p:sp>
      <p:pic>
        <p:nvPicPr>
          <p:cNvPr id="7176" name="Picture 1035" descr="C:\Mes documents\DGA-Brest\Topex\jason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7788" y="1241425"/>
            <a:ext cx="131921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547757" y="0"/>
            <a:ext cx="2596243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3 - Ocean Observational Network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571500" y="2996293"/>
            <a:ext cx="2579914" cy="75927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/>
          <p:cNvSpPr/>
          <p:nvPr/>
        </p:nvSpPr>
        <p:spPr>
          <a:xfrm rot="20410132">
            <a:off x="4291693" y="2813957"/>
            <a:ext cx="1602921" cy="9089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e 11"/>
          <p:cNvSpPr/>
          <p:nvPr/>
        </p:nvSpPr>
        <p:spPr>
          <a:xfrm rot="1019690">
            <a:off x="4967381" y="4318266"/>
            <a:ext cx="1359199" cy="9089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/>
          <p:cNvSpPr/>
          <p:nvPr/>
        </p:nvSpPr>
        <p:spPr>
          <a:xfrm rot="623266">
            <a:off x="727050" y="4003962"/>
            <a:ext cx="3191854" cy="75927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ZoneTexte 13"/>
          <p:cNvSpPr txBox="1"/>
          <p:nvPr/>
        </p:nvSpPr>
        <p:spPr>
          <a:xfrm>
            <a:off x="849070" y="6302831"/>
            <a:ext cx="7388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Altimetry  is useful to constrain large scale gyres circulation patterns</a:t>
            </a: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1" descr="Fig_SSH_Aviso_30-05-2007.jpg"/>
          <p:cNvPicPr>
            <a:picLocks noChangeAspect="1"/>
          </p:cNvPicPr>
          <p:nvPr/>
        </p:nvPicPr>
        <p:blipFill>
          <a:blip r:embed="rId3" cstate="print"/>
          <a:srcRect l="1440" t="3038" r="763"/>
          <a:stretch>
            <a:fillRect/>
          </a:stretch>
        </p:blipFill>
        <p:spPr bwMode="auto">
          <a:xfrm>
            <a:off x="1588" y="487363"/>
            <a:ext cx="91297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99"/>
                </a:solidFill>
              </a:rPr>
              <a:t>Sea Surface Height Anomaly (19 May 2004) </a:t>
            </a:r>
            <a:r>
              <a:rPr lang="en-US" sz="1400">
                <a:solidFill>
                  <a:schemeClr val="bg1"/>
                </a:solidFill>
              </a:rPr>
              <a:t>(altimetry)</a:t>
            </a:r>
            <a:endParaRPr lang="en-US" sz="2000">
              <a:solidFill>
                <a:srgbClr val="FFFF99"/>
              </a:solidFill>
            </a:endParaRPr>
          </a:p>
        </p:txBody>
      </p:sp>
      <p:sp>
        <p:nvSpPr>
          <p:cNvPr id="8197" name="Rectangle 16"/>
          <p:cNvSpPr>
            <a:spLocks noChangeArrowheads="1"/>
          </p:cNvSpPr>
          <p:nvPr/>
        </p:nvSpPr>
        <p:spPr bwMode="auto">
          <a:xfrm>
            <a:off x="0" y="5608638"/>
            <a:ext cx="91440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GB"/>
              <a:t>-0.5       -0.4       -0.3        -0.2       -0.1         0.0        0.1        0.2         0.3        0.4         0.5</a:t>
            </a:r>
          </a:p>
        </p:txBody>
      </p:sp>
      <p:pic>
        <p:nvPicPr>
          <p:cNvPr id="8198" name="Picture 17" descr="Fig_SSH_color_bar"/>
          <p:cNvPicPr>
            <a:picLocks noChangeAspect="1" noChangeArrowheads="1"/>
          </p:cNvPicPr>
          <p:nvPr/>
        </p:nvPicPr>
        <p:blipFill>
          <a:blip r:embed="rId4" cstate="print"/>
          <a:srcRect t="20010" b="34787"/>
          <a:stretch>
            <a:fillRect/>
          </a:stretch>
        </p:blipFill>
        <p:spPr bwMode="auto">
          <a:xfrm>
            <a:off x="0" y="5178425"/>
            <a:ext cx="9144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035" descr="C:\Mes documents\DGA-Brest\Topex\jason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4788" y="566738"/>
            <a:ext cx="131921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47757" y="0"/>
            <a:ext cx="2596243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3 - Ocean Observational Network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8195" name="Text Box 14"/>
          <p:cNvSpPr txBox="1">
            <a:spLocks noChangeArrowheads="1"/>
          </p:cNvSpPr>
          <p:nvPr/>
        </p:nvSpPr>
        <p:spPr bwMode="auto">
          <a:xfrm>
            <a:off x="0" y="4709072"/>
            <a:ext cx="903605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Ubiquity of </a:t>
            </a:r>
            <a:r>
              <a:rPr lang="en-US" b="1" dirty="0" err="1"/>
              <a:t>mesocale</a:t>
            </a:r>
            <a:r>
              <a:rPr lang="en-US" b="1" dirty="0"/>
              <a:t> transient </a:t>
            </a:r>
            <a:r>
              <a:rPr lang="en-US" b="1" dirty="0" smtClean="0"/>
              <a:t>patterns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en-US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solidFill>
                  <a:srgbClr val="FFFF00"/>
                </a:solidFill>
              </a:rPr>
              <a:t>Altymetry</a:t>
            </a:r>
            <a:r>
              <a:rPr lang="en-US" sz="2000" b="1" dirty="0" smtClean="0">
                <a:solidFill>
                  <a:srgbClr val="FFFF00"/>
                </a:solidFill>
              </a:rPr>
              <a:t> provides a view of the ocean circulation at synoptic scales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(few 100 </a:t>
            </a:r>
            <a:r>
              <a:rPr lang="en-US" sz="2000" b="1" dirty="0">
                <a:solidFill>
                  <a:srgbClr val="FFFF00"/>
                </a:solidFill>
              </a:rPr>
              <a:t>km, </a:t>
            </a:r>
            <a:r>
              <a:rPr lang="en-US" sz="2000" b="1" dirty="0" smtClean="0">
                <a:solidFill>
                  <a:srgbClr val="FFFF00"/>
                </a:solidFill>
              </a:rPr>
              <a:t>week)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ZoneTexte 5"/>
          <p:cNvSpPr txBox="1">
            <a:spLocks noChangeArrowheads="1"/>
          </p:cNvSpPr>
          <p:nvPr/>
        </p:nvSpPr>
        <p:spPr bwMode="auto">
          <a:xfrm>
            <a:off x="127832" y="120129"/>
            <a:ext cx="81834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Synoptic on a </a:t>
            </a:r>
            <a:r>
              <a:rPr lang="en-US" sz="2400" b="1" dirty="0">
                <a:solidFill>
                  <a:schemeClr val="bg1"/>
                </a:solidFill>
              </a:rPr>
              <a:t>weekly </a:t>
            </a:r>
            <a:r>
              <a:rPr lang="en-US" sz="2400" b="1" dirty="0" smtClean="0">
                <a:solidFill>
                  <a:schemeClr val="bg1"/>
                </a:solidFill>
              </a:rPr>
              <a:t>basis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		1993 to present:  Several Altimeters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547757" y="0"/>
            <a:ext cx="2596243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3 - Ocean Observational Network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54274" name="Picture 2" descr="D:\BARNIER\Mes documents\LEGI\Doc-2012\PRESENTATIONS\ICR4\GLORYS\Images\lettre_44_en_Page_32_Image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85" y="1967140"/>
            <a:ext cx="7292621" cy="25232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44463" y="85725"/>
            <a:ext cx="885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In-situ Observations</a:t>
            </a:r>
            <a:endParaRPr lang="en-US" sz="2000" b="1" dirty="0">
              <a:solidFill>
                <a:srgbClr val="FFFF99"/>
              </a:solidFill>
              <a:latin typeface="Times New Roman" pitchFamily="18" charset="0"/>
              <a:ea typeface="MS PGothic" pitchFamily="34" charset="-128"/>
            </a:endParaRPr>
          </a:p>
        </p:txBody>
      </p:sp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4" cstate="print"/>
          <a:srcRect l="4323"/>
          <a:stretch>
            <a:fillRect/>
          </a:stretch>
        </p:blipFill>
        <p:spPr bwMode="auto">
          <a:xfrm>
            <a:off x="7201448" y="4187825"/>
            <a:ext cx="11271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36" descr="E:\Documents and Settings\Administrateur\Mes documents\LEGI\QUADRIENAL\image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2318" y="1743518"/>
            <a:ext cx="122555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13"/>
          <p:cNvSpPr txBox="1">
            <a:spLocks noChangeArrowheads="1"/>
          </p:cNvSpPr>
          <p:nvPr/>
        </p:nvSpPr>
        <p:spPr bwMode="auto">
          <a:xfrm>
            <a:off x="6918613" y="5181600"/>
            <a:ext cx="1811337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ARGO Floats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~3500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profiles 10m-2000m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every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t>10 days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639763"/>
          <a:ext cx="6575425" cy="2760662"/>
        </p:xfrm>
        <a:graphic>
          <a:graphicData uri="http://schemas.openxmlformats.org/presentationml/2006/ole">
            <p:oleObj spid="_x0000_s6146" r:id="rId6" imgW="5466667" imgH="2276793" progId="">
              <p:embed/>
            </p:oleObj>
          </a:graphicData>
        </a:graphic>
      </p:graphicFrame>
      <p:sp>
        <p:nvSpPr>
          <p:cNvPr id="2055" name="Text Box 18"/>
          <p:cNvSpPr txBox="1">
            <a:spLocks noChangeArrowheads="1"/>
          </p:cNvSpPr>
          <p:nvPr/>
        </p:nvSpPr>
        <p:spPr bwMode="auto">
          <a:xfrm>
            <a:off x="3089275" y="739775"/>
            <a:ext cx="2811463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b="1" dirty="0">
                <a:latin typeface="Times New Roman" pitchFamily="18" charset="0"/>
                <a:ea typeface="MS PGothic" pitchFamily="34" charset="-128"/>
              </a:rPr>
              <a:t>T Profiles (50-400m) in 1975</a:t>
            </a:r>
          </a:p>
        </p:txBody>
      </p:sp>
      <p:sp>
        <p:nvSpPr>
          <p:cNvPr id="2056" name="ZoneTexte 9"/>
          <p:cNvSpPr txBox="1">
            <a:spLocks noChangeArrowheads="1"/>
          </p:cNvSpPr>
          <p:nvPr/>
        </p:nvSpPr>
        <p:spPr bwMode="auto">
          <a:xfrm>
            <a:off x="7505700" y="1206500"/>
            <a:ext cx="71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1975</a:t>
            </a:r>
          </a:p>
        </p:txBody>
      </p:sp>
      <p:sp>
        <p:nvSpPr>
          <p:cNvPr id="2057" name="ZoneTexte 10"/>
          <p:cNvSpPr txBox="1">
            <a:spLocks noChangeArrowheads="1"/>
          </p:cNvSpPr>
          <p:nvPr/>
        </p:nvSpPr>
        <p:spPr bwMode="auto">
          <a:xfrm>
            <a:off x="7429500" y="3670300"/>
            <a:ext cx="71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547757" y="0"/>
            <a:ext cx="2596243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3 - Ocean Observational Network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433" y="3728101"/>
            <a:ext cx="58769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BARNIER\Mes documents\LEGI\Doc-2012\DRAKKAR\ORCA12\IMAGES\Courants_ORCA12_Mark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769" y="511962"/>
            <a:ext cx="8634463" cy="5069972"/>
          </a:xfrm>
          <a:prstGeom prst="rect">
            <a:avLst/>
          </a:prstGeom>
          <a:noFill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547757" y="0"/>
            <a:ext cx="2596243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3 - Ocean Observational Network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286" y="5353818"/>
            <a:ext cx="505372" cy="12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3671249" y="5800299"/>
            <a:ext cx="360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0-2000m:    300 million grid points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547757" y="0"/>
            <a:ext cx="2596243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3 - Ocean Observational Network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286" y="5353818"/>
            <a:ext cx="505372" cy="12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7492" t="2607" r="1066" b="10252"/>
          <a:stretch>
            <a:fillRect/>
          </a:stretch>
        </p:blipFill>
        <p:spPr bwMode="auto">
          <a:xfrm>
            <a:off x="491319" y="668740"/>
            <a:ext cx="8447965" cy="48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404664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OUTLINES</a:t>
            </a:r>
          </a:p>
          <a:p>
            <a:pPr algn="ctr"/>
            <a:endParaRPr lang="en-US" sz="24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1 – Objectives of MYOCEAN reanalysis project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2 – Ocean Weather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3 – Ocean Observational Network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4 – </a:t>
            </a:r>
            <a:r>
              <a:rPr lang="en-US" sz="2400" dirty="0" err="1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MyOcean</a:t>
            </a:r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 Reanalysis Systems</a:t>
            </a:r>
          </a:p>
          <a:p>
            <a:endParaRPr lang="en-US" sz="2400" dirty="0" smtClean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5 – Production/Validation of reanalysis products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6 – 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547757" y="0"/>
            <a:ext cx="2596243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3 - Ocean Observational Network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7" name="Picture 5" descr="RTR_SX8R_NEW_psy4_20100113_21927_zORCA_innov_track_sla_obs"/>
          <p:cNvPicPr>
            <a:picLocks noChangeAspect="1" noChangeArrowheads="1"/>
          </p:cNvPicPr>
          <p:nvPr/>
        </p:nvPicPr>
        <p:blipFill>
          <a:blip r:embed="rId3" cstate="print"/>
          <a:srcRect t="9691" b="18830"/>
          <a:stretch>
            <a:fillRect/>
          </a:stretch>
        </p:blipFill>
        <p:spPr bwMode="auto">
          <a:xfrm>
            <a:off x="1253" y="1078165"/>
            <a:ext cx="4680318" cy="224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91069" y="1828791"/>
            <a:ext cx="43126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Quasi synoptic sampling at the surface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ssh</a:t>
            </a:r>
            <a:r>
              <a:rPr lang="en-US" dirty="0" smtClean="0"/>
              <a:t> and SST)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8382" y="1129383"/>
            <a:ext cx="4675618" cy="215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887104" y="4094328"/>
            <a:ext cx="29752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Challenge for data assimilation</a:t>
            </a:r>
            <a:endParaRPr lang="en-US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5038298" y="1708235"/>
            <a:ext cx="35461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Drastically </a:t>
            </a:r>
            <a:r>
              <a:rPr lang="en-US" dirty="0" err="1" smtClean="0"/>
              <a:t>Undersampled</a:t>
            </a:r>
            <a:r>
              <a:rPr lang="en-US" dirty="0" smtClean="0"/>
              <a:t> (aliased?) eddy field  0-2000 m</a:t>
            </a:r>
          </a:p>
          <a:p>
            <a:r>
              <a:rPr lang="en-US" dirty="0" smtClean="0"/>
              <a:t>(ARGO, XBT, ..)</a:t>
            </a:r>
          </a:p>
        </p:txBody>
      </p:sp>
      <p:pic>
        <p:nvPicPr>
          <p:cNvPr id="15" name="Picture 5" descr="RTR_SX8R_NEW_psy4_20100113_21927_zORCA_innov_track_sla_obs"/>
          <p:cNvPicPr>
            <a:picLocks noChangeAspect="1" noChangeArrowheads="1"/>
          </p:cNvPicPr>
          <p:nvPr/>
        </p:nvPicPr>
        <p:blipFill>
          <a:blip r:embed="rId3" cstate="print"/>
          <a:srcRect t="9691" b="18830"/>
          <a:stretch>
            <a:fillRect/>
          </a:stretch>
        </p:blipFill>
        <p:spPr bwMode="auto">
          <a:xfrm>
            <a:off x="4463682" y="3318672"/>
            <a:ext cx="4680318" cy="224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708478" y="3480180"/>
            <a:ext cx="4162568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999629" y="3798618"/>
            <a:ext cx="35461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Very few observations in the deep ocean  ‘below 2000m)</a:t>
            </a:r>
          </a:p>
          <a:p>
            <a:r>
              <a:rPr lang="en-US" dirty="0" smtClean="0"/>
              <a:t>(past </a:t>
            </a:r>
            <a:r>
              <a:rPr lang="en-US" dirty="0" err="1" smtClean="0"/>
              <a:t>Hydrography</a:t>
            </a:r>
            <a:r>
              <a:rPr lang="en-US" dirty="0" smtClean="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404664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OUTLINES</a:t>
            </a:r>
          </a:p>
          <a:p>
            <a:pPr algn="ctr"/>
            <a:endParaRPr lang="en-US" sz="24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1 – Objectives of MYOCEAN reanalysis project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2 – Ocean Weather System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3 – Ocean Observational Network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4 – </a:t>
            </a:r>
            <a:r>
              <a:rPr lang="en-US" sz="2400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MyOcean</a:t>
            </a:r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Reanalysis Systems</a:t>
            </a:r>
          </a:p>
          <a:p>
            <a:endParaRPr lang="en-US" sz="24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5 – Production/Validation of reanalysis products</a:t>
            </a:r>
          </a:p>
          <a:p>
            <a:endParaRPr lang="en-US" sz="2400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6 – Conclusion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604907" y="0"/>
            <a:ext cx="2539093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3 – </a:t>
            </a:r>
            <a:r>
              <a:rPr lang="en-GB" sz="1400" dirty="0" err="1" smtClean="0">
                <a:solidFill>
                  <a:schemeClr val="bg1"/>
                </a:solidFill>
              </a:rPr>
              <a:t>MyOcean</a:t>
            </a:r>
            <a:r>
              <a:rPr lang="en-GB" sz="1400" dirty="0" smtClean="0">
                <a:solidFill>
                  <a:schemeClr val="bg1"/>
                </a:solidFill>
              </a:rPr>
              <a:t> Reanalysis systems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876256" y="0"/>
            <a:ext cx="226774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4 – Reanalysis Systems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45140" y="3731947"/>
            <a:ext cx="396784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Ocean Model and Forcing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Assimilation methods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Assimilated observations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171" y="112440"/>
            <a:ext cx="83073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 different Reanalysis Systems</a:t>
            </a:r>
          </a:p>
          <a:p>
            <a:endParaRPr lang="en-US" sz="2400" b="1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Mainly differing by the data assimilation method</a:t>
            </a:r>
          </a:p>
          <a:p>
            <a:pPr lvl="4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SEEK Filter</a:t>
            </a:r>
          </a:p>
          <a:p>
            <a:pPr lvl="4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3DVAR</a:t>
            </a:r>
          </a:p>
          <a:p>
            <a:pPr lvl="4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OI</a:t>
            </a:r>
          </a:p>
          <a:p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Share the “same” Ocean Model Configuration and Forcing</a:t>
            </a:r>
          </a:p>
          <a:p>
            <a:pPr lvl="1"/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Assimilate the “same” observations data sets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998" y="5808327"/>
            <a:ext cx="4976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 statistical estimate ARMOR3D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179388" y="139700"/>
            <a:ext cx="8815387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99"/>
                </a:solidFill>
              </a:rPr>
              <a:t>Model: DRAKKAR ORCA025 configuration</a:t>
            </a:r>
            <a:endParaRPr lang="en-US" u="sng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u="sng" dirty="0" smtClean="0">
                <a:solidFill>
                  <a:schemeClr val="bg1"/>
                </a:solidFill>
              </a:rPr>
              <a:t>NEMO3.2 </a:t>
            </a:r>
            <a:r>
              <a:rPr lang="en-US" sz="2400" u="sng" dirty="0">
                <a:solidFill>
                  <a:schemeClr val="bg1"/>
                </a:solidFill>
              </a:rPr>
              <a:t>OGCM + LIM2 EVP Sea-Ice model: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Resolution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b="1" dirty="0" smtClean="0">
                <a:solidFill>
                  <a:srgbClr val="FFC000"/>
                </a:solidFill>
              </a:rPr>
              <a:t>Eddy Permitting </a:t>
            </a:r>
            <a:endParaRPr lang="en-US" sz="2400" b="1" dirty="0">
              <a:solidFill>
                <a:srgbClr val="FFC000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- Global 1/4° ORCA-type grid (1442x1021 grid points) </a:t>
            </a: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46, 50, or 75 </a:t>
            </a:r>
            <a:r>
              <a:rPr lang="en-US" dirty="0">
                <a:solidFill>
                  <a:schemeClr val="bg1"/>
                </a:solidFill>
              </a:rPr>
              <a:t>vertical levels from 1 m at the </a:t>
            </a:r>
            <a:r>
              <a:rPr lang="en-US" dirty="0" smtClean="0">
                <a:solidFill>
                  <a:schemeClr val="bg1"/>
                </a:solidFill>
              </a:rPr>
              <a:t>surface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  to </a:t>
            </a:r>
            <a:r>
              <a:rPr lang="en-US" dirty="0">
                <a:solidFill>
                  <a:schemeClr val="bg1"/>
                </a:solidFill>
              </a:rPr>
              <a:t>200 m at the bottom </a:t>
            </a:r>
          </a:p>
          <a:p>
            <a:endParaRPr lang="en-US" u="sng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Initialization</a:t>
            </a:r>
            <a:r>
              <a:rPr lang="en-US" dirty="0">
                <a:solidFill>
                  <a:schemeClr val="bg1"/>
                </a:solidFill>
              </a:rPr>
              <a:t>: December 1991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Levitus</a:t>
            </a:r>
            <a:r>
              <a:rPr lang="en-US" dirty="0">
                <a:solidFill>
                  <a:schemeClr val="bg1"/>
                </a:solidFill>
              </a:rPr>
              <a:t> 1998 climatology + Sea-Ice Concentration from NSDIC </a:t>
            </a:r>
            <a:r>
              <a:rPr lang="en-US" dirty="0" err="1">
                <a:solidFill>
                  <a:schemeClr val="bg1"/>
                </a:solidFill>
              </a:rPr>
              <a:t>Bootstart</a:t>
            </a:r>
            <a:r>
              <a:rPr lang="en-US" dirty="0">
                <a:solidFill>
                  <a:schemeClr val="bg1"/>
                </a:solidFill>
              </a:rPr>
              <a:t> products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Parameterizations</a:t>
            </a:r>
            <a:r>
              <a:rPr lang="en-US" dirty="0">
                <a:solidFill>
                  <a:schemeClr val="bg1"/>
                </a:solidFill>
              </a:rPr>
              <a:t>: Filtered free surface, Partial step, Energy and </a:t>
            </a:r>
            <a:r>
              <a:rPr lang="en-US" dirty="0" err="1">
                <a:solidFill>
                  <a:schemeClr val="bg1"/>
                </a:solidFill>
              </a:rPr>
              <a:t>Enstrophy</a:t>
            </a:r>
            <a:r>
              <a:rPr lang="en-US" dirty="0">
                <a:solidFill>
                  <a:schemeClr val="bg1"/>
                </a:solidFill>
              </a:rPr>
              <a:t> conserving advection scheme, </a:t>
            </a:r>
            <a:r>
              <a:rPr lang="en-US" dirty="0" err="1">
                <a:solidFill>
                  <a:schemeClr val="bg1"/>
                </a:solidFill>
              </a:rPr>
              <a:t>Isopycnal</a:t>
            </a:r>
            <a:r>
              <a:rPr lang="en-US" dirty="0">
                <a:solidFill>
                  <a:schemeClr val="bg1"/>
                </a:solidFill>
              </a:rPr>
              <a:t> diffusion for tracers, </a:t>
            </a:r>
            <a:r>
              <a:rPr lang="en-US" dirty="0" err="1">
                <a:solidFill>
                  <a:schemeClr val="bg1"/>
                </a:solidFill>
              </a:rPr>
              <a:t>Biharmonic</a:t>
            </a:r>
            <a:r>
              <a:rPr lang="en-US" dirty="0">
                <a:solidFill>
                  <a:schemeClr val="bg1"/>
                </a:solidFill>
              </a:rPr>
              <a:t> for momentum, TKE turbulence  scheme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Atmospheric forcing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- Bulk CORE Formulation </a:t>
            </a:r>
            <a:r>
              <a:rPr lang="en-US" dirty="0" smtClean="0">
                <a:solidFill>
                  <a:schemeClr val="bg1"/>
                </a:solidFill>
              </a:rPr>
              <a:t>(as in </a:t>
            </a:r>
            <a:r>
              <a:rPr lang="en-US" dirty="0" err="1" smtClean="0">
                <a:solidFill>
                  <a:schemeClr val="bg1"/>
                </a:solidFill>
              </a:rPr>
              <a:t>Large&amp;Yeager</a:t>
            </a:r>
            <a:r>
              <a:rPr lang="en-US" dirty="0">
                <a:solidFill>
                  <a:schemeClr val="bg1"/>
                </a:solidFill>
              </a:rPr>
              <a:t>, 2004)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- </a:t>
            </a:r>
            <a:r>
              <a:rPr lang="en-US" sz="2400" b="1" dirty="0" smtClean="0">
                <a:solidFill>
                  <a:srgbClr val="FFCC00"/>
                </a:solidFill>
              </a:rPr>
              <a:t>ERA-Interim* </a:t>
            </a:r>
            <a:r>
              <a:rPr lang="en-US" sz="2400" b="1" dirty="0">
                <a:solidFill>
                  <a:srgbClr val="FFCC00"/>
                </a:solidFill>
              </a:rPr>
              <a:t>reanalysis products: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      3 hourly for turbulent fluxes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      Daily for radiation (analytical diurnal cycle for solar)</a:t>
            </a:r>
          </a:p>
          <a:p>
            <a:pPr lvl="2"/>
            <a:endParaRPr lang="en-US" sz="1200" dirty="0" smtClean="0">
              <a:solidFill>
                <a:srgbClr val="FF9933"/>
              </a:solidFill>
            </a:endParaRPr>
          </a:p>
          <a:p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*With in </a:t>
            </a:r>
            <a:r>
              <a:rPr lang="en-US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house </a:t>
            </a:r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corrections.</a:t>
            </a:r>
            <a:endParaRPr lang="en-US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267" name="Picture 4" descr="grid_ORCA025_1on12poi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1859" y="339669"/>
            <a:ext cx="2781836" cy="257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876256" y="0"/>
            <a:ext cx="226774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4 – Reanalysis Systems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179388" y="139700"/>
            <a:ext cx="8815387" cy="614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99"/>
                </a:solidFill>
              </a:rPr>
              <a:t>Model: DRAKKAR ORCA025 configuration</a:t>
            </a:r>
            <a:endParaRPr lang="en-US" u="sng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u="sng" dirty="0" smtClean="0">
                <a:solidFill>
                  <a:schemeClr val="bg1"/>
                </a:solidFill>
              </a:rPr>
              <a:t>NEMO3.2 </a:t>
            </a:r>
            <a:r>
              <a:rPr lang="en-US" u="sng" dirty="0">
                <a:solidFill>
                  <a:schemeClr val="bg1"/>
                </a:solidFill>
              </a:rPr>
              <a:t>OGCM + LIM2 EVP Sea-Ice model: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Resolution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- Global 1/4° ORCA-type grid (1442x1021 grid points) </a:t>
            </a: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46, 50, or 75 vertical levels from 1 m at the surface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  to 200 m at the bottom </a:t>
            </a:r>
          </a:p>
          <a:p>
            <a:endParaRPr lang="en-US" u="sng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Initialization</a:t>
            </a:r>
            <a:r>
              <a:rPr lang="en-US" dirty="0">
                <a:solidFill>
                  <a:schemeClr val="bg1"/>
                </a:solidFill>
              </a:rPr>
              <a:t>: December 1991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Levitus</a:t>
            </a:r>
            <a:r>
              <a:rPr lang="en-US" dirty="0">
                <a:solidFill>
                  <a:schemeClr val="bg1"/>
                </a:solidFill>
              </a:rPr>
              <a:t> 1998 climatology + Sea-Ice Concentration from NSDIC </a:t>
            </a:r>
            <a:r>
              <a:rPr lang="en-US" dirty="0" err="1">
                <a:solidFill>
                  <a:schemeClr val="bg1"/>
                </a:solidFill>
              </a:rPr>
              <a:t>Bootstart</a:t>
            </a:r>
            <a:r>
              <a:rPr lang="en-US" dirty="0">
                <a:solidFill>
                  <a:schemeClr val="bg1"/>
                </a:solidFill>
              </a:rPr>
              <a:t> products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Parameterizations</a:t>
            </a:r>
            <a:r>
              <a:rPr lang="en-US" dirty="0">
                <a:solidFill>
                  <a:schemeClr val="bg1"/>
                </a:solidFill>
              </a:rPr>
              <a:t>: Filtered free surface, Partial step, Energy and </a:t>
            </a:r>
            <a:r>
              <a:rPr lang="en-US" dirty="0" err="1">
                <a:solidFill>
                  <a:schemeClr val="bg1"/>
                </a:solidFill>
              </a:rPr>
              <a:t>Enstrophy</a:t>
            </a:r>
            <a:r>
              <a:rPr lang="en-US" dirty="0">
                <a:solidFill>
                  <a:schemeClr val="bg1"/>
                </a:solidFill>
              </a:rPr>
              <a:t> conserving advection scheme, </a:t>
            </a:r>
            <a:r>
              <a:rPr lang="en-US" dirty="0" err="1">
                <a:solidFill>
                  <a:schemeClr val="bg1"/>
                </a:solidFill>
              </a:rPr>
              <a:t>Isopycnal</a:t>
            </a:r>
            <a:r>
              <a:rPr lang="en-US" dirty="0">
                <a:solidFill>
                  <a:schemeClr val="bg1"/>
                </a:solidFill>
              </a:rPr>
              <a:t> diffusion for tracers, </a:t>
            </a:r>
            <a:r>
              <a:rPr lang="en-US" dirty="0" err="1">
                <a:solidFill>
                  <a:schemeClr val="bg1"/>
                </a:solidFill>
              </a:rPr>
              <a:t>Biharmonic</a:t>
            </a:r>
            <a:r>
              <a:rPr lang="en-US" dirty="0">
                <a:solidFill>
                  <a:schemeClr val="bg1"/>
                </a:solidFill>
              </a:rPr>
              <a:t> for momentum, TKE turbulence  scheme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Atmospheric forcing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- Bulk CORE Formulation (</a:t>
            </a:r>
            <a:r>
              <a:rPr lang="en-US" dirty="0" err="1">
                <a:solidFill>
                  <a:schemeClr val="bg1"/>
                </a:solidFill>
              </a:rPr>
              <a:t>Large&amp;Yeager</a:t>
            </a:r>
            <a:r>
              <a:rPr lang="en-US" dirty="0">
                <a:solidFill>
                  <a:schemeClr val="bg1"/>
                </a:solidFill>
              </a:rPr>
              <a:t>, 2004)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- ERA-Interim reanalysis products: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      3 hourly for turbulent fluxes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      Daily for radiation (analytical diurnal cycle for solar)</a:t>
            </a:r>
          </a:p>
          <a:p>
            <a:pPr lvl="2"/>
            <a:r>
              <a:rPr lang="en-US" dirty="0">
                <a:solidFill>
                  <a:srgbClr val="FF9933"/>
                </a:solidFill>
              </a:rPr>
              <a:t>In house correction of the radiation </a:t>
            </a:r>
            <a:r>
              <a:rPr lang="en-US" dirty="0">
                <a:solidFill>
                  <a:schemeClr val="bg1"/>
                </a:solidFill>
              </a:rPr>
              <a:t>based on GEWEX satellites fluxes products.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876256" y="0"/>
            <a:ext cx="226774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4 – Reanalysis Systems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6" name="Picture 4" descr="grid_ORCA025_1on12poi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1859" y="339669"/>
            <a:ext cx="2781836" cy="257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315036" y="727502"/>
            <a:ext cx="8178800" cy="5287941"/>
          </a:xfrm>
          <a:prstGeom prst="rect">
            <a:avLst/>
          </a:prstGeom>
          <a:solidFill>
            <a:schemeClr val="bg1"/>
          </a:solidFill>
          <a:ln w="57150">
            <a:solidFill>
              <a:srgbClr val="FF9933"/>
            </a:solidFill>
            <a:miter lim="800000"/>
            <a:headEnd/>
            <a:tailEnd/>
          </a:ln>
        </p:spPr>
        <p:txBody>
          <a:bodyPr lIns="180000" tIns="180000" rIns="180000" bIns="180000">
            <a:spAutoFit/>
          </a:bodyPr>
          <a:lstStyle/>
          <a:p>
            <a:r>
              <a:rPr lang="en-US" sz="2400" dirty="0"/>
              <a:t>DRAKKAR Model </a:t>
            </a:r>
            <a:r>
              <a:rPr lang="en-US" sz="2400" dirty="0" smtClean="0"/>
              <a:t>configurations </a:t>
            </a:r>
            <a:r>
              <a:rPr lang="en-US" sz="2400" dirty="0"/>
              <a:t>are developed for CLIMATE and OPERATIONAL applications.</a:t>
            </a:r>
          </a:p>
          <a:p>
            <a:pPr lvl="1"/>
            <a:endParaRPr lang="en-US" dirty="0"/>
          </a:p>
          <a:p>
            <a:pPr lvl="1"/>
            <a:r>
              <a:rPr lang="en-US" sz="2000" dirty="0"/>
              <a:t>- Study the variability of the ocean circulation observed in the last 50 years (1950-2010).   (</a:t>
            </a:r>
            <a:r>
              <a:rPr lang="en-US" sz="2000" dirty="0" err="1"/>
              <a:t>Drakkar</a:t>
            </a:r>
            <a:r>
              <a:rPr lang="en-US" sz="2000" dirty="0"/>
              <a:t> group, </a:t>
            </a:r>
            <a:r>
              <a:rPr lang="en-US" sz="2000" dirty="0" err="1"/>
              <a:t>Clivar</a:t>
            </a:r>
            <a:r>
              <a:rPr lang="en-US" sz="2000" dirty="0"/>
              <a:t> Exchange, 2007)</a:t>
            </a:r>
          </a:p>
          <a:p>
            <a:pPr lvl="1"/>
            <a:endParaRPr lang="en-US" sz="1400" dirty="0"/>
          </a:p>
          <a:p>
            <a:pPr lvl="1">
              <a:buFontTx/>
              <a:buChar char="-"/>
            </a:pPr>
            <a:r>
              <a:rPr lang="en-US" sz="2000" dirty="0"/>
              <a:t> Perform real time analysis and forecast</a:t>
            </a:r>
          </a:p>
          <a:p>
            <a:pPr lvl="1">
              <a:buFontTx/>
              <a:buChar char="-"/>
            </a:pPr>
            <a:endParaRPr lang="en-US" dirty="0"/>
          </a:p>
          <a:p>
            <a:r>
              <a:rPr lang="en-US" sz="2400" dirty="0"/>
              <a:t>In total, more than a 1000 years of simulation in a series of coordinated experiments performed in France, Germany, UK, </a:t>
            </a:r>
            <a:r>
              <a:rPr lang="en-US" sz="2400" dirty="0" smtClean="0"/>
              <a:t>…</a:t>
            </a:r>
            <a:endParaRPr lang="en-US" sz="2400" dirty="0"/>
          </a:p>
          <a:p>
            <a:endParaRPr lang="en-US" dirty="0"/>
          </a:p>
          <a:p>
            <a:pPr lvl="1"/>
            <a:r>
              <a:rPr lang="en-US" sz="2000" dirty="0" smtClean="0"/>
              <a:t>- deep </a:t>
            </a:r>
            <a:r>
              <a:rPr lang="en-US" sz="2000" dirty="0"/>
              <a:t>understanding of the model sensitivity to forcing, parameters</a:t>
            </a:r>
          </a:p>
          <a:p>
            <a:pPr lvl="1"/>
            <a:endParaRPr lang="en-US" dirty="0"/>
          </a:p>
          <a:p>
            <a:pPr lvl="1"/>
            <a:r>
              <a:rPr lang="en-US" sz="2000" dirty="0" smtClean="0"/>
              <a:t>- continuous </a:t>
            </a:r>
            <a:r>
              <a:rPr lang="en-US" sz="2000" dirty="0"/>
              <a:t>improvement of the model configuration, performance on super computers </a:t>
            </a:r>
          </a:p>
          <a:p>
            <a:pPr lvl="1"/>
            <a:endParaRPr lang="en-US" sz="1000" dirty="0"/>
          </a:p>
          <a:p>
            <a:pPr lvl="1"/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443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Eddy Permitting </a:t>
            </a:r>
          </a:p>
        </p:txBody>
      </p:sp>
      <p:pic>
        <p:nvPicPr>
          <p:cNvPr id="265218" name="Picture 2" descr="ORCA025"/>
          <p:cNvPicPr>
            <a:picLocks noChangeAspect="1" noChangeArrowheads="1"/>
          </p:cNvPicPr>
          <p:nvPr/>
        </p:nvPicPr>
        <p:blipFill>
          <a:blip r:embed="rId2" cstate="print"/>
          <a:srcRect l="4847" t="8780" r="3797" b="16237"/>
          <a:stretch>
            <a:fillRect/>
          </a:stretch>
        </p:blipFill>
        <p:spPr bwMode="auto">
          <a:xfrm>
            <a:off x="163774" y="589637"/>
            <a:ext cx="8748214" cy="598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443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Eddy Permitting </a:t>
            </a:r>
          </a:p>
        </p:txBody>
      </p:sp>
      <p:pic>
        <p:nvPicPr>
          <p:cNvPr id="5" name="global_g22_cropped.m1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2821" y="764273"/>
            <a:ext cx="9031179" cy="564448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70746" y="286603"/>
            <a:ext cx="60732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</a:t>
            </a:r>
            <a:r>
              <a:rPr lang="en-GB" sz="2400" dirty="0" err="1" smtClean="0"/>
              <a:t>MyOcean</a:t>
            </a:r>
            <a:r>
              <a:rPr lang="en-GB" sz="2400" dirty="0" smtClean="0"/>
              <a:t> ¼° eddy-permitting global OGCM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179388" y="139700"/>
            <a:ext cx="88153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FF99"/>
                </a:solidFill>
              </a:rPr>
              <a:t>Data Assimilation Methods: GLORYS (Mercator)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76256" y="0"/>
            <a:ext cx="226774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4 – Reanalysis Systems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5296" y="691992"/>
            <a:ext cx="897890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r>
              <a:rPr lang="en-GB" sz="2400" dirty="0" smtClean="0">
                <a:solidFill>
                  <a:srgbClr val="FFFF99"/>
                </a:solidFill>
              </a:rPr>
              <a:t>SAM2v1</a:t>
            </a:r>
            <a:r>
              <a:rPr lang="en-GB" sz="2400" dirty="0">
                <a:solidFill>
                  <a:srgbClr val="FFFF99"/>
                </a:solidFill>
              </a:rPr>
              <a:t>,  </a:t>
            </a:r>
            <a:r>
              <a:rPr lang="en-GB" sz="2400" b="1" dirty="0">
                <a:solidFill>
                  <a:srgbClr val="FFFF99"/>
                </a:solidFill>
              </a:rPr>
              <a:t>SEEK </a:t>
            </a:r>
            <a:r>
              <a:rPr lang="en-GB" sz="2400" b="1" dirty="0" smtClean="0">
                <a:solidFill>
                  <a:srgbClr val="FFFF99"/>
                </a:solidFill>
              </a:rPr>
              <a:t>(</a:t>
            </a:r>
            <a:r>
              <a:rPr lang="en-GB" sz="2400" dirty="0" err="1" smtClean="0">
                <a:solidFill>
                  <a:srgbClr val="FFFF99"/>
                </a:solidFill>
              </a:rPr>
              <a:t>Kalman</a:t>
            </a:r>
            <a:r>
              <a:rPr lang="en-GB" sz="2400" dirty="0" smtClean="0">
                <a:solidFill>
                  <a:srgbClr val="FFFF99"/>
                </a:solidFill>
              </a:rPr>
              <a:t> Filter</a:t>
            </a:r>
            <a:r>
              <a:rPr lang="en-GB" sz="2400" b="1" dirty="0" smtClean="0">
                <a:solidFill>
                  <a:srgbClr val="FFFF99"/>
                </a:solidFill>
              </a:rPr>
              <a:t>) formulation </a:t>
            </a:r>
            <a:r>
              <a:rPr lang="en-GB" sz="2400" dirty="0" smtClean="0">
                <a:solidFill>
                  <a:schemeClr val="bg1"/>
                </a:solidFill>
              </a:rPr>
              <a:t>(presentation of L. Parent)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1000" b="1" dirty="0">
              <a:solidFill>
                <a:srgbClr val="FFFF99"/>
              </a:solidFill>
            </a:endParaRPr>
          </a:p>
          <a:p>
            <a:pPr lvl="1"/>
            <a:r>
              <a:rPr lang="en-GB" sz="2000" u="sng" dirty="0">
                <a:solidFill>
                  <a:srgbClr val="FFFF99"/>
                </a:solidFill>
              </a:rPr>
              <a:t>SEEK </a:t>
            </a:r>
            <a:r>
              <a:rPr lang="en-GB" sz="2000" u="sng" dirty="0" smtClean="0">
                <a:solidFill>
                  <a:srgbClr val="FFFF99"/>
                </a:solidFill>
              </a:rPr>
              <a:t>Filter (5days window)</a:t>
            </a:r>
            <a:endParaRPr lang="en-GB" sz="2000" u="sng" dirty="0">
              <a:solidFill>
                <a:srgbClr val="FFFF99"/>
              </a:solidFill>
            </a:endParaRPr>
          </a:p>
          <a:p>
            <a:pPr lvl="2"/>
            <a:r>
              <a:rPr lang="en-GB" sz="2000" dirty="0">
                <a:solidFill>
                  <a:schemeClr val="bg1"/>
                </a:solidFill>
              </a:rPr>
              <a:t>- Innovation is calculated from the First Guess at Appropriate Time (</a:t>
            </a:r>
            <a:r>
              <a:rPr lang="en-GB" sz="2000" b="1" dirty="0">
                <a:solidFill>
                  <a:srgbClr val="FFCC00"/>
                </a:solidFill>
              </a:rPr>
              <a:t>FGAT</a:t>
            </a:r>
            <a:r>
              <a:rPr lang="en-GB" sz="2000" dirty="0">
                <a:solidFill>
                  <a:schemeClr val="bg1"/>
                </a:solidFill>
              </a:rPr>
              <a:t>) approximation</a:t>
            </a:r>
          </a:p>
          <a:p>
            <a:pPr lvl="2"/>
            <a:r>
              <a:rPr lang="en-GB" sz="2000" dirty="0">
                <a:solidFill>
                  <a:schemeClr val="bg1"/>
                </a:solidFill>
              </a:rPr>
              <a:t>- Control vector comprises the barotropic height, T, S, U and V</a:t>
            </a:r>
          </a:p>
          <a:p>
            <a:pPr lvl="2"/>
            <a:r>
              <a:rPr lang="en-GB" sz="2000" dirty="0">
                <a:solidFill>
                  <a:srgbClr val="FFC000"/>
                </a:solidFill>
              </a:rPr>
              <a:t>- </a:t>
            </a:r>
            <a:r>
              <a:rPr lang="en-GB" sz="2000" b="1" dirty="0">
                <a:solidFill>
                  <a:srgbClr val="FFCC00"/>
                </a:solidFill>
              </a:rPr>
              <a:t>Background error covariance calculated from an </a:t>
            </a:r>
            <a:r>
              <a:rPr lang="en-GB" sz="2000" b="1" u="sng" dirty="0">
                <a:solidFill>
                  <a:srgbClr val="FFCC00"/>
                </a:solidFill>
              </a:rPr>
              <a:t>ensemble of 3D anomalies</a:t>
            </a:r>
            <a:r>
              <a:rPr lang="en-GB" sz="2000" b="1" dirty="0">
                <a:solidFill>
                  <a:srgbClr val="FFCC00"/>
                </a:solidFill>
              </a:rPr>
              <a:t> </a:t>
            </a:r>
            <a:r>
              <a:rPr lang="en-US" sz="2000" b="1" dirty="0">
                <a:solidFill>
                  <a:srgbClr val="FFCC00"/>
                </a:solidFill>
              </a:rPr>
              <a:t>from </a:t>
            </a:r>
            <a:r>
              <a:rPr lang="en-US" sz="2000" b="1" u="sng" dirty="0">
                <a:solidFill>
                  <a:srgbClr val="FFCC00"/>
                </a:solidFill>
              </a:rPr>
              <a:t>a reference </a:t>
            </a:r>
            <a:r>
              <a:rPr lang="en-US" sz="2000" b="1" dirty="0">
                <a:solidFill>
                  <a:srgbClr val="FFCC00"/>
                </a:solidFill>
              </a:rPr>
              <a:t>simulation</a:t>
            </a:r>
          </a:p>
          <a:p>
            <a:pPr lvl="2">
              <a:buFontTx/>
              <a:buChar char="-"/>
            </a:pPr>
            <a:r>
              <a:rPr lang="en-GB" sz="2000" dirty="0" smtClean="0">
                <a:solidFill>
                  <a:schemeClr val="bg1"/>
                </a:solidFill>
              </a:rPr>
              <a:t> Adaptive </a:t>
            </a:r>
            <a:r>
              <a:rPr lang="en-GB" sz="2000" dirty="0">
                <a:solidFill>
                  <a:schemeClr val="bg1"/>
                </a:solidFill>
              </a:rPr>
              <a:t>error variance is consistent with innovation vector (a </a:t>
            </a:r>
            <a:r>
              <a:rPr lang="en-GB" sz="2000" dirty="0" err="1">
                <a:solidFill>
                  <a:schemeClr val="bg1"/>
                </a:solidFill>
              </a:rPr>
              <a:t>posteriori</a:t>
            </a:r>
            <a:r>
              <a:rPr lang="en-GB" sz="2000" dirty="0">
                <a:solidFill>
                  <a:schemeClr val="bg1"/>
                </a:solidFill>
              </a:rPr>
              <a:t> diagnostic</a:t>
            </a:r>
            <a:r>
              <a:rPr lang="en-GB" sz="2000" dirty="0" smtClean="0">
                <a:solidFill>
                  <a:schemeClr val="bg1"/>
                </a:solidFill>
              </a:rPr>
              <a:t>)</a:t>
            </a:r>
          </a:p>
          <a:p>
            <a:pPr lvl="2">
              <a:buFont typeface="Arial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The SEEK filter is weakly sensitive to  the number  of obs. to assimilate</a:t>
            </a:r>
          </a:p>
          <a:p>
            <a:pPr lvl="1"/>
            <a:endParaRPr lang="en-US" sz="1000" dirty="0">
              <a:solidFill>
                <a:schemeClr val="bg1"/>
              </a:solidFill>
            </a:endParaRPr>
          </a:p>
          <a:p>
            <a:pPr lvl="1"/>
            <a:r>
              <a:rPr lang="en-GB" sz="2000" u="sng" dirty="0">
                <a:solidFill>
                  <a:srgbClr val="FFFF99"/>
                </a:solidFill>
              </a:rPr>
              <a:t>Bias </a:t>
            </a:r>
            <a:r>
              <a:rPr lang="en-GB" sz="2000" u="sng" dirty="0" smtClean="0">
                <a:solidFill>
                  <a:srgbClr val="FFFFCC"/>
                </a:solidFill>
              </a:rPr>
              <a:t>correction </a:t>
            </a:r>
            <a:r>
              <a:rPr lang="en-GB" sz="2000" u="sng" dirty="0">
                <a:solidFill>
                  <a:srgbClr val="FFFFCC"/>
                </a:solidFill>
              </a:rPr>
              <a:t>for T and </a:t>
            </a:r>
            <a:r>
              <a:rPr lang="en-GB" sz="2000" u="sng" dirty="0" smtClean="0">
                <a:solidFill>
                  <a:srgbClr val="FFFFCC"/>
                </a:solidFill>
              </a:rPr>
              <a:t>S: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</a:p>
          <a:p>
            <a:pPr lvl="2"/>
            <a:r>
              <a:rPr lang="en-GB" sz="2000" dirty="0" smtClean="0">
                <a:solidFill>
                  <a:schemeClr val="bg1"/>
                </a:solidFill>
              </a:rPr>
              <a:t>3D-VAR bias correction method to correct …</a:t>
            </a:r>
          </a:p>
          <a:p>
            <a:pPr lvl="3"/>
            <a:r>
              <a:rPr lang="en-GB" sz="2000" dirty="0" smtClean="0">
                <a:solidFill>
                  <a:schemeClr val="bg1"/>
                </a:solidFill>
              </a:rPr>
              <a:t>…  slowly varying large-scale temperature and salinity biases </a:t>
            </a:r>
          </a:p>
          <a:p>
            <a:pPr lvl="3"/>
            <a:r>
              <a:rPr lang="en-GB" sz="2000" dirty="0" smtClean="0">
                <a:solidFill>
                  <a:schemeClr val="bg1"/>
                </a:solidFill>
              </a:rPr>
              <a:t>… when enough observations are present. </a:t>
            </a:r>
          </a:p>
          <a:p>
            <a:pPr lvl="1"/>
            <a:endParaRPr lang="en-GB" sz="1000" dirty="0">
              <a:solidFill>
                <a:schemeClr val="bg1"/>
              </a:solidFill>
            </a:endParaRPr>
          </a:p>
          <a:p>
            <a:pPr lvl="1"/>
            <a:r>
              <a:rPr lang="en-GB" sz="2000" b="1" u="sng" dirty="0">
                <a:solidFill>
                  <a:srgbClr val="FFCC00"/>
                </a:solidFill>
              </a:rPr>
              <a:t>Incremental Analysis Updates (IAU): </a:t>
            </a:r>
          </a:p>
          <a:p>
            <a:pPr lvl="2"/>
            <a:r>
              <a:rPr lang="en-GB" sz="2000" dirty="0">
                <a:solidFill>
                  <a:srgbClr val="FFCC00"/>
                </a:solidFill>
              </a:rPr>
              <a:t>inserting  where increments over all model time </a:t>
            </a:r>
            <a:r>
              <a:rPr lang="en-GB" sz="2000" dirty="0" smtClean="0">
                <a:solidFill>
                  <a:srgbClr val="FFCC00"/>
                </a:solidFill>
              </a:rPr>
              <a:t>steps (smooth trajectory)</a:t>
            </a:r>
            <a:endParaRPr lang="fr-FR" sz="2000" b="1" dirty="0">
              <a:solidFill>
                <a:srgbClr val="FFCC00"/>
              </a:solidFill>
            </a:endParaRPr>
          </a:p>
          <a:p>
            <a:pPr lvl="1"/>
            <a:endParaRPr lang="en-GB" sz="1000" dirty="0">
              <a:solidFill>
                <a:schemeClr val="bg1"/>
              </a:solidFill>
            </a:endParaRPr>
          </a:p>
          <a:p>
            <a:pPr lvl="1"/>
            <a:r>
              <a:rPr lang="en-GB" u="sng" dirty="0" smtClean="0">
                <a:solidFill>
                  <a:schemeClr val="bg1"/>
                </a:solidFill>
              </a:rPr>
              <a:t>Many </a:t>
            </a:r>
            <a:r>
              <a:rPr lang="en-GB" u="sng" dirty="0">
                <a:solidFill>
                  <a:schemeClr val="bg1"/>
                </a:solidFill>
              </a:rPr>
              <a:t>other customized items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79388" y="139700"/>
            <a:ext cx="8815387" cy="4556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b="1" dirty="0">
                <a:solidFill>
                  <a:srgbClr val="FFFF99"/>
                </a:solidFill>
                <a:latin typeface="Calibri" charset="0"/>
                <a:ea typeface="WenQuanYi Micro Hei" charset="0"/>
                <a:cs typeface="WenQuanYi Micro Hei" charset="0"/>
              </a:rPr>
              <a:t>Data Assimilation Methods: C-GLORS (CMCC)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877050" y="0"/>
            <a:ext cx="2266950" cy="303213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</a:tabLst>
            </a:pPr>
            <a:r>
              <a:rPr lang="en-US" sz="140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4 – Reanalysis Systems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5100" y="738374"/>
            <a:ext cx="8978900" cy="607713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square" lIns="18000" tIns="45000" rIns="18000" bIns="4500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dirty="0">
                <a:solidFill>
                  <a:srgbClr val="FFFF99"/>
                </a:solidFill>
                <a:latin typeface="Calibri" charset="0"/>
                <a:ea typeface="WenQuanYi Micro Hei" charset="0"/>
                <a:cs typeface="WenQuanYi Micro Hei" charset="0"/>
              </a:rPr>
              <a:t>Global </a:t>
            </a:r>
            <a:r>
              <a:rPr lang="en-US" sz="2000" dirty="0" err="1">
                <a:solidFill>
                  <a:srgbClr val="FFFF99"/>
                </a:solidFill>
                <a:latin typeface="Calibri" charset="0"/>
                <a:ea typeface="WenQuanYi Micro Hei" charset="0"/>
                <a:cs typeface="WenQuanYi Micro Hei" charset="0"/>
              </a:rPr>
              <a:t>OceanVar</a:t>
            </a:r>
            <a:r>
              <a:rPr lang="en-US" sz="2000" dirty="0">
                <a:solidFill>
                  <a:srgbClr val="FFFF99"/>
                </a:solidFill>
                <a:latin typeface="Calibri" charset="0"/>
                <a:ea typeface="WenQuanYi Micro Hei" charset="0"/>
                <a:cs typeface="WenQuanYi Micro Hei" charset="0"/>
              </a:rPr>
              <a:t>,  </a:t>
            </a:r>
            <a:r>
              <a:rPr lang="en-US" sz="2000" b="1" dirty="0">
                <a:solidFill>
                  <a:srgbClr val="FFFF99"/>
                </a:solidFill>
                <a:latin typeface="Calibri" charset="0"/>
                <a:ea typeface="WenQuanYi Micro Hei" charset="0"/>
                <a:cs typeface="WenQuanYi Micro Hei" charset="0"/>
              </a:rPr>
              <a:t>3DVAR/FGAT </a:t>
            </a:r>
            <a:r>
              <a:rPr lang="en-US" sz="2000" b="1" dirty="0" smtClean="0">
                <a:solidFill>
                  <a:srgbClr val="FFFF99"/>
                </a:solidFill>
                <a:latin typeface="Calibri" charset="0"/>
                <a:ea typeface="WenQuanYi Micro Hei" charset="0"/>
                <a:cs typeface="WenQuanYi Micro Hei" charset="0"/>
              </a:rPr>
              <a:t>formulation</a:t>
            </a:r>
            <a:r>
              <a:rPr lang="en-GB" sz="2000" dirty="0" smtClean="0">
                <a:solidFill>
                  <a:schemeClr val="bg1"/>
                </a:solidFill>
              </a:rPr>
              <a:t> (presentation of A. </a:t>
            </a:r>
            <a:r>
              <a:rPr lang="en-GB" sz="2000" dirty="0" err="1" smtClean="0">
                <a:solidFill>
                  <a:schemeClr val="bg1"/>
                </a:solidFill>
              </a:rPr>
              <a:t>Storto</a:t>
            </a:r>
            <a:r>
              <a:rPr lang="en-GB" sz="2000" dirty="0" smtClean="0">
                <a:solidFill>
                  <a:schemeClr val="bg1"/>
                </a:solidFill>
              </a:rPr>
              <a:t>)</a:t>
            </a:r>
            <a:endParaRPr lang="en-US" sz="2000" b="1" dirty="0">
              <a:solidFill>
                <a:srgbClr val="FFFF99"/>
              </a:solidFill>
              <a:latin typeface="Calibri" charset="0"/>
              <a:ea typeface="WenQuanYi Micro Hei" charset="0"/>
              <a:cs typeface="WenQuanYi Micro He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b="1" dirty="0">
              <a:solidFill>
                <a:srgbClr val="FFFF99"/>
              </a:solidFill>
              <a:latin typeface="Calibri" charset="0"/>
              <a:ea typeface="WenQuanYi Micro Hei" charset="0"/>
              <a:cs typeface="WenQuanYi Micro He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u="sng" dirty="0">
                <a:solidFill>
                  <a:srgbClr val="FFFF99"/>
                </a:solidFill>
                <a:latin typeface="Calibri" charset="0"/>
                <a:ea typeface="WenQuanYi Micro Hei" charset="0"/>
                <a:cs typeface="WenQuanYi Micro Hei" charset="0"/>
              </a:rPr>
              <a:t>3DVAR</a:t>
            </a:r>
          </a:p>
          <a:p>
            <a:pPr marL="1346200" lvl="1" indent="-215900" hangingPunct="1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Innovation 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is calculated from the First Guess at Appropriate Time (FGAT) approximation. “Direct initialization” applied (no IAU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);</a:t>
            </a:r>
          </a:p>
          <a:p>
            <a:pPr marL="1346200" lvl="1" indent="-215900" hangingPunct="1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000" dirty="0">
              <a:solidFill>
                <a:srgbClr val="FFFFFF"/>
              </a:solidFill>
              <a:latin typeface="Calibri" charset="0"/>
              <a:ea typeface="WenQuanYi Micro Hei" charset="0"/>
              <a:cs typeface="WenQuanYi Micro Hei" charset="0"/>
            </a:endParaRPr>
          </a:p>
          <a:p>
            <a:pPr marL="1346200" lvl="1" indent="-215900" hangingPunct="1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b="1" dirty="0" smtClean="0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Control </a:t>
            </a:r>
            <a:r>
              <a:rPr lang="en-US" sz="2000" b="1" dirty="0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vector comprises T and S </a:t>
            </a:r>
            <a:r>
              <a:rPr lang="en-US" sz="2000" b="1" dirty="0" smtClean="0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only</a:t>
            </a:r>
          </a:p>
          <a:p>
            <a:pPr marL="1346200" lvl="1" indent="-215900" hangingPunct="1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dirty="0">
              <a:solidFill>
                <a:srgbClr val="FFFFFF"/>
              </a:solidFill>
              <a:latin typeface="Calibri" charset="0"/>
              <a:ea typeface="WenQuanYi Micro Hei" charset="0"/>
              <a:cs typeface="WenQuanYi Micro Hei" charset="0"/>
            </a:endParaRPr>
          </a:p>
          <a:p>
            <a:pPr marL="1346200" lvl="1" indent="-215900" hangingPunct="1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b="1" dirty="0" smtClean="0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Vertical </a:t>
            </a:r>
            <a:r>
              <a:rPr lang="en-US" sz="2000" b="1" dirty="0" err="1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covariances</a:t>
            </a:r>
            <a:r>
              <a:rPr lang="en-US" sz="2000" b="1" dirty="0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 modeled through seasonal </a:t>
            </a:r>
            <a:r>
              <a:rPr lang="en-US" sz="2000" b="1" dirty="0" smtClean="0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bi-</a:t>
            </a:r>
            <a:r>
              <a:rPr lang="en-US" sz="2000" b="1" dirty="0" err="1" smtClean="0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variate</a:t>
            </a:r>
            <a:r>
              <a:rPr lang="en-US" sz="2000" b="1" dirty="0" smtClean="0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 </a:t>
            </a:r>
            <a:r>
              <a:rPr lang="en-US" sz="2000" b="1" dirty="0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EOFs of T, S 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from free-run seasonal 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anomalies</a:t>
            </a:r>
          </a:p>
          <a:p>
            <a:pPr marL="1346200" lvl="1" indent="-215900" hangingPunct="1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000" dirty="0">
              <a:solidFill>
                <a:srgbClr val="FFFFFF"/>
              </a:solidFill>
              <a:latin typeface="Calibri" charset="0"/>
              <a:ea typeface="WenQuanYi Micro Hei" charset="0"/>
              <a:cs typeface="WenQuanYi Micro Hei" charset="0"/>
            </a:endParaRPr>
          </a:p>
          <a:p>
            <a:pPr marL="1346200" lvl="1" indent="-215900" hangingPunct="1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Horizontal 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correlations modeled through first-order recursive filter with 3D correlation 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length-scales</a:t>
            </a:r>
          </a:p>
          <a:p>
            <a:pPr marL="1346200" lvl="1" indent="-215900" hangingPunct="1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000" dirty="0">
              <a:solidFill>
                <a:srgbClr val="FFFFFF"/>
              </a:solidFill>
              <a:latin typeface="Calibri" charset="0"/>
              <a:ea typeface="WenQuanYi Micro Hei" charset="0"/>
              <a:cs typeface="WenQuanYi Micro Hei" charset="0"/>
            </a:endParaRPr>
          </a:p>
          <a:p>
            <a:pPr marL="1346200" lvl="1" indent="-215900" hangingPunct="1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b="1" dirty="0" smtClean="0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SLA </a:t>
            </a:r>
            <a:r>
              <a:rPr lang="en-US" sz="2000" b="1" dirty="0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assimilation through “local hydrostatic adjustment” 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(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adjoin 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of the dynamic height formula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)</a:t>
            </a:r>
            <a:endParaRPr lang="en-US" sz="2000" dirty="0">
              <a:solidFill>
                <a:srgbClr val="FFFFFF"/>
              </a:solidFill>
              <a:latin typeface="Calibri" charset="0"/>
              <a:ea typeface="WenQuanYi Micro Hei" charset="0"/>
              <a:cs typeface="WenQuanYi Micro Hei" charset="0"/>
            </a:endParaRPr>
          </a:p>
          <a:p>
            <a:pPr marL="1346200" lvl="1" indent="-215900" hangingPunct="1">
              <a:lnSpc>
                <a:spcPct val="100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500" dirty="0">
              <a:solidFill>
                <a:srgbClr val="FFFFFF"/>
              </a:solidFill>
              <a:latin typeface="Calibri" charset="0"/>
              <a:ea typeface="WenQuanYi Micro Hei" charset="0"/>
              <a:cs typeface="WenQuanYi Micro Hei" charset="0"/>
            </a:endParaRPr>
          </a:p>
          <a:p>
            <a:pPr hangingPunct="1">
              <a:lnSpc>
                <a:spcPct val="100000"/>
              </a:lnSpc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u="sng" dirty="0">
                <a:solidFill>
                  <a:srgbClr val="FFFF99"/>
                </a:solidFill>
                <a:latin typeface="Calibri" charset="0"/>
                <a:ea typeface="WenQuanYi Micro Hei" charset="0"/>
                <a:cs typeface="WenQuanYi Micro Hei" charset="0"/>
              </a:rPr>
              <a:t>Observation usage</a:t>
            </a:r>
            <a:r>
              <a:rPr lang="en-US" sz="2000" u="sng" dirty="0">
                <a:solidFill>
                  <a:srgbClr val="FFFFCC"/>
                </a:solidFill>
                <a:latin typeface="Calibri" charset="0"/>
                <a:ea typeface="WenQuanYi Micro Hei" charset="0"/>
                <a:cs typeface="WenQuanYi Micro Hei" charset="0"/>
              </a:rPr>
              <a:t>: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 </a:t>
            </a:r>
          </a:p>
          <a:p>
            <a:pPr marL="1346200" lvl="1" indent="-215900" hangingPunct="1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dirty="0" smtClean="0">
              <a:solidFill>
                <a:srgbClr val="FFFFFF"/>
              </a:solidFill>
              <a:latin typeface="Calibri" charset="0"/>
              <a:ea typeface="WenQuanYi Micro Hei" charset="0"/>
              <a:cs typeface="WenQuanYi Micro Hei" charset="0"/>
            </a:endParaRPr>
          </a:p>
          <a:p>
            <a:pPr marL="1346200" lvl="1" indent="-215900" hangingPunct="1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b="1" dirty="0" smtClean="0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Nudging </a:t>
            </a:r>
            <a:r>
              <a:rPr lang="en-US" sz="2000" b="1" dirty="0">
                <a:solidFill>
                  <a:srgbClr val="FFCC00"/>
                </a:solidFill>
                <a:latin typeface="Calibri" charset="0"/>
                <a:ea typeface="WenQuanYi Micro Hei" charset="0"/>
                <a:cs typeface="WenQuanYi Micro Hei" charset="0"/>
              </a:rPr>
              <a:t>to NOAA sea-ice concentration 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observations (15-day relaxation 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time scale)</a:t>
            </a:r>
            <a:endParaRPr lang="en-US" sz="2000" dirty="0">
              <a:solidFill>
                <a:srgbClr val="FFFFFF"/>
              </a:solidFill>
              <a:latin typeface="Calibri" charset="0"/>
              <a:ea typeface="WenQuanYi Micro Hei" charset="0"/>
              <a:cs typeface="WenQuanYi Micro He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2497" y="1882327"/>
          <a:ext cx="8715438" cy="360065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52573"/>
                <a:gridCol w="1476386"/>
                <a:gridCol w="1428760"/>
                <a:gridCol w="1452573"/>
                <a:gridCol w="1452573"/>
                <a:gridCol w="1452573"/>
              </a:tblGrid>
              <a:tr h="116225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Experiment</a:t>
                      </a:r>
                      <a:endParaRPr lang="en-US" b="1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Model</a:t>
                      </a:r>
                      <a:endParaRPr lang="en-US" b="1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Data Assimilation</a:t>
                      </a:r>
                      <a:endParaRPr lang="en-US" b="1" dirty="0">
                        <a:ln>
                          <a:solidFill>
                            <a:srgbClr val="FFFFCC"/>
                          </a:solidFill>
                        </a:ln>
                        <a:solidFill>
                          <a:srgbClr val="FFFFCC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Observations</a:t>
                      </a:r>
                      <a:endParaRPr lang="en-US" b="1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SSS </a:t>
                      </a:r>
                    </a:p>
                    <a:p>
                      <a:pPr algn="ctr"/>
                      <a:r>
                        <a:rPr lang="en-GB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Restoring</a:t>
                      </a:r>
                      <a:endParaRPr lang="en-US" b="1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Initial Condition</a:t>
                      </a:r>
                      <a:endParaRPr lang="en-GB" b="1" dirty="0" smtClean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6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UR025.3</a:t>
                      </a:r>
                      <a:r>
                        <a:rPr lang="en-US" sz="18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err="1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MyOcean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v1</a:t>
                      </a:r>
                      <a:endParaRPr lang="en-US" sz="1600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NEMO </a:t>
                      </a:r>
                      <a:r>
                        <a:rPr lang="en-US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v2.3</a:t>
                      </a:r>
                      <a:r>
                        <a:rPr lang="en-US" sz="16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ORCA025_LIM2</a:t>
                      </a:r>
                      <a:r>
                        <a:rPr lang="en-GB" sz="1600" kern="12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(1/4</a:t>
                      </a:r>
                      <a:r>
                        <a:rPr lang="en-GB" sz="1600" strike="noStrike" kern="1200" baseline="300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en-GB" sz="1600" kern="12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by</a:t>
                      </a:r>
                      <a:r>
                        <a:rPr lang="en-GB" sz="1600" kern="12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46L)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600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OI with S(T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)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Ref. Smith </a:t>
                      </a:r>
                      <a:r>
                        <a:rPr lang="en-GB" sz="1400" dirty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and Haines (2009)</a:t>
                      </a:r>
                      <a:endParaRPr lang="en-US" sz="1400" i="1" dirty="0">
                        <a:ln>
                          <a:solidFill>
                            <a:srgbClr val="FFFFCC"/>
                          </a:solidFill>
                        </a:ln>
                        <a:solidFill>
                          <a:srgbClr val="FFFFCC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EN3_v2a</a:t>
                      </a:r>
                      <a:endParaRPr lang="en-US" sz="1600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180 d</a:t>
                      </a:r>
                      <a:r>
                        <a:rPr lang="en-GB" sz="16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(Ocean)</a:t>
                      </a:r>
                      <a:r>
                        <a:rPr lang="en-GB" sz="16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36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d</a:t>
                      </a:r>
                      <a:r>
                        <a:rPr lang="en-GB" sz="16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(Ice)</a:t>
                      </a:r>
                      <a:endParaRPr lang="en-US" sz="1600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End </a:t>
                      </a:r>
                      <a:r>
                        <a:rPr lang="en-GB" sz="1600" dirty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state of UR025.1</a:t>
                      </a:r>
                      <a:endParaRPr lang="en-US" sz="1600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1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UR025.4</a:t>
                      </a:r>
                      <a:r>
                        <a:rPr lang="en-US" sz="18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err="1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MyOcean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v2.1</a:t>
                      </a:r>
                      <a:endParaRPr lang="en-US" sz="1600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NEMO v3.2</a:t>
                      </a:r>
                      <a:r>
                        <a:rPr lang="en-US" sz="16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kern="12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ORCA025_LIM2</a:t>
                      </a:r>
                      <a:r>
                        <a:rPr lang="en-GB" sz="1600" kern="12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(1/4</a:t>
                      </a:r>
                      <a:r>
                        <a:rPr lang="en-GB" sz="1600" strike="noStrike" baseline="300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en-GB" sz="16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by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75L)</a:t>
                      </a:r>
                      <a:endParaRPr lang="en-US" sz="1600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UK Met Office</a:t>
                      </a:r>
                      <a:r>
                        <a:rPr lang="en-GB" sz="16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 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NEMO</a:t>
                      </a:r>
                      <a:r>
                        <a:rPr lang="en-GB" sz="16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 – 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FOAM</a:t>
                      </a:r>
                      <a:r>
                        <a:rPr lang="en-GB" sz="16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 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System </a:t>
                      </a:r>
                      <a:r>
                        <a:rPr lang="en-GB" sz="16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        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Ref. </a:t>
                      </a:r>
                      <a:r>
                        <a:rPr lang="en-GB" sz="1400" dirty="0" err="1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Storkey</a:t>
                      </a:r>
                      <a:r>
                        <a:rPr lang="en-GB" sz="14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 </a:t>
                      </a:r>
                      <a:r>
                        <a:rPr lang="en-GB" sz="1400" dirty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et al</a:t>
                      </a:r>
                      <a:r>
                        <a:rPr lang="en-GB" sz="14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.</a:t>
                      </a:r>
                      <a:r>
                        <a:rPr lang="en-GB" sz="14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 </a:t>
                      </a:r>
                      <a:r>
                        <a:rPr lang="en-GB" sz="14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(</a:t>
                      </a:r>
                      <a:r>
                        <a:rPr lang="en-GB" sz="1400" dirty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rgbClr val="FFFFCC"/>
                          </a:solidFill>
                        </a:rPr>
                        <a:t>2010), Martin et al. (2007)</a:t>
                      </a:r>
                      <a:endParaRPr lang="en-US" sz="1400" i="1" dirty="0">
                        <a:ln>
                          <a:solidFill>
                            <a:srgbClr val="FFFFCC"/>
                          </a:solidFill>
                        </a:ln>
                        <a:solidFill>
                          <a:srgbClr val="FFFFCC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EN3_v2a_</a:t>
                      </a:r>
                      <a:r>
                        <a:rPr lang="en-GB" sz="16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err="1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XBTMBTBiasCor</a:t>
                      </a:r>
                      <a:endParaRPr lang="en-US" sz="1600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Satellite 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+ </a:t>
                      </a:r>
                      <a:r>
                        <a:rPr lang="en-GB" sz="1600" dirty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in situ SST, 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AVISO SLA</a:t>
                      </a:r>
                      <a:r>
                        <a:rPr lang="en-GB" sz="1600" dirty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OSI-SAF</a:t>
                      </a:r>
                      <a:r>
                        <a:rPr lang="en-GB" sz="1600" baseline="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Sea </a:t>
                      </a:r>
                      <a:r>
                        <a:rPr lang="en-GB" sz="1600" dirty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Ice </a:t>
                      </a:r>
                      <a:r>
                        <a:rPr lang="en-GB" sz="1600" dirty="0" err="1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Conc</a:t>
                      </a:r>
                      <a:endParaRPr lang="en-US" sz="1600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No</a:t>
                      </a:r>
                      <a:endParaRPr lang="en-US" sz="1600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ln>
                            <a:solidFill>
                              <a:srgbClr val="FFFFCC"/>
                            </a:solidFill>
                          </a:ln>
                          <a:solidFill>
                            <a:schemeClr val="bg1"/>
                          </a:solidFill>
                        </a:rPr>
                        <a:t>EN3 Climatology</a:t>
                      </a:r>
                      <a:endParaRPr lang="en-US" sz="1600" dirty="0">
                        <a:ln>
                          <a:solidFill>
                            <a:srgbClr val="FFFFCC"/>
                          </a:solidFill>
                        </a:ln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9388" y="139700"/>
            <a:ext cx="8815387" cy="944959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b="1" dirty="0">
                <a:solidFill>
                  <a:srgbClr val="FFFF99"/>
                </a:solidFill>
                <a:latin typeface="Calibri" charset="0"/>
                <a:ea typeface="WenQuanYi Micro Hei" charset="0"/>
                <a:cs typeface="WenQuanYi Micro Hei" charset="0"/>
              </a:rPr>
              <a:t>Data Assimilation Methods: </a:t>
            </a:r>
            <a:r>
              <a:rPr lang="en-US" sz="2400" b="1" dirty="0" smtClean="0">
                <a:solidFill>
                  <a:srgbClr val="FFFF99"/>
                </a:solidFill>
                <a:latin typeface="Calibri" charset="0"/>
                <a:ea typeface="WenQuanYi Micro Hei" charset="0"/>
                <a:cs typeface="WenQuanYi Micro Hei" charset="0"/>
              </a:rPr>
              <a:t>University of Reading</a:t>
            </a:r>
          </a:p>
          <a:p>
            <a:pPr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dirty="0" smtClean="0">
                <a:solidFill>
                  <a:schemeClr val="bg1"/>
                </a:solidFill>
              </a:rPr>
              <a:t>(presentation of M. </a:t>
            </a:r>
            <a:r>
              <a:rPr lang="en-GB" sz="2400" dirty="0" err="1" smtClean="0">
                <a:solidFill>
                  <a:schemeClr val="bg1"/>
                </a:solidFill>
              </a:rPr>
              <a:t>Valdevieso</a:t>
            </a:r>
            <a:r>
              <a:rPr lang="en-GB" sz="2400" dirty="0" smtClean="0">
                <a:solidFill>
                  <a:schemeClr val="bg1"/>
                </a:solidFill>
              </a:rPr>
              <a:t>)</a:t>
            </a:r>
            <a:endParaRPr lang="en-US" sz="2400" b="1" dirty="0">
              <a:solidFill>
                <a:srgbClr val="FFFF99"/>
              </a:solidFill>
              <a:latin typeface="Calibri" charset="0"/>
              <a:ea typeface="WenQuanYi Micro Hei" charset="0"/>
              <a:cs typeface="WenQuanYi Micro Hei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77050" y="0"/>
            <a:ext cx="2266950" cy="303213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</a:tabLst>
            </a:pPr>
            <a:r>
              <a:rPr lang="en-US" sz="140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4 – Reanalysis Systems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77329" y="1376967"/>
            <a:ext cx="814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C00"/>
                </a:solidFill>
              </a:rPr>
              <a:t>OI/FGAT formulation from UKMO  operational FOAM System</a:t>
            </a:r>
            <a:endParaRPr lang="en-US" b="1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3295"/>
            <a:ext cx="9144000" cy="616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870371" y="0"/>
            <a:ext cx="1273628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1 - Objectives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>
          <a:xfrm>
            <a:off x="726141" y="523719"/>
            <a:ext cx="5253318" cy="429900"/>
          </a:xfrm>
        </p:spPr>
        <p:txBody>
          <a:bodyPr>
            <a:normAutofit fontScale="90000"/>
          </a:bodyPr>
          <a:lstStyle/>
          <a:p>
            <a:pPr algn="l"/>
            <a:r>
              <a:rPr lang="fr-FR" sz="2800" b="1" dirty="0" smtClean="0">
                <a:solidFill>
                  <a:srgbClr val="FFCC00"/>
                </a:solidFill>
              </a:rPr>
              <a:t>Global T/S </a:t>
            </a:r>
            <a:r>
              <a:rPr lang="fr-FR" sz="2800" b="1" dirty="0" smtClean="0">
                <a:solidFill>
                  <a:srgbClr val="FFCC00"/>
                </a:solidFill>
                <a:sym typeface="Wingdings" pitchFamily="2" charset="2"/>
              </a:rPr>
              <a:t> </a:t>
            </a:r>
            <a:r>
              <a:rPr lang="fr-FR" sz="2800" b="1" dirty="0" smtClean="0">
                <a:solidFill>
                  <a:srgbClr val="FFCC00"/>
                </a:solidFill>
              </a:rPr>
              <a:t>Armor3D  - </a:t>
            </a:r>
            <a:r>
              <a:rPr lang="en-US" sz="2800" b="1" dirty="0" smtClean="0">
                <a:solidFill>
                  <a:srgbClr val="FFCC00"/>
                </a:solidFill>
              </a:rPr>
              <a:t> Method</a:t>
            </a:r>
          </a:p>
        </p:txBody>
      </p:sp>
      <p:sp>
        <p:nvSpPr>
          <p:cNvPr id="6147" name="Espace réservé du contenu 2"/>
          <p:cNvSpPr>
            <a:spLocks noGrp="1"/>
          </p:cNvSpPr>
          <p:nvPr>
            <p:ph idx="1"/>
          </p:nvPr>
        </p:nvSpPr>
        <p:spPr>
          <a:xfrm>
            <a:off x="124559" y="873125"/>
            <a:ext cx="8787911" cy="4965700"/>
          </a:xfrm>
        </p:spPr>
        <p:txBody>
          <a:bodyPr/>
          <a:lstStyle/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827943" y="1047378"/>
            <a:ext cx="386862" cy="360362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898281" y="2483076"/>
            <a:ext cx="386862" cy="360363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3817327" y="3243264"/>
            <a:ext cx="1295400" cy="369332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</a:rPr>
              <a:t>SLA, SST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3928697" y="5305426"/>
            <a:ext cx="1226526" cy="646331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</a:rPr>
              <a:t>in-situ T(z), S(z)</a:t>
            </a:r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3241431" y="3324225"/>
            <a:ext cx="360485" cy="215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6153" name="AutoShape 11"/>
          <p:cNvSpPr>
            <a:spLocks noChangeArrowheads="1"/>
          </p:cNvSpPr>
          <p:nvPr/>
        </p:nvSpPr>
        <p:spPr bwMode="auto">
          <a:xfrm>
            <a:off x="3330820" y="5443538"/>
            <a:ext cx="359019" cy="215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5307624" y="3502025"/>
            <a:ext cx="187422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</a:rPr>
              <a:t>multiple linear regression</a:t>
            </a: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5690089" y="3143250"/>
            <a:ext cx="1078523" cy="433388"/>
          </a:xfrm>
          <a:prstGeom prst="rightArrow">
            <a:avLst>
              <a:gd name="adj1" fmla="val 50000"/>
              <a:gd name="adj2" fmla="val 6227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34" name="Oval 14"/>
          <p:cNvSpPr>
            <a:spLocks noChangeArrowheads="1"/>
          </p:cNvSpPr>
          <p:nvPr/>
        </p:nvSpPr>
        <p:spPr bwMode="auto">
          <a:xfrm>
            <a:off x="6742235" y="5053014"/>
            <a:ext cx="285750" cy="288925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Oval 15"/>
          <p:cNvSpPr>
            <a:spLocks noChangeArrowheads="1"/>
          </p:cNvSpPr>
          <p:nvPr/>
        </p:nvSpPr>
        <p:spPr bwMode="auto">
          <a:xfrm>
            <a:off x="6054970" y="4024314"/>
            <a:ext cx="285750" cy="288925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6" name="AutoShape 17"/>
          <p:cNvSpPr>
            <a:spLocks noChangeArrowheads="1"/>
          </p:cNvSpPr>
          <p:nvPr/>
        </p:nvSpPr>
        <p:spPr bwMode="auto">
          <a:xfrm>
            <a:off x="5690089" y="5335589"/>
            <a:ext cx="1078523" cy="433387"/>
          </a:xfrm>
          <a:prstGeom prst="rightArrow">
            <a:avLst>
              <a:gd name="adj1" fmla="val 50000"/>
              <a:gd name="adj2" fmla="val 6227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37" name="AutoShape 18"/>
          <p:cNvSpPr>
            <a:spLocks noChangeArrowheads="1"/>
          </p:cNvSpPr>
          <p:nvPr/>
        </p:nvSpPr>
        <p:spPr bwMode="auto">
          <a:xfrm rot="5400000">
            <a:off x="7592342" y="4250531"/>
            <a:ext cx="1079500" cy="433754"/>
          </a:xfrm>
          <a:prstGeom prst="rightArrow">
            <a:avLst>
              <a:gd name="adj1" fmla="val 50000"/>
              <a:gd name="adj2" fmla="val 6227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6160" name="Text Box 19"/>
          <p:cNvSpPr txBox="1">
            <a:spLocks noChangeArrowheads="1"/>
          </p:cNvSpPr>
          <p:nvPr/>
        </p:nvSpPr>
        <p:spPr bwMode="auto">
          <a:xfrm>
            <a:off x="7419243" y="5324476"/>
            <a:ext cx="1361342" cy="646331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chemeClr val="bg1"/>
                </a:solidFill>
              </a:rPr>
              <a:t>Armor3D T(z), S(z)</a:t>
            </a: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6109189" y="4481513"/>
            <a:ext cx="1654419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 b="1" dirty="0">
                <a:solidFill>
                  <a:schemeClr val="bg1"/>
                </a:solidFill>
              </a:rPr>
              <a:t>optimal interpolation</a:t>
            </a:r>
          </a:p>
        </p:txBody>
      </p:sp>
      <p:sp>
        <p:nvSpPr>
          <p:cNvPr id="6162" name="Text Box 22"/>
          <p:cNvSpPr txBox="1">
            <a:spLocks noChangeArrowheads="1"/>
          </p:cNvSpPr>
          <p:nvPr/>
        </p:nvSpPr>
        <p:spPr bwMode="auto">
          <a:xfrm>
            <a:off x="7331320" y="3127376"/>
            <a:ext cx="1367203" cy="646331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</a:rPr>
              <a:t>synthetic </a:t>
            </a:r>
            <a:r>
              <a:rPr lang="en-US" b="1" dirty="0">
                <a:solidFill>
                  <a:srgbClr val="FFCC00"/>
                </a:solidFill>
              </a:rPr>
              <a:t>T(z), S(z)</a:t>
            </a:r>
          </a:p>
        </p:txBody>
      </p:sp>
      <p:pic>
        <p:nvPicPr>
          <p:cNvPr id="6163" name="Picture 7" descr="Océan_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364" y="3197817"/>
            <a:ext cx="2221955" cy="284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4" name="Text Box 4"/>
          <p:cNvSpPr txBox="1">
            <a:spLocks noChangeArrowheads="1"/>
          </p:cNvSpPr>
          <p:nvPr/>
        </p:nvSpPr>
        <p:spPr bwMode="auto">
          <a:xfrm>
            <a:off x="1339362" y="1029080"/>
            <a:ext cx="7804638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fr-FR" sz="2000" b="1" dirty="0" smtClean="0">
                <a:solidFill>
                  <a:srgbClr val="FFFFCC"/>
                </a:solidFill>
              </a:rPr>
              <a:t>Vertical </a:t>
            </a:r>
            <a:r>
              <a:rPr lang="en-US" sz="2000" b="1" dirty="0">
                <a:solidFill>
                  <a:srgbClr val="FFFFCC"/>
                </a:solidFill>
              </a:rPr>
              <a:t>projection of satellite data (SLA, SST</a:t>
            </a:r>
            <a:r>
              <a:rPr lang="en-US" sz="2000" b="1" dirty="0" smtClean="0">
                <a:solidFill>
                  <a:srgbClr val="FFFFCC"/>
                </a:solidFill>
              </a:rPr>
              <a:t>) to get “</a:t>
            </a:r>
            <a:r>
              <a:rPr lang="en-US" sz="2000" b="1" dirty="0" smtClean="0">
                <a:solidFill>
                  <a:srgbClr val="FFCC00"/>
                </a:solidFill>
              </a:rPr>
              <a:t>synthetic profiles</a:t>
            </a:r>
            <a:r>
              <a:rPr lang="en-US" sz="2000" b="1" dirty="0" smtClean="0">
                <a:solidFill>
                  <a:srgbClr val="FFFFCC"/>
                </a:solidFill>
              </a:rPr>
              <a:t>”</a:t>
            </a:r>
          </a:p>
          <a:p>
            <a:pPr algn="l"/>
            <a:endParaRPr lang="en-US" sz="2000" dirty="0">
              <a:solidFill>
                <a:srgbClr val="FFFFCC"/>
              </a:solidFill>
            </a:endParaRPr>
          </a:p>
          <a:p>
            <a:pPr algn="l"/>
            <a:endParaRPr lang="en-US" sz="1800" dirty="0">
              <a:solidFill>
                <a:schemeClr val="bg1"/>
              </a:solidFill>
            </a:endParaRPr>
          </a:p>
          <a:p>
            <a:pPr algn="l"/>
            <a:endParaRPr lang="en-US" sz="1800" dirty="0">
              <a:solidFill>
                <a:schemeClr val="bg1"/>
              </a:solidFill>
            </a:endParaRPr>
          </a:p>
          <a:p>
            <a:pPr algn="l"/>
            <a:endParaRPr lang="en-US" sz="1800" dirty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FFCC"/>
                </a:solidFill>
              </a:rPr>
              <a:t>Combination </a:t>
            </a:r>
            <a:r>
              <a:rPr lang="en-US" sz="2000" b="1" dirty="0">
                <a:solidFill>
                  <a:srgbClr val="FFFFCC"/>
                </a:solidFill>
              </a:rPr>
              <a:t>of synthetic and in-situ profiles</a:t>
            </a:r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1041697" y="1608804"/>
            <a:ext cx="7170126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fr-FR" sz="2000" b="1" dirty="0">
                <a:solidFill>
                  <a:srgbClr val="FFCC00"/>
                </a:solidFill>
                <a:sym typeface="Symbol" pitchFamily="18" charset="2"/>
              </a:rPr>
              <a:t>T(</a:t>
            </a:r>
            <a:r>
              <a:rPr lang="fr-FR" sz="2000" b="1" dirty="0" err="1">
                <a:solidFill>
                  <a:srgbClr val="FFCC00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rgbClr val="FFCC00"/>
                </a:solidFill>
                <a:sym typeface="Symbol" pitchFamily="18" charset="2"/>
              </a:rPr>
              <a:t>)  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=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 (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)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.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SLA</a:t>
            </a:r>
            <a:r>
              <a:rPr lang="fr-FR" sz="2000" b="1" baseline="-10000" dirty="0" err="1">
                <a:solidFill>
                  <a:schemeClr val="bg1"/>
                </a:solidFill>
                <a:sym typeface="Symbol" pitchFamily="18" charset="2"/>
              </a:rPr>
              <a:t>steric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 + 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(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)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.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SST’ 	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T</a:t>
            </a:r>
            <a:r>
              <a:rPr lang="fr-FR" sz="2000" b="1" baseline="-25000" dirty="0" err="1">
                <a:solidFill>
                  <a:schemeClr val="bg1"/>
                </a:solidFill>
                <a:sym typeface="Symbol" pitchFamily="18" charset="2"/>
              </a:rPr>
              <a:t>clim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 (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)</a:t>
            </a:r>
          </a:p>
          <a:p>
            <a:pPr algn="l"/>
            <a:r>
              <a:rPr lang="fr-FR" sz="2000" b="1" dirty="0">
                <a:solidFill>
                  <a:srgbClr val="FFCC00"/>
                </a:solidFill>
                <a:sym typeface="Symbol" pitchFamily="18" charset="2"/>
              </a:rPr>
              <a:t>S(</a:t>
            </a:r>
            <a:r>
              <a:rPr lang="fr-FR" sz="2000" b="1" dirty="0" err="1">
                <a:solidFill>
                  <a:srgbClr val="FFCC00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rgbClr val="FFCC00"/>
                </a:solidFill>
                <a:sym typeface="Symbol" pitchFamily="18" charset="2"/>
              </a:rPr>
              <a:t>)  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=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 ’(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)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.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SLA</a:t>
            </a:r>
            <a:r>
              <a:rPr lang="fr-FR" sz="2000" b="1" baseline="-10000" dirty="0" err="1">
                <a:solidFill>
                  <a:schemeClr val="bg1"/>
                </a:solidFill>
                <a:sym typeface="Symbol" pitchFamily="18" charset="2"/>
              </a:rPr>
              <a:t>steric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  		   	+ 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S</a:t>
            </a:r>
            <a:r>
              <a:rPr lang="fr-FR" sz="2000" b="1" baseline="-25000" dirty="0" err="1">
                <a:solidFill>
                  <a:schemeClr val="bg1"/>
                </a:solidFill>
                <a:sym typeface="Symbol" pitchFamily="18" charset="2"/>
              </a:rPr>
              <a:t>clim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 (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ARMOR3D: The statistical re-analysis (CLS)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876256" y="0"/>
            <a:ext cx="226774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4 – Reanalysis Systems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Assimilated data: Delayed time data base</a:t>
            </a:r>
          </a:p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(CORA, EN3, SST, AVISO, …)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76256" y="0"/>
            <a:ext cx="226774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4 – Reanalysis Systems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0657" y="851646"/>
            <a:ext cx="851647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Satellite :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rgbClr val="FFFFCC"/>
                </a:solidFill>
              </a:rPr>
              <a:t>Sea level: </a:t>
            </a:r>
            <a:r>
              <a:rPr lang="en-US" sz="2000" dirty="0" smtClean="0">
                <a:solidFill>
                  <a:schemeClr val="bg1"/>
                </a:solidFill>
              </a:rPr>
              <a:t>Sea Level Anomalies (</a:t>
            </a:r>
            <a:r>
              <a:rPr lang="en-US" sz="2000" b="1" u="sng" dirty="0" smtClean="0">
                <a:solidFill>
                  <a:srgbClr val="FFCC00"/>
                </a:solidFill>
              </a:rPr>
              <a:t>along track</a:t>
            </a:r>
            <a:r>
              <a:rPr lang="en-US" sz="2000" dirty="0" smtClean="0">
                <a:solidFill>
                  <a:schemeClr val="bg1"/>
                </a:solidFill>
              </a:rPr>
              <a:t>) and Mean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Dynamic Topography from SALTO/DUACS (AVISO)</a:t>
            </a:r>
          </a:p>
          <a:p>
            <a:endParaRPr lang="en-US" sz="2000" b="1" dirty="0" smtClean="0">
              <a:solidFill>
                <a:srgbClr val="FFC000"/>
              </a:solidFill>
            </a:endParaRPr>
          </a:p>
          <a:p>
            <a:r>
              <a:rPr lang="en-US" sz="2000" b="1" dirty="0" smtClean="0">
                <a:solidFill>
                  <a:srgbClr val="FFFFCC"/>
                </a:solidFill>
              </a:rPr>
              <a:t>SST 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Daily NOAA ¼° AVHRR (+ AMSR-E for C-GLOR)</a:t>
            </a:r>
          </a:p>
          <a:p>
            <a:endParaRPr lang="en-US" sz="2400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In Situ :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rgbClr val="FFFFCC"/>
                </a:solidFill>
              </a:rPr>
              <a:t>T,S profiles </a:t>
            </a:r>
            <a:r>
              <a:rPr lang="en-US" sz="2000" dirty="0" smtClean="0">
                <a:solidFill>
                  <a:schemeClr val="bg1"/>
                </a:solidFill>
              </a:rPr>
              <a:t>from ARGO, XBTs, </a:t>
            </a:r>
            <a:r>
              <a:rPr lang="en-US" sz="2000" dirty="0" err="1" smtClean="0">
                <a:solidFill>
                  <a:schemeClr val="bg1"/>
                </a:solidFill>
              </a:rPr>
              <a:t>Hydrography</a:t>
            </a:r>
            <a:r>
              <a:rPr lang="en-US" sz="2000" dirty="0" smtClean="0">
                <a:solidFill>
                  <a:schemeClr val="bg1"/>
                </a:solidFill>
              </a:rPr>
              <a:t>, etc… from 2 data bases:</a:t>
            </a:r>
          </a:p>
          <a:p>
            <a:endParaRPr lang="en-US" sz="2000" u="sng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CORA03: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dirty="0" smtClean="0">
                <a:solidFill>
                  <a:schemeClr val="bg1"/>
                </a:solidFill>
              </a:rPr>
              <a:t>A quality controlled delayed time data based </a:t>
            </a:r>
            <a:r>
              <a:rPr lang="en-US" sz="2000" b="1" u="sng" dirty="0" smtClean="0">
                <a:solidFill>
                  <a:srgbClr val="FFCC00"/>
                </a:solidFill>
              </a:rPr>
              <a:t>specifically developed by the CORIOLIS data center (Brest) for </a:t>
            </a:r>
            <a:r>
              <a:rPr lang="en-US" sz="2000" b="1" u="sng" dirty="0" err="1" smtClean="0">
                <a:solidFill>
                  <a:srgbClr val="FFCC00"/>
                </a:solidFill>
              </a:rPr>
              <a:t>MyOcean</a:t>
            </a:r>
            <a:r>
              <a:rPr lang="en-US" sz="2000" b="1" u="sng" dirty="0" smtClean="0">
                <a:solidFill>
                  <a:srgbClr val="FFCC00"/>
                </a:solidFill>
              </a:rPr>
              <a:t> Reanalyses</a:t>
            </a:r>
            <a:r>
              <a:rPr lang="en-US" sz="2000" dirty="0" smtClean="0">
                <a:solidFill>
                  <a:schemeClr val="bg1"/>
                </a:solidFill>
              </a:rPr>
              <a:t> (</a:t>
            </a:r>
            <a:r>
              <a:rPr lang="en-US" sz="2000" dirty="0" err="1" smtClean="0">
                <a:solidFill>
                  <a:schemeClr val="bg1"/>
                </a:solidFill>
              </a:rPr>
              <a:t>Cabanes</a:t>
            </a:r>
            <a:r>
              <a:rPr lang="en-US" sz="2000" dirty="0" smtClean="0">
                <a:solidFill>
                  <a:schemeClr val="bg1"/>
                </a:solidFill>
              </a:rPr>
              <a:t> et al., 2012)</a:t>
            </a:r>
          </a:p>
          <a:p>
            <a:endParaRPr lang="en-US" sz="2000" u="sng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EN3 :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from 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WenQuanYi Micro Hei" charset="0"/>
                <a:cs typeface="WenQuanYi Micro Hei" charset="0"/>
              </a:rPr>
              <a:t>UKMO</a:t>
            </a:r>
            <a:endParaRPr lang="en-US" sz="2000" u="sng" dirty="0" smtClean="0">
              <a:solidFill>
                <a:schemeClr val="bg1"/>
              </a:solidFill>
            </a:endParaRPr>
          </a:p>
        </p:txBody>
      </p:sp>
      <p:pic>
        <p:nvPicPr>
          <p:cNvPr id="10" name="Picture 5" descr="RTR_SX8R_NEW_psy4_20100113_21927_zORCA_innov_track_sla_ob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6365" y="1061307"/>
            <a:ext cx="2907635" cy="190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76256" y="0"/>
            <a:ext cx="226774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4 – Reanalysis Systems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59394" name="Picture 2" descr="D:\BARNIER\Mes documents\LEGI\Doc-2012\PRESENTATIONS\ICR4\GLORYS\Images\os-2012-42-manuscript-version1_Page_33_Image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92858"/>
            <a:ext cx="4612944" cy="3112276"/>
          </a:xfrm>
          <a:prstGeom prst="rect">
            <a:avLst/>
          </a:prstGeom>
          <a:noFill/>
        </p:spPr>
      </p:pic>
      <p:pic>
        <p:nvPicPr>
          <p:cNvPr id="9" name="Image 8" descr="os-2012-42-manuscript-version1_Page_31_Image_0001.jpg"/>
          <p:cNvPicPr>
            <a:picLocks noChangeAspect="1"/>
          </p:cNvPicPr>
          <p:nvPr/>
        </p:nvPicPr>
        <p:blipFill>
          <a:blip r:embed="rId3" cstate="print"/>
          <a:srcRect r="3052"/>
          <a:stretch>
            <a:fillRect/>
          </a:stretch>
        </p:blipFill>
        <p:spPr>
          <a:xfrm>
            <a:off x="5241693" y="1228431"/>
            <a:ext cx="3902307" cy="49813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237931" y="1228433"/>
            <a:ext cx="2159156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200" b="1" dirty="0" err="1" smtClean="0"/>
              <a:t>Nb</a:t>
            </a:r>
            <a:r>
              <a:rPr lang="en-US" sz="1200" b="1" dirty="0" smtClean="0"/>
              <a:t> of profiles/year per 1°x1° box</a:t>
            </a:r>
            <a:endParaRPr lang="en-US" sz="1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274189" y="3401369"/>
            <a:ext cx="22860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Nb</a:t>
            </a:r>
            <a:r>
              <a:rPr lang="en-US" sz="1200" b="1" dirty="0" smtClean="0"/>
              <a:t> of profiles/year per 1°x1° box</a:t>
            </a:r>
            <a:endParaRPr lang="en-US" sz="12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218941" y="231820"/>
            <a:ext cx="6154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Data coverage (CORA03,  </a:t>
            </a:r>
            <a:r>
              <a:rPr lang="en-US" sz="2400" dirty="0" err="1" smtClean="0">
                <a:solidFill>
                  <a:srgbClr val="FFFFCC"/>
                </a:solidFill>
              </a:rPr>
              <a:t>Cabanes</a:t>
            </a:r>
            <a:r>
              <a:rPr lang="en-US" sz="2400" dirty="0" smtClean="0">
                <a:solidFill>
                  <a:srgbClr val="FFFFCC"/>
                </a:solidFill>
              </a:rPr>
              <a:t> et al., 2012)</a:t>
            </a:r>
            <a:endParaRPr lang="en-US" sz="2400" dirty="0">
              <a:solidFill>
                <a:srgbClr val="FFFFCC"/>
              </a:solidFill>
            </a:endParaRPr>
          </a:p>
        </p:txBody>
      </p:sp>
      <p:pic>
        <p:nvPicPr>
          <p:cNvPr id="6" name="Image 5" descr="os-2012-42-manuscript-version1_Page_32_Image_0001.jpg"/>
          <p:cNvPicPr>
            <a:picLocks noChangeAspect="1"/>
          </p:cNvPicPr>
          <p:nvPr/>
        </p:nvPicPr>
        <p:blipFill>
          <a:blip r:embed="rId4" cstate="print"/>
          <a:srcRect l="6775" r="4248"/>
          <a:stretch>
            <a:fillRect/>
          </a:stretch>
        </p:blipFill>
        <p:spPr>
          <a:xfrm>
            <a:off x="-286608" y="3780430"/>
            <a:ext cx="5445462" cy="307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404664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OUTLINES</a:t>
            </a:r>
          </a:p>
          <a:p>
            <a:pPr algn="ctr"/>
            <a:endParaRPr lang="en-US" sz="24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1 – Objectives of MYOCEAN reanalysis project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2 – Ocean Weather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3 – Ocean Observational Network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4 – </a:t>
            </a:r>
            <a:r>
              <a:rPr lang="en-US" sz="2400" dirty="0" err="1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MyOcean</a:t>
            </a:r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 Reanalysis Systems</a:t>
            </a:r>
          </a:p>
          <a:p>
            <a:endParaRPr lang="en-US" sz="24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5 – Production/Validation of reanalysis products</a:t>
            </a:r>
          </a:p>
          <a:p>
            <a:endParaRPr lang="en-US" sz="2400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6 – 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3776" y="427645"/>
            <a:ext cx="87940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Production of Reanalyses (1992-2010) and of a Reference Run</a:t>
            </a:r>
          </a:p>
          <a:p>
            <a:endParaRPr lang="en-GB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GLORYS2V1 reanalysis (Mercator)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NEC XS8: 4 nodes of 8 </a:t>
            </a:r>
            <a:r>
              <a:rPr lang="en-GB" sz="2000" dirty="0" err="1" smtClean="0">
                <a:solidFill>
                  <a:schemeClr val="bg1"/>
                </a:solidFill>
              </a:rPr>
              <a:t>procs</a:t>
            </a:r>
            <a:r>
              <a:rPr lang="en-GB" sz="2000" dirty="0" smtClean="0">
                <a:solidFill>
                  <a:schemeClr val="bg1"/>
                </a:solidFill>
              </a:rPr>
              <a:t>. each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Memory: 170 GB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CPU for 1 year: 2000 hours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Elapsed for 1 year: 4.5 days (~3 months for the whole reanalysis)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Storage: 	1 TB per year for daily outputs (</a:t>
            </a:r>
            <a:r>
              <a:rPr lang="en-GB" dirty="0" err="1" smtClean="0">
                <a:solidFill>
                  <a:schemeClr val="bg1"/>
                </a:solidFill>
              </a:rPr>
              <a:t>netcdf</a:t>
            </a:r>
            <a:r>
              <a:rPr lang="en-GB" dirty="0" smtClean="0">
                <a:solidFill>
                  <a:schemeClr val="bg1"/>
                </a:solidFill>
              </a:rPr>
              <a:t> format).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	0,5 TB/year for additional outputs (on-line diagnostics, increments, restarts, etc..)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	~20 TB + 10 TB in total </a:t>
            </a:r>
          </a:p>
          <a:p>
            <a:endParaRPr lang="en-GB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C-GLOR reanalysis (CMCC)</a:t>
            </a:r>
          </a:p>
          <a:p>
            <a:endParaRPr lang="en-GB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UR025 reanalysis (University of Reading)</a:t>
            </a:r>
          </a:p>
          <a:p>
            <a:endParaRPr lang="en-GB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MJM95 reference run – no assimilation (LEGI-CNRS)</a:t>
            </a:r>
          </a:p>
          <a:p>
            <a:endParaRPr lang="en-GB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ARMOR3D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765960" y="1"/>
            <a:ext cx="1378039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 Production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911725" y="3174091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chemeClr val="bg1"/>
              </a:solidFill>
            </a:endParaRPr>
          </a:p>
        </p:txBody>
      </p:sp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3" cstate="print"/>
          <a:srcRect l="3661" t="49931" r="5205" b="27594"/>
          <a:stretch>
            <a:fillRect/>
          </a:stretch>
        </p:blipFill>
        <p:spPr bwMode="auto">
          <a:xfrm>
            <a:off x="0" y="1662010"/>
            <a:ext cx="4506913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7"/>
          <p:cNvPicPr>
            <a:picLocks noChangeAspect="1" noChangeArrowheads="1"/>
          </p:cNvPicPr>
          <p:nvPr/>
        </p:nvPicPr>
        <p:blipFill>
          <a:blip r:embed="rId4" cstate="print"/>
          <a:srcRect l="3712" t="29784" r="3816" b="48618"/>
          <a:stretch>
            <a:fillRect/>
          </a:stretch>
        </p:blipFill>
        <p:spPr bwMode="auto">
          <a:xfrm>
            <a:off x="0" y="3192802"/>
            <a:ext cx="4506913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9" descr="GLORYS2V1_t_2008_innov_track_s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1825" y="1648503"/>
            <a:ext cx="4702175" cy="33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0" y="4934288"/>
            <a:ext cx="441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1992				 2009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 rot="-419548">
            <a:off x="1448533" y="3825145"/>
            <a:ext cx="18831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No global  </a:t>
            </a:r>
            <a:r>
              <a:rPr lang="en-US" sz="2400" dirty="0">
                <a:solidFill>
                  <a:srgbClr val="C00000"/>
                </a:solidFill>
              </a:rPr>
              <a:t>BIAS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892327" y="2095553"/>
            <a:ext cx="1903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RMS ~7cm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649686" y="0"/>
            <a:ext cx="34943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data assimilation diagnostics 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1" y="0"/>
            <a:ext cx="41727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76713">
              <a:spcBef>
                <a:spcPct val="50000"/>
              </a:spcBef>
            </a:pPr>
            <a:r>
              <a:rPr lang="en-US" sz="2400" b="1" dirty="0" smtClean="0">
                <a:solidFill>
                  <a:srgbClr val="FFFFCC"/>
                </a:solidFill>
                <a:ea typeface="MS PGothic" pitchFamily="34" charset="-128"/>
              </a:rPr>
              <a:t>Data assimilation diagnostics: </a:t>
            </a:r>
            <a:r>
              <a:rPr lang="en-GB" sz="2400" b="1" dirty="0" smtClean="0">
                <a:solidFill>
                  <a:srgbClr val="FFFFCC"/>
                </a:solidFill>
              </a:rPr>
              <a:t>Sea Level</a:t>
            </a:r>
            <a:endParaRPr lang="en-GB" sz="2400" b="1" dirty="0">
              <a:solidFill>
                <a:srgbClr val="FFFFCC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0" y="1339410"/>
            <a:ext cx="106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GLORYS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859111" y="1093172"/>
            <a:ext cx="306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CC"/>
                </a:solidFill>
              </a:rPr>
              <a:t>Innovation statistics</a:t>
            </a:r>
            <a:endParaRPr lang="en-US" sz="24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649686" y="0"/>
            <a:ext cx="3494314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/>
              <a:t>5 –Validation: data assimilation diagnostics </a:t>
            </a:r>
            <a:endParaRPr lang="fr-FR" sz="14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0"/>
            <a:ext cx="408260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76713">
              <a:spcBef>
                <a:spcPct val="50000"/>
              </a:spcBef>
            </a:pPr>
            <a:r>
              <a:rPr lang="en-US" sz="2400" b="1" dirty="0" smtClean="0">
                <a:ea typeface="MS PGothic" pitchFamily="34" charset="-128"/>
              </a:rPr>
              <a:t>Data assimilation diagnostics: </a:t>
            </a:r>
            <a:r>
              <a:rPr lang="en-GB" sz="2400" b="1" dirty="0" smtClean="0"/>
              <a:t>SST</a:t>
            </a:r>
            <a:endParaRPr lang="en-GB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8113691" y="927279"/>
            <a:ext cx="87576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800" dirty="0" smtClean="0"/>
              <a:t>1000</a:t>
            </a:r>
          </a:p>
          <a:p>
            <a:endParaRPr lang="en-US" sz="800" dirty="0" smtClean="0"/>
          </a:p>
          <a:p>
            <a:r>
              <a:rPr lang="en-US" sz="800" dirty="0" smtClean="0"/>
              <a:t>100</a:t>
            </a:r>
          </a:p>
          <a:p>
            <a:endParaRPr lang="en-US" sz="800" dirty="0" smtClean="0"/>
          </a:p>
          <a:p>
            <a:r>
              <a:rPr lang="en-US" sz="800" dirty="0" smtClean="0"/>
              <a:t>10</a:t>
            </a:r>
          </a:p>
          <a:p>
            <a:endParaRPr lang="en-US" sz="800" dirty="0" smtClean="0"/>
          </a:p>
          <a:p>
            <a:r>
              <a:rPr lang="en-US" sz="800" dirty="0" smtClean="0"/>
              <a:t>0</a:t>
            </a:r>
            <a:endParaRPr lang="en-US" sz="800" dirty="0"/>
          </a:p>
        </p:txBody>
      </p:sp>
      <p:sp>
        <p:nvSpPr>
          <p:cNvPr id="7" name="ZoneTexte 6"/>
          <p:cNvSpPr txBox="1"/>
          <p:nvPr/>
        </p:nvSpPr>
        <p:spPr>
          <a:xfrm>
            <a:off x="8136237" y="2036056"/>
            <a:ext cx="26005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800" dirty="0" smtClean="0"/>
              <a:t>1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800" dirty="0" smtClean="0"/>
              <a:t>0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800" dirty="0" smtClean="0"/>
              <a:t>-1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106311" y="3151365"/>
            <a:ext cx="23282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800" dirty="0" smtClean="0"/>
              <a:t>2.0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800" dirty="0" smtClean="0"/>
              <a:t>1.0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800" dirty="0" smtClean="0"/>
              <a:t>0</a:t>
            </a:r>
            <a:endParaRPr lang="en-US" sz="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18364" y="807148"/>
            <a:ext cx="106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GLORYS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723328" y="1419373"/>
            <a:ext cx="417621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00B0F0"/>
                </a:solidFill>
              </a:rPr>
              <a:t>Nb</a:t>
            </a:r>
            <a:r>
              <a:rPr lang="en-US" sz="2000" b="1" dirty="0" smtClean="0">
                <a:solidFill>
                  <a:srgbClr val="00B0F0"/>
                </a:solidFill>
              </a:rPr>
              <a:t> of Surface </a:t>
            </a:r>
            <a:r>
              <a:rPr lang="en-US" sz="2000" b="1" dirty="0" err="1" smtClean="0">
                <a:solidFill>
                  <a:srgbClr val="00B0F0"/>
                </a:solidFill>
              </a:rPr>
              <a:t>insitu</a:t>
            </a:r>
            <a:r>
              <a:rPr lang="en-US" sz="2000" b="1" dirty="0" smtClean="0">
                <a:solidFill>
                  <a:srgbClr val="00B0F0"/>
                </a:solidFill>
              </a:rPr>
              <a:t> data/ </a:t>
            </a:r>
            <a:r>
              <a:rPr lang="en-US" sz="2000" b="1" dirty="0" err="1" smtClean="0">
                <a:solidFill>
                  <a:srgbClr val="00B0F0"/>
                </a:solidFill>
              </a:rPr>
              <a:t>assim</a:t>
            </a:r>
            <a:r>
              <a:rPr lang="en-US" sz="2000" b="1" dirty="0" smtClean="0">
                <a:solidFill>
                  <a:srgbClr val="00B0F0"/>
                </a:solidFill>
              </a:rPr>
              <a:t> cycle</a:t>
            </a:r>
          </a:p>
          <a:p>
            <a:pPr algn="r"/>
            <a:endParaRPr lang="en-US" sz="2000" b="1" dirty="0" smtClean="0"/>
          </a:p>
          <a:p>
            <a:pPr algn="r"/>
            <a:endParaRPr lang="en-US" sz="2000" b="1" dirty="0" smtClean="0"/>
          </a:p>
          <a:p>
            <a:pPr algn="r"/>
            <a:r>
              <a:rPr lang="en-US" sz="2000" b="1" dirty="0" smtClean="0">
                <a:solidFill>
                  <a:srgbClr val="FF9900"/>
                </a:solidFill>
              </a:rPr>
              <a:t>Mean Innovation</a:t>
            </a:r>
          </a:p>
          <a:p>
            <a:pPr algn="r"/>
            <a:endParaRPr lang="en-US" sz="2000" b="1" dirty="0" smtClean="0"/>
          </a:p>
          <a:p>
            <a:pPr algn="r"/>
            <a:endParaRPr lang="en-US" sz="2000" b="1" dirty="0" smtClean="0"/>
          </a:p>
          <a:p>
            <a:pPr algn="r"/>
            <a:r>
              <a:rPr lang="en-US" sz="2000" b="1" dirty="0" smtClean="0">
                <a:solidFill>
                  <a:srgbClr val="FF9900"/>
                </a:solidFill>
              </a:rPr>
              <a:t>Innovation RMS</a:t>
            </a:r>
            <a:endParaRPr lang="en-US" sz="2000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4202"/>
            <a:ext cx="471646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984202"/>
            <a:ext cx="4643437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0" y="0"/>
            <a:ext cx="42203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76713">
              <a:spcBef>
                <a:spcPct val="50000"/>
              </a:spcBef>
            </a:pPr>
            <a:r>
              <a:rPr lang="en-US" sz="2400" b="1" dirty="0" smtClean="0">
                <a:solidFill>
                  <a:srgbClr val="FFFFCC"/>
                </a:solidFill>
                <a:ea typeface="MS PGothic" pitchFamily="34" charset="-128"/>
              </a:rPr>
              <a:t>Data assimilation diagnostics: </a:t>
            </a:r>
            <a:r>
              <a:rPr lang="en-GB" sz="2400" b="1" dirty="0" smtClean="0">
                <a:solidFill>
                  <a:srgbClr val="FFFFCC"/>
                </a:solidFill>
              </a:rPr>
              <a:t>In-situ </a:t>
            </a:r>
            <a:r>
              <a:rPr lang="en-GB" sz="2400" b="1" dirty="0">
                <a:solidFill>
                  <a:srgbClr val="FFFFCC"/>
                </a:solidFill>
              </a:rPr>
              <a:t>temperature </a:t>
            </a:r>
          </a:p>
        </p:txBody>
      </p:sp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684213" y="1623839"/>
            <a:ext cx="287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176713"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</a:rPr>
              <a:t>Global misfit average</a:t>
            </a:r>
          </a:p>
        </p:txBody>
      </p:sp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5292725" y="1623839"/>
            <a:ext cx="287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176713"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</a:rPr>
              <a:t>Global misfit RMS</a:t>
            </a:r>
          </a:p>
        </p:txBody>
      </p:sp>
      <p:sp>
        <p:nvSpPr>
          <p:cNvPr id="47111" name="Text Box 9"/>
          <p:cNvSpPr txBox="1">
            <a:spLocks noChangeArrowheads="1"/>
          </p:cNvSpPr>
          <p:nvPr/>
        </p:nvSpPr>
        <p:spPr bwMode="auto">
          <a:xfrm rot="-1527801">
            <a:off x="1765868" y="3998095"/>
            <a:ext cx="14911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Small </a:t>
            </a:r>
            <a:r>
              <a:rPr lang="en-US" sz="2400" dirty="0">
                <a:solidFill>
                  <a:srgbClr val="C00000"/>
                </a:solidFill>
              </a:rPr>
              <a:t>BIAS</a:t>
            </a:r>
          </a:p>
        </p:txBody>
      </p:sp>
      <p:sp>
        <p:nvSpPr>
          <p:cNvPr id="47112" name="Text Box 10"/>
          <p:cNvSpPr txBox="1">
            <a:spLocks noChangeArrowheads="1"/>
          </p:cNvSpPr>
          <p:nvPr/>
        </p:nvSpPr>
        <p:spPr bwMode="auto">
          <a:xfrm rot="-1527801">
            <a:off x="5997078" y="3845695"/>
            <a:ext cx="1882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00"/>
                </a:solidFill>
              </a:rPr>
              <a:t>RMS is stable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rot="5400000">
            <a:off x="6743701" y="1887364"/>
            <a:ext cx="1219200" cy="3175"/>
          </a:xfrm>
          <a:prstGeom prst="straightConnector1">
            <a:avLst/>
          </a:prstGeom>
          <a:ln w="381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5" name="ZoneTexte 12"/>
          <p:cNvSpPr txBox="1">
            <a:spLocks noChangeArrowheads="1"/>
          </p:cNvSpPr>
          <p:nvPr/>
        </p:nvSpPr>
        <p:spPr bwMode="auto">
          <a:xfrm>
            <a:off x="6743700" y="617364"/>
            <a:ext cx="13957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C00"/>
                </a:solidFill>
              </a:rPr>
              <a:t>ARGO is </a:t>
            </a:r>
            <a:r>
              <a:rPr lang="en-US" b="1" dirty="0" smtClean="0">
                <a:solidFill>
                  <a:srgbClr val="FFCC00"/>
                </a:solidFill>
              </a:rPr>
              <a:t>“getting in”</a:t>
            </a:r>
            <a:endParaRPr lang="en-US" b="1" dirty="0">
              <a:solidFill>
                <a:srgbClr val="FFCC00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2862" y="23586"/>
            <a:ext cx="467080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b="1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649686" y="0"/>
            <a:ext cx="34943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data assimilation diagnostics 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74768" y="1015332"/>
            <a:ext cx="382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Innovation statistics</a:t>
            </a:r>
            <a:endParaRPr lang="en-US" sz="2400" dirty="0">
              <a:solidFill>
                <a:srgbClr val="FFFFCC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902674"/>
            <a:ext cx="106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GLORYS</a:t>
            </a:r>
            <a:endParaRPr lang="en-US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GLORYS2V1_t_2009_sofasino_n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07" y="1671360"/>
            <a:ext cx="4277445" cy="302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649686" y="0"/>
            <a:ext cx="34943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data assimilation diagnostics 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0" y="0"/>
            <a:ext cx="40786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76713">
              <a:spcBef>
                <a:spcPct val="50000"/>
              </a:spcBef>
            </a:pPr>
            <a:r>
              <a:rPr lang="en-US" sz="2400" b="1" dirty="0" smtClean="0">
                <a:solidFill>
                  <a:srgbClr val="FFFFCC"/>
                </a:solidFill>
                <a:ea typeface="MS PGothic" pitchFamily="34" charset="-128"/>
              </a:rPr>
              <a:t>Data assimilation diagnostics: </a:t>
            </a:r>
            <a:r>
              <a:rPr lang="en-GB" sz="2400" b="1" dirty="0" smtClean="0">
                <a:solidFill>
                  <a:srgbClr val="FFFFCC"/>
                </a:solidFill>
              </a:rPr>
              <a:t>In-situ salinity </a:t>
            </a:r>
            <a:endParaRPr lang="en-GB" sz="2400" b="1" dirty="0">
              <a:solidFill>
                <a:srgbClr val="FFFFCC"/>
              </a:solidFill>
            </a:endParaRPr>
          </a:p>
        </p:txBody>
      </p:sp>
      <p:pic>
        <p:nvPicPr>
          <p:cNvPr id="108545" name="Picture 1" descr="D:\Data\BARNIER\Mes Documents\LEGI\Doc-2012\PRESENTATIONS\ICR4\GLORYS\Images\lettre_44_en_Page_31_Image_0005.jpg"/>
          <p:cNvPicPr>
            <a:picLocks noChangeAspect="1" noChangeArrowheads="1"/>
          </p:cNvPicPr>
          <p:nvPr/>
        </p:nvPicPr>
        <p:blipFill>
          <a:blip r:embed="rId4" cstate="print"/>
          <a:srcRect l="4479"/>
          <a:stretch>
            <a:fillRect/>
          </a:stretch>
        </p:blipFill>
        <p:spPr bwMode="auto">
          <a:xfrm>
            <a:off x="4603251" y="1651379"/>
            <a:ext cx="4540749" cy="3043451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00251" y="970921"/>
            <a:ext cx="106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GLORYS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74768" y="1015332"/>
            <a:ext cx="511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Innovation (</a:t>
            </a:r>
            <a:r>
              <a:rPr lang="en-US" sz="2400" dirty="0" err="1" smtClean="0">
                <a:solidFill>
                  <a:srgbClr val="FFFFCC"/>
                </a:solidFill>
              </a:rPr>
              <a:t>Obs</a:t>
            </a:r>
            <a:r>
              <a:rPr lang="en-US" sz="2400" dirty="0" smtClean="0">
                <a:solidFill>
                  <a:srgbClr val="FFFFCC"/>
                </a:solidFill>
              </a:rPr>
              <a:t>-Forecast) statistics</a:t>
            </a:r>
            <a:endParaRPr lang="en-US" sz="2400" dirty="0">
              <a:solidFill>
                <a:srgbClr val="FFFFCC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5912" y="1678675"/>
            <a:ext cx="37394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Mean  Salinity Innovation in 2009</a:t>
            </a:r>
            <a:endParaRPr lang="en-US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008729" y="1692322"/>
            <a:ext cx="3616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Global Salinity RMS in 2007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/>
          <p:cNvSpPr txBox="1"/>
          <p:nvPr/>
        </p:nvSpPr>
        <p:spPr>
          <a:xfrm>
            <a:off x="0" y="0"/>
            <a:ext cx="457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822587" y="673305"/>
            <a:ext cx="52878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GLORYS2V1 reanalysis</a:t>
            </a:r>
          </a:p>
          <a:p>
            <a:endParaRPr lang="en-GB" sz="2400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C-GLOR reanalysis </a:t>
            </a:r>
          </a:p>
          <a:p>
            <a:endParaRPr lang="en-GB" sz="2400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UR025 reanalysis </a:t>
            </a:r>
          </a:p>
          <a:p>
            <a:endParaRPr lang="en-GB" sz="2400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MJM95 reference run – no assimilation</a:t>
            </a:r>
          </a:p>
          <a:p>
            <a:endParaRPr lang="en-GB" sz="2400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ARMOR3D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148920" y="4899546"/>
            <a:ext cx="4258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Following GODAE Metrics</a:t>
            </a:r>
            <a:endParaRPr lang="en-US" sz="24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3295"/>
            <a:ext cx="9144000" cy="616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avec flèche vers le bas 5"/>
          <p:cNvSpPr/>
          <p:nvPr/>
        </p:nvSpPr>
        <p:spPr>
          <a:xfrm>
            <a:off x="236764" y="146956"/>
            <a:ext cx="8532482" cy="3982833"/>
          </a:xfrm>
          <a:prstGeom prst="downArrowCallout">
            <a:avLst>
              <a:gd name="adj1" fmla="val 9615"/>
              <a:gd name="adj2" fmla="val 25000"/>
              <a:gd name="adj3" fmla="val 18007"/>
              <a:gd name="adj4" fmla="val 77962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265005" y="187779"/>
            <a:ext cx="8439462" cy="304698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aim of the </a:t>
            </a:r>
            <a:r>
              <a:rPr lang="en-US" sz="3200" dirty="0" err="1" smtClean="0"/>
              <a:t>MyOcean</a:t>
            </a:r>
            <a:r>
              <a:rPr lang="en-US" sz="3200" dirty="0" smtClean="0"/>
              <a:t> project, jointly funded by the European Commission and the Member States is to pool the resources of the various European ocean forecasting </a:t>
            </a:r>
            <a:r>
              <a:rPr lang="en-US" sz="3200" dirty="0" err="1" smtClean="0"/>
              <a:t>centres</a:t>
            </a:r>
            <a:r>
              <a:rPr lang="en-US" sz="3200" dirty="0" smtClean="0"/>
              <a:t> in order to create a                                                           by 2014.</a:t>
            </a:r>
          </a:p>
          <a:p>
            <a:pPr algn="ctr"/>
            <a:r>
              <a:rPr lang="en-US" sz="3200" dirty="0" smtClean="0">
                <a:solidFill>
                  <a:srgbClr val="FF3300"/>
                </a:solidFill>
              </a:rPr>
              <a:t>European Ocean Monitoring Service </a:t>
            </a:r>
          </a:p>
        </p:txBody>
      </p:sp>
      <p:sp>
        <p:nvSpPr>
          <p:cNvPr id="5" name="Ellipse 4"/>
          <p:cNvSpPr/>
          <p:nvPr/>
        </p:nvSpPr>
        <p:spPr>
          <a:xfrm>
            <a:off x="1787979" y="4098471"/>
            <a:ext cx="3992335" cy="9960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70371" y="0"/>
            <a:ext cx="1273628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1 - Objectives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5" name="Picture 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31" y="959063"/>
            <a:ext cx="7971975" cy="53085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678613" y="0"/>
            <a:ext cx="2465387" cy="30995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>
                <a:solidFill>
                  <a:srgbClr val="FFFFFF"/>
                </a:solidFill>
                <a:ea typeface="WenQuanYi Micro Hei" charset="0"/>
                <a:cs typeface="WenQuanYi Micro Hei" charset="0"/>
              </a:rPr>
              <a:t>5 –Validation: Intercomparison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457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Sea Level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04969" y="5964072"/>
            <a:ext cx="79839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A4"/>
                </a:solidFill>
              </a:rPr>
              <a:t>Reanalyses have skills   - Free run has no skill</a:t>
            </a:r>
            <a:endParaRPr lang="en-US" sz="2400" b="1" dirty="0">
              <a:solidFill>
                <a:srgbClr val="0000A4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823902" y="831138"/>
            <a:ext cx="3385830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dirty="0">
                <a:solidFill>
                  <a:srgbClr val="FFC000"/>
                </a:solidFill>
                <a:ea typeface="WenQuanYi Micro Hei" charset="0"/>
                <a:cs typeface="WenQuanYi Micro Hei" charset="0"/>
              </a:rPr>
              <a:t>Sea Level Trend  global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678613" y="0"/>
            <a:ext cx="2465387" cy="30995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FFFFFF"/>
                </a:solidFill>
                <a:ea typeface="WenQuanYi Micro Hei" charset="0"/>
                <a:cs typeface="WenQuanYi Micro Hei" charset="0"/>
              </a:rPr>
              <a:t>5 –Validation: Intercomparison</a:t>
            </a:r>
            <a:endParaRPr lang="en-US" sz="1400" dirty="0">
              <a:solidFill>
                <a:srgbClr val="FFFFFF"/>
              </a:solidFill>
              <a:ea typeface="WenQuanYi Micro Hei" charset="0"/>
              <a:cs typeface="WenQuanYi Micro Hei" charset="0"/>
            </a:endParaRPr>
          </a:p>
        </p:txBody>
      </p:sp>
      <p:graphicFrame>
        <p:nvGraphicFramePr>
          <p:cNvPr id="3076" name="Group 4"/>
          <p:cNvGraphicFramePr>
            <a:graphicFrameLocks noGrp="1"/>
          </p:cNvGraphicFramePr>
          <p:nvPr/>
        </p:nvGraphicFramePr>
        <p:xfrm>
          <a:off x="680801" y="1353445"/>
          <a:ext cx="7570787" cy="5028404"/>
        </p:xfrm>
        <a:graphic>
          <a:graphicData uri="http://schemas.openxmlformats.org/drawingml/2006/table">
            <a:tbl>
              <a:tblPr/>
              <a:tblGrid>
                <a:gridCol w="1260475"/>
                <a:gridCol w="1431925"/>
                <a:gridCol w="1566862"/>
                <a:gridCol w="1195388"/>
                <a:gridCol w="1357312"/>
                <a:gridCol w="758825"/>
              </a:tblGrid>
              <a:tr h="635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Exp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St.Dev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.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Trend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A.A.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S-A. A.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Corr.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CGLORS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1.08</a:t>
                      </a:r>
                    </a:p>
                  </a:txBody>
                  <a:tcPr marL="90000" marR="90000" marT="380808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0.22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0.13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0.05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0.923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GLORYS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1.44</a:t>
                      </a:r>
                    </a:p>
                  </a:txBody>
                  <a:tcPr marL="90000" marR="90000" marT="380808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85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0.28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85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0.59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0.07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0.994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8526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U-READ.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1.39</a:t>
                      </a:r>
                    </a:p>
                  </a:txBody>
                  <a:tcPr marL="90000" marR="90000" marT="380808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0.26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0.61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0.14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85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0.979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LEGI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1.69</a:t>
                      </a:r>
                    </a:p>
                  </a:txBody>
                  <a:tcPr marL="90000" marR="90000" marT="380808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0.04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0.57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85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0.23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0.176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ARMOR</a:t>
                      </a:r>
                    </a:p>
                  </a:txBody>
                  <a:tcPr marL="0" marR="0" marT="14112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1.56</a:t>
                      </a:r>
                    </a:p>
                  </a:txBody>
                  <a:tcPr marL="0" marR="0" marT="14112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0.30</a:t>
                      </a:r>
                    </a:p>
                  </a:txBody>
                  <a:tcPr marL="0" marR="0" marT="14112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0.53</a:t>
                      </a:r>
                    </a:p>
                  </a:txBody>
                  <a:tcPr marL="0" marR="0" marT="14112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0.21</a:t>
                      </a:r>
                    </a:p>
                  </a:txBody>
                  <a:tcPr marL="0" marR="0" marT="14112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0.998</a:t>
                      </a:r>
                    </a:p>
                  </a:txBody>
                  <a:tcPr marL="0" marR="0" marT="14112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15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AVISO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4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1.55</a:t>
                      </a:r>
                    </a:p>
                  </a:txBody>
                  <a:tcPr marL="90000" marR="90000" marT="380808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4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0.30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4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0.53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4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0.15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4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-</a:t>
                      </a:r>
                    </a:p>
                  </a:txBody>
                  <a:tcPr marL="90000" marR="90000" marT="447552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4700"/>
                    </a:solidFill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REA-ENS</a:t>
                      </a:r>
                    </a:p>
                  </a:txBody>
                  <a:tcPr marL="90000" marR="90000" marT="380808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1.27</a:t>
                      </a:r>
                    </a:p>
                  </a:txBody>
                  <a:tcPr marL="90000" marR="90000" marT="380808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0.25</a:t>
                      </a:r>
                    </a:p>
                  </a:txBody>
                  <a:tcPr marL="90000" marR="90000" marT="380808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0.36</a:t>
                      </a:r>
                    </a:p>
                  </a:txBody>
                  <a:tcPr marL="90000" marR="90000" marT="380808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0.08</a:t>
                      </a:r>
                    </a:p>
                  </a:txBody>
                  <a:tcPr marL="90000" marR="90000" marT="380808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6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0.993</a:t>
                      </a:r>
                    </a:p>
                  </a:txBody>
                  <a:tcPr marL="90000" marR="90000" marT="380808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0" y="0"/>
            <a:ext cx="457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Sea Level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JM95_SLA_trend_1993_2009"/>
          <p:cNvPicPr>
            <a:picLocks noChangeAspect="1" noChangeArrowheads="1"/>
          </p:cNvPicPr>
          <p:nvPr/>
        </p:nvPicPr>
        <p:blipFill>
          <a:blip r:embed="rId2" cstate="print"/>
          <a:srcRect t="9677" b="12866"/>
          <a:stretch>
            <a:fillRect/>
          </a:stretch>
        </p:blipFill>
        <p:spPr bwMode="auto">
          <a:xfrm>
            <a:off x="4435522" y="3937374"/>
            <a:ext cx="4708478" cy="2483890"/>
          </a:xfrm>
          <a:prstGeom prst="rect">
            <a:avLst/>
          </a:prstGeom>
          <a:noFill/>
        </p:spPr>
      </p:pic>
      <p:pic>
        <p:nvPicPr>
          <p:cNvPr id="5123" name="Picture 3" descr="GLORYS2V1_SLA_trend_1993_2009"/>
          <p:cNvPicPr>
            <a:picLocks noChangeAspect="1" noChangeArrowheads="1"/>
          </p:cNvPicPr>
          <p:nvPr/>
        </p:nvPicPr>
        <p:blipFill>
          <a:blip r:embed="rId3" cstate="print"/>
          <a:srcRect t="10189" b="9687"/>
          <a:stretch>
            <a:fillRect/>
          </a:stretch>
        </p:blipFill>
        <p:spPr bwMode="auto">
          <a:xfrm>
            <a:off x="4432383" y="1419359"/>
            <a:ext cx="4711617" cy="2662745"/>
          </a:xfrm>
          <a:prstGeom prst="rect">
            <a:avLst/>
          </a:prstGeom>
          <a:noFill/>
        </p:spPr>
      </p:pic>
      <p:pic>
        <p:nvPicPr>
          <p:cNvPr id="5125" name="Picture 5" descr="AVISO_SLA_trend_1993_2009"/>
          <p:cNvPicPr>
            <a:picLocks noChangeAspect="1" noChangeArrowheads="1"/>
          </p:cNvPicPr>
          <p:nvPr/>
        </p:nvPicPr>
        <p:blipFill>
          <a:blip r:embed="rId4" cstate="print"/>
          <a:srcRect t="9811" b="10049"/>
          <a:stretch>
            <a:fillRect/>
          </a:stretch>
        </p:blipFill>
        <p:spPr bwMode="auto">
          <a:xfrm>
            <a:off x="0" y="1419359"/>
            <a:ext cx="4546739" cy="2570396"/>
          </a:xfrm>
          <a:prstGeom prst="rect">
            <a:avLst/>
          </a:prstGeom>
          <a:noFill/>
        </p:spPr>
      </p:pic>
      <p:pic>
        <p:nvPicPr>
          <p:cNvPr id="5132" name="Picture 12" descr="UR4_SLA_trend_1993_2009"/>
          <p:cNvPicPr>
            <a:picLocks noChangeAspect="1" noChangeArrowheads="1"/>
          </p:cNvPicPr>
          <p:nvPr/>
        </p:nvPicPr>
        <p:blipFill>
          <a:blip r:embed="rId5" cstate="print"/>
          <a:srcRect t="14101" b="12859"/>
          <a:stretch>
            <a:fillRect/>
          </a:stretch>
        </p:blipFill>
        <p:spPr bwMode="auto">
          <a:xfrm>
            <a:off x="0" y="3974001"/>
            <a:ext cx="4547185" cy="2447263"/>
          </a:xfrm>
          <a:prstGeom prst="rect">
            <a:avLst/>
          </a:prstGeom>
          <a:noFill/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025986" y="889048"/>
            <a:ext cx="55533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latin typeface="Verdana" pitchFamily="34" charset="0"/>
              </a:rPr>
              <a:t>Regional Sea Level trend </a:t>
            </a:r>
            <a:r>
              <a:rPr lang="en-US" sz="2000" dirty="0">
                <a:solidFill>
                  <a:srgbClr val="FFC000"/>
                </a:solidFill>
                <a:latin typeface="Verdana" pitchFamily="34" charset="0"/>
              </a:rPr>
              <a:t>over 1993-2009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796227" y="1950379"/>
            <a:ext cx="7661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itchFamily="34" charset="0"/>
              </a:rPr>
              <a:t>AVISO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102594" y="1950378"/>
            <a:ext cx="12712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itchFamily="34" charset="0"/>
              </a:rPr>
              <a:t>GLORYS2V1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7441941" y="4507024"/>
            <a:ext cx="7954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itchFamily="34" charset="0"/>
              </a:rPr>
              <a:t>MJM95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2721664" y="4397841"/>
            <a:ext cx="9621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itchFamily="34" charset="0"/>
              </a:rPr>
              <a:t>UR025.4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457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Sea Level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678613" y="0"/>
            <a:ext cx="2465387" cy="30995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FFFFFF"/>
                </a:solidFill>
                <a:ea typeface="WenQuanYi Micro Hei" charset="0"/>
                <a:cs typeface="WenQuanYi Micro Hei" charset="0"/>
              </a:rPr>
              <a:t>5 –Validation: Intercomparison</a:t>
            </a:r>
            <a:endParaRPr lang="en-US" sz="1400" dirty="0">
              <a:solidFill>
                <a:srgbClr val="FFFFFF"/>
              </a:solidFill>
              <a:ea typeface="WenQuanYi Micro Hei" charset="0"/>
              <a:cs typeface="WenQuanYi Micro He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5 –Validation: Intercomparison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3" descr="D:\BARNIER\TEMP\ORCA12\FOTO_HeatFlx_1998-2007-ERAin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495" y="1064650"/>
            <a:ext cx="3952932" cy="2833008"/>
          </a:xfrm>
          <a:prstGeom prst="rect">
            <a:avLst/>
          </a:prstGeom>
          <a:noFill/>
        </p:spPr>
      </p:pic>
      <p:pic>
        <p:nvPicPr>
          <p:cNvPr id="9" name="Picture 4" descr="D:\BARNIER\TEMP\ORCA12\ORCA025.L75-MJM95\CLIM_2000-2009\GLOBAL\ORCA025.L75_HeatFlx_2000-2009-MJM9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131" y="3927844"/>
            <a:ext cx="3950084" cy="2830967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250289" y="1064162"/>
            <a:ext cx="7323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ERAi</a:t>
            </a:r>
            <a:r>
              <a:rPr lang="en-GB" sz="1400" dirty="0" smtClean="0"/>
              <a:t> original</a:t>
            </a:r>
            <a:endParaRPr lang="en-GB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30021" y="3921745"/>
            <a:ext cx="7662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MJM95</a:t>
            </a:r>
            <a:endParaRPr lang="en-GB" sz="14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4769131" y="1282648"/>
            <a:ext cx="3869902" cy="4556225"/>
            <a:chOff x="4629150" y="1142984"/>
            <a:chExt cx="4414838" cy="4857766"/>
          </a:xfrm>
        </p:grpSpPr>
        <p:sp>
          <p:nvSpPr>
            <p:cNvPr id="14" name="Flèche à angle droit 13"/>
            <p:cNvSpPr/>
            <p:nvPr/>
          </p:nvSpPr>
          <p:spPr>
            <a:xfrm rot="10800000">
              <a:off x="5429256" y="1142984"/>
              <a:ext cx="3286148" cy="785818"/>
            </a:xfrm>
            <a:prstGeom prst="bentUpArrow">
              <a:avLst>
                <a:gd name="adj1" fmla="val 25000"/>
                <a:gd name="adj2" fmla="val 30387"/>
                <a:gd name="adj3" fmla="val 25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676456" y="1142984"/>
              <a:ext cx="181824" cy="430224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lèche vers le bas 16"/>
            <p:cNvSpPr/>
            <p:nvPr/>
          </p:nvSpPr>
          <p:spPr>
            <a:xfrm flipH="1">
              <a:off x="5572132" y="2285992"/>
              <a:ext cx="186604" cy="500066"/>
            </a:xfrm>
            <a:prstGeom prst="down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lèche vers le bas 17"/>
            <p:cNvSpPr/>
            <p:nvPr/>
          </p:nvSpPr>
          <p:spPr>
            <a:xfrm flipH="1">
              <a:off x="5599842" y="5072074"/>
              <a:ext cx="186604" cy="500066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lèche vers le bas 18"/>
            <p:cNvSpPr/>
            <p:nvPr/>
          </p:nvSpPr>
          <p:spPr>
            <a:xfrm flipH="1">
              <a:off x="5572132" y="3143248"/>
              <a:ext cx="186604" cy="500066"/>
            </a:xfrm>
            <a:prstGeom prst="down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629150" y="5226844"/>
              <a:ext cx="4414838" cy="773906"/>
            </a:xfrm>
            <a:custGeom>
              <a:avLst/>
              <a:gdLst>
                <a:gd name="connsiteX0" fmla="*/ 0 w 4414838"/>
                <a:gd name="connsiteY0" fmla="*/ 773906 h 773906"/>
                <a:gd name="connsiteX1" fmla="*/ 414338 w 4414838"/>
                <a:gd name="connsiteY1" fmla="*/ 245269 h 773906"/>
                <a:gd name="connsiteX2" fmla="*/ 1600200 w 4414838"/>
                <a:gd name="connsiteY2" fmla="*/ 631031 h 773906"/>
                <a:gd name="connsiteX3" fmla="*/ 2357438 w 4414838"/>
                <a:gd name="connsiteY3" fmla="*/ 73819 h 773906"/>
                <a:gd name="connsiteX4" fmla="*/ 3471863 w 4414838"/>
                <a:gd name="connsiteY4" fmla="*/ 702469 h 773906"/>
                <a:gd name="connsiteX5" fmla="*/ 4029075 w 4414838"/>
                <a:gd name="connsiteY5" fmla="*/ 59531 h 773906"/>
                <a:gd name="connsiteX6" fmla="*/ 4414838 w 4414838"/>
                <a:gd name="connsiteY6" fmla="*/ 345281 h 773906"/>
                <a:gd name="connsiteX7" fmla="*/ 4414838 w 4414838"/>
                <a:gd name="connsiteY7" fmla="*/ 345281 h 773906"/>
                <a:gd name="connsiteX8" fmla="*/ 4414838 w 4414838"/>
                <a:gd name="connsiteY8" fmla="*/ 416719 h 77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4838" h="773906">
                  <a:moveTo>
                    <a:pt x="0" y="773906"/>
                  </a:moveTo>
                  <a:cubicBezTo>
                    <a:pt x="73819" y="521493"/>
                    <a:pt x="147638" y="269081"/>
                    <a:pt x="414338" y="245269"/>
                  </a:cubicBezTo>
                  <a:cubicBezTo>
                    <a:pt x="681038" y="221457"/>
                    <a:pt x="1276350" y="659606"/>
                    <a:pt x="1600200" y="631031"/>
                  </a:cubicBezTo>
                  <a:cubicBezTo>
                    <a:pt x="1924050" y="602456"/>
                    <a:pt x="2045494" y="61913"/>
                    <a:pt x="2357438" y="73819"/>
                  </a:cubicBezTo>
                  <a:cubicBezTo>
                    <a:pt x="2669382" y="85725"/>
                    <a:pt x="3193257" y="704850"/>
                    <a:pt x="3471863" y="702469"/>
                  </a:cubicBezTo>
                  <a:cubicBezTo>
                    <a:pt x="3750469" y="700088"/>
                    <a:pt x="3871913" y="119062"/>
                    <a:pt x="4029075" y="59531"/>
                  </a:cubicBezTo>
                  <a:cubicBezTo>
                    <a:pt x="4186237" y="0"/>
                    <a:pt x="4414838" y="345281"/>
                    <a:pt x="4414838" y="345281"/>
                  </a:cubicBezTo>
                  <a:lnTo>
                    <a:pt x="4414838" y="345281"/>
                  </a:lnTo>
                  <a:lnTo>
                    <a:pt x="4414838" y="416719"/>
                  </a:ln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268561" y="5643577"/>
              <a:ext cx="729515" cy="32814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SST</a:t>
              </a:r>
              <a:endParaRPr lang="fr-FR" sz="1400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308305" y="4869160"/>
              <a:ext cx="1000132" cy="328146"/>
            </a:xfrm>
            <a:prstGeom prst="rect">
              <a:avLst/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</a:rPr>
                <a:t>SST obs.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714875" y="3643313"/>
              <a:ext cx="2214578" cy="1246954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Model </a:t>
              </a:r>
              <a:r>
                <a:rPr lang="fr-FR" sz="1400" b="1" dirty="0" err="1" smtClean="0"/>
                <a:t>dependant</a:t>
              </a:r>
              <a:r>
                <a:rPr lang="fr-FR" sz="1400" b="1" dirty="0" smtClean="0"/>
                <a:t> fluxes</a:t>
              </a:r>
            </a:p>
            <a:p>
              <a:r>
                <a:rPr lang="fr-FR" sz="1400" b="1" dirty="0" smtClean="0"/>
                <a:t> </a:t>
              </a:r>
              <a:r>
                <a:rPr lang="fr-FR" sz="1400" dirty="0" smtClean="0"/>
                <a:t>(</a:t>
              </a:r>
              <a:r>
                <a:rPr lang="fr-FR" sz="1400" dirty="0" err="1" smtClean="0"/>
                <a:t>evaporation</a:t>
              </a:r>
              <a:r>
                <a:rPr lang="fr-FR" sz="1400" dirty="0" smtClean="0"/>
                <a:t>, </a:t>
              </a:r>
              <a:r>
                <a:rPr lang="fr-FR" sz="1400" dirty="0" err="1" smtClean="0"/>
                <a:t>wind</a:t>
              </a:r>
              <a:r>
                <a:rPr lang="fr-FR" sz="1400" dirty="0" smtClean="0"/>
                <a:t>, turbulent </a:t>
              </a:r>
              <a:r>
                <a:rPr lang="fr-FR" sz="1400" dirty="0" err="1" smtClean="0"/>
                <a:t>heat</a:t>
              </a:r>
              <a:r>
                <a:rPr lang="fr-FR" sz="1400" dirty="0" smtClean="0"/>
                <a:t> flux, radiative fluxes)</a:t>
              </a:r>
              <a:endParaRPr lang="fr-FR" sz="1400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714875" y="2786058"/>
              <a:ext cx="1571637" cy="32814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 smtClean="0"/>
                <a:t>Bulk</a:t>
              </a:r>
              <a:r>
                <a:rPr lang="fr-FR" sz="1400" b="1" dirty="0" smtClean="0"/>
                <a:t> </a:t>
              </a:r>
              <a:r>
                <a:rPr lang="fr-FR" sz="1400" b="1" dirty="0" err="1" smtClean="0"/>
                <a:t>formulae</a:t>
              </a:r>
              <a:r>
                <a:rPr lang="fr-FR" sz="1400" b="1" dirty="0" smtClean="0"/>
                <a:t> </a:t>
              </a:r>
              <a:endParaRPr lang="fr-FR" sz="1400" b="1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714875" y="1925414"/>
              <a:ext cx="1643074" cy="32814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Model output</a:t>
              </a:r>
              <a:endParaRPr lang="fr-FR" sz="1400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858016" y="2357431"/>
              <a:ext cx="1785949" cy="101725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err="1" smtClean="0"/>
                <a:t>Atmospheric</a:t>
              </a:r>
              <a:r>
                <a:rPr lang="fr-FR" sz="1400" b="1" dirty="0" smtClean="0"/>
                <a:t> variables </a:t>
              </a:r>
              <a:r>
                <a:rPr lang="fr-FR" sz="1400" b="1" dirty="0" err="1" smtClean="0"/>
                <a:t>ERAi</a:t>
              </a:r>
              <a:endParaRPr lang="fr-FR" sz="1400" b="1" dirty="0" smtClean="0"/>
            </a:p>
            <a:p>
              <a:r>
                <a:rPr lang="fr-FR" sz="1400" b="1" dirty="0" smtClean="0"/>
                <a:t> </a:t>
              </a:r>
              <a:r>
                <a:rPr lang="fr-FR" sz="1400" dirty="0" smtClean="0"/>
                <a:t>(</a:t>
              </a:r>
              <a:r>
                <a:rPr lang="fr-FR" sz="1400" dirty="0" err="1" smtClean="0">
                  <a:latin typeface="Symbol" pitchFamily="18" charset="2"/>
                </a:rPr>
                <a:t>q</a:t>
              </a:r>
              <a:r>
                <a:rPr lang="fr-FR" sz="1400" dirty="0" err="1" smtClean="0"/>
                <a:t>a</a:t>
              </a:r>
              <a:r>
                <a:rPr lang="fr-FR" sz="1400" dirty="0" smtClean="0"/>
                <a:t>, </a:t>
              </a:r>
              <a:r>
                <a:rPr lang="fr-FR" sz="1400" dirty="0" err="1" smtClean="0"/>
                <a:t>qa</a:t>
              </a:r>
              <a:r>
                <a:rPr lang="fr-FR" sz="1400" dirty="0" smtClean="0"/>
                <a:t>, </a:t>
              </a:r>
              <a:r>
                <a:rPr lang="fr-FR" sz="1400" dirty="0" err="1" smtClean="0"/>
                <a:t>Ua</a:t>
              </a:r>
              <a:r>
                <a:rPr lang="fr-FR" sz="1400" dirty="0" smtClean="0"/>
                <a:t>, </a:t>
              </a:r>
              <a:r>
                <a:rPr lang="fr-FR" sz="1400" dirty="0" err="1" smtClean="0"/>
                <a:t>radsw</a:t>
              </a:r>
              <a:r>
                <a:rPr lang="fr-FR" sz="1400" dirty="0" smtClean="0"/>
                <a:t>, </a:t>
              </a:r>
              <a:r>
                <a:rPr lang="fr-FR" sz="1400" dirty="0" err="1" smtClean="0"/>
                <a:t>radlw</a:t>
              </a:r>
              <a:r>
                <a:rPr lang="fr-FR" sz="1400" dirty="0" smtClean="0"/>
                <a:t>)</a:t>
              </a:r>
              <a:endParaRPr lang="fr-FR" sz="1400" dirty="0"/>
            </a:p>
          </p:txBody>
        </p:sp>
        <p:sp>
          <p:nvSpPr>
            <p:cNvPr id="27" name="Flèche vers le bas 26"/>
            <p:cNvSpPr/>
            <p:nvPr/>
          </p:nvSpPr>
          <p:spPr>
            <a:xfrm rot="3960000" flipH="1">
              <a:off x="6503520" y="4719309"/>
              <a:ext cx="314304" cy="1437478"/>
            </a:xfrm>
            <a:prstGeom prst="downArrow">
              <a:avLst/>
            </a:prstGeom>
            <a:solidFill>
              <a:srgbClr val="FFCC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Assimilation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Flèche vers le bas 27"/>
            <p:cNvSpPr/>
            <p:nvPr/>
          </p:nvSpPr>
          <p:spPr>
            <a:xfrm rot="5400000" flipH="1">
              <a:off x="6485806" y="2697494"/>
              <a:ext cx="186604" cy="566477"/>
            </a:xfrm>
            <a:prstGeom prst="downArrow">
              <a:avLst/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0" y="0"/>
            <a:ext cx="457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Surface Heat Flux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30827" y="926673"/>
            <a:ext cx="615632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FFC000"/>
                </a:solidFill>
                <a:ea typeface="WenQuanYi Micro Hei" charset="0"/>
                <a:cs typeface="WenQuanYi Micro Hei" charset="0"/>
              </a:rPr>
              <a:t>Time-mean Net Heat Flux 1993-2009 (Downwards) 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78613" y="0"/>
            <a:ext cx="2465387" cy="30995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FFFFFF"/>
                </a:solidFill>
                <a:ea typeface="WenQuanYi Micro Hei" charset="0"/>
                <a:cs typeface="WenQuanYi Micro Hei" charset="0"/>
              </a:rPr>
              <a:t>5 –Validation: Intercomparison</a:t>
            </a:r>
            <a:endParaRPr lang="en-US" sz="1400" dirty="0">
              <a:solidFill>
                <a:srgbClr val="FFFFFF"/>
              </a:solidFill>
              <a:ea typeface="WenQuanYi Micro Hei" charset="0"/>
              <a:cs typeface="WenQuanYi Micro Hei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2671"/>
            <a:ext cx="6532260" cy="513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4101" name="Group 5"/>
          <p:cNvGraphicFramePr>
            <a:graphicFrameLocks noGrp="1"/>
          </p:cNvGraphicFramePr>
          <p:nvPr/>
        </p:nvGraphicFramePr>
        <p:xfrm>
          <a:off x="6727949" y="3683571"/>
          <a:ext cx="2222054" cy="1886504"/>
        </p:xfrm>
        <a:graphic>
          <a:graphicData uri="http://schemas.openxmlformats.org/drawingml/2006/table">
            <a:tbl>
              <a:tblPr/>
              <a:tblGrid>
                <a:gridCol w="887128"/>
                <a:gridCol w="667993"/>
                <a:gridCol w="666933"/>
              </a:tblGrid>
              <a:tr h="235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Exp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GLO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60-60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235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CGLORS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-5.9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-1.4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CC"/>
                    </a:solidFill>
                  </a:tcPr>
                </a:tc>
              </a:tr>
              <a:tr h="235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GLORYS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3.5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85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6.3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CC"/>
                    </a:solidFill>
                  </a:tcPr>
                </a:tc>
              </a:tr>
              <a:tr h="235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U-READ.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4.1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7.0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CC"/>
                    </a:solidFill>
                  </a:tcPr>
                </a:tc>
              </a:tr>
              <a:tr h="235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LEGI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0.6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3.2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CC"/>
                    </a:solidFill>
                  </a:tcPr>
                </a:tc>
              </a:tr>
              <a:tr h="235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ERA-INT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4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8.6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4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10.8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CC"/>
                    </a:solidFill>
                  </a:tcPr>
                </a:tc>
              </a:tr>
              <a:tr h="235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MyO-ENS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WenQuanYi Micro Hei" charset="0"/>
                          <a:cs typeface="WenQuanYi Micro Hei" charset="0"/>
                        </a:rPr>
                        <a:t>0.6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3.8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CC"/>
                    </a:solidFill>
                  </a:tcPr>
                </a:tc>
              </a:tr>
              <a:tr h="235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  OAFlux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 - 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DejaVu Sans" pitchFamily="34" charset="0"/>
                        </a:rPr>
                        <a:t>29.1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CC"/>
                    </a:solidFill>
                  </a:tcPr>
                </a:tc>
              </a:tr>
            </a:tbl>
          </a:graphicData>
        </a:graphic>
      </p:graphicFrame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7886" y="676352"/>
            <a:ext cx="3026114" cy="2239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0" y="0"/>
            <a:ext cx="457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Surface Heat Flux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43768" y="1214422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SST_MyOCompare.png"/>
          <p:cNvPicPr>
            <a:picLocks noChangeAspect="1"/>
          </p:cNvPicPr>
          <p:nvPr/>
        </p:nvPicPr>
        <p:blipFill>
          <a:blip r:embed="rId2" cstate="print"/>
          <a:srcRect l="4704" t="6364" r="7260" b="67054"/>
          <a:stretch>
            <a:fillRect/>
          </a:stretch>
        </p:blipFill>
        <p:spPr>
          <a:xfrm>
            <a:off x="443100" y="907770"/>
            <a:ext cx="8286776" cy="3286148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358123" y="4314677"/>
          <a:ext cx="6096000" cy="21894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22797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Mean [</a:t>
                      </a:r>
                      <a:r>
                        <a:rPr lang="en-GB" sz="1600" b="0" baseline="30000" dirty="0" err="1" smtClean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en-GB" sz="1600" b="0" dirty="0" err="1" smtClean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 [</a:t>
                      </a:r>
                      <a:r>
                        <a:rPr lang="en-GB" sz="1600" b="0" baseline="30000" dirty="0" err="1" smtClean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en-GB" sz="1600" b="0" dirty="0" err="1" smtClean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Trend </a:t>
                      </a:r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GB" sz="1400" b="0" baseline="30000" dirty="0" err="1" smtClean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en-GB" sz="1400" b="0" dirty="0" err="1" smtClean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GB" sz="1400" b="0" dirty="0" smtClean="0">
                          <a:solidFill>
                            <a:schemeClr val="bg1"/>
                          </a:solidFill>
                        </a:rPr>
                        <a:t> yr</a:t>
                      </a:r>
                      <a:r>
                        <a:rPr lang="en-GB" sz="1400" b="0" baseline="30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en-GB" sz="1400" b="0" baseline="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Correlation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CGLORS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20.91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0.19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0.0152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0.86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GLORYS2v1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18.61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0.23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0.0155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0.30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MJM95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18.23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0.15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0.0045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0.86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UR025.4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18.24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0.19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0.0198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0.88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Reynolds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18.22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0.17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0.0164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0" y="0"/>
            <a:ext cx="457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Global Mean SST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5 –Validation: Intercomparison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678613" y="0"/>
            <a:ext cx="2465387" cy="30995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>
                <a:solidFill>
                  <a:srgbClr val="FFFFFF"/>
                </a:solidFill>
                <a:ea typeface="WenQuanYi Micro Hei" charset="0"/>
                <a:cs typeface="WenQuanYi Micro Hei" charset="0"/>
              </a:rPr>
              <a:t>5 –Validation: Intercomparison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01" y="324000"/>
            <a:ext cx="8243124" cy="6533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071759" y="4916827"/>
            <a:ext cx="4499035" cy="1510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Intercomparison of reanalyses: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SST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FF9900"/>
                </a:solidFill>
                <a:ea typeface="WenQuanYi Micro Hei" charset="0"/>
                <a:cs typeface="WenQuanYi Micro Hei" charset="0"/>
              </a:rPr>
              <a:t>Time-mean SST minus WOA2009 </a:t>
            </a:r>
            <a:endParaRPr lang="en-US" sz="2000" b="1" dirty="0">
              <a:solidFill>
                <a:srgbClr val="FF9900"/>
              </a:solidFill>
              <a:ea typeface="WenQuanYi Micro Hei" charset="0"/>
              <a:cs typeface="WenQuanYi Micro He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678613" y="0"/>
            <a:ext cx="2465387" cy="30995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FFFFFF"/>
                </a:solidFill>
                <a:ea typeface="WenQuanYi Micro Hei" charset="0"/>
                <a:cs typeface="WenQuanYi Micro Hei" charset="0"/>
              </a:rPr>
              <a:t>5 –Validation: Intercomparison</a:t>
            </a:r>
            <a:endParaRPr lang="en-US" sz="1400" dirty="0">
              <a:solidFill>
                <a:srgbClr val="FFFFFF"/>
              </a:solidFill>
              <a:ea typeface="WenQuanYi Micro Hei" charset="0"/>
              <a:cs typeface="WenQuanYi Micro Hei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00" y="324000"/>
            <a:ext cx="8254468" cy="653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071759" y="4916827"/>
            <a:ext cx="4499035" cy="1510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Intercomparison of reanalyses: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SSS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FF9900"/>
                </a:solidFill>
                <a:ea typeface="WenQuanYi Micro Hei" charset="0"/>
                <a:cs typeface="WenQuanYi Micro Hei" charset="0"/>
              </a:rPr>
              <a:t>Time-mean SSS minus WOA2009 </a:t>
            </a:r>
            <a:endParaRPr lang="en-US" sz="2000" b="1" dirty="0">
              <a:solidFill>
                <a:srgbClr val="FF9900"/>
              </a:solidFill>
              <a:ea typeface="WenQuanYi Micro Hei" charset="0"/>
              <a:cs typeface="WenQuanYi Micro Hei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85147" y="4421876"/>
            <a:ext cx="1719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SSS relaxation</a:t>
            </a:r>
            <a:endParaRPr lang="en-US" sz="1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678613" y="0"/>
            <a:ext cx="2465387" cy="30995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>
                <a:solidFill>
                  <a:srgbClr val="FFFFFF"/>
                </a:solidFill>
                <a:ea typeface="WenQuanYi Micro Hei" charset="0"/>
                <a:cs typeface="WenQuanYi Micro Hei" charset="0"/>
              </a:rPr>
              <a:t>5 –Validation: Intercomparison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00" y="324000"/>
            <a:ext cx="8222327" cy="653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071759" y="4916827"/>
            <a:ext cx="4499035" cy="1510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Intercomparison of reanalyses: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 at 300 m Depth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FF9900"/>
                </a:solidFill>
                <a:ea typeface="WenQuanYi Micro Hei" charset="0"/>
                <a:cs typeface="WenQuanYi Micro Hei" charset="0"/>
              </a:rPr>
              <a:t>Time-mean T300 minus WOA2009 </a:t>
            </a:r>
            <a:endParaRPr lang="en-US" sz="2000" b="1" dirty="0">
              <a:solidFill>
                <a:srgbClr val="FF9900"/>
              </a:solidFill>
              <a:ea typeface="WenQuanYi Micro Hei" charset="0"/>
              <a:cs typeface="WenQuanYi Micro He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678613" y="0"/>
            <a:ext cx="2465387" cy="30995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>
                <a:solidFill>
                  <a:srgbClr val="FFFFFF"/>
                </a:solidFill>
                <a:ea typeface="WenQuanYi Micro Hei" charset="0"/>
                <a:cs typeface="WenQuanYi Micro Hei" charset="0"/>
              </a:rPr>
              <a:t>5 –Validation: Intercomparison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00" y="324000"/>
            <a:ext cx="8222327" cy="6533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071759" y="4916827"/>
            <a:ext cx="4499035" cy="1448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Intercomparison of reanalyses: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 at 300 m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FF9900"/>
                </a:solidFill>
                <a:ea typeface="WenQuanYi Micro Hei" charset="0"/>
                <a:cs typeface="WenQuanYi Micro Hei" charset="0"/>
              </a:rPr>
              <a:t>Time-mean S300 minus WOA2009 </a:t>
            </a:r>
            <a:endParaRPr lang="en-US" sz="2000" b="1" dirty="0">
              <a:solidFill>
                <a:srgbClr val="FF9900"/>
              </a:solidFill>
              <a:ea typeface="WenQuanYi Micro Hei" charset="0"/>
              <a:cs typeface="WenQuanYi Micro He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3295"/>
            <a:ext cx="9144000" cy="616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265005" y="187779"/>
            <a:ext cx="8439462" cy="4031873"/>
          </a:xfrm>
          <a:prstGeom prst="rect">
            <a:avLst/>
          </a:prstGeom>
          <a:solidFill>
            <a:schemeClr val="bg1"/>
          </a:solidFill>
          <a:ln w="1905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pPr algn="ctr"/>
            <a:r>
              <a:rPr lang="en-US" sz="3200" dirty="0" smtClean="0">
                <a:solidFill>
                  <a:srgbClr val="FF3300"/>
                </a:solidFill>
              </a:rPr>
              <a:t>European Ocean Monitoring service</a:t>
            </a:r>
          </a:p>
          <a:p>
            <a:r>
              <a:rPr lang="en-US" sz="3200" dirty="0" smtClean="0"/>
              <a:t>which includes global ocean reanalyses</a:t>
            </a:r>
          </a:p>
          <a:p>
            <a:endParaRPr lang="en-US" sz="3200" dirty="0" smtClean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870371" y="0"/>
            <a:ext cx="1273628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1 - Objectives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5 –Validation: Intercomparison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431" y="1206809"/>
            <a:ext cx="7983942" cy="515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0" y="0"/>
            <a:ext cx="536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Global Mean 0-700 m Heat Content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2169994" y="1446663"/>
            <a:ext cx="3260848" cy="423081"/>
            <a:chOff x="2169994" y="1446663"/>
            <a:chExt cx="3260848" cy="423081"/>
          </a:xfrm>
        </p:grpSpPr>
        <p:grpSp>
          <p:nvGrpSpPr>
            <p:cNvPr id="14" name="Groupe 13"/>
            <p:cNvGrpSpPr/>
            <p:nvPr/>
          </p:nvGrpSpPr>
          <p:grpSpPr>
            <a:xfrm>
              <a:off x="2169994" y="1446663"/>
              <a:ext cx="504000" cy="423081"/>
              <a:chOff x="2169994" y="1446663"/>
              <a:chExt cx="504000" cy="423081"/>
            </a:xfrm>
          </p:grpSpPr>
          <p:cxnSp>
            <p:nvCxnSpPr>
              <p:cNvPr id="9" name="Connecteur droit 8"/>
              <p:cNvCxnSpPr/>
              <p:nvPr/>
            </p:nvCxnSpPr>
            <p:spPr>
              <a:xfrm>
                <a:off x="2169994" y="1733266"/>
                <a:ext cx="504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/>
              <p:nvPr/>
            </p:nvCxnSpPr>
            <p:spPr>
              <a:xfrm>
                <a:off x="2169994" y="1446663"/>
                <a:ext cx="50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/>
              <p:cNvCxnSpPr/>
              <p:nvPr/>
            </p:nvCxnSpPr>
            <p:spPr>
              <a:xfrm>
                <a:off x="2169994" y="1596788"/>
                <a:ext cx="504000" cy="0"/>
              </a:xfrm>
              <a:prstGeom prst="line">
                <a:avLst/>
              </a:prstGeom>
              <a:ln w="28575">
                <a:solidFill>
                  <a:srgbClr val="0000A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>
                <a:off x="2169994" y="1869744"/>
                <a:ext cx="504000" cy="0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12"/>
            <p:cNvCxnSpPr/>
            <p:nvPr/>
          </p:nvCxnSpPr>
          <p:spPr>
            <a:xfrm>
              <a:off x="4926842" y="1446663"/>
              <a:ext cx="504000" cy="0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798" y="1201002"/>
            <a:ext cx="8501595" cy="47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536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Global Mean 0-700 m Heat Content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716433" y="6040923"/>
            <a:ext cx="334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Difference from first year mean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2238232" y="1419367"/>
            <a:ext cx="3399600" cy="409433"/>
            <a:chOff x="2238232" y="1419367"/>
            <a:chExt cx="3399600" cy="409433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2238232" y="1692322"/>
              <a:ext cx="50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2238232" y="1433015"/>
              <a:ext cx="50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2238232" y="1555844"/>
              <a:ext cx="504000" cy="0"/>
            </a:xfrm>
            <a:prstGeom prst="line">
              <a:avLst/>
            </a:prstGeom>
            <a:ln w="38100">
              <a:solidFill>
                <a:srgbClr val="0000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2238232" y="1828800"/>
              <a:ext cx="50400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5131560" y="1419367"/>
              <a:ext cx="504000" cy="0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5133832" y="1571767"/>
              <a:ext cx="504000" cy="0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052513"/>
            <a:ext cx="7488237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265238" y="2690813"/>
            <a:ext cx="4425950" cy="1962150"/>
            <a:chOff x="797" y="833"/>
            <a:chExt cx="2788" cy="1236"/>
          </a:xfrm>
        </p:grpSpPr>
        <p:sp>
          <p:nvSpPr>
            <p:cNvPr id="52234" name="AutoShape 8"/>
            <p:cNvSpPr>
              <a:spLocks noChangeArrowheads="1"/>
            </p:cNvSpPr>
            <p:nvPr/>
          </p:nvSpPr>
          <p:spPr bwMode="auto">
            <a:xfrm>
              <a:off x="1977" y="1707"/>
              <a:ext cx="132" cy="132"/>
            </a:xfrm>
            <a:prstGeom prst="diamond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5" name="AutoShape 9"/>
            <p:cNvSpPr>
              <a:spLocks noChangeArrowheads="1"/>
            </p:cNvSpPr>
            <p:nvPr/>
          </p:nvSpPr>
          <p:spPr bwMode="auto">
            <a:xfrm>
              <a:off x="797" y="1937"/>
              <a:ext cx="132" cy="132"/>
            </a:xfrm>
            <a:prstGeom prst="diamond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6" name="AutoShape 10"/>
            <p:cNvSpPr>
              <a:spLocks noChangeArrowheads="1"/>
            </p:cNvSpPr>
            <p:nvPr/>
          </p:nvSpPr>
          <p:spPr bwMode="auto">
            <a:xfrm>
              <a:off x="1530" y="1937"/>
              <a:ext cx="132" cy="132"/>
            </a:xfrm>
            <a:prstGeom prst="diamond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7" name="AutoShape 12"/>
            <p:cNvSpPr>
              <a:spLocks noChangeArrowheads="1"/>
            </p:cNvSpPr>
            <p:nvPr/>
          </p:nvSpPr>
          <p:spPr bwMode="auto">
            <a:xfrm>
              <a:off x="1746" y="1661"/>
              <a:ext cx="131" cy="132"/>
            </a:xfrm>
            <a:prstGeom prst="diamond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8" name="AutoShape 13"/>
            <p:cNvSpPr>
              <a:spLocks noChangeArrowheads="1"/>
            </p:cNvSpPr>
            <p:nvPr/>
          </p:nvSpPr>
          <p:spPr bwMode="auto">
            <a:xfrm>
              <a:off x="1027" y="1799"/>
              <a:ext cx="131" cy="132"/>
            </a:xfrm>
            <a:prstGeom prst="diamond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9" name="AutoShape 14"/>
            <p:cNvSpPr>
              <a:spLocks noChangeArrowheads="1"/>
            </p:cNvSpPr>
            <p:nvPr/>
          </p:nvSpPr>
          <p:spPr bwMode="auto">
            <a:xfrm>
              <a:off x="2250" y="1661"/>
              <a:ext cx="131" cy="132"/>
            </a:xfrm>
            <a:prstGeom prst="diamond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0" name="AutoShape 15"/>
            <p:cNvSpPr>
              <a:spLocks noChangeArrowheads="1"/>
            </p:cNvSpPr>
            <p:nvPr/>
          </p:nvSpPr>
          <p:spPr bwMode="auto">
            <a:xfrm>
              <a:off x="2472" y="1207"/>
              <a:ext cx="131" cy="132"/>
            </a:xfrm>
            <a:prstGeom prst="diamond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1" name="AutoShape 16"/>
            <p:cNvSpPr>
              <a:spLocks noChangeArrowheads="1"/>
            </p:cNvSpPr>
            <p:nvPr/>
          </p:nvSpPr>
          <p:spPr bwMode="auto">
            <a:xfrm>
              <a:off x="2721" y="1477"/>
              <a:ext cx="131" cy="132"/>
            </a:xfrm>
            <a:prstGeom prst="diamond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2" name="AutoShape 17"/>
            <p:cNvSpPr>
              <a:spLocks noChangeArrowheads="1"/>
            </p:cNvSpPr>
            <p:nvPr/>
          </p:nvSpPr>
          <p:spPr bwMode="auto">
            <a:xfrm>
              <a:off x="2950" y="1339"/>
              <a:ext cx="131" cy="132"/>
            </a:xfrm>
            <a:prstGeom prst="diamond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3" name="AutoShape 18"/>
            <p:cNvSpPr>
              <a:spLocks noChangeArrowheads="1"/>
            </p:cNvSpPr>
            <p:nvPr/>
          </p:nvSpPr>
          <p:spPr bwMode="auto">
            <a:xfrm>
              <a:off x="3179" y="1018"/>
              <a:ext cx="131" cy="131"/>
            </a:xfrm>
            <a:prstGeom prst="diamond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4" name="AutoShape 19"/>
            <p:cNvSpPr>
              <a:spLocks noChangeArrowheads="1"/>
            </p:cNvSpPr>
            <p:nvPr/>
          </p:nvSpPr>
          <p:spPr bwMode="auto">
            <a:xfrm>
              <a:off x="3454" y="833"/>
              <a:ext cx="131" cy="132"/>
            </a:xfrm>
            <a:prstGeom prst="diamond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5" name="AutoShape 25"/>
            <p:cNvSpPr>
              <a:spLocks noChangeArrowheads="1"/>
            </p:cNvSpPr>
            <p:nvPr/>
          </p:nvSpPr>
          <p:spPr bwMode="auto">
            <a:xfrm>
              <a:off x="1292" y="1933"/>
              <a:ext cx="132" cy="132"/>
            </a:xfrm>
            <a:prstGeom prst="diamond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66" name="Line 22"/>
          <p:cNvSpPr>
            <a:spLocks noChangeShapeType="1"/>
          </p:cNvSpPr>
          <p:nvPr/>
        </p:nvSpPr>
        <p:spPr bwMode="auto">
          <a:xfrm flipV="1">
            <a:off x="1187450" y="2205038"/>
            <a:ext cx="6769100" cy="27368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29" name="Text Box 27"/>
          <p:cNvSpPr txBox="1">
            <a:spLocks noChangeArrowheads="1"/>
          </p:cNvSpPr>
          <p:nvPr/>
        </p:nvSpPr>
        <p:spPr bwMode="auto">
          <a:xfrm>
            <a:off x="6239159" y="4747762"/>
            <a:ext cx="155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GLORYS2V1</a:t>
            </a: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1692275" y="2924175"/>
            <a:ext cx="1873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</a:rPr>
              <a:t>Levitus</a:t>
            </a:r>
            <a:r>
              <a:rPr lang="en-US" b="1" dirty="0">
                <a:solidFill>
                  <a:srgbClr val="FF6600"/>
                </a:solidFill>
              </a:rPr>
              <a:t> et al., GRL 2005</a:t>
            </a:r>
          </a:p>
        </p:txBody>
      </p:sp>
      <p:sp>
        <p:nvSpPr>
          <p:cNvPr id="52231" name="Text Box 31"/>
          <p:cNvSpPr txBox="1">
            <a:spLocks noChangeArrowheads="1"/>
          </p:cNvSpPr>
          <p:nvPr/>
        </p:nvSpPr>
        <p:spPr bwMode="auto">
          <a:xfrm>
            <a:off x="1476375" y="1531938"/>
            <a:ext cx="3427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Ocean Heat Content 0-700m</a:t>
            </a:r>
          </a:p>
        </p:txBody>
      </p:sp>
      <p:sp>
        <p:nvSpPr>
          <p:cNvPr id="52232" name="Text Box 32"/>
          <p:cNvSpPr txBox="1">
            <a:spLocks noChangeArrowheads="1"/>
          </p:cNvSpPr>
          <p:nvPr/>
        </p:nvSpPr>
        <p:spPr bwMode="auto">
          <a:xfrm rot="-5400000">
            <a:off x="552825" y="2905757"/>
            <a:ext cx="73770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10</a:t>
            </a:r>
            <a:r>
              <a:rPr lang="en-US" sz="2000" baseline="30000" dirty="0"/>
              <a:t>22 </a:t>
            </a:r>
            <a:r>
              <a:rPr lang="en-US" sz="2000" dirty="0"/>
              <a:t>J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0" y="0"/>
            <a:ext cx="536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Global Mean 0-700 m Heat Content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5 –Validation: Intercomparison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6913" y="1133498"/>
            <a:ext cx="4637087" cy="404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6815470" y="4353305"/>
            <a:ext cx="200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Lyman et al. 2010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 l="4621"/>
          <a:stretch>
            <a:fillRect/>
          </a:stretch>
        </p:blipFill>
        <p:spPr bwMode="auto">
          <a:xfrm>
            <a:off x="13644" y="873457"/>
            <a:ext cx="4788540" cy="469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5 –Validation: Intercomparison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536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Global Mean 0-700 m Heat Content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 cstate="print"/>
          <a:srcRect l="7107" r="7761"/>
          <a:stretch>
            <a:fillRect/>
          </a:stretch>
        </p:blipFill>
        <p:spPr bwMode="auto">
          <a:xfrm>
            <a:off x="736979" y="970744"/>
            <a:ext cx="8031658" cy="47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-1" y="0"/>
            <a:ext cx="5745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Global Mean 0-2000 m Heat Content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2169993" y="1460310"/>
            <a:ext cx="50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2169993" y="1201003"/>
            <a:ext cx="50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2169993" y="1323832"/>
            <a:ext cx="504000" cy="0"/>
          </a:xfrm>
          <a:prstGeom prst="line">
            <a:avLst/>
          </a:prstGeom>
          <a:ln w="38100">
            <a:solidFill>
              <a:srgbClr val="000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169993" y="1596788"/>
            <a:ext cx="504000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5336281" y="1187355"/>
            <a:ext cx="5040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517" y="1032176"/>
            <a:ext cx="8291346" cy="47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2716433" y="6040923"/>
            <a:ext cx="334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Difference from first year mean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5581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Global Mean 0-2000 m Heat Content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2238232" y="1241943"/>
            <a:ext cx="3399600" cy="409433"/>
            <a:chOff x="2238232" y="1419367"/>
            <a:chExt cx="3399600" cy="409433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2238232" y="1692322"/>
              <a:ext cx="50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2238232" y="1433015"/>
              <a:ext cx="50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2238232" y="1555844"/>
              <a:ext cx="504000" cy="0"/>
            </a:xfrm>
            <a:prstGeom prst="line">
              <a:avLst/>
            </a:prstGeom>
            <a:ln w="38100">
              <a:solidFill>
                <a:srgbClr val="0000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2238232" y="1828800"/>
              <a:ext cx="50400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5131560" y="1419367"/>
              <a:ext cx="504000" cy="0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5133832" y="1571767"/>
              <a:ext cx="504000" cy="0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121" y="1395823"/>
            <a:ext cx="8417628" cy="47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-1" y="0"/>
            <a:ext cx="6632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Global Mean 2000 m to bottom Heat Content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2279176" y="1596791"/>
            <a:ext cx="3399600" cy="409433"/>
            <a:chOff x="2238232" y="1419367"/>
            <a:chExt cx="3399600" cy="409433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2238232" y="1692322"/>
              <a:ext cx="50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2238232" y="1433015"/>
              <a:ext cx="50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2238232" y="1555844"/>
              <a:ext cx="504000" cy="0"/>
            </a:xfrm>
            <a:prstGeom prst="line">
              <a:avLst/>
            </a:prstGeom>
            <a:ln w="38100">
              <a:solidFill>
                <a:srgbClr val="0000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2238232" y="1828800"/>
              <a:ext cx="50400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5131560" y="1419367"/>
              <a:ext cx="504000" cy="0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5133832" y="1571767"/>
              <a:ext cx="504000" cy="0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779" y="1274998"/>
            <a:ext cx="8325195" cy="47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-1" y="0"/>
            <a:ext cx="6796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Global Mean 2000 m to bottom Heat Content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716433" y="6040923"/>
            <a:ext cx="334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Difference from first year mean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292824" y="1473959"/>
            <a:ext cx="3399600" cy="409433"/>
            <a:chOff x="2238232" y="1419367"/>
            <a:chExt cx="3399600" cy="409433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2238232" y="1692322"/>
              <a:ext cx="50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2238232" y="1433015"/>
              <a:ext cx="50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2238232" y="1555844"/>
              <a:ext cx="504000" cy="0"/>
            </a:xfrm>
            <a:prstGeom prst="line">
              <a:avLst/>
            </a:prstGeom>
            <a:ln w="38100">
              <a:solidFill>
                <a:srgbClr val="0000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2238232" y="1828800"/>
              <a:ext cx="50400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5131560" y="1419367"/>
              <a:ext cx="504000" cy="0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5133832" y="1571767"/>
              <a:ext cx="504000" cy="0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ceC_SpatialMap_March_MyOCompa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495" t="7260" r="62859" b="10663"/>
          <a:stretch>
            <a:fillRect/>
          </a:stretch>
        </p:blipFill>
        <p:spPr>
          <a:xfrm rot="5400000">
            <a:off x="3393272" y="-1464503"/>
            <a:ext cx="2357454" cy="8286809"/>
          </a:xfrm>
        </p:spPr>
      </p:pic>
      <p:pic>
        <p:nvPicPr>
          <p:cNvPr id="5" name="Content Placeholder 3" descr="IceC_SpatialMap_March_MyOCompare.png"/>
          <p:cNvPicPr>
            <a:picLocks noChangeAspect="1"/>
          </p:cNvPicPr>
          <p:nvPr/>
        </p:nvPicPr>
        <p:blipFill>
          <a:blip r:embed="rId2" cstate="print"/>
          <a:srcRect l="55377" t="7260" r="14782" b="10663"/>
          <a:stretch>
            <a:fillRect/>
          </a:stretch>
        </p:blipFill>
        <p:spPr bwMode="auto">
          <a:xfrm rot="5400000">
            <a:off x="3424231" y="852469"/>
            <a:ext cx="2295540" cy="828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96942" y="1130842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Northern  Hemisphere – March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1" y="0"/>
            <a:ext cx="633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Sea Ice Concentration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ceC_SpatialMap_September_MyOCompa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5279" t="7383" r="14943" b="10540"/>
          <a:stretch>
            <a:fillRect/>
          </a:stretch>
        </p:blipFill>
        <p:spPr>
          <a:xfrm rot="5400000">
            <a:off x="3464711" y="821513"/>
            <a:ext cx="2428891" cy="8786874"/>
          </a:xfrm>
        </p:spPr>
      </p:pic>
      <p:pic>
        <p:nvPicPr>
          <p:cNvPr id="5" name="Content Placeholder 3" descr="IceC_SpatialMap_September_MyOCompare.png"/>
          <p:cNvPicPr>
            <a:picLocks noChangeAspect="1"/>
          </p:cNvPicPr>
          <p:nvPr/>
        </p:nvPicPr>
        <p:blipFill>
          <a:blip r:embed="rId2" cstate="print"/>
          <a:srcRect l="6117" t="7383" r="63230" b="10540"/>
          <a:stretch>
            <a:fillRect/>
          </a:stretch>
        </p:blipFill>
        <p:spPr bwMode="auto">
          <a:xfrm rot="5400000">
            <a:off x="3428993" y="-1571659"/>
            <a:ext cx="2500328" cy="878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71736" y="1130842"/>
            <a:ext cx="355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Northern  Hemisphere – September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1" y="0"/>
            <a:ext cx="633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Sea Ice Concentration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7800" y="5141"/>
            <a:ext cx="875710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CC"/>
                </a:solidFill>
              </a:rPr>
              <a:t>Objective of </a:t>
            </a:r>
            <a:r>
              <a:rPr lang="en-US" sz="2800" b="1" dirty="0" err="1" smtClean="0">
                <a:solidFill>
                  <a:srgbClr val="FFFFCC"/>
                </a:solidFill>
              </a:rPr>
              <a:t>MyOcean</a:t>
            </a:r>
            <a:r>
              <a:rPr lang="en-US" sz="2800" b="1" dirty="0" smtClean="0">
                <a:solidFill>
                  <a:srgbClr val="FFFFCC"/>
                </a:solidFill>
              </a:rPr>
              <a:t> global ocean reanalysis project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 provide a series of </a:t>
            </a:r>
            <a:r>
              <a:rPr lang="en-US" sz="2400" dirty="0" smtClean="0">
                <a:solidFill>
                  <a:srgbClr val="FFCC00"/>
                </a:solidFill>
              </a:rPr>
              <a:t>eddy permitting (1/4°) global ocean simulations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Covering the recent </a:t>
            </a:r>
            <a:r>
              <a:rPr lang="en-US" sz="2400" dirty="0" smtClean="0">
                <a:solidFill>
                  <a:srgbClr val="FFCC00"/>
                </a:solidFill>
              </a:rPr>
              <a:t>period</a:t>
            </a:r>
            <a:r>
              <a:rPr lang="en-US" sz="2400" dirty="0" smtClean="0">
                <a:solidFill>
                  <a:schemeClr val="bg1"/>
                </a:solidFill>
              </a:rPr>
              <a:t> during which </a:t>
            </a:r>
            <a:r>
              <a:rPr lang="en-US" sz="2400" dirty="0" smtClean="0">
                <a:solidFill>
                  <a:srgbClr val="FFCC00"/>
                </a:solidFill>
              </a:rPr>
              <a:t>altimeter data are available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(period starting with the launch of TOPEX/POSEIDON and ERS-1 satellites early in the 90’s) 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CC00"/>
                </a:solidFill>
              </a:rPr>
              <a:t>Constrained by assimilation of observations </a:t>
            </a:r>
            <a:r>
              <a:rPr lang="en-US" sz="2400" dirty="0" smtClean="0">
                <a:solidFill>
                  <a:schemeClr val="bg1"/>
                </a:solidFill>
              </a:rPr>
              <a:t>and describing the space-time evolution of the following variables:</a:t>
            </a:r>
          </a:p>
          <a:p>
            <a:pPr lvl="1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        </a:t>
            </a:r>
            <a:r>
              <a:rPr lang="en-US" sz="2400" dirty="0" smtClean="0">
                <a:solidFill>
                  <a:srgbClr val="FFFFCC"/>
                </a:solidFill>
              </a:rPr>
              <a:t>Physical Ocean </a:t>
            </a:r>
            <a:r>
              <a:rPr lang="en-US" sz="1600" dirty="0" smtClean="0">
                <a:solidFill>
                  <a:schemeClr val="bg1"/>
                </a:solidFill>
              </a:rPr>
              <a:t>		     </a:t>
            </a:r>
            <a:r>
              <a:rPr lang="en-US" sz="2400" dirty="0" smtClean="0">
                <a:solidFill>
                  <a:srgbClr val="FFFFCC"/>
                </a:solidFill>
              </a:rPr>
              <a:t> Sea-ice</a:t>
            </a:r>
          </a:p>
          <a:p>
            <a:pPr lvl="2"/>
            <a:r>
              <a:rPr lang="en-US" sz="1600" dirty="0" smtClean="0">
                <a:solidFill>
                  <a:srgbClr val="FFFFCC"/>
                </a:solidFill>
              </a:rPr>
              <a:t>Sea surface height above </a:t>
            </a:r>
            <a:r>
              <a:rPr lang="en-US" sz="1600" dirty="0" err="1" smtClean="0">
                <a:solidFill>
                  <a:srgbClr val="FFFFCC"/>
                </a:solidFill>
              </a:rPr>
              <a:t>geoid</a:t>
            </a:r>
            <a:r>
              <a:rPr lang="en-US" sz="1600" dirty="0" smtClean="0">
                <a:solidFill>
                  <a:srgbClr val="FFFFCC"/>
                </a:solidFill>
              </a:rPr>
              <a:t>		Sea-ice area fraction</a:t>
            </a:r>
          </a:p>
          <a:p>
            <a:pPr lvl="2"/>
            <a:r>
              <a:rPr lang="en-US" sz="1600" dirty="0" smtClean="0">
                <a:solidFill>
                  <a:srgbClr val="FFFFCC"/>
                </a:solidFill>
              </a:rPr>
              <a:t>Sea water potential temperature		Sea-ice thickness</a:t>
            </a:r>
          </a:p>
          <a:p>
            <a:pPr lvl="2"/>
            <a:r>
              <a:rPr lang="en-US" sz="1600" dirty="0" smtClean="0">
                <a:solidFill>
                  <a:srgbClr val="FFFFCC"/>
                </a:solidFill>
              </a:rPr>
              <a:t>Sea water salinity</a:t>
            </a:r>
          </a:p>
          <a:p>
            <a:pPr lvl="2"/>
            <a:r>
              <a:rPr lang="en-US" sz="1600" dirty="0" smtClean="0">
                <a:solidFill>
                  <a:srgbClr val="FFFFCC"/>
                </a:solidFill>
              </a:rPr>
              <a:t>Ocean current zonal velocity		Sea-ice zonal velocity</a:t>
            </a:r>
          </a:p>
          <a:p>
            <a:pPr lvl="2"/>
            <a:r>
              <a:rPr lang="en-US" sz="1600" dirty="0" smtClean="0">
                <a:solidFill>
                  <a:srgbClr val="FFFFCC"/>
                </a:solidFill>
              </a:rPr>
              <a:t>Ocean current Meridional velocity	Sea-ice meridional velocity</a:t>
            </a:r>
          </a:p>
          <a:p>
            <a:pPr lvl="2"/>
            <a:endParaRPr lang="en-US" dirty="0" smtClean="0">
              <a:solidFill>
                <a:srgbClr val="FFFFCC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061439" y="0"/>
            <a:ext cx="1273628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1 - Objectives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yOCompare_IceC_SpatialMap_March_Souther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495" t="8761" r="62430" b="12127"/>
          <a:stretch>
            <a:fillRect/>
          </a:stretch>
        </p:blipFill>
        <p:spPr>
          <a:xfrm rot="5400000">
            <a:off x="3314273" y="-1446682"/>
            <a:ext cx="2586890" cy="8644000"/>
          </a:xfrm>
        </p:spPr>
      </p:pic>
      <p:pic>
        <p:nvPicPr>
          <p:cNvPr id="8" name="Content Placeholder 6" descr="MyOCompare_IceC_SpatialMap_March_Southern.png"/>
          <p:cNvPicPr>
            <a:picLocks noChangeAspect="1"/>
          </p:cNvPicPr>
          <p:nvPr/>
        </p:nvPicPr>
        <p:blipFill>
          <a:blip r:embed="rId2" cstate="print"/>
          <a:srcRect l="55935" t="8761" r="17134" b="12348"/>
          <a:stretch>
            <a:fillRect/>
          </a:stretch>
        </p:blipFill>
        <p:spPr bwMode="auto">
          <a:xfrm rot="5400000">
            <a:off x="3481607" y="969148"/>
            <a:ext cx="2246236" cy="863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796942" y="1130842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Southern Hemisphere – March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1" y="0"/>
            <a:ext cx="633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Sea Ice Concentration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yOCompare_IceC_SpatialMap_September_Southern.png"/>
          <p:cNvPicPr>
            <a:picLocks noChangeAspect="1"/>
          </p:cNvPicPr>
          <p:nvPr/>
        </p:nvPicPr>
        <p:blipFill>
          <a:blip r:embed="rId2" cstate="print"/>
          <a:srcRect l="7617" t="7291" r="63672" b="10416"/>
          <a:stretch>
            <a:fillRect/>
          </a:stretch>
        </p:blipFill>
        <p:spPr>
          <a:xfrm rot="5400000">
            <a:off x="3442599" y="-1513829"/>
            <a:ext cx="2286016" cy="8599774"/>
          </a:xfrm>
          <a:prstGeom prst="rect">
            <a:avLst/>
          </a:prstGeom>
        </p:spPr>
      </p:pic>
      <p:pic>
        <p:nvPicPr>
          <p:cNvPr id="4" name="Picture 3" descr="MyOCompare_IceC_SpatialMap_September_Southern.png"/>
          <p:cNvPicPr>
            <a:picLocks noChangeAspect="1"/>
          </p:cNvPicPr>
          <p:nvPr/>
        </p:nvPicPr>
        <p:blipFill>
          <a:blip r:embed="rId2" cstate="print"/>
          <a:srcRect l="56055" t="7292" r="16602" b="11458"/>
          <a:stretch>
            <a:fillRect/>
          </a:stretch>
        </p:blipFill>
        <p:spPr>
          <a:xfrm rot="5400000">
            <a:off x="3495785" y="648447"/>
            <a:ext cx="2179726" cy="8598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6961" y="1130842"/>
            <a:ext cx="349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Southern Hemisphere – September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" y="0"/>
            <a:ext cx="633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Sea Ice Concentration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-1" y="0"/>
            <a:ext cx="633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Sea Ice Extent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40290" name="Picture 7" descr="iceAnom_timeseries_Drakkar.jpg"/>
          <p:cNvPicPr>
            <a:picLocks noChangeArrowheads="1"/>
          </p:cNvPicPr>
          <p:nvPr/>
        </p:nvPicPr>
        <p:blipFill>
          <a:blip r:embed="rId2" cstate="print"/>
          <a:srcRect l="3457" t="7050" r="3191" b="49200"/>
          <a:stretch>
            <a:fillRect/>
          </a:stretch>
        </p:blipFill>
        <p:spPr bwMode="auto">
          <a:xfrm>
            <a:off x="832513" y="1542197"/>
            <a:ext cx="7670042" cy="506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7"/>
          <p:cNvSpPr txBox="1"/>
          <p:nvPr/>
        </p:nvSpPr>
        <p:spPr>
          <a:xfrm>
            <a:off x="2100106" y="1171786"/>
            <a:ext cx="523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Northern Hemisphere interannual sea-ice extent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00106" y="1171786"/>
            <a:ext cx="523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Northern Hemisphere interannual sea-ice extent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" y="0"/>
            <a:ext cx="633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Sea Ice Extent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116" y="1670931"/>
            <a:ext cx="6746089" cy="478446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6" name="Image 5" descr="CGLORS_y1993-2008_SSU.jpg"/>
          <p:cNvPicPr>
            <a:picLocks noChangeAspect="1"/>
          </p:cNvPicPr>
          <p:nvPr/>
        </p:nvPicPr>
        <p:blipFill>
          <a:blip r:embed="rId3" cstate="print"/>
          <a:srcRect t="8219" b="17697"/>
          <a:stretch>
            <a:fillRect/>
          </a:stretch>
        </p:blipFill>
        <p:spPr>
          <a:xfrm>
            <a:off x="6085939" y="2047164"/>
            <a:ext cx="3058061" cy="2265529"/>
          </a:xfrm>
          <a:prstGeom prst="rect">
            <a:avLst/>
          </a:prstGeom>
        </p:spPr>
      </p:pic>
      <p:pic>
        <p:nvPicPr>
          <p:cNvPr id="7" name="Image 6" descr="Drifter_Annual_Climatology_SSU.jpg"/>
          <p:cNvPicPr>
            <a:picLocks noChangeAspect="1"/>
          </p:cNvPicPr>
          <p:nvPr/>
        </p:nvPicPr>
        <p:blipFill>
          <a:blip r:embed="rId4" cstate="print"/>
          <a:srcRect t="9849" b="4910"/>
          <a:stretch>
            <a:fillRect/>
          </a:stretch>
        </p:blipFill>
        <p:spPr>
          <a:xfrm>
            <a:off x="0" y="2893325"/>
            <a:ext cx="3058061" cy="2606723"/>
          </a:xfrm>
          <a:prstGeom prst="rect">
            <a:avLst/>
          </a:prstGeom>
        </p:spPr>
      </p:pic>
      <p:pic>
        <p:nvPicPr>
          <p:cNvPr id="8" name="Image 7" descr="GLORYS2V1_y1993-2009_SSU.jpg"/>
          <p:cNvPicPr>
            <a:picLocks noChangeAspect="1"/>
          </p:cNvPicPr>
          <p:nvPr/>
        </p:nvPicPr>
        <p:blipFill>
          <a:blip r:embed="rId5" cstate="print"/>
          <a:srcRect t="8734" b="18521"/>
          <a:stretch>
            <a:fillRect/>
          </a:stretch>
        </p:blipFill>
        <p:spPr>
          <a:xfrm>
            <a:off x="6085939" y="4278574"/>
            <a:ext cx="3058061" cy="2224585"/>
          </a:xfrm>
          <a:prstGeom prst="rect">
            <a:avLst/>
          </a:prstGeom>
        </p:spPr>
      </p:pic>
      <p:pic>
        <p:nvPicPr>
          <p:cNvPr id="12" name="Image 11" descr="ORCA025.L75-MJM95_y1993-2009_SSU.jpg"/>
          <p:cNvPicPr>
            <a:picLocks noChangeAspect="1"/>
          </p:cNvPicPr>
          <p:nvPr/>
        </p:nvPicPr>
        <p:blipFill>
          <a:blip r:embed="rId6" cstate="print"/>
          <a:srcRect t="8532" b="18277"/>
          <a:stretch>
            <a:fillRect/>
          </a:stretch>
        </p:blipFill>
        <p:spPr>
          <a:xfrm>
            <a:off x="3043451" y="2047164"/>
            <a:ext cx="3058061" cy="2238233"/>
          </a:xfrm>
          <a:prstGeom prst="rect">
            <a:avLst/>
          </a:prstGeom>
        </p:spPr>
      </p:pic>
      <p:pic>
        <p:nvPicPr>
          <p:cNvPr id="13" name="Image 12" descr="UREADING_y1993-2009_SSU.jpg"/>
          <p:cNvPicPr>
            <a:picLocks noChangeAspect="1"/>
          </p:cNvPicPr>
          <p:nvPr/>
        </p:nvPicPr>
        <p:blipFill>
          <a:blip r:embed="rId7" cstate="print"/>
          <a:srcRect t="7841" b="18521"/>
          <a:stretch>
            <a:fillRect/>
          </a:stretch>
        </p:blipFill>
        <p:spPr>
          <a:xfrm>
            <a:off x="3056133" y="4258100"/>
            <a:ext cx="3058061" cy="225188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-1" y="0"/>
            <a:ext cx="4790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Surface Currents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787857" y="1364776"/>
            <a:ext cx="530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Mean surface zonal velocity (positive eastward)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9"/>
          <p:cNvGrpSpPr>
            <a:grpSpLocks/>
          </p:cNvGrpSpPr>
          <p:nvPr/>
        </p:nvGrpSpPr>
        <p:grpSpPr bwMode="auto">
          <a:xfrm>
            <a:off x="847725" y="1299395"/>
            <a:ext cx="7400925" cy="4038600"/>
            <a:chOff x="847045" y="1442358"/>
            <a:chExt cx="7400925" cy="4038600"/>
          </a:xfrm>
        </p:grpSpPr>
        <p:pic>
          <p:nvPicPr>
            <p:cNvPr id="6149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7045" y="1442358"/>
              <a:ext cx="7400925" cy="4038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6150" name="Ellipse 6"/>
            <p:cNvSpPr>
              <a:spLocks noChangeArrowheads="1"/>
            </p:cNvSpPr>
            <p:nvPr/>
          </p:nvSpPr>
          <p:spPr bwMode="auto">
            <a:xfrm>
              <a:off x="1641022" y="1934409"/>
              <a:ext cx="326572" cy="310770"/>
            </a:xfrm>
            <a:prstGeom prst="ellipse">
              <a:avLst/>
            </a:prstGeom>
            <a:solidFill>
              <a:schemeClr val="tx1">
                <a:alpha val="38039"/>
              </a:schemeClr>
            </a:solidFill>
            <a:ln w="12700" algn="ctr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51" name="Ellipse 7"/>
            <p:cNvSpPr>
              <a:spLocks noChangeArrowheads="1"/>
            </p:cNvSpPr>
            <p:nvPr/>
          </p:nvSpPr>
          <p:spPr bwMode="auto">
            <a:xfrm>
              <a:off x="2805793" y="1564294"/>
              <a:ext cx="326572" cy="310770"/>
            </a:xfrm>
            <a:prstGeom prst="ellipse">
              <a:avLst/>
            </a:prstGeom>
            <a:solidFill>
              <a:schemeClr val="tx1">
                <a:alpha val="38039"/>
              </a:schemeClr>
            </a:solidFill>
            <a:ln w="12700" algn="ctr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52" name="Ellipse 8"/>
            <p:cNvSpPr>
              <a:spLocks noChangeArrowheads="1"/>
            </p:cNvSpPr>
            <p:nvPr/>
          </p:nvSpPr>
          <p:spPr bwMode="auto">
            <a:xfrm>
              <a:off x="1654629" y="4911652"/>
              <a:ext cx="326572" cy="310770"/>
            </a:xfrm>
            <a:prstGeom prst="ellipse">
              <a:avLst/>
            </a:prstGeom>
            <a:solidFill>
              <a:schemeClr val="tx1">
                <a:alpha val="38039"/>
              </a:schemeClr>
            </a:solidFill>
            <a:ln w="12700" algn="ctr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-1" y="0"/>
            <a:ext cx="8407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Atlantic Meridional Overturning at 26.5N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228299" y="2634010"/>
            <a:ext cx="14193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671247" y="1610426"/>
            <a:ext cx="2088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Rapid/Mocha array at 26.5°N</a:t>
            </a:r>
          </a:p>
          <a:p>
            <a:r>
              <a:rPr lang="en-US" dirty="0" smtClean="0"/>
              <a:t>To Monitoring the AMOC</a:t>
            </a:r>
            <a:endParaRPr lang="en-US" dirty="0"/>
          </a:p>
        </p:txBody>
      </p:sp>
      <p:cxnSp>
        <p:nvCxnSpPr>
          <p:cNvPr id="19" name="Connecteur droit avec flèche 18"/>
          <p:cNvCxnSpPr>
            <a:stCxn id="15" idx="1"/>
          </p:cNvCxnSpPr>
          <p:nvPr/>
        </p:nvCxnSpPr>
        <p:spPr>
          <a:xfrm flipH="1">
            <a:off x="2292824" y="2210591"/>
            <a:ext cx="1378423" cy="3551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0" y="0"/>
            <a:ext cx="6509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Atlantic Meridional Overturning at 26.5N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272955" y="1509003"/>
            <a:ext cx="8557146" cy="4298950"/>
            <a:chOff x="272955" y="2205038"/>
            <a:chExt cx="8557146" cy="4298950"/>
          </a:xfrm>
        </p:grpSpPr>
        <p:pic>
          <p:nvPicPr>
            <p:cNvPr id="22" name="Picture 5" descr="AMOC_allREA_ens_RAPID_1993_2009"/>
            <p:cNvPicPr>
              <a:picLocks noChangeAspect="1" noChangeArrowheads="1"/>
            </p:cNvPicPr>
            <p:nvPr/>
          </p:nvPicPr>
          <p:blipFill>
            <a:blip r:embed="rId3" cstate="print"/>
            <a:srcRect l="4723" t="7666" r="6239" b="766"/>
            <a:stretch>
              <a:fillRect/>
            </a:stretch>
          </p:blipFill>
          <p:spPr bwMode="auto">
            <a:xfrm>
              <a:off x="272955" y="2205038"/>
              <a:ext cx="8557146" cy="429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6644709" y="2674962"/>
              <a:ext cx="725082" cy="10246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511570" y="2293914"/>
              <a:ext cx="22093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RAPID-MOCHA array</a:t>
              </a:r>
              <a:endParaRPr lang="en-US" dirty="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>
              <a:off x="539750" y="2708276"/>
              <a:ext cx="576263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1187450" y="2708276"/>
              <a:ext cx="576263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>
              <a:off x="1835150" y="2708276"/>
              <a:ext cx="576263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>
              <a:off x="2555875" y="2708276"/>
              <a:ext cx="57626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>
              <a:off x="3203575" y="2708276"/>
              <a:ext cx="576263" cy="0"/>
            </a:xfrm>
            <a:prstGeom prst="line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74" name="Group 62"/>
          <p:cNvGraphicFramePr>
            <a:graphicFrameLocks noGrp="1"/>
          </p:cNvGraphicFramePr>
          <p:nvPr/>
        </p:nvGraphicFramePr>
        <p:xfrm>
          <a:off x="2307018" y="696034"/>
          <a:ext cx="5008182" cy="2805701"/>
        </p:xfrm>
        <a:graphic>
          <a:graphicData uri="http://schemas.openxmlformats.org/drawingml/2006/table">
            <a:tbl>
              <a:tblPr/>
              <a:tblGrid>
                <a:gridCol w="3337601"/>
                <a:gridCol w="1670581"/>
              </a:tblGrid>
              <a:tr h="4587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Reanalysis</a:t>
                      </a:r>
                      <a:r>
                        <a:rPr kumimoji="0" lang="hi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Mangal" pitchFamily="18" charset="0"/>
                        </a:rPr>
                        <a:t>  </a:t>
                      </a:r>
                      <a:endParaRPr kumimoji="0" lang="hi-I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Correlation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DejaVu Sans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ARMOR3D</a:t>
                      </a:r>
                      <a:endParaRPr kumimoji="0" lang="hi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DejaVu Sans" pitchFamily="34" charset="0"/>
                        <a:cs typeface="Lohit Hindi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i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Mangal" pitchFamily="18" charset="0"/>
                        </a:rPr>
                        <a:t>0.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25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DejaVu Sans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CMCC</a:t>
                      </a:r>
                      <a:r>
                        <a:rPr kumimoji="0" lang="hi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Mangal" pitchFamily="18" charset="0"/>
                        </a:rPr>
                        <a:t>    </a:t>
                      </a:r>
                      <a:endParaRPr kumimoji="0" lang="hi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i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Mangal" pitchFamily="18" charset="0"/>
                        </a:rPr>
                        <a:t>0.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42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DejaVu Sans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GLORYS2V1</a:t>
                      </a:r>
                      <a:endParaRPr kumimoji="0" lang="hi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DejaVu Sans" pitchFamily="34" charset="0"/>
                        <a:cs typeface="Lohit Hindi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i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Mangal" pitchFamily="18" charset="0"/>
                        </a:rPr>
                        <a:t>0.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39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DejaVu Sans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UR025.4</a:t>
                      </a:r>
                      <a:endParaRPr kumimoji="0" lang="hi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DejaVu Sans" pitchFamily="34" charset="0"/>
                        <a:cs typeface="Lohit Hindi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i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Mangal" pitchFamily="18" charset="0"/>
                        </a:rPr>
                        <a:t>0.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36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DejaVu Sans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MJM95 (CTRL)</a:t>
                      </a:r>
                      <a:endParaRPr kumimoji="0" lang="hi-I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pitchFamily="34" charset="0"/>
                        <a:ea typeface="DejaVu Sans" pitchFamily="34" charset="0"/>
                        <a:cs typeface="Lohit Hindi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0.63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REA ENSEMBLE</a:t>
                      </a:r>
                      <a:endParaRPr kumimoji="0" lang="hi-I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DejaVu Sans" pitchFamily="34" charset="0"/>
                        <a:cs typeface="Lohit Hindi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0.57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DejaVu Sans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REA ENSEMBLE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 no MJM95</a:t>
                      </a:r>
                      <a:endParaRPr kumimoji="0" lang="hi-I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pitchFamily="34" charset="0"/>
                          <a:ea typeface="DejaVu Sans" pitchFamily="34" charset="0"/>
                          <a:cs typeface="Arial" pitchFamily="34" charset="0"/>
                        </a:rPr>
                        <a:t>0.53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pitchFamily="34" charset="0"/>
                        <a:ea typeface="DejaVu Sans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56" name="Picture 44" descr="AMOC_REA_ens_ANO_RAPID"/>
          <p:cNvPicPr>
            <a:picLocks noChangeAspect="1" noChangeArrowheads="1"/>
          </p:cNvPicPr>
          <p:nvPr/>
        </p:nvPicPr>
        <p:blipFill>
          <a:blip r:embed="rId3" cstate="print"/>
          <a:srcRect t="13498"/>
          <a:stretch>
            <a:fillRect/>
          </a:stretch>
        </p:blipFill>
        <p:spPr bwMode="auto">
          <a:xfrm>
            <a:off x="898525" y="3587795"/>
            <a:ext cx="7489825" cy="3233738"/>
          </a:xfrm>
          <a:prstGeom prst="rect">
            <a:avLst/>
          </a:prstGeom>
          <a:noFill/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H="1" flipV="1">
            <a:off x="4258101" y="5322623"/>
            <a:ext cx="189595" cy="33450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59322" y="5631779"/>
            <a:ext cx="60243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ARMOR3D, C-GLORSv2, GLORYS2V1, UR025.4, </a:t>
            </a:r>
            <a:r>
              <a:rPr lang="en-US" sz="1400" b="1" dirty="0" smtClean="0">
                <a:latin typeface="Calibri" pitchFamily="34" charset="0"/>
              </a:rPr>
              <a:t>MJM95 ensemble </a:t>
            </a:r>
            <a:r>
              <a:rPr lang="en-US" sz="1400" b="1" dirty="0">
                <a:latin typeface="Calibri" pitchFamily="34" charset="0"/>
              </a:rPr>
              <a:t>mean </a:t>
            </a:r>
            <a:r>
              <a:rPr lang="en-US" sz="1400" b="1" dirty="0">
                <a:latin typeface="Calibri" pitchFamily="34" charset="0"/>
                <a:cs typeface="Times New Roman" pitchFamily="18" charset="0"/>
              </a:rPr>
              <a:t>± 1 STD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6550925" y="3941256"/>
            <a:ext cx="295434" cy="79451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84119" y="3529888"/>
            <a:ext cx="2181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RAPID-MOCHA array</a:t>
            </a:r>
            <a:endParaRPr lang="en-US" dirty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181376"/>
            <a:ext cx="56169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FOCUS on RAPID time period (April 2004-Dec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791569" y="1501255"/>
            <a:ext cx="28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CC00"/>
                </a:solidFill>
              </a:rPr>
              <a:t>Impact of ARGO floats in the reanalyses</a:t>
            </a:r>
            <a:endParaRPr lang="en-GB" sz="2000" b="1" dirty="0">
              <a:solidFill>
                <a:srgbClr val="FFCC00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4761139" y="725315"/>
            <a:ext cx="4382861" cy="6132685"/>
            <a:chOff x="253092" y="602851"/>
            <a:chExt cx="4382861" cy="6132685"/>
          </a:xfrm>
        </p:grpSpPr>
        <p:pic>
          <p:nvPicPr>
            <p:cNvPr id="634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3092" y="602851"/>
              <a:ext cx="4382861" cy="6132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Connecteur droit 8"/>
            <p:cNvCxnSpPr/>
            <p:nvPr/>
          </p:nvCxnSpPr>
          <p:spPr>
            <a:xfrm>
              <a:off x="808264" y="4653643"/>
              <a:ext cx="3412671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781050" y="1556657"/>
              <a:ext cx="3412671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0"/>
            <a:ext cx="6509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Atlantic Meridional Overturning at 26.5N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28048" y="3439236"/>
            <a:ext cx="280376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dirty="0" smtClean="0">
                <a:solidFill>
                  <a:srgbClr val="0000A4"/>
                </a:solidFill>
              </a:rPr>
              <a:t>MJM95 1992-2001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GLORYS2 1992-2001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0000A4"/>
                </a:solidFill>
              </a:rPr>
              <a:t>MJM95 2002-2009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GLORYS2 2002-2009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GLORYS1 2002-2008</a:t>
            </a:r>
          </a:p>
          <a:p>
            <a:pPr lvl="1"/>
            <a:r>
              <a:rPr lang="en-US" dirty="0" smtClean="0"/>
              <a:t>RAPID 2004-2010</a:t>
            </a:r>
          </a:p>
        </p:txBody>
      </p:sp>
      <p:cxnSp>
        <p:nvCxnSpPr>
          <p:cNvPr id="15" name="Connecteur droit 14"/>
          <p:cNvCxnSpPr/>
          <p:nvPr/>
        </p:nvCxnSpPr>
        <p:spPr>
          <a:xfrm flipV="1">
            <a:off x="1026674" y="3637982"/>
            <a:ext cx="360000" cy="0"/>
          </a:xfrm>
          <a:prstGeom prst="line">
            <a:avLst/>
          </a:prstGeom>
          <a:ln w="38100">
            <a:solidFill>
              <a:srgbClr val="3333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1026674" y="3908080"/>
            <a:ext cx="3600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1026674" y="5206841"/>
            <a:ext cx="36000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1026674" y="4666644"/>
            <a:ext cx="36000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1026674" y="4396546"/>
            <a:ext cx="360000" cy="0"/>
          </a:xfrm>
          <a:prstGeom prst="line">
            <a:avLst/>
          </a:prstGeom>
          <a:ln w="38100">
            <a:solidFill>
              <a:srgbClr val="0000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1026674" y="4936742"/>
            <a:ext cx="360000" cy="0"/>
          </a:xfrm>
          <a:prstGeom prst="line">
            <a:avLst/>
          </a:prstGeom>
          <a:ln w="38100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178722" y="2591893"/>
            <a:ext cx="1937982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A4"/>
                </a:solidFill>
                <a:latin typeface="Calibri" pitchFamily="34" charset="0"/>
              </a:rPr>
              <a:t>AMOC streamfunction profile at 26.5N;</a:t>
            </a:r>
          </a:p>
          <a:p>
            <a:r>
              <a:rPr lang="en-US" sz="1400" b="1" dirty="0" smtClean="0">
                <a:solidFill>
                  <a:srgbClr val="0000A4"/>
                </a:solidFill>
                <a:latin typeface="Calibri" pitchFamily="34" charset="0"/>
              </a:rPr>
              <a:t>Mean</a:t>
            </a:r>
            <a:endParaRPr lang="en-US" sz="1400" b="1" dirty="0">
              <a:solidFill>
                <a:srgbClr val="0000A4"/>
              </a:solidFill>
              <a:latin typeface="Calibri" pitchFamily="34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7192370" y="5692205"/>
            <a:ext cx="1937982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A4"/>
                </a:solidFill>
                <a:latin typeface="Calibri" pitchFamily="34" charset="0"/>
              </a:rPr>
              <a:t>AMOC streamfunction profile at 26.5N;</a:t>
            </a:r>
          </a:p>
          <a:p>
            <a:r>
              <a:rPr lang="en-US" sz="1400" b="1" dirty="0" smtClean="0">
                <a:solidFill>
                  <a:srgbClr val="0000A4"/>
                </a:solidFill>
                <a:latin typeface="Calibri" pitchFamily="34" charset="0"/>
              </a:rPr>
              <a:t>STD</a:t>
            </a:r>
            <a:endParaRPr lang="en-US" sz="1400" b="1" dirty="0">
              <a:solidFill>
                <a:srgbClr val="0000A4"/>
              </a:solidFill>
              <a:latin typeface="Calibri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 rot="16200000">
            <a:off x="-204716" y="3070746"/>
            <a:ext cx="165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Before ARGO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 rot="5400000">
            <a:off x="3223146" y="4901820"/>
            <a:ext cx="165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After ARGO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76" y="1261511"/>
            <a:ext cx="8785411" cy="512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950259" y="144331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Drake Passage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6509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Inter-basin exchanges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7800" y="5141"/>
            <a:ext cx="875710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CC"/>
                </a:solidFill>
              </a:rPr>
              <a:t>Objective of </a:t>
            </a:r>
            <a:r>
              <a:rPr lang="en-US" sz="2800" b="1" dirty="0" err="1" smtClean="0">
                <a:solidFill>
                  <a:srgbClr val="FFFFCC"/>
                </a:solidFill>
              </a:rPr>
              <a:t>MyOcean</a:t>
            </a:r>
            <a:r>
              <a:rPr lang="en-US" sz="2800" b="1" dirty="0" smtClean="0">
                <a:solidFill>
                  <a:srgbClr val="FFFFCC"/>
                </a:solidFill>
              </a:rPr>
              <a:t> global ocean reanalysis project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 provide a series of </a:t>
            </a:r>
            <a:r>
              <a:rPr lang="en-US" sz="2400" dirty="0" smtClean="0">
                <a:solidFill>
                  <a:srgbClr val="FFC000"/>
                </a:solidFill>
              </a:rPr>
              <a:t>eddy permitting (1/4°) global ocean simulations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Covering the recent </a:t>
            </a:r>
            <a:r>
              <a:rPr lang="en-US" sz="2400" dirty="0" smtClean="0">
                <a:solidFill>
                  <a:srgbClr val="FFC000"/>
                </a:solidFill>
              </a:rPr>
              <a:t>period</a:t>
            </a:r>
            <a:r>
              <a:rPr lang="en-US" sz="2400" dirty="0" smtClean="0">
                <a:solidFill>
                  <a:schemeClr val="bg1"/>
                </a:solidFill>
              </a:rPr>
              <a:t> during which </a:t>
            </a:r>
            <a:r>
              <a:rPr lang="en-US" sz="2400" dirty="0" smtClean="0">
                <a:solidFill>
                  <a:srgbClr val="FFC000"/>
                </a:solidFill>
              </a:rPr>
              <a:t>altimeter data are available </a:t>
            </a:r>
            <a:r>
              <a:rPr lang="en-US" sz="2400" dirty="0" smtClean="0">
                <a:solidFill>
                  <a:schemeClr val="bg1"/>
                </a:solidFill>
              </a:rPr>
              <a:t>(period starting with the launch of TOPEX/POSEIDON and ERS-1 satellites early in the 90’s) 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Constrained by assimilation of observations</a:t>
            </a:r>
            <a:r>
              <a:rPr lang="en-US" sz="2400" dirty="0" smtClean="0">
                <a:solidFill>
                  <a:schemeClr val="bg1"/>
                </a:solidFill>
              </a:rPr>
              <a:t> and describing the space-time evolution of the following variables:</a:t>
            </a:r>
          </a:p>
          <a:p>
            <a:pPr lvl="1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	</a:t>
            </a:r>
            <a:r>
              <a:rPr lang="en-US" sz="1600" dirty="0" smtClean="0">
                <a:solidFill>
                  <a:schemeClr val="bg1"/>
                </a:solidFill>
              </a:rPr>
              <a:t>           </a:t>
            </a:r>
            <a:r>
              <a:rPr lang="en-US" sz="1600" dirty="0" smtClean="0">
                <a:solidFill>
                  <a:srgbClr val="FFC000"/>
                </a:solidFill>
              </a:rPr>
              <a:t> Ocean </a:t>
            </a:r>
            <a:r>
              <a:rPr lang="en-US" sz="1600" dirty="0" smtClean="0">
                <a:solidFill>
                  <a:schemeClr val="bg1"/>
                </a:solidFill>
              </a:rPr>
              <a:t>		      </a:t>
            </a:r>
            <a:r>
              <a:rPr lang="en-US" sz="1600" dirty="0" smtClean="0">
                <a:solidFill>
                  <a:srgbClr val="FFC000"/>
                </a:solidFill>
              </a:rPr>
              <a:t>Sea-ice</a:t>
            </a:r>
          </a:p>
          <a:p>
            <a:pPr lvl="2"/>
            <a:r>
              <a:rPr lang="en-US" sz="1600" dirty="0" smtClean="0">
                <a:solidFill>
                  <a:srgbClr val="FFFFCC"/>
                </a:solidFill>
              </a:rPr>
              <a:t>Sea surface height above </a:t>
            </a:r>
            <a:r>
              <a:rPr lang="en-US" sz="1600" dirty="0" err="1" smtClean="0">
                <a:solidFill>
                  <a:srgbClr val="FFFFCC"/>
                </a:solidFill>
              </a:rPr>
              <a:t>geoid</a:t>
            </a:r>
            <a:r>
              <a:rPr lang="en-US" sz="1600" dirty="0" smtClean="0">
                <a:solidFill>
                  <a:srgbClr val="FFFFCC"/>
                </a:solidFill>
              </a:rPr>
              <a:t>		Sea-ice area fraction</a:t>
            </a:r>
          </a:p>
          <a:p>
            <a:pPr lvl="2"/>
            <a:r>
              <a:rPr lang="en-US" sz="1600" dirty="0" smtClean="0">
                <a:solidFill>
                  <a:srgbClr val="FFFFCC"/>
                </a:solidFill>
              </a:rPr>
              <a:t>Sea water potential temperature		Sea-ice thickness</a:t>
            </a:r>
          </a:p>
          <a:p>
            <a:pPr lvl="2"/>
            <a:r>
              <a:rPr lang="en-US" sz="1600" dirty="0" smtClean="0">
                <a:solidFill>
                  <a:srgbClr val="FFFFCC"/>
                </a:solidFill>
              </a:rPr>
              <a:t>Sea water salinity</a:t>
            </a:r>
          </a:p>
          <a:p>
            <a:pPr lvl="2"/>
            <a:r>
              <a:rPr lang="en-US" sz="1600" dirty="0" smtClean="0">
                <a:solidFill>
                  <a:srgbClr val="FFFFCC"/>
                </a:solidFill>
              </a:rPr>
              <a:t>Ocean current zonal velocity		Sea-ice zonal velocity</a:t>
            </a:r>
          </a:p>
          <a:p>
            <a:pPr lvl="2"/>
            <a:r>
              <a:rPr lang="en-US" sz="1600" dirty="0" smtClean="0">
                <a:solidFill>
                  <a:srgbClr val="FFFFCC"/>
                </a:solidFill>
              </a:rPr>
              <a:t>Ocean current Meridional velocity	Sea-ice meridional velocity</a:t>
            </a:r>
          </a:p>
          <a:p>
            <a:pPr lvl="2"/>
            <a:endParaRPr lang="en-US" dirty="0" smtClean="0">
              <a:solidFill>
                <a:srgbClr val="FFFFCC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061439" y="0"/>
            <a:ext cx="1273628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1 - Objectives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0501" y="573205"/>
            <a:ext cx="7765577" cy="5016758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3200" b="1" dirty="0" smtClean="0">
                <a:solidFill>
                  <a:srgbClr val="0000A4"/>
                </a:solidFill>
              </a:rPr>
              <a:t>In simple words: </a:t>
            </a:r>
          </a:p>
          <a:p>
            <a:pPr marL="0" lvl="1"/>
            <a:endParaRPr lang="en-US" sz="3200" dirty="0" smtClean="0">
              <a:solidFill>
                <a:srgbClr val="0000A4"/>
              </a:solidFill>
            </a:endParaRPr>
          </a:p>
          <a:p>
            <a:pPr marL="0" lvl="1"/>
            <a:r>
              <a:rPr lang="en-US" sz="3200" dirty="0" smtClean="0">
                <a:solidFill>
                  <a:srgbClr val="0000A4"/>
                </a:solidFill>
              </a:rPr>
              <a:t>The reanalysis should</a:t>
            </a:r>
          </a:p>
          <a:p>
            <a:pPr marL="0" lvl="1"/>
            <a:endParaRPr lang="en-US" sz="3200" dirty="0" smtClean="0">
              <a:solidFill>
                <a:srgbClr val="0000A4"/>
              </a:solidFill>
            </a:endParaRPr>
          </a:p>
          <a:p>
            <a:pPr marL="457200" lvl="2" algn="just"/>
            <a:r>
              <a:rPr lang="en-US" sz="3200" dirty="0" smtClean="0">
                <a:solidFill>
                  <a:srgbClr val="0000A4"/>
                </a:solidFill>
              </a:rPr>
              <a:t>describe the evolution of the  </a:t>
            </a:r>
          </a:p>
          <a:p>
            <a:pPr marL="457200" lvl="2" algn="just"/>
            <a:r>
              <a:rPr lang="en-US" sz="3200" b="1" dirty="0" smtClean="0">
                <a:solidFill>
                  <a:srgbClr val="0000A4"/>
                </a:solidFill>
              </a:rPr>
              <a:t>“ocean weather”  </a:t>
            </a:r>
          </a:p>
          <a:p>
            <a:pPr marL="457200" lvl="2" algn="just"/>
            <a:r>
              <a:rPr lang="en-US" sz="3200" dirty="0" smtClean="0">
                <a:solidFill>
                  <a:srgbClr val="0000A4"/>
                </a:solidFill>
              </a:rPr>
              <a:t>in a way that is </a:t>
            </a:r>
          </a:p>
          <a:p>
            <a:pPr marL="457200" lvl="2" algn="just"/>
            <a:r>
              <a:rPr lang="en-US" sz="3200" b="1" dirty="0" smtClean="0">
                <a:solidFill>
                  <a:srgbClr val="0000A4"/>
                </a:solidFill>
              </a:rPr>
              <a:t>relevant for understanding the climate</a:t>
            </a:r>
          </a:p>
          <a:p>
            <a:pPr marL="457200" lvl="2" algn="just"/>
            <a:r>
              <a:rPr lang="en-US" sz="3200" dirty="0" smtClean="0">
                <a:solidFill>
                  <a:srgbClr val="0000A4"/>
                </a:solidFill>
              </a:rPr>
              <a:t> (i.e. we want Eddies AND Climate)</a:t>
            </a:r>
          </a:p>
          <a:p>
            <a:pPr algn="ctr"/>
            <a:endParaRPr lang="en-US" sz="3200" dirty="0">
              <a:solidFill>
                <a:srgbClr val="0000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5 –Validation: Intercomparison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765" y="1246094"/>
            <a:ext cx="8659906" cy="502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663388" y="1425388"/>
            <a:ext cx="354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Indonesian Through Flow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6509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Inter-basin exchanges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483" name="Object 3"/>
          <p:cNvGraphicFramePr>
            <a:graphicFrameLocks noChangeAspect="1"/>
          </p:cNvGraphicFramePr>
          <p:nvPr/>
        </p:nvGraphicFramePr>
        <p:xfrm>
          <a:off x="0" y="2355754"/>
          <a:ext cx="10140287" cy="3953203"/>
        </p:xfrm>
        <a:graphic>
          <a:graphicData uri="http://schemas.openxmlformats.org/presentationml/2006/ole">
            <p:oleObj spid="_x0000_s148483" r:id="rId4" imgW="8486740" imgH="3390715" progId="Excel.Sheet.8">
              <p:embed/>
            </p:oleObj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1809" y="370401"/>
            <a:ext cx="3489055" cy="1910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0" y="0"/>
            <a:ext cx="6509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Inter-basin exchanges</a:t>
            </a:r>
          </a:p>
        </p:txBody>
      </p:sp>
      <p:sp>
        <p:nvSpPr>
          <p:cNvPr id="6" name="Heptagone 5"/>
          <p:cNvSpPr/>
          <p:nvPr/>
        </p:nvSpPr>
        <p:spPr>
          <a:xfrm>
            <a:off x="1091822" y="2389495"/>
            <a:ext cx="327546" cy="30025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Heptagone 6"/>
          <p:cNvSpPr/>
          <p:nvPr/>
        </p:nvSpPr>
        <p:spPr>
          <a:xfrm>
            <a:off x="2318227" y="2389495"/>
            <a:ext cx="300250" cy="30025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Heptagone 8"/>
          <p:cNvSpPr/>
          <p:nvPr/>
        </p:nvSpPr>
        <p:spPr>
          <a:xfrm>
            <a:off x="3517336" y="2389495"/>
            <a:ext cx="300250" cy="30025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0" name="Heptagone 9"/>
          <p:cNvSpPr/>
          <p:nvPr/>
        </p:nvSpPr>
        <p:spPr>
          <a:xfrm>
            <a:off x="4743741" y="2389495"/>
            <a:ext cx="300250" cy="30025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1" name="Heptagone 10"/>
          <p:cNvSpPr/>
          <p:nvPr/>
        </p:nvSpPr>
        <p:spPr>
          <a:xfrm>
            <a:off x="5915554" y="2389495"/>
            <a:ext cx="300250" cy="30025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2" name="Heptagone 11"/>
          <p:cNvSpPr/>
          <p:nvPr/>
        </p:nvSpPr>
        <p:spPr>
          <a:xfrm>
            <a:off x="7141959" y="2389495"/>
            <a:ext cx="300250" cy="30025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3" name="Heptagone 12"/>
          <p:cNvSpPr/>
          <p:nvPr/>
        </p:nvSpPr>
        <p:spPr>
          <a:xfrm>
            <a:off x="8313774" y="2389495"/>
            <a:ext cx="300250" cy="30025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6403075" y="1872023"/>
            <a:ext cx="341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1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908043" y="1107742"/>
            <a:ext cx="341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658668" y="1298811"/>
            <a:ext cx="341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3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707039" y="766548"/>
            <a:ext cx="341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4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925403" y="1298812"/>
            <a:ext cx="341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5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303827" y="1844725"/>
            <a:ext cx="341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6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341058" y="1831077"/>
            <a:ext cx="341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7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8240" y="2074459"/>
            <a:ext cx="5459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Sv</a:t>
            </a:r>
            <a:endParaRPr lang="en-US" dirty="0"/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5 –Validation: Intercomparison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404664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OUTLINES</a:t>
            </a:r>
          </a:p>
          <a:p>
            <a:pPr algn="ctr"/>
            <a:endParaRPr lang="en-US" sz="24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1 – Objectives of MYOCEAN reanalysis project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2 – Ocean Weather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3 – Ocean Observational Network</a:t>
            </a:r>
          </a:p>
          <a:p>
            <a:endParaRPr lang="en-US" sz="2400" dirty="0">
              <a:solidFill>
                <a:srgbClr val="0000A4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4 – </a:t>
            </a:r>
            <a:r>
              <a:rPr lang="en-US" sz="2400" dirty="0" err="1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MyOcean</a:t>
            </a:r>
            <a:r>
              <a:rPr lang="en-US" sz="2400" dirty="0" smtClean="0">
                <a:solidFill>
                  <a:srgbClr val="0000A4"/>
                </a:solidFill>
                <a:latin typeface="Arial" pitchFamily="34" charset="0"/>
                <a:cs typeface="Arial" pitchFamily="34" charset="0"/>
              </a:rPr>
              <a:t> Reanalysis Systems</a:t>
            </a:r>
          </a:p>
          <a:p>
            <a:endParaRPr lang="en-US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5 – Production/Validation of reanalysis products</a:t>
            </a:r>
          </a:p>
          <a:p>
            <a:endParaRPr lang="en-US" sz="2400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 – 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13904" y="327552"/>
            <a:ext cx="8590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A set of Eddy Permitting Global Ocean Sea-Ice Reanalyses 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covering the “Altimetry Era (1993 – 2010)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have been produced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 a coordinate way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Sharing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4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dynamical model (ORCA025)</a:t>
            </a:r>
          </a:p>
          <a:p>
            <a:pPr lvl="4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atmospheric (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ERAi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forcing</a:t>
            </a:r>
          </a:p>
          <a:p>
            <a:pPr lvl="4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assimilation data</a:t>
            </a:r>
          </a:p>
          <a:p>
            <a:pPr lvl="4"/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Differing by data assimilation method</a:t>
            </a:r>
          </a:p>
          <a:p>
            <a:pPr lvl="4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Kalman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Filter  			</a:t>
            </a:r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GLORYS</a:t>
            </a:r>
          </a:p>
          <a:p>
            <a:pPr lvl="4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3D-VAR 				</a:t>
            </a:r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C-GLOR</a:t>
            </a:r>
          </a:p>
          <a:p>
            <a:pPr lvl="4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OI 					</a:t>
            </a:r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UR25</a:t>
            </a:r>
          </a:p>
          <a:p>
            <a:pPr lvl="1"/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Backed by</a:t>
            </a:r>
          </a:p>
          <a:p>
            <a:pPr lvl="4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a free run (no assimilation)	</a:t>
            </a:r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MJM95</a:t>
            </a:r>
          </a:p>
          <a:p>
            <a:pPr lvl="4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a “statistical estimate” 		</a:t>
            </a:r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ARMOR3D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642746" y="0"/>
            <a:ext cx="1501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6 - 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4580" y="7326"/>
            <a:ext cx="91094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Availability of reanalysis products </a:t>
            </a:r>
            <a:r>
              <a:rPr lang="en-US" sz="20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(MYOCEAN Web site)</a:t>
            </a:r>
          </a:p>
          <a:p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Higher frequency product (daily) available </a:t>
            </a:r>
            <a:r>
              <a:rPr lang="en-US" sz="24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(GLORYS)</a:t>
            </a:r>
          </a:p>
          <a:p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Intercomparison of the Reanalysis products in on going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but already several conclusions</a:t>
            </a:r>
          </a:p>
          <a:p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- Skills for sea level changes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- Skills for upper ocean heat content changes</a:t>
            </a:r>
          </a:p>
          <a:p>
            <a:endParaRPr lang="en-US" sz="1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Importance of Altimetry and ARGO and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Atm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Forcing is demonstrated</a:t>
            </a:r>
          </a:p>
          <a:p>
            <a:endParaRPr lang="en-US" sz="1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Skills for air-sea fluxes? 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Skills for Meridional circulation?</a:t>
            </a:r>
          </a:p>
          <a:p>
            <a:endParaRPr lang="en-US" sz="1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Important flaws have been identified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application of the assimilation method</a:t>
            </a:r>
          </a:p>
          <a:p>
            <a:pPr lvl="2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lack of observations at depth</a:t>
            </a:r>
          </a:p>
          <a:p>
            <a:pPr lvl="2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model flaws?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Very large room for improvements in </a:t>
            </a:r>
            <a:r>
              <a:rPr lang="en-US" sz="24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MyOcean</a:t>
            </a:r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en-US" sz="24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endParaRPr lang="en-US" sz="10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thorough evaluation of reanalysis product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production on new set of coordinated reanalyses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642746" y="0"/>
            <a:ext cx="1501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6 - 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Next challenges</a:t>
            </a:r>
          </a:p>
          <a:p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Representing the “eddy field” in long term reanalyses?</a:t>
            </a:r>
          </a:p>
          <a:p>
            <a:pPr lvl="1"/>
            <a:endParaRPr lang="en-US" sz="12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Maintain and extend observational network (link with operational forecast).</a:t>
            </a:r>
          </a:p>
          <a:p>
            <a:pPr lvl="1"/>
            <a:r>
              <a:rPr lang="en-US" sz="10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2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Speak for Altimetry (Jason and SWOT) and ARGO. </a:t>
            </a:r>
          </a:p>
          <a:p>
            <a:pPr lvl="2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Search for more historical data</a:t>
            </a:r>
          </a:p>
          <a:p>
            <a:pPr lvl="1"/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Data assimilation challenges</a:t>
            </a:r>
          </a:p>
          <a:p>
            <a:pPr lvl="1"/>
            <a:r>
              <a:rPr lang="en-US" sz="10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high resolution surface observations from satellite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low resolution in-situ observation (ARGO)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Constraining the deep ocean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surface boundary conditions (link with atmospheric reanalyses). 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using of Ocean color and other “images from space”</a:t>
            </a:r>
          </a:p>
          <a:p>
            <a:pPr lvl="1"/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Modelling</a:t>
            </a:r>
            <a:endParaRPr lang="en-US" sz="24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0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understanding the modes linking Surface and Deep oceans at scales observed by satellites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toward eddy-resolving reanalyses (1/12°)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642746" y="0"/>
            <a:ext cx="1501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6 - 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>
          <a:xfrm>
            <a:off x="726141" y="523719"/>
            <a:ext cx="5253318" cy="429900"/>
          </a:xfrm>
        </p:spPr>
        <p:txBody>
          <a:bodyPr>
            <a:normAutofit fontScale="90000"/>
          </a:bodyPr>
          <a:lstStyle/>
          <a:p>
            <a:pPr algn="l"/>
            <a:r>
              <a:rPr lang="fr-FR" sz="2800" b="1" dirty="0" smtClean="0">
                <a:solidFill>
                  <a:srgbClr val="FFCC00"/>
                </a:solidFill>
              </a:rPr>
              <a:t>Global T/S </a:t>
            </a:r>
            <a:r>
              <a:rPr lang="fr-FR" sz="2800" b="1" dirty="0" smtClean="0">
                <a:solidFill>
                  <a:srgbClr val="FFCC00"/>
                </a:solidFill>
                <a:sym typeface="Wingdings" pitchFamily="2" charset="2"/>
              </a:rPr>
              <a:t> </a:t>
            </a:r>
            <a:r>
              <a:rPr lang="fr-FR" sz="2800" b="1" dirty="0" smtClean="0">
                <a:solidFill>
                  <a:srgbClr val="FFCC00"/>
                </a:solidFill>
              </a:rPr>
              <a:t>Armor3D  - </a:t>
            </a:r>
            <a:r>
              <a:rPr lang="en-US" sz="2800" b="1" dirty="0" smtClean="0">
                <a:solidFill>
                  <a:srgbClr val="FFCC00"/>
                </a:solidFill>
              </a:rPr>
              <a:t> Method</a:t>
            </a:r>
          </a:p>
        </p:txBody>
      </p:sp>
      <p:sp>
        <p:nvSpPr>
          <p:cNvPr id="6147" name="Espace réservé du contenu 2"/>
          <p:cNvSpPr>
            <a:spLocks noGrp="1"/>
          </p:cNvSpPr>
          <p:nvPr>
            <p:ph idx="1"/>
          </p:nvPr>
        </p:nvSpPr>
        <p:spPr>
          <a:xfrm>
            <a:off x="124559" y="873125"/>
            <a:ext cx="8787911" cy="4965700"/>
          </a:xfrm>
        </p:spPr>
        <p:txBody>
          <a:bodyPr/>
          <a:lstStyle/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827943" y="1047378"/>
            <a:ext cx="386862" cy="360362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898281" y="2483076"/>
            <a:ext cx="386862" cy="360363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3817327" y="3243264"/>
            <a:ext cx="1295400" cy="369332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</a:rPr>
              <a:t>SLA, SST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3928697" y="5305426"/>
            <a:ext cx="1226526" cy="646331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</a:rPr>
              <a:t>in-situ T(z), S(z)</a:t>
            </a:r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3241431" y="3324225"/>
            <a:ext cx="360485" cy="215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6153" name="AutoShape 11"/>
          <p:cNvSpPr>
            <a:spLocks noChangeArrowheads="1"/>
          </p:cNvSpPr>
          <p:nvPr/>
        </p:nvSpPr>
        <p:spPr bwMode="auto">
          <a:xfrm>
            <a:off x="3330820" y="5443538"/>
            <a:ext cx="359019" cy="215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5307624" y="3502025"/>
            <a:ext cx="187422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</a:rPr>
              <a:t>multiple linear regression</a:t>
            </a: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5690089" y="3143250"/>
            <a:ext cx="1078523" cy="433388"/>
          </a:xfrm>
          <a:prstGeom prst="rightArrow">
            <a:avLst>
              <a:gd name="adj1" fmla="val 50000"/>
              <a:gd name="adj2" fmla="val 6227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34" name="Oval 14"/>
          <p:cNvSpPr>
            <a:spLocks noChangeArrowheads="1"/>
          </p:cNvSpPr>
          <p:nvPr/>
        </p:nvSpPr>
        <p:spPr bwMode="auto">
          <a:xfrm>
            <a:off x="6742235" y="5053014"/>
            <a:ext cx="285750" cy="288925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Oval 15"/>
          <p:cNvSpPr>
            <a:spLocks noChangeArrowheads="1"/>
          </p:cNvSpPr>
          <p:nvPr/>
        </p:nvSpPr>
        <p:spPr bwMode="auto">
          <a:xfrm>
            <a:off x="6054970" y="4024314"/>
            <a:ext cx="285750" cy="288925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6" name="AutoShape 17"/>
          <p:cNvSpPr>
            <a:spLocks noChangeArrowheads="1"/>
          </p:cNvSpPr>
          <p:nvPr/>
        </p:nvSpPr>
        <p:spPr bwMode="auto">
          <a:xfrm>
            <a:off x="5690089" y="5335589"/>
            <a:ext cx="1078523" cy="433387"/>
          </a:xfrm>
          <a:prstGeom prst="rightArrow">
            <a:avLst>
              <a:gd name="adj1" fmla="val 50000"/>
              <a:gd name="adj2" fmla="val 6227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37" name="AutoShape 18"/>
          <p:cNvSpPr>
            <a:spLocks noChangeArrowheads="1"/>
          </p:cNvSpPr>
          <p:nvPr/>
        </p:nvSpPr>
        <p:spPr bwMode="auto">
          <a:xfrm rot="5400000">
            <a:off x="7592342" y="4250531"/>
            <a:ext cx="1079500" cy="433754"/>
          </a:xfrm>
          <a:prstGeom prst="rightArrow">
            <a:avLst>
              <a:gd name="adj1" fmla="val 50000"/>
              <a:gd name="adj2" fmla="val 6227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6160" name="Text Box 19"/>
          <p:cNvSpPr txBox="1">
            <a:spLocks noChangeArrowheads="1"/>
          </p:cNvSpPr>
          <p:nvPr/>
        </p:nvSpPr>
        <p:spPr bwMode="auto">
          <a:xfrm>
            <a:off x="7419243" y="5324476"/>
            <a:ext cx="1361342" cy="646331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chemeClr val="bg1"/>
                </a:solidFill>
              </a:rPr>
              <a:t>Armor3D T(z), S(z)</a:t>
            </a: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6109189" y="4481513"/>
            <a:ext cx="1654419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 b="1" dirty="0">
                <a:solidFill>
                  <a:schemeClr val="bg1"/>
                </a:solidFill>
              </a:rPr>
              <a:t>optimal interpolation</a:t>
            </a:r>
          </a:p>
        </p:txBody>
      </p:sp>
      <p:sp>
        <p:nvSpPr>
          <p:cNvPr id="6162" name="Text Box 22"/>
          <p:cNvSpPr txBox="1">
            <a:spLocks noChangeArrowheads="1"/>
          </p:cNvSpPr>
          <p:nvPr/>
        </p:nvSpPr>
        <p:spPr bwMode="auto">
          <a:xfrm>
            <a:off x="7331320" y="3127376"/>
            <a:ext cx="1367203" cy="646331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</a:rPr>
              <a:t>synthetic </a:t>
            </a:r>
            <a:r>
              <a:rPr lang="en-US" b="1" dirty="0">
                <a:solidFill>
                  <a:srgbClr val="FFCC00"/>
                </a:solidFill>
              </a:rPr>
              <a:t>T(z), S(z)</a:t>
            </a:r>
          </a:p>
        </p:txBody>
      </p:sp>
      <p:pic>
        <p:nvPicPr>
          <p:cNvPr id="6163" name="Picture 7" descr="Océan_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364" y="3197817"/>
            <a:ext cx="2221955" cy="284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4" name="Text Box 4"/>
          <p:cNvSpPr txBox="1">
            <a:spLocks noChangeArrowheads="1"/>
          </p:cNvSpPr>
          <p:nvPr/>
        </p:nvSpPr>
        <p:spPr bwMode="auto">
          <a:xfrm>
            <a:off x="1339362" y="1029080"/>
            <a:ext cx="7804638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fr-FR" sz="2000" b="1" dirty="0" smtClean="0">
                <a:solidFill>
                  <a:srgbClr val="FFFFCC"/>
                </a:solidFill>
              </a:rPr>
              <a:t>Vertical </a:t>
            </a:r>
            <a:r>
              <a:rPr lang="en-US" sz="2000" b="1" dirty="0">
                <a:solidFill>
                  <a:srgbClr val="FFFFCC"/>
                </a:solidFill>
              </a:rPr>
              <a:t>projection of satellite data (SLA, SST</a:t>
            </a:r>
            <a:r>
              <a:rPr lang="en-US" sz="2000" b="1" dirty="0" smtClean="0">
                <a:solidFill>
                  <a:srgbClr val="FFFFCC"/>
                </a:solidFill>
              </a:rPr>
              <a:t>) to get “</a:t>
            </a:r>
            <a:r>
              <a:rPr lang="en-US" sz="2000" b="1" dirty="0" smtClean="0">
                <a:solidFill>
                  <a:srgbClr val="FFCC00"/>
                </a:solidFill>
              </a:rPr>
              <a:t>synthetic profiles</a:t>
            </a:r>
            <a:r>
              <a:rPr lang="en-US" sz="2000" b="1" dirty="0" smtClean="0">
                <a:solidFill>
                  <a:srgbClr val="FFFFCC"/>
                </a:solidFill>
              </a:rPr>
              <a:t>”</a:t>
            </a:r>
          </a:p>
          <a:p>
            <a:pPr algn="l"/>
            <a:endParaRPr lang="en-US" sz="2000" dirty="0">
              <a:solidFill>
                <a:srgbClr val="FFFFCC"/>
              </a:solidFill>
            </a:endParaRPr>
          </a:p>
          <a:p>
            <a:pPr algn="l"/>
            <a:endParaRPr lang="en-US" sz="1800" dirty="0">
              <a:solidFill>
                <a:schemeClr val="bg1"/>
              </a:solidFill>
            </a:endParaRPr>
          </a:p>
          <a:p>
            <a:pPr algn="l"/>
            <a:endParaRPr lang="en-US" sz="1800" dirty="0">
              <a:solidFill>
                <a:schemeClr val="bg1"/>
              </a:solidFill>
            </a:endParaRPr>
          </a:p>
          <a:p>
            <a:pPr algn="l"/>
            <a:endParaRPr lang="en-US" sz="1800" dirty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FFCC"/>
                </a:solidFill>
              </a:rPr>
              <a:t>Combination </a:t>
            </a:r>
            <a:r>
              <a:rPr lang="en-US" sz="2000" b="1" dirty="0">
                <a:solidFill>
                  <a:srgbClr val="FFFFCC"/>
                </a:solidFill>
              </a:rPr>
              <a:t>of synthetic and in-situ profiles</a:t>
            </a:r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1041697" y="1608804"/>
            <a:ext cx="7170126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fr-FR" sz="2000" b="1" dirty="0">
                <a:solidFill>
                  <a:srgbClr val="FFCC00"/>
                </a:solidFill>
                <a:sym typeface="Symbol" pitchFamily="18" charset="2"/>
              </a:rPr>
              <a:t>T(</a:t>
            </a:r>
            <a:r>
              <a:rPr lang="fr-FR" sz="2000" b="1" dirty="0" err="1">
                <a:solidFill>
                  <a:srgbClr val="FFCC00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rgbClr val="FFCC00"/>
                </a:solidFill>
                <a:sym typeface="Symbol" pitchFamily="18" charset="2"/>
              </a:rPr>
              <a:t>)  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=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 (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)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.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SLA</a:t>
            </a:r>
            <a:r>
              <a:rPr lang="fr-FR" sz="2000" b="1" baseline="-10000" dirty="0" err="1">
                <a:solidFill>
                  <a:schemeClr val="bg1"/>
                </a:solidFill>
                <a:sym typeface="Symbol" pitchFamily="18" charset="2"/>
              </a:rPr>
              <a:t>steric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 + 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(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)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.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SST’ 	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T</a:t>
            </a:r>
            <a:r>
              <a:rPr lang="fr-FR" sz="2000" b="1" baseline="-25000" dirty="0" err="1">
                <a:solidFill>
                  <a:schemeClr val="bg1"/>
                </a:solidFill>
                <a:sym typeface="Symbol" pitchFamily="18" charset="2"/>
              </a:rPr>
              <a:t>clim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 (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)</a:t>
            </a:r>
          </a:p>
          <a:p>
            <a:pPr algn="l"/>
            <a:r>
              <a:rPr lang="fr-FR" sz="2000" b="1" dirty="0">
                <a:solidFill>
                  <a:srgbClr val="FFCC00"/>
                </a:solidFill>
                <a:sym typeface="Symbol" pitchFamily="18" charset="2"/>
              </a:rPr>
              <a:t>S(</a:t>
            </a:r>
            <a:r>
              <a:rPr lang="fr-FR" sz="2000" b="1" dirty="0" err="1">
                <a:solidFill>
                  <a:srgbClr val="FFCC00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rgbClr val="FFCC00"/>
                </a:solidFill>
                <a:sym typeface="Symbol" pitchFamily="18" charset="2"/>
              </a:rPr>
              <a:t>)  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=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 ’(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)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.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SLA</a:t>
            </a:r>
            <a:r>
              <a:rPr lang="fr-FR" sz="2000" b="1" baseline="-10000" dirty="0" err="1">
                <a:solidFill>
                  <a:schemeClr val="bg1"/>
                </a:solidFill>
                <a:sym typeface="Symbol" pitchFamily="18" charset="2"/>
              </a:rPr>
              <a:t>steric</a:t>
            </a:r>
            <a:r>
              <a:rPr lang="fr-FR" sz="2000" dirty="0">
                <a:solidFill>
                  <a:schemeClr val="bg1"/>
                </a:solidFill>
                <a:sym typeface="Symbol" pitchFamily="18" charset="2"/>
              </a:rPr>
              <a:t>  		   	+ 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S</a:t>
            </a:r>
            <a:r>
              <a:rPr lang="fr-FR" sz="2000" b="1" baseline="-25000" dirty="0" err="1">
                <a:solidFill>
                  <a:schemeClr val="bg1"/>
                </a:solidFill>
                <a:sym typeface="Symbol" pitchFamily="18" charset="2"/>
              </a:rPr>
              <a:t>clim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 (</a:t>
            </a:r>
            <a:r>
              <a:rPr lang="fr-FR" sz="2000" b="1" dirty="0" err="1">
                <a:solidFill>
                  <a:schemeClr val="bg1"/>
                </a:solidFill>
                <a:sym typeface="Symbol" pitchFamily="18" charset="2"/>
              </a:rPr>
              <a:t>x,y,z,t</a:t>
            </a:r>
            <a:r>
              <a:rPr lang="fr-FR" sz="2000" b="1" dirty="0">
                <a:solidFill>
                  <a:schemeClr val="bg1"/>
                </a:solidFill>
                <a:sym typeface="Symbol" pitchFamily="18" charset="2"/>
              </a:rPr>
              <a:t>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ARMOR3D: The statistical re-analysis (CLS)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876256" y="0"/>
            <a:ext cx="226774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4 – Reanalysis Systems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158262" y="333375"/>
            <a:ext cx="8699989" cy="4318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FFCC"/>
                </a:solidFill>
              </a:rPr>
              <a:t>Armor3D  -  1993-2009 reanalysis</a:t>
            </a:r>
          </a:p>
        </p:txBody>
      </p:sp>
      <p:grpSp>
        <p:nvGrpSpPr>
          <p:cNvPr id="2" name="Groupe 19"/>
          <p:cNvGrpSpPr>
            <a:grpSpLocks/>
          </p:cNvGrpSpPr>
          <p:nvPr/>
        </p:nvGrpSpPr>
        <p:grpSpPr bwMode="auto">
          <a:xfrm>
            <a:off x="4953000" y="3711576"/>
            <a:ext cx="3547697" cy="2473325"/>
            <a:chOff x="4688784" y="2475991"/>
            <a:chExt cx="3844290" cy="2472390"/>
          </a:xfrm>
        </p:grpSpPr>
        <p:grpSp>
          <p:nvGrpSpPr>
            <p:cNvPr id="3" name="Groupe 14"/>
            <p:cNvGrpSpPr>
              <a:grpSpLocks/>
            </p:cNvGrpSpPr>
            <p:nvPr/>
          </p:nvGrpSpPr>
          <p:grpSpPr bwMode="auto">
            <a:xfrm>
              <a:off x="4688784" y="2524871"/>
              <a:ext cx="3844290" cy="2423510"/>
              <a:chOff x="4383984" y="2524871"/>
              <a:chExt cx="3844290" cy="2423510"/>
            </a:xfrm>
          </p:grpSpPr>
          <p:pic>
            <p:nvPicPr>
              <p:cNvPr id="7186" name="Picture 8" descr="regm_TS_21003_anom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83984" y="2524871"/>
                <a:ext cx="3844290" cy="23850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87" name="ZoneTexte 13"/>
              <p:cNvSpPr txBox="1">
                <a:spLocks noChangeArrowheads="1"/>
              </p:cNvSpPr>
              <p:nvPr/>
            </p:nvSpPr>
            <p:spPr bwMode="auto">
              <a:xfrm>
                <a:off x="5340981" y="4825270"/>
                <a:ext cx="2045465" cy="12311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fr-FR" sz="200" b="1"/>
              </a:p>
            </p:txBody>
          </p:sp>
        </p:grpSp>
        <p:sp>
          <p:nvSpPr>
            <p:cNvPr id="7185" name="ZoneTexte 12"/>
            <p:cNvSpPr txBox="1">
              <a:spLocks noChangeArrowheads="1"/>
            </p:cNvSpPr>
            <p:nvPr/>
          </p:nvSpPr>
          <p:spPr bwMode="auto">
            <a:xfrm>
              <a:off x="5665718" y="2475991"/>
              <a:ext cx="1957346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200" b="1"/>
                <a:t>Synthetic T’ – at 100m</a:t>
              </a:r>
            </a:p>
          </p:txBody>
        </p:sp>
      </p:grpSp>
      <p:grpSp>
        <p:nvGrpSpPr>
          <p:cNvPr id="4" name="Groupe 46"/>
          <p:cNvGrpSpPr>
            <a:grpSpLocks/>
          </p:cNvGrpSpPr>
          <p:nvPr/>
        </p:nvGrpSpPr>
        <p:grpSpPr bwMode="auto">
          <a:xfrm>
            <a:off x="334108" y="973139"/>
            <a:ext cx="3736731" cy="2344737"/>
            <a:chOff x="361949" y="1249363"/>
            <a:chExt cx="4048125" cy="2344771"/>
          </a:xfrm>
        </p:grpSpPr>
        <p:pic>
          <p:nvPicPr>
            <p:cNvPr id="7182" name="Picture 2" descr="C:\Documents and Settings\sguinehut\Mes documents\Mes documents\talk\Liège_2010\Goop\dt_upd_global_merged_msla_h_20070704_20070704_20080317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7419" y="1266826"/>
              <a:ext cx="3751205" cy="2327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3" name="ZoneTexte 11"/>
            <p:cNvSpPr txBox="1">
              <a:spLocks noChangeArrowheads="1"/>
            </p:cNvSpPr>
            <p:nvPr/>
          </p:nvSpPr>
          <p:spPr bwMode="auto">
            <a:xfrm>
              <a:off x="361949" y="1249363"/>
              <a:ext cx="4048125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200" b="1"/>
                <a:t>SSALTO-DUACS MSLA  1/3° weekly DT  - 04/07/2007</a:t>
              </a:r>
            </a:p>
          </p:txBody>
        </p:sp>
      </p:grpSp>
      <p:grpSp>
        <p:nvGrpSpPr>
          <p:cNvPr id="5" name="Groupe 56"/>
          <p:cNvGrpSpPr>
            <a:grpSpLocks/>
          </p:cNvGrpSpPr>
          <p:nvPr/>
        </p:nvGrpSpPr>
        <p:grpSpPr bwMode="auto">
          <a:xfrm>
            <a:off x="4325815" y="963613"/>
            <a:ext cx="3446585" cy="2379662"/>
            <a:chOff x="4686299" y="963613"/>
            <a:chExt cx="3733801" cy="2379662"/>
          </a:xfrm>
        </p:grpSpPr>
        <p:pic>
          <p:nvPicPr>
            <p:cNvPr id="7180" name="Picture 3" descr="C:\Documents and Settings\sguinehut\Mes documents\Mes documents\talk\Liège_2010\Goop\amsr-avhrr-v2.200707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86299" y="1262065"/>
              <a:ext cx="3733801" cy="208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1" name="ZoneTexte 11"/>
            <p:cNvSpPr txBox="1">
              <a:spLocks noChangeArrowheads="1"/>
            </p:cNvSpPr>
            <p:nvPr/>
          </p:nvSpPr>
          <p:spPr bwMode="auto">
            <a:xfrm>
              <a:off x="4802972" y="963613"/>
              <a:ext cx="3598077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200" b="1"/>
                <a:t>NCEP  Reynolds OI-SST 1/4° daily - 04/07/2007</a:t>
              </a:r>
            </a:p>
          </p:txBody>
        </p:sp>
      </p:grpSp>
      <p:grpSp>
        <p:nvGrpSpPr>
          <p:cNvPr id="6" name="Groupe 51"/>
          <p:cNvGrpSpPr>
            <a:grpSpLocks/>
          </p:cNvGrpSpPr>
          <p:nvPr/>
        </p:nvGrpSpPr>
        <p:grpSpPr bwMode="auto">
          <a:xfrm>
            <a:off x="483577" y="3421063"/>
            <a:ext cx="3464169" cy="2381250"/>
            <a:chOff x="533400" y="3449638"/>
            <a:chExt cx="3752850" cy="2381692"/>
          </a:xfrm>
        </p:grpSpPr>
        <p:pic>
          <p:nvPicPr>
            <p:cNvPr id="7178" name="Picture 4" descr="C:\Documents and Settings\sguinehut\Mes documents\Mes documents\talk\Liège_2010\Goop\arragl05_m07_TEMP_100m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3743854"/>
              <a:ext cx="3752850" cy="2087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ZoneTexte 11"/>
            <p:cNvSpPr txBox="1">
              <a:spLocks noChangeArrowheads="1"/>
            </p:cNvSpPr>
            <p:nvPr/>
          </p:nvSpPr>
          <p:spPr bwMode="auto">
            <a:xfrm>
              <a:off x="726273" y="3449638"/>
              <a:ext cx="3398052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200" b="1"/>
                <a:t>Arivo climatology – July – T at 100 m</a:t>
              </a:r>
            </a:p>
          </p:txBody>
        </p:sp>
      </p:grpSp>
      <p:sp>
        <p:nvSpPr>
          <p:cNvPr id="54" name="AutoShape 13"/>
          <p:cNvSpPr>
            <a:spLocks noChangeArrowheads="1"/>
          </p:cNvSpPr>
          <p:nvPr/>
        </p:nvSpPr>
        <p:spPr bwMode="auto">
          <a:xfrm rot="2757055">
            <a:off x="3735510" y="3419842"/>
            <a:ext cx="1155700" cy="218342"/>
          </a:xfrm>
          <a:prstGeom prst="rightArrow">
            <a:avLst>
              <a:gd name="adj1" fmla="val 50000"/>
              <a:gd name="adj2" fmla="val 6227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5" name="AutoShape 13"/>
          <p:cNvSpPr>
            <a:spLocks noChangeArrowheads="1"/>
          </p:cNvSpPr>
          <p:nvPr/>
        </p:nvSpPr>
        <p:spPr bwMode="auto">
          <a:xfrm rot="3959877">
            <a:off x="4504105" y="3419719"/>
            <a:ext cx="774700" cy="196362"/>
          </a:xfrm>
          <a:prstGeom prst="rightArrow">
            <a:avLst>
              <a:gd name="adj1" fmla="val 50000"/>
              <a:gd name="adj2" fmla="val 6227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6" name="AutoShape 13"/>
          <p:cNvSpPr>
            <a:spLocks noChangeArrowheads="1"/>
          </p:cNvSpPr>
          <p:nvPr/>
        </p:nvSpPr>
        <p:spPr bwMode="auto">
          <a:xfrm>
            <a:off x="3978520" y="4229100"/>
            <a:ext cx="487973" cy="241300"/>
          </a:xfrm>
          <a:prstGeom prst="rightArrow">
            <a:avLst>
              <a:gd name="adj1" fmla="val 50000"/>
              <a:gd name="adj2" fmla="val 6227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876256" y="0"/>
            <a:ext cx="226774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4 – Reanalysis Systems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158262" y="333375"/>
            <a:ext cx="8699989" cy="4318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FFCC"/>
                </a:solidFill>
              </a:rPr>
              <a:t>Armor3D  -  1993-2009 reanalysis</a:t>
            </a:r>
          </a:p>
        </p:txBody>
      </p:sp>
      <p:grpSp>
        <p:nvGrpSpPr>
          <p:cNvPr id="2" name="Groupe 19"/>
          <p:cNvGrpSpPr>
            <a:grpSpLocks/>
          </p:cNvGrpSpPr>
          <p:nvPr/>
        </p:nvGrpSpPr>
        <p:grpSpPr bwMode="auto">
          <a:xfrm>
            <a:off x="609600" y="1139826"/>
            <a:ext cx="3547697" cy="2473325"/>
            <a:chOff x="4688784" y="2475991"/>
            <a:chExt cx="3844290" cy="2472390"/>
          </a:xfrm>
        </p:grpSpPr>
        <p:grpSp>
          <p:nvGrpSpPr>
            <p:cNvPr id="3" name="Groupe 14"/>
            <p:cNvGrpSpPr>
              <a:grpSpLocks/>
            </p:cNvGrpSpPr>
            <p:nvPr/>
          </p:nvGrpSpPr>
          <p:grpSpPr bwMode="auto">
            <a:xfrm>
              <a:off x="4688784" y="2524871"/>
              <a:ext cx="3844290" cy="2423510"/>
              <a:chOff x="4383984" y="2524871"/>
              <a:chExt cx="3844290" cy="2423510"/>
            </a:xfrm>
          </p:grpSpPr>
          <p:pic>
            <p:nvPicPr>
              <p:cNvPr id="8210" name="Picture 8" descr="regm_TS_21003_anom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83984" y="2524871"/>
                <a:ext cx="3844290" cy="23850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11" name="ZoneTexte 13"/>
              <p:cNvSpPr txBox="1">
                <a:spLocks noChangeArrowheads="1"/>
              </p:cNvSpPr>
              <p:nvPr/>
            </p:nvSpPr>
            <p:spPr bwMode="auto">
              <a:xfrm>
                <a:off x="5340981" y="4825270"/>
                <a:ext cx="2045465" cy="12311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fr-FR" sz="200" b="1"/>
              </a:p>
            </p:txBody>
          </p:sp>
        </p:grpSp>
        <p:sp>
          <p:nvSpPr>
            <p:cNvPr id="8209" name="ZoneTexte 12"/>
            <p:cNvSpPr txBox="1">
              <a:spLocks noChangeArrowheads="1"/>
            </p:cNvSpPr>
            <p:nvPr/>
          </p:nvSpPr>
          <p:spPr bwMode="auto">
            <a:xfrm>
              <a:off x="5665718" y="2475991"/>
              <a:ext cx="1957346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200" b="1"/>
                <a:t>Synthetic T’ – at 100m</a:t>
              </a:r>
            </a:p>
          </p:txBody>
        </p:sp>
      </p:grpSp>
      <p:grpSp>
        <p:nvGrpSpPr>
          <p:cNvPr id="4" name="Groupe 20"/>
          <p:cNvGrpSpPr>
            <a:grpSpLocks/>
          </p:cNvGrpSpPr>
          <p:nvPr/>
        </p:nvGrpSpPr>
        <p:grpSpPr bwMode="auto">
          <a:xfrm>
            <a:off x="647700" y="3744914"/>
            <a:ext cx="3549162" cy="2282825"/>
            <a:chOff x="607032" y="4576391"/>
            <a:chExt cx="3844290" cy="2281609"/>
          </a:xfrm>
        </p:grpSpPr>
        <p:pic>
          <p:nvPicPr>
            <p:cNvPr id="8206" name="Picture 9" descr="T_AOCombi_21003_z7-test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7032" y="4579620"/>
              <a:ext cx="3844290" cy="2278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7" name="ZoneTexte 15"/>
            <p:cNvSpPr txBox="1">
              <a:spLocks noChangeArrowheads="1"/>
            </p:cNvSpPr>
            <p:nvPr/>
          </p:nvSpPr>
          <p:spPr bwMode="auto">
            <a:xfrm>
              <a:off x="1688161" y="4576391"/>
              <a:ext cx="1852654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200" b="1"/>
                <a:t>Armor3D T’</a:t>
              </a:r>
            </a:p>
          </p:txBody>
        </p:sp>
      </p:grpSp>
      <p:grpSp>
        <p:nvGrpSpPr>
          <p:cNvPr id="5" name="Groupe 21"/>
          <p:cNvGrpSpPr>
            <a:grpSpLocks/>
          </p:cNvGrpSpPr>
          <p:nvPr/>
        </p:nvGrpSpPr>
        <p:grpSpPr bwMode="auto">
          <a:xfrm>
            <a:off x="5067300" y="3640138"/>
            <a:ext cx="3547697" cy="2455862"/>
            <a:chOff x="4698750" y="4576391"/>
            <a:chExt cx="3844290" cy="2455185"/>
          </a:xfrm>
        </p:grpSpPr>
        <p:pic>
          <p:nvPicPr>
            <p:cNvPr id="8204" name="Picture 10" descr="AOInSitu_20070704_ano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98750" y="4646519"/>
              <a:ext cx="3844290" cy="2385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5" name="ZoneTexte 16"/>
            <p:cNvSpPr txBox="1">
              <a:spLocks noChangeArrowheads="1"/>
            </p:cNvSpPr>
            <p:nvPr/>
          </p:nvSpPr>
          <p:spPr bwMode="auto">
            <a:xfrm>
              <a:off x="5793436" y="4576391"/>
              <a:ext cx="1852654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200" b="1"/>
                <a:t>Argo T’</a:t>
              </a:r>
            </a:p>
          </p:txBody>
        </p:sp>
      </p:grpSp>
      <p:grpSp>
        <p:nvGrpSpPr>
          <p:cNvPr id="6" name="Groupe 22"/>
          <p:cNvGrpSpPr>
            <a:grpSpLocks/>
          </p:cNvGrpSpPr>
          <p:nvPr/>
        </p:nvGrpSpPr>
        <p:grpSpPr bwMode="auto">
          <a:xfrm>
            <a:off x="4475284" y="1154114"/>
            <a:ext cx="3547697" cy="2174875"/>
            <a:chOff x="4848225" y="1154113"/>
            <a:chExt cx="3843338" cy="2174875"/>
          </a:xfrm>
        </p:grpSpPr>
        <p:pic>
          <p:nvPicPr>
            <p:cNvPr id="8202" name="Picture 7" descr="T_INSITU_21003_z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48225" y="1217769"/>
              <a:ext cx="3843338" cy="211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3" name="ZoneTexte 11"/>
            <p:cNvSpPr txBox="1">
              <a:spLocks noChangeArrowheads="1"/>
            </p:cNvSpPr>
            <p:nvPr/>
          </p:nvSpPr>
          <p:spPr bwMode="auto">
            <a:xfrm>
              <a:off x="5181600" y="1154113"/>
              <a:ext cx="3228975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200" b="1"/>
                <a:t>In-situ observations – Coriolis data center</a:t>
              </a:r>
            </a:p>
          </p:txBody>
        </p:sp>
      </p:grpSp>
      <p:sp>
        <p:nvSpPr>
          <p:cNvPr id="24" name="AutoShape 13"/>
          <p:cNvSpPr>
            <a:spLocks noChangeArrowheads="1"/>
          </p:cNvSpPr>
          <p:nvPr/>
        </p:nvSpPr>
        <p:spPr bwMode="auto">
          <a:xfrm rot="7896274">
            <a:off x="4003981" y="3597093"/>
            <a:ext cx="785812" cy="186103"/>
          </a:xfrm>
          <a:prstGeom prst="rightArrow">
            <a:avLst>
              <a:gd name="adj1" fmla="val 50000"/>
              <a:gd name="adj2" fmla="val 62271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 rot="5400000">
            <a:off x="3682817" y="3603076"/>
            <a:ext cx="582613" cy="158262"/>
          </a:xfrm>
          <a:prstGeom prst="rightArrow">
            <a:avLst>
              <a:gd name="adj1" fmla="val 50000"/>
              <a:gd name="adj2" fmla="val 62271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6" name="AutoShape 13"/>
          <p:cNvSpPr>
            <a:spLocks noChangeArrowheads="1"/>
          </p:cNvSpPr>
          <p:nvPr/>
        </p:nvSpPr>
        <p:spPr bwMode="auto">
          <a:xfrm rot="5400000">
            <a:off x="6799329" y="3534997"/>
            <a:ext cx="582613" cy="158262"/>
          </a:xfrm>
          <a:prstGeom prst="rightArrow">
            <a:avLst>
              <a:gd name="adj1" fmla="val 50000"/>
              <a:gd name="adj2" fmla="val 6227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876256" y="0"/>
            <a:ext cx="226774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4 – Reanalysis Systems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GLORS_SLA_trend_1993_2009"/>
          <p:cNvPicPr>
            <a:picLocks noChangeAspect="1" noChangeArrowheads="1"/>
          </p:cNvPicPr>
          <p:nvPr/>
        </p:nvPicPr>
        <p:blipFill>
          <a:blip r:embed="rId2" cstate="print"/>
          <a:srcRect l="5423" t="10241" b="10333"/>
          <a:stretch>
            <a:fillRect/>
          </a:stretch>
        </p:blipFill>
        <p:spPr bwMode="auto">
          <a:xfrm>
            <a:off x="4379900" y="3384645"/>
            <a:ext cx="4511546" cy="2674962"/>
          </a:xfrm>
          <a:prstGeom prst="rect">
            <a:avLst/>
          </a:prstGeom>
          <a:noFill/>
        </p:spPr>
      </p:pic>
      <p:pic>
        <p:nvPicPr>
          <p:cNvPr id="5125" name="Picture 5" descr="AVISO_SLA_trend_1993_2009"/>
          <p:cNvPicPr>
            <a:picLocks noChangeAspect="1" noChangeArrowheads="1"/>
          </p:cNvPicPr>
          <p:nvPr/>
        </p:nvPicPr>
        <p:blipFill>
          <a:blip r:embed="rId3" cstate="print"/>
          <a:srcRect l="3295" t="8847" b="11442"/>
          <a:stretch>
            <a:fillRect/>
          </a:stretch>
        </p:blipFill>
        <p:spPr bwMode="auto">
          <a:xfrm>
            <a:off x="241681" y="1705970"/>
            <a:ext cx="4373631" cy="2543098"/>
          </a:xfrm>
          <a:prstGeom prst="rect">
            <a:avLst/>
          </a:prstGeom>
          <a:noFill/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878114" y="2236990"/>
            <a:ext cx="7661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itchFamily="34" charset="0"/>
              </a:rPr>
              <a:t>AVISO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975784" y="3956608"/>
            <a:ext cx="101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itchFamily="34" charset="0"/>
              </a:rPr>
              <a:t>C-GLORS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457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Sea Level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678613" y="0"/>
            <a:ext cx="2465387" cy="30995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FFFFFF"/>
                </a:solidFill>
                <a:ea typeface="WenQuanYi Micro Hei" charset="0"/>
                <a:cs typeface="WenQuanYi Micro Hei" charset="0"/>
              </a:rPr>
              <a:t>5 –Validation: Intercomparison</a:t>
            </a:r>
            <a:endParaRPr lang="en-US" sz="1400" dirty="0">
              <a:solidFill>
                <a:srgbClr val="FFFFFF"/>
              </a:solidFill>
              <a:ea typeface="WenQuanYi Micro Hei" charset="0"/>
              <a:cs typeface="WenQuanYi Micro Hei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91570" y="4844955"/>
            <a:ext cx="2620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There are things that still do not work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025986" y="889048"/>
            <a:ext cx="55533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latin typeface="Verdana" pitchFamily="34" charset="0"/>
              </a:rPr>
              <a:t>Regional Sea Level trend </a:t>
            </a:r>
            <a:r>
              <a:rPr lang="en-US" sz="2000" dirty="0">
                <a:solidFill>
                  <a:srgbClr val="FFC000"/>
                </a:solidFill>
                <a:latin typeface="Verdana" pitchFamily="34" charset="0"/>
              </a:rPr>
              <a:t>over 1993-2009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44774" y="42434"/>
            <a:ext cx="843946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CC00"/>
                </a:solidFill>
              </a:rPr>
              <a:t> The reanalysis </a:t>
            </a:r>
          </a:p>
          <a:p>
            <a:endParaRPr lang="en-GB" sz="1200" dirty="0" smtClean="0">
              <a:solidFill>
                <a:srgbClr val="FFFFC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CC"/>
                </a:solidFill>
              </a:rPr>
              <a:t>Covers the “</a:t>
            </a:r>
            <a:r>
              <a:rPr lang="en-GB" sz="2400" dirty="0" err="1" smtClean="0">
                <a:solidFill>
                  <a:srgbClr val="FFFFCC"/>
                </a:solidFill>
              </a:rPr>
              <a:t>Altimetric</a:t>
            </a:r>
            <a:r>
              <a:rPr lang="en-GB" sz="2400" dirty="0" smtClean="0">
                <a:solidFill>
                  <a:srgbClr val="FFFFCC"/>
                </a:solidFill>
              </a:rPr>
              <a:t> Era” from 1st January 1993 until 31 December 2010.</a:t>
            </a:r>
          </a:p>
          <a:p>
            <a:pPr>
              <a:buFont typeface="Arial" pitchFamily="34" charset="0"/>
              <a:buChar char="•"/>
            </a:pPr>
            <a:endParaRPr lang="en-GB" sz="1200" dirty="0" smtClean="0">
              <a:solidFill>
                <a:srgbClr val="FFFFC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CC"/>
                </a:solidFill>
              </a:rPr>
              <a:t> Numerical products available for users:  </a:t>
            </a:r>
          </a:p>
          <a:p>
            <a:pPr lvl="2"/>
            <a:r>
              <a:rPr lang="en-GB" sz="2000" dirty="0" smtClean="0">
                <a:solidFill>
                  <a:schemeClr val="bg1"/>
                </a:solidFill>
              </a:rPr>
              <a:t>- monthly mean averages </a:t>
            </a:r>
          </a:p>
          <a:p>
            <a:pPr lvl="2">
              <a:buFontTx/>
              <a:buChar char="-"/>
            </a:pPr>
            <a:r>
              <a:rPr lang="en-GB" sz="2000" dirty="0" smtClean="0">
                <a:solidFill>
                  <a:schemeClr val="bg1"/>
                </a:solidFill>
              </a:rPr>
              <a:t> from surface to bottom (5000 m). </a:t>
            </a:r>
          </a:p>
          <a:p>
            <a:pPr lvl="2">
              <a:buFontTx/>
              <a:buChar char="-"/>
            </a:pPr>
            <a:r>
              <a:rPr lang="en-GB" sz="2000" dirty="0" smtClean="0">
                <a:solidFill>
                  <a:schemeClr val="bg1"/>
                </a:solidFill>
              </a:rPr>
              <a:t> one reanalysis (GLORYS) available </a:t>
            </a:r>
            <a:r>
              <a:rPr lang="en-GB" sz="2000" u="sng" dirty="0" smtClean="0">
                <a:solidFill>
                  <a:srgbClr val="FFCC00"/>
                </a:solidFill>
              </a:rPr>
              <a:t>daily</a:t>
            </a:r>
            <a:r>
              <a:rPr lang="en-GB" sz="2000" dirty="0" smtClean="0">
                <a:solidFill>
                  <a:schemeClr val="bg1"/>
                </a:solidFill>
              </a:rPr>
              <a:t> upon request</a:t>
            </a:r>
          </a:p>
          <a:p>
            <a:pPr>
              <a:buFont typeface="Arial" pitchFamily="34" charset="0"/>
              <a:buChar char="•"/>
            </a:pPr>
            <a:endParaRPr lang="fr-FR" sz="1200" dirty="0" smtClean="0">
              <a:solidFill>
                <a:srgbClr val="FFFFC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CC"/>
                </a:solidFill>
              </a:rPr>
              <a:t>The reanalysis product consists of an ensemble of </a:t>
            </a:r>
          </a:p>
          <a:p>
            <a:pPr lvl="1"/>
            <a:r>
              <a:rPr lang="en-GB" sz="2000" dirty="0" smtClean="0">
                <a:solidFill>
                  <a:schemeClr val="bg1"/>
                </a:solidFill>
              </a:rPr>
              <a:t>- </a:t>
            </a:r>
            <a:r>
              <a:rPr lang="en-GB" sz="2000" dirty="0" smtClean="0">
                <a:solidFill>
                  <a:srgbClr val="FFC000"/>
                </a:solidFill>
              </a:rPr>
              <a:t>3</a:t>
            </a:r>
            <a:r>
              <a:rPr lang="en-GB" sz="2000" dirty="0" smtClean="0">
                <a:solidFill>
                  <a:srgbClr val="FFCC00"/>
                </a:solidFill>
              </a:rPr>
              <a:t> global ocean reanalyses datasets </a:t>
            </a:r>
            <a:r>
              <a:rPr lang="en-GB" sz="2000" dirty="0" smtClean="0">
                <a:solidFill>
                  <a:schemeClr val="bg1"/>
                </a:solidFill>
              </a:rPr>
              <a:t>at ¼° horizontal resolution </a:t>
            </a:r>
          </a:p>
          <a:p>
            <a:pPr lvl="1">
              <a:buFontTx/>
              <a:buChar char="-"/>
            </a:pPr>
            <a:r>
              <a:rPr lang="en-GB" sz="2000" dirty="0" smtClean="0">
                <a:solidFill>
                  <a:srgbClr val="FFC000"/>
                </a:solidFill>
              </a:rPr>
              <a:t> </a:t>
            </a:r>
            <a:r>
              <a:rPr lang="en-GB" sz="2000" dirty="0" smtClean="0">
                <a:solidFill>
                  <a:srgbClr val="FFCC00"/>
                </a:solidFill>
              </a:rPr>
              <a:t>1 reference simulation </a:t>
            </a:r>
            <a:r>
              <a:rPr lang="en-GB" sz="2000" dirty="0" smtClean="0">
                <a:solidFill>
                  <a:schemeClr val="bg1"/>
                </a:solidFill>
              </a:rPr>
              <a:t>with no data assimilation</a:t>
            </a:r>
          </a:p>
          <a:p>
            <a:pPr lvl="1">
              <a:buFontTx/>
              <a:buChar char="-"/>
            </a:pPr>
            <a:r>
              <a:rPr lang="en-GB" sz="2000" dirty="0" smtClean="0">
                <a:solidFill>
                  <a:srgbClr val="FFCC00"/>
                </a:solidFill>
              </a:rPr>
              <a:t> 1 Statistical estimate (no model involved): </a:t>
            </a:r>
            <a:r>
              <a:rPr lang="en-GB" sz="2000" dirty="0" smtClean="0">
                <a:solidFill>
                  <a:schemeClr val="bg1"/>
                </a:solidFill>
              </a:rPr>
              <a:t>(ARMOR3D)</a:t>
            </a:r>
          </a:p>
          <a:p>
            <a:pPr>
              <a:buFont typeface="Arial" pitchFamily="34" charset="0"/>
              <a:buChar char="•"/>
            </a:pPr>
            <a:endParaRPr lang="en-GB" sz="1200" dirty="0" smtClean="0">
              <a:solidFill>
                <a:srgbClr val="FFFFC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CC"/>
                </a:solidFill>
              </a:rPr>
              <a:t>The products are distributed on the model native grid (ORCA025) </a:t>
            </a:r>
          </a:p>
          <a:p>
            <a:pPr lvl="1"/>
            <a:r>
              <a:rPr lang="en-GB" sz="2000" dirty="0" smtClean="0">
                <a:solidFill>
                  <a:schemeClr val="bg1"/>
                </a:solidFill>
              </a:rPr>
              <a:t>- nearly isotropic</a:t>
            </a:r>
          </a:p>
          <a:p>
            <a:pPr lvl="1"/>
            <a:r>
              <a:rPr lang="en-GB" sz="2000" dirty="0" smtClean="0">
                <a:solidFill>
                  <a:schemeClr val="bg1"/>
                </a:solidFill>
              </a:rPr>
              <a:t>- resolution in latitude	: 0.25°x</a:t>
            </a:r>
            <a:r>
              <a:rPr lang="en-GB" sz="2000" dirty="0" smtClean="0"/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cosine(latitude)     </a:t>
            </a:r>
          </a:p>
          <a:p>
            <a:pPr lvl="1"/>
            <a:r>
              <a:rPr lang="en-GB" sz="2000" dirty="0" smtClean="0">
                <a:solidFill>
                  <a:schemeClr val="bg1"/>
                </a:solidFill>
              </a:rPr>
              <a:t>- resolution in longitude	: 0.25°</a:t>
            </a:r>
            <a:endParaRPr lang="fr-FR" sz="2000" dirty="0" smtClean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14399" y="5832014"/>
            <a:ext cx="315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C00"/>
                </a:solidFill>
              </a:rPr>
              <a:t>From ~25 km to ~8 km</a:t>
            </a:r>
            <a:endParaRPr lang="en-GB" sz="2000" b="1" dirty="0">
              <a:solidFill>
                <a:srgbClr val="FFCC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870371" y="0"/>
            <a:ext cx="1273628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1 - Objectives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678386" y="0"/>
            <a:ext cx="2465614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5 –Validation: Intercomparison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872" y="1331651"/>
            <a:ext cx="8324835" cy="455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2716433" y="6040923"/>
            <a:ext cx="334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Difference from first year mean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536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Inter-comparison of reanalyses: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Global Mean 0-700 m Heat Content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2971</TotalTime>
  <Words>3900</Words>
  <Application>Microsoft Office PowerPoint</Application>
  <PresentationFormat>On-screen Show (4:3)</PresentationFormat>
  <Paragraphs>1058</Paragraphs>
  <Slides>90</Slides>
  <Notes>39</Notes>
  <HiddenSlides>5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Thème Office</vt:lpstr>
      <vt:lpstr>Equation</vt:lpstr>
      <vt:lpstr>Équation</vt:lpstr>
      <vt:lpstr>Microsoft Office Excel 97-2003 Worksheet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Global T/S  Armor3D  -  Method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Global T/S  Armor3D  -  Method</vt:lpstr>
      <vt:lpstr>Armor3D  -  1993-2009 reanalysis</vt:lpstr>
      <vt:lpstr>Armor3D  -  1993-2009 reanalysis</vt:lpstr>
      <vt:lpstr>Slide 89</vt:lpstr>
      <vt:lpstr>Slide 90</vt:lpstr>
    </vt:vector>
  </TitlesOfParts>
  <Company>LEGI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barnier</dc:creator>
  <cp:lastModifiedBy>Travel</cp:lastModifiedBy>
  <cp:revision>577</cp:revision>
  <dcterms:created xsi:type="dcterms:W3CDTF">2012-04-11T09:17:52Z</dcterms:created>
  <dcterms:modified xsi:type="dcterms:W3CDTF">2012-05-09T17:17:47Z</dcterms:modified>
</cp:coreProperties>
</file>