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3" r:id="rId3"/>
  </p:sldMasterIdLst>
  <p:notesMasterIdLst>
    <p:notesMasterId r:id="rId29"/>
  </p:notesMasterIdLst>
  <p:handoutMasterIdLst>
    <p:handoutMasterId r:id="rId30"/>
  </p:handoutMasterIdLst>
  <p:sldIdLst>
    <p:sldId id="256" r:id="rId4"/>
    <p:sldId id="313" r:id="rId5"/>
    <p:sldId id="308" r:id="rId6"/>
    <p:sldId id="309" r:id="rId7"/>
    <p:sldId id="310" r:id="rId8"/>
    <p:sldId id="311" r:id="rId9"/>
    <p:sldId id="316" r:id="rId10"/>
    <p:sldId id="340" r:id="rId11"/>
    <p:sldId id="333" r:id="rId12"/>
    <p:sldId id="335" r:id="rId13"/>
    <p:sldId id="336" r:id="rId14"/>
    <p:sldId id="346" r:id="rId15"/>
    <p:sldId id="345" r:id="rId16"/>
    <p:sldId id="320" r:id="rId17"/>
    <p:sldId id="344" r:id="rId18"/>
    <p:sldId id="343" r:id="rId19"/>
    <p:sldId id="342" r:id="rId20"/>
    <p:sldId id="323" r:id="rId21"/>
    <p:sldId id="326" r:id="rId22"/>
    <p:sldId id="319" r:id="rId23"/>
    <p:sldId id="325" r:id="rId24"/>
    <p:sldId id="328" r:id="rId25"/>
    <p:sldId id="330" r:id="rId26"/>
    <p:sldId id="321" r:id="rId27"/>
    <p:sldId id="327" r:id="rId28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D2B62"/>
    <a:srgbClr val="0D2B51"/>
    <a:srgbClr val="232B51"/>
    <a:srgbClr val="1F4751"/>
    <a:srgbClr val="08038E"/>
    <a:srgbClr val="4AFF45"/>
    <a:srgbClr val="E7E7E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986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3F8238E-AC4C-FB40-B146-C72D683E9D5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05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BB2A1-69D5-0D43-A3F6-BD5B0EDA608C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833C-053F-454F-97F7-085078D218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VarBC</a:t>
            </a:r>
            <a:r>
              <a:rPr lang="en-US" sz="1200" dirty="0" smtClean="0"/>
              <a:t> can be applied in the period where RAOBCORE detects a shift (</a:t>
            </a:r>
            <a:r>
              <a:rPr lang="en-US" sz="1200" dirty="0" smtClean="0">
                <a:solidFill>
                  <a:srgbClr val="FF0000"/>
                </a:solidFill>
              </a:rPr>
              <a:t>temperature</a:t>
            </a:r>
            <a:r>
              <a:rPr lang="en-US" sz="1200" dirty="0" smtClean="0"/>
              <a:t>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833C-053F-454F-97F7-085078D218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 smtClean="0"/>
              <a:t>Radiosonde</a:t>
            </a:r>
            <a:r>
              <a:rPr lang="en-GB" sz="2400" dirty="0" smtClean="0"/>
              <a:t>: wind direction, absolute value of wind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833C-053F-454F-97F7-085078D218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F41C8-172A-524B-860E-B7B40ACDED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7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0604B-FBCC-7941-893E-3DEFF0C8BA5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76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10B53-43BC-8D43-99C3-1508896DAFF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49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7BFE3-A8EC-FB49-8A64-63CC4FA07D8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2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38FA1-E560-0E4A-8F7D-B5EC9E44FC7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10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9FDC9-B101-A546-A72D-D37BEB3094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41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7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8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066" y="274638"/>
            <a:ext cx="4910667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E921E-F46D-014A-B9CE-02A70B684E8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700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39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6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3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53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4BDEC-A2EB-FD4E-A5DA-160DFFC1C45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785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0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9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4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991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0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7A3-B914-E445-A551-35C53B421577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B6CEE-9FE1-4748-BE77-1ADF15B538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B93E7-4A62-5545-BD6E-A468E44EE7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71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C1C2B-EEC0-9345-9909-C5C18F1CF1E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4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B0AE8-330F-E24E-A451-5F9568C41BA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14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2B2DA-AB62-C347-8CFD-AB755FAAFD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9BF6C-F29D-3E40-AC6A-EED6A5DF69F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34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45947-C15F-374B-A500-A29653AC7CB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8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9FCEBC38-7ECB-924D-9639-9E76C812D14A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03438" y="1365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 sz="1800"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/>
          <p:cNvPicPr/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0" y="0"/>
            <a:ext cx="1082040" cy="942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15F8-D089-EF48-986D-D1C59132C4F0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3594-6D3F-904F-90CE-AFF0C2D04CE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9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31813" y="969201"/>
            <a:ext cx="7847012" cy="233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i="1" dirty="0" smtClean="0">
                <a:latin typeface="Times New Roman" charset="0"/>
                <a:ea typeface="MS PGothic" charset="0"/>
              </a:rPr>
              <a:t>VARIATIONAL BIAS CORRECTION FOR RADIOSONDE DATA</a:t>
            </a:r>
            <a:endParaRPr lang="en-GB" sz="3600" i="1" dirty="0">
              <a:latin typeface="Times New Roman" charset="0"/>
              <a:ea typeface="MS PGothic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656800" y="6040438"/>
            <a:ext cx="5827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000" dirty="0">
                <a:ea typeface="ＭＳ Ｐゴシック" charset="0"/>
                <a:cs typeface="+mn-cs"/>
              </a:rPr>
              <a:t>Marco </a:t>
            </a:r>
            <a:r>
              <a:rPr lang="de-DE" sz="2000" dirty="0" smtClean="0">
                <a:ea typeface="ＭＳ Ｐゴシック" charset="0"/>
                <a:cs typeface="+mn-cs"/>
              </a:rPr>
              <a:t>Milan, Christina </a:t>
            </a:r>
            <a:r>
              <a:rPr lang="de-DE" sz="2000" dirty="0" err="1" smtClean="0">
                <a:ea typeface="ＭＳ Ｐゴシック" charset="0"/>
                <a:cs typeface="+mn-cs"/>
              </a:rPr>
              <a:t>Tavolato</a:t>
            </a:r>
            <a:r>
              <a:rPr lang="de-DE" sz="2000" dirty="0" smtClean="0">
                <a:ea typeface="ＭＳ Ｐゴシック" charset="0"/>
                <a:cs typeface="+mn-cs"/>
              </a:rPr>
              <a:t>, Leopold Heimberger </a:t>
            </a:r>
            <a:endParaRPr lang="de-DE" sz="2000" dirty="0">
              <a:ea typeface="ＭＳ Ｐゴシック" charset="0"/>
              <a:cs typeface="+mn-cs"/>
            </a:endParaRPr>
          </a:p>
          <a:p>
            <a:pPr algn="ctr">
              <a:defRPr/>
            </a:pPr>
            <a:r>
              <a:rPr lang="de-DE" sz="2000" dirty="0" smtClean="0">
                <a:ea typeface="ＭＳ Ｐゴシック" charset="0"/>
                <a:cs typeface="+mn-cs"/>
              </a:rPr>
              <a:t>Washington  9/05/2012</a:t>
            </a:r>
            <a:endParaRPr lang="de-DE" sz="2000" dirty="0">
              <a:ea typeface="ＭＳ Ｐゴシック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30438" y="5888546"/>
            <a:ext cx="6576649" cy="7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322878" y="3106794"/>
            <a:ext cx="23891" cy="278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368234" y="2978135"/>
            <a:ext cx="6485937" cy="2471991"/>
          </a:xfrm>
          <a:custGeom>
            <a:avLst/>
            <a:gdLst>
              <a:gd name="connsiteX0" fmla="*/ 0 w 6485937"/>
              <a:gd name="connsiteY0" fmla="*/ 2373714 h 2471991"/>
              <a:gd name="connsiteX1" fmla="*/ 279697 w 6485937"/>
              <a:gd name="connsiteY1" fmla="*/ 1965522 h 2471991"/>
              <a:gd name="connsiteX2" fmla="*/ 468681 w 6485937"/>
              <a:gd name="connsiteY2" fmla="*/ 2411509 h 2471991"/>
              <a:gd name="connsiteX3" fmla="*/ 710581 w 6485937"/>
              <a:gd name="connsiteY3" fmla="*/ 1980640 h 2471991"/>
              <a:gd name="connsiteX4" fmla="*/ 861768 w 6485937"/>
              <a:gd name="connsiteY4" fmla="*/ 2471982 h 2471991"/>
              <a:gd name="connsiteX5" fmla="*/ 1141465 w 6485937"/>
              <a:gd name="connsiteY5" fmla="*/ 1965522 h 2471991"/>
              <a:gd name="connsiteX6" fmla="*/ 1307771 w 6485937"/>
              <a:gd name="connsiteY6" fmla="*/ 2403950 h 2471991"/>
              <a:gd name="connsiteX7" fmla="*/ 1587467 w 6485937"/>
              <a:gd name="connsiteY7" fmla="*/ 1837017 h 2471991"/>
              <a:gd name="connsiteX8" fmla="*/ 1625264 w 6485937"/>
              <a:gd name="connsiteY8" fmla="*/ 2222532 h 2471991"/>
              <a:gd name="connsiteX9" fmla="*/ 1746214 w 6485937"/>
              <a:gd name="connsiteY9" fmla="*/ 2441746 h 2471991"/>
              <a:gd name="connsiteX10" fmla="*/ 1927639 w 6485937"/>
              <a:gd name="connsiteY10" fmla="*/ 1859695 h 2471991"/>
              <a:gd name="connsiteX11" fmla="*/ 1957876 w 6485937"/>
              <a:gd name="connsiteY11" fmla="*/ 2078909 h 2471991"/>
              <a:gd name="connsiteX12" fmla="*/ 2086385 w 6485937"/>
              <a:gd name="connsiteY12" fmla="*/ 1829458 h 2471991"/>
              <a:gd name="connsiteX13" fmla="*/ 2245132 w 6485937"/>
              <a:gd name="connsiteY13" fmla="*/ 2033554 h 2471991"/>
              <a:gd name="connsiteX14" fmla="*/ 2744050 w 6485937"/>
              <a:gd name="connsiteY14" fmla="*/ 226927 h 2471991"/>
              <a:gd name="connsiteX15" fmla="*/ 3046425 w 6485937"/>
              <a:gd name="connsiteY15" fmla="*/ 740947 h 2471991"/>
              <a:gd name="connsiteX16" fmla="*/ 3431953 w 6485937"/>
              <a:gd name="connsiteY16" fmla="*/ 234487 h 2471991"/>
              <a:gd name="connsiteX17" fmla="*/ 3734328 w 6485937"/>
              <a:gd name="connsiteY17" fmla="*/ 824097 h 2471991"/>
              <a:gd name="connsiteX18" fmla="*/ 4112296 w 6485937"/>
              <a:gd name="connsiteY18" fmla="*/ 189132 h 2471991"/>
              <a:gd name="connsiteX19" fmla="*/ 4323958 w 6485937"/>
              <a:gd name="connsiteY19" fmla="*/ 680474 h 2471991"/>
              <a:gd name="connsiteX20" fmla="*/ 4845555 w 6485937"/>
              <a:gd name="connsiteY20" fmla="*/ 154 h 2471991"/>
              <a:gd name="connsiteX21" fmla="*/ 5329354 w 6485937"/>
              <a:gd name="connsiteY21" fmla="*/ 612442 h 2471991"/>
              <a:gd name="connsiteX22" fmla="*/ 5677085 w 6485937"/>
              <a:gd name="connsiteY22" fmla="*/ 53068 h 2471991"/>
              <a:gd name="connsiteX23" fmla="*/ 5850951 w 6485937"/>
              <a:gd name="connsiteY23" fmla="*/ 703151 h 2471991"/>
              <a:gd name="connsiteX24" fmla="*/ 6145766 w 6485937"/>
              <a:gd name="connsiteY24" fmla="*/ 75745 h 2471991"/>
              <a:gd name="connsiteX25" fmla="*/ 6485937 w 6485937"/>
              <a:gd name="connsiteY25" fmla="*/ 650237 h 24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85937" h="2471991">
                <a:moveTo>
                  <a:pt x="0" y="2373714"/>
                </a:moveTo>
                <a:cubicBezTo>
                  <a:pt x="100792" y="2166468"/>
                  <a:pt x="201584" y="1959223"/>
                  <a:pt x="279697" y="1965522"/>
                </a:cubicBezTo>
                <a:cubicBezTo>
                  <a:pt x="357810" y="1971821"/>
                  <a:pt x="396867" y="2408989"/>
                  <a:pt x="468681" y="2411509"/>
                </a:cubicBezTo>
                <a:cubicBezTo>
                  <a:pt x="540495" y="2414029"/>
                  <a:pt x="645067" y="1970561"/>
                  <a:pt x="710581" y="1980640"/>
                </a:cubicBezTo>
                <a:cubicBezTo>
                  <a:pt x="776095" y="1990719"/>
                  <a:pt x="789954" y="2474502"/>
                  <a:pt x="861768" y="2471982"/>
                </a:cubicBezTo>
                <a:cubicBezTo>
                  <a:pt x="933582" y="2469462"/>
                  <a:pt x="1067131" y="1976861"/>
                  <a:pt x="1141465" y="1965522"/>
                </a:cubicBezTo>
                <a:cubicBezTo>
                  <a:pt x="1215799" y="1954183"/>
                  <a:pt x="1233437" y="2425367"/>
                  <a:pt x="1307771" y="2403950"/>
                </a:cubicBezTo>
                <a:cubicBezTo>
                  <a:pt x="1382105" y="2382533"/>
                  <a:pt x="1534552" y="1867253"/>
                  <a:pt x="1587467" y="1837017"/>
                </a:cubicBezTo>
                <a:cubicBezTo>
                  <a:pt x="1640383" y="1806781"/>
                  <a:pt x="1598806" y="2121744"/>
                  <a:pt x="1625264" y="2222532"/>
                </a:cubicBezTo>
                <a:cubicBezTo>
                  <a:pt x="1651722" y="2323320"/>
                  <a:pt x="1695818" y="2502219"/>
                  <a:pt x="1746214" y="2441746"/>
                </a:cubicBezTo>
                <a:cubicBezTo>
                  <a:pt x="1796610" y="2381273"/>
                  <a:pt x="1892362" y="1920168"/>
                  <a:pt x="1927639" y="1859695"/>
                </a:cubicBezTo>
                <a:cubicBezTo>
                  <a:pt x="1962916" y="1799222"/>
                  <a:pt x="1931418" y="2083948"/>
                  <a:pt x="1957876" y="2078909"/>
                </a:cubicBezTo>
                <a:cubicBezTo>
                  <a:pt x="1984334" y="2073870"/>
                  <a:pt x="2038509" y="1837017"/>
                  <a:pt x="2086385" y="1829458"/>
                </a:cubicBezTo>
                <a:cubicBezTo>
                  <a:pt x="2134261" y="1821899"/>
                  <a:pt x="2135521" y="2300642"/>
                  <a:pt x="2245132" y="2033554"/>
                </a:cubicBezTo>
                <a:cubicBezTo>
                  <a:pt x="2354743" y="1766466"/>
                  <a:pt x="2610501" y="442361"/>
                  <a:pt x="2744050" y="226927"/>
                </a:cubicBezTo>
                <a:cubicBezTo>
                  <a:pt x="2877599" y="11493"/>
                  <a:pt x="2931775" y="739687"/>
                  <a:pt x="3046425" y="740947"/>
                </a:cubicBezTo>
                <a:cubicBezTo>
                  <a:pt x="3161075" y="742207"/>
                  <a:pt x="3317303" y="220629"/>
                  <a:pt x="3431953" y="234487"/>
                </a:cubicBezTo>
                <a:cubicBezTo>
                  <a:pt x="3546603" y="248345"/>
                  <a:pt x="3620938" y="831656"/>
                  <a:pt x="3734328" y="824097"/>
                </a:cubicBezTo>
                <a:cubicBezTo>
                  <a:pt x="3847718" y="816538"/>
                  <a:pt x="4014024" y="213069"/>
                  <a:pt x="4112296" y="189132"/>
                </a:cubicBezTo>
                <a:cubicBezTo>
                  <a:pt x="4210568" y="165195"/>
                  <a:pt x="4201748" y="711970"/>
                  <a:pt x="4323958" y="680474"/>
                </a:cubicBezTo>
                <a:cubicBezTo>
                  <a:pt x="4446168" y="648978"/>
                  <a:pt x="4677989" y="11493"/>
                  <a:pt x="4845555" y="154"/>
                </a:cubicBezTo>
                <a:cubicBezTo>
                  <a:pt x="5013121" y="-11185"/>
                  <a:pt x="5190766" y="603623"/>
                  <a:pt x="5329354" y="612442"/>
                </a:cubicBezTo>
                <a:cubicBezTo>
                  <a:pt x="5467942" y="621261"/>
                  <a:pt x="5590152" y="37950"/>
                  <a:pt x="5677085" y="53068"/>
                </a:cubicBezTo>
                <a:cubicBezTo>
                  <a:pt x="5764018" y="68186"/>
                  <a:pt x="5772838" y="699371"/>
                  <a:pt x="5850951" y="703151"/>
                </a:cubicBezTo>
                <a:cubicBezTo>
                  <a:pt x="5929065" y="706930"/>
                  <a:pt x="6039935" y="84564"/>
                  <a:pt x="6145766" y="75745"/>
                </a:cubicBezTo>
                <a:cubicBezTo>
                  <a:pt x="6251597" y="66926"/>
                  <a:pt x="6485937" y="650237"/>
                  <a:pt x="6485937" y="6502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34191">
            <a:off x="3537772" y="2963171"/>
            <a:ext cx="952481" cy="2955611"/>
          </a:xfrm>
          <a:prstGeom prst="ellipse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664118" y="5215785"/>
            <a:ext cx="355291" cy="2267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38340" y="2888799"/>
            <a:ext cx="452348" cy="210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221493" y="5487913"/>
            <a:ext cx="225567" cy="32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405127" y="2887164"/>
            <a:ext cx="469570" cy="234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4618762" y="4422079"/>
            <a:ext cx="560607" cy="1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77865" y="4362824"/>
            <a:ext cx="369195" cy="29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1360686" y="3968510"/>
            <a:ext cx="6463260" cy="695766"/>
          </a:xfrm>
          <a:custGeom>
            <a:avLst/>
            <a:gdLst>
              <a:gd name="connsiteX0" fmla="*/ 0 w 6463260"/>
              <a:gd name="connsiteY0" fmla="*/ 453568 h 695766"/>
              <a:gd name="connsiteX1" fmla="*/ 264578 w 6463260"/>
              <a:gd name="connsiteY1" fmla="*/ 45376 h 695766"/>
              <a:gd name="connsiteX2" fmla="*/ 589631 w 6463260"/>
              <a:gd name="connsiteY2" fmla="*/ 423331 h 695766"/>
              <a:gd name="connsiteX3" fmla="*/ 869328 w 6463260"/>
              <a:gd name="connsiteY3" fmla="*/ 60494 h 695766"/>
              <a:gd name="connsiteX4" fmla="*/ 967600 w 6463260"/>
              <a:gd name="connsiteY4" fmla="*/ 566954 h 695766"/>
              <a:gd name="connsiteX5" fmla="*/ 1088549 w 6463260"/>
              <a:gd name="connsiteY5" fmla="*/ 234354 h 695766"/>
              <a:gd name="connsiteX6" fmla="*/ 1307771 w 6463260"/>
              <a:gd name="connsiteY6" fmla="*/ 657664 h 695766"/>
              <a:gd name="connsiteX7" fmla="*/ 1534552 w 6463260"/>
              <a:gd name="connsiteY7" fmla="*/ 98290 h 695766"/>
              <a:gd name="connsiteX8" fmla="*/ 1655502 w 6463260"/>
              <a:gd name="connsiteY8" fmla="*/ 498922 h 695766"/>
              <a:gd name="connsiteX9" fmla="*/ 1942758 w 6463260"/>
              <a:gd name="connsiteY9" fmla="*/ 21 h 695766"/>
              <a:gd name="connsiteX10" fmla="*/ 2169539 w 6463260"/>
              <a:gd name="connsiteY10" fmla="*/ 521600 h 695766"/>
              <a:gd name="connsiteX11" fmla="*/ 2494592 w 6463260"/>
              <a:gd name="connsiteY11" fmla="*/ 60494 h 695766"/>
              <a:gd name="connsiteX12" fmla="*/ 2789407 w 6463260"/>
              <a:gd name="connsiteY12" fmla="*/ 695459 h 695766"/>
              <a:gd name="connsiteX13" fmla="*/ 3106901 w 6463260"/>
              <a:gd name="connsiteY13" fmla="*/ 151203 h 695766"/>
              <a:gd name="connsiteX14" fmla="*/ 3371478 w 6463260"/>
              <a:gd name="connsiteY14" fmla="*/ 695459 h 695766"/>
              <a:gd name="connsiteX15" fmla="*/ 3666294 w 6463260"/>
              <a:gd name="connsiteY15" fmla="*/ 234354 h 695766"/>
              <a:gd name="connsiteX16" fmla="*/ 3870397 w 6463260"/>
              <a:gd name="connsiteY16" fmla="*/ 604750 h 695766"/>
              <a:gd name="connsiteX17" fmla="*/ 4036703 w 6463260"/>
              <a:gd name="connsiteY17" fmla="*/ 188999 h 695766"/>
              <a:gd name="connsiteX18" fmla="*/ 4369315 w 6463260"/>
              <a:gd name="connsiteY18" fmla="*/ 612309 h 695766"/>
              <a:gd name="connsiteX19" fmla="*/ 4747283 w 6463260"/>
              <a:gd name="connsiteY19" fmla="*/ 37817 h 695766"/>
              <a:gd name="connsiteX20" fmla="*/ 5223523 w 6463260"/>
              <a:gd name="connsiteY20" fmla="*/ 521600 h 695766"/>
              <a:gd name="connsiteX21" fmla="*/ 5556136 w 6463260"/>
              <a:gd name="connsiteY21" fmla="*/ 173881 h 695766"/>
              <a:gd name="connsiteX22" fmla="*/ 5888748 w 6463260"/>
              <a:gd name="connsiteY22" fmla="*/ 498922 h 695766"/>
              <a:gd name="connsiteX23" fmla="*/ 6228919 w 6463260"/>
              <a:gd name="connsiteY23" fmla="*/ 83171 h 695766"/>
              <a:gd name="connsiteX24" fmla="*/ 6463260 w 6463260"/>
              <a:gd name="connsiteY24" fmla="*/ 423331 h 69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63260" h="695766">
                <a:moveTo>
                  <a:pt x="0" y="453568"/>
                </a:moveTo>
                <a:cubicBezTo>
                  <a:pt x="83153" y="251991"/>
                  <a:pt x="166306" y="50415"/>
                  <a:pt x="264578" y="45376"/>
                </a:cubicBezTo>
                <a:cubicBezTo>
                  <a:pt x="362850" y="40337"/>
                  <a:pt x="488839" y="420811"/>
                  <a:pt x="589631" y="423331"/>
                </a:cubicBezTo>
                <a:cubicBezTo>
                  <a:pt x="690423" y="425851"/>
                  <a:pt x="806333" y="36557"/>
                  <a:pt x="869328" y="60494"/>
                </a:cubicBezTo>
                <a:cubicBezTo>
                  <a:pt x="932323" y="84431"/>
                  <a:pt x="931063" y="537977"/>
                  <a:pt x="967600" y="566954"/>
                </a:cubicBezTo>
                <a:cubicBezTo>
                  <a:pt x="1004137" y="595931"/>
                  <a:pt x="1031854" y="219236"/>
                  <a:pt x="1088549" y="234354"/>
                </a:cubicBezTo>
                <a:cubicBezTo>
                  <a:pt x="1145244" y="249472"/>
                  <a:pt x="1233437" y="680341"/>
                  <a:pt x="1307771" y="657664"/>
                </a:cubicBezTo>
                <a:cubicBezTo>
                  <a:pt x="1382105" y="634987"/>
                  <a:pt x="1476597" y="124747"/>
                  <a:pt x="1534552" y="98290"/>
                </a:cubicBezTo>
                <a:cubicBezTo>
                  <a:pt x="1592507" y="71833"/>
                  <a:pt x="1587468" y="515300"/>
                  <a:pt x="1655502" y="498922"/>
                </a:cubicBezTo>
                <a:cubicBezTo>
                  <a:pt x="1723536" y="482544"/>
                  <a:pt x="1857085" y="-3759"/>
                  <a:pt x="1942758" y="21"/>
                </a:cubicBezTo>
                <a:cubicBezTo>
                  <a:pt x="2028431" y="3801"/>
                  <a:pt x="2077567" y="511521"/>
                  <a:pt x="2169539" y="521600"/>
                </a:cubicBezTo>
                <a:cubicBezTo>
                  <a:pt x="2261511" y="531679"/>
                  <a:pt x="2391281" y="31517"/>
                  <a:pt x="2494592" y="60494"/>
                </a:cubicBezTo>
                <a:cubicBezTo>
                  <a:pt x="2597903" y="89470"/>
                  <a:pt x="2687356" y="680341"/>
                  <a:pt x="2789407" y="695459"/>
                </a:cubicBezTo>
                <a:cubicBezTo>
                  <a:pt x="2891458" y="710577"/>
                  <a:pt x="3009889" y="151203"/>
                  <a:pt x="3106901" y="151203"/>
                </a:cubicBezTo>
                <a:cubicBezTo>
                  <a:pt x="3203913" y="151203"/>
                  <a:pt x="3278246" y="681601"/>
                  <a:pt x="3371478" y="695459"/>
                </a:cubicBezTo>
                <a:cubicBezTo>
                  <a:pt x="3464710" y="709318"/>
                  <a:pt x="3583141" y="249472"/>
                  <a:pt x="3666294" y="234354"/>
                </a:cubicBezTo>
                <a:cubicBezTo>
                  <a:pt x="3749447" y="219236"/>
                  <a:pt x="3808662" y="612309"/>
                  <a:pt x="3870397" y="604750"/>
                </a:cubicBezTo>
                <a:cubicBezTo>
                  <a:pt x="3932132" y="597191"/>
                  <a:pt x="3953550" y="187739"/>
                  <a:pt x="4036703" y="188999"/>
                </a:cubicBezTo>
                <a:cubicBezTo>
                  <a:pt x="4119856" y="190259"/>
                  <a:pt x="4250885" y="637506"/>
                  <a:pt x="4369315" y="612309"/>
                </a:cubicBezTo>
                <a:cubicBezTo>
                  <a:pt x="4487745" y="587112"/>
                  <a:pt x="4604915" y="52935"/>
                  <a:pt x="4747283" y="37817"/>
                </a:cubicBezTo>
                <a:cubicBezTo>
                  <a:pt x="4889651" y="22699"/>
                  <a:pt x="5088714" y="498923"/>
                  <a:pt x="5223523" y="521600"/>
                </a:cubicBezTo>
                <a:cubicBezTo>
                  <a:pt x="5358332" y="544277"/>
                  <a:pt x="5445265" y="177661"/>
                  <a:pt x="5556136" y="173881"/>
                </a:cubicBezTo>
                <a:cubicBezTo>
                  <a:pt x="5667007" y="170101"/>
                  <a:pt x="5776618" y="514040"/>
                  <a:pt x="5888748" y="498922"/>
                </a:cubicBezTo>
                <a:cubicBezTo>
                  <a:pt x="6000878" y="483804"/>
                  <a:pt x="6133167" y="95769"/>
                  <a:pt x="6228919" y="83171"/>
                </a:cubicBezTo>
                <a:cubicBezTo>
                  <a:pt x="6324671" y="70572"/>
                  <a:pt x="6463260" y="423331"/>
                  <a:pt x="6463260" y="423331"/>
                </a:cubicBezTo>
              </a:path>
            </a:pathLst>
          </a:custGeom>
          <a:ln>
            <a:solidFill>
              <a:srgbClr val="4AFF4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168" y="117217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/>
                <a:cs typeface="Arial"/>
              </a:rPr>
              <a:t>One constant predictor</a:t>
            </a:r>
          </a:p>
          <a:p>
            <a:r>
              <a:rPr lang="en-GB" sz="2800" dirty="0" smtClean="0">
                <a:latin typeface="Arial"/>
                <a:cs typeface="Arial"/>
              </a:rPr>
              <a:t>Problem:</a:t>
            </a:r>
          </a:p>
          <a:p>
            <a:pPr lvl="1"/>
            <a:r>
              <a:rPr lang="en-GB" sz="2400" dirty="0" smtClean="0">
                <a:latin typeface="Arial"/>
                <a:cs typeface="Arial"/>
              </a:rPr>
              <a:t>Model: </a:t>
            </a:r>
            <a:r>
              <a:rPr lang="en-GB" sz="2400" dirty="0" err="1" smtClean="0">
                <a:latin typeface="Arial"/>
                <a:cs typeface="Arial"/>
              </a:rPr>
              <a:t>u,v</a:t>
            </a:r>
            <a:endParaRPr lang="en-GB" sz="2400" dirty="0" smtClean="0">
              <a:latin typeface="Arial"/>
              <a:cs typeface="Arial"/>
            </a:endParaRPr>
          </a:p>
          <a:p>
            <a:pPr lvl="1"/>
            <a:r>
              <a:rPr lang="en-GB" sz="2400" dirty="0" smtClean="0">
                <a:latin typeface="Arial"/>
                <a:cs typeface="Arial"/>
              </a:rPr>
              <a:t>Control </a:t>
            </a:r>
            <a:r>
              <a:rPr lang="en-GB" sz="2400" dirty="0">
                <a:latin typeface="Arial"/>
                <a:cs typeface="Arial"/>
              </a:rPr>
              <a:t>v</a:t>
            </a:r>
            <a:r>
              <a:rPr lang="en-GB" sz="2400" dirty="0" smtClean="0">
                <a:latin typeface="Arial"/>
                <a:cs typeface="Arial"/>
              </a:rPr>
              <a:t>ariable in cost function: wind direction</a:t>
            </a:r>
          </a:p>
          <a:p>
            <a:r>
              <a:rPr lang="en-GB" sz="2800" dirty="0" smtClean="0">
                <a:latin typeface="Arial"/>
                <a:cs typeface="Arial"/>
              </a:rPr>
              <a:t>Transformation:</a:t>
            </a:r>
          </a:p>
          <a:p>
            <a:pPr marL="745200" lvl="1" indent="0">
              <a:spcBef>
                <a:spcPts val="672"/>
              </a:spcBef>
              <a:buNone/>
            </a:pPr>
            <a:r>
              <a:rPr lang="en-GB" sz="2800" dirty="0" smtClean="0">
                <a:latin typeface="Arial"/>
                <a:cs typeface="Arial"/>
              </a:rPr>
              <a:t>From </a:t>
            </a:r>
            <a:r>
              <a:rPr lang="en-GB" sz="2800" dirty="0" err="1" smtClean="0">
                <a:latin typeface="Arial"/>
                <a:cs typeface="Arial"/>
              </a:rPr>
              <a:t>u,v</a:t>
            </a:r>
            <a:r>
              <a:rPr lang="en-GB" dirty="0">
                <a:latin typeface="Arial"/>
                <a:cs typeface="Arial"/>
              </a:rPr>
              <a:t> </a:t>
            </a:r>
            <a:endParaRPr lang="en-GB" sz="2800" dirty="0" smtClean="0">
              <a:latin typeface="Arial"/>
              <a:cs typeface="Arial"/>
            </a:endParaRPr>
          </a:p>
          <a:p>
            <a:pPr marL="745200" lvl="1" indent="0">
              <a:spcBef>
                <a:spcPts val="672"/>
              </a:spcBef>
              <a:buNone/>
            </a:pPr>
            <a:r>
              <a:rPr lang="en-GB" sz="2800" dirty="0" smtClean="0">
                <a:latin typeface="Arial"/>
                <a:cs typeface="Arial"/>
              </a:rPr>
              <a:t>      Wind direction</a:t>
            </a:r>
          </a:p>
          <a:p>
            <a:pPr marL="745200" lvl="1" indent="0">
              <a:spcBef>
                <a:spcPts val="672"/>
              </a:spcBef>
              <a:buNone/>
            </a:pPr>
            <a:r>
              <a:rPr lang="en-GB" sz="2800" dirty="0" smtClean="0">
                <a:latin typeface="Arial"/>
                <a:cs typeface="Arial"/>
              </a:rPr>
              <a:t>           Bias model  </a:t>
            </a:r>
          </a:p>
          <a:p>
            <a:pPr marL="745200" lvl="1" indent="0">
              <a:spcBef>
                <a:spcPts val="672"/>
              </a:spcBef>
              <a:buNone/>
            </a:pPr>
            <a:r>
              <a:rPr lang="en-GB" sz="2800" dirty="0" smtClean="0">
                <a:latin typeface="Arial"/>
                <a:cs typeface="Arial"/>
              </a:rPr>
              <a:t>              Bias back to </a:t>
            </a:r>
            <a:r>
              <a:rPr lang="en-GB" sz="2800" dirty="0" err="1" smtClean="0">
                <a:latin typeface="Arial"/>
                <a:cs typeface="Arial"/>
              </a:rPr>
              <a:t>u,v</a:t>
            </a:r>
            <a:r>
              <a:rPr lang="en-GB" sz="2800" dirty="0" smtClean="0">
                <a:latin typeface="Arial"/>
                <a:cs typeface="Arial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58831" y="-58763"/>
            <a:ext cx="8229600" cy="779576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2400" b="1" dirty="0" smtClean="0">
                <a:latin typeface="Arial"/>
                <a:cs typeface="Arial"/>
              </a:rPr>
              <a:t>Wind </a:t>
            </a:r>
            <a:r>
              <a:rPr lang="de-DE" sz="2400" b="1" dirty="0" err="1" smtClean="0">
                <a:latin typeface="Arial"/>
                <a:cs typeface="Arial"/>
              </a:rPr>
              <a:t>direction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bias</a:t>
            </a:r>
            <a:endParaRPr lang="de-DE" sz="2400" b="1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43659" y="4392487"/>
            <a:ext cx="554288" cy="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0580" y="4902742"/>
            <a:ext cx="554288" cy="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60461" y="5411029"/>
            <a:ext cx="554288" cy="7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5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46" y="2646540"/>
            <a:ext cx="4700925" cy="3865008"/>
          </a:xfrm>
        </p:spPr>
        <p:txBody>
          <a:bodyPr>
            <a:normAutofit/>
          </a:bodyPr>
          <a:lstStyle/>
          <a:p>
            <a:pPr marL="388800" lvl="2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Bethel, Alaska - 70219</a:t>
            </a:r>
          </a:p>
          <a:p>
            <a:pPr marL="388800" lvl="2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Athens, Greece - 16716</a:t>
            </a:r>
          </a:p>
          <a:p>
            <a:pPr marL="388800" lvl="2"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Marion Island, Indian Ocean - 68994</a:t>
            </a:r>
          </a:p>
          <a:p>
            <a:pPr marL="388800" lvl="2">
              <a:spcBef>
                <a:spcPts val="600"/>
              </a:spcBef>
            </a:pPr>
            <a:r>
              <a:rPr lang="en-GB" sz="2000" dirty="0" err="1" smtClean="0">
                <a:latin typeface="Arial"/>
                <a:cs typeface="Arial"/>
              </a:rPr>
              <a:t>Aktynbinsk</a:t>
            </a:r>
            <a:r>
              <a:rPr lang="en-GB" sz="2000" dirty="0" smtClean="0">
                <a:latin typeface="Arial"/>
                <a:cs typeface="Arial"/>
              </a:rPr>
              <a:t>, Russia – 35229</a:t>
            </a:r>
          </a:p>
          <a:p>
            <a:pPr lvl="2"/>
            <a:endParaRPr lang="en-GB" sz="2400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Evaluation of first experimental runs July and December 2011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76" y="2980692"/>
            <a:ext cx="3732124" cy="243743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3168" y="1153797"/>
            <a:ext cx="8077200" cy="155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setup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633600" marR="0" lvl="1" indent="-248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 degree wind direction bias added to 4 </a:t>
            </a:r>
            <a:r>
              <a:rPr kumimoji="0" lang="en-GB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radiosonde</a:t>
            </a:r>
            <a:r>
              <a:rPr kumimoji="0" lang="en-GB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stations from day 4 onwards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85274" y="3414948"/>
            <a:ext cx="2216971" cy="1369244"/>
            <a:chOff x="5185274" y="4004376"/>
            <a:chExt cx="2216971" cy="1369244"/>
          </a:xfrm>
          <a:solidFill>
            <a:schemeClr val="accent6">
              <a:lumMod val="60000"/>
              <a:lumOff val="40000"/>
              <a:alpha val="60000"/>
            </a:schemeClr>
          </a:solidFill>
        </p:grpSpPr>
        <p:sp>
          <p:nvSpPr>
            <p:cNvPr id="7" name="Oval 6"/>
            <p:cNvSpPr/>
            <p:nvPr/>
          </p:nvSpPr>
          <p:spPr>
            <a:xfrm>
              <a:off x="7118055" y="5259893"/>
              <a:ext cx="113738" cy="113727"/>
            </a:xfrm>
            <a:prstGeom prst="ellipse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985362" y="4283732"/>
              <a:ext cx="113738" cy="113727"/>
            </a:xfrm>
            <a:prstGeom prst="ellipse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185274" y="4004376"/>
              <a:ext cx="113738" cy="113727"/>
            </a:xfrm>
            <a:prstGeom prst="ellipse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288507" y="4101923"/>
              <a:ext cx="113738" cy="113727"/>
            </a:xfrm>
            <a:prstGeom prst="ellipse">
              <a:avLst/>
            </a:prstGeom>
            <a:grp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522185" y="2862836"/>
            <a:ext cx="1663089" cy="552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57221" y="3287138"/>
            <a:ext cx="3472823" cy="4675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781847" y="0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400" b="1" dirty="0" smtClean="0">
                <a:latin typeface="Arial"/>
                <a:cs typeface="Arial"/>
              </a:rPr>
              <a:t>Wind test for bias correction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51364" y="3657122"/>
            <a:ext cx="2323631" cy="105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67853" y="3609746"/>
            <a:ext cx="3400410" cy="420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3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7" y="1405126"/>
            <a:ext cx="538252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" y="4256497"/>
            <a:ext cx="52992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98114" y="-76212"/>
            <a:ext cx="5249587" cy="1143000"/>
          </a:xfrm>
        </p:spPr>
        <p:txBody>
          <a:bodyPr/>
          <a:lstStyle/>
          <a:p>
            <a:r>
              <a:rPr lang="en-GB" sz="2400" b="1" dirty="0" smtClean="0">
                <a:latin typeface="Arial"/>
                <a:cs typeface="Arial"/>
              </a:rPr>
              <a:t>Wind July 2011 </a:t>
            </a:r>
            <a:r>
              <a:rPr lang="en-GB" sz="2400" b="1" dirty="0">
                <a:latin typeface="Arial"/>
                <a:cs typeface="Arial"/>
              </a:rPr>
              <a:t/>
            </a:r>
            <a:br>
              <a:rPr lang="en-GB" sz="2400" b="1" dirty="0">
                <a:latin typeface="Arial"/>
                <a:cs typeface="Arial"/>
              </a:rPr>
            </a:br>
            <a:r>
              <a:rPr lang="en-GB" sz="2400" b="1" dirty="0" smtClean="0">
                <a:latin typeface="Arial"/>
                <a:cs typeface="Arial"/>
              </a:rPr>
              <a:t>Bethel, 70219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21833" y="2070886"/>
            <a:ext cx="3494120" cy="5451074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500 </a:t>
            </a:r>
            <a:r>
              <a:rPr lang="en-GB" sz="2000" dirty="0" err="1" smtClean="0">
                <a:latin typeface="Arial"/>
                <a:cs typeface="Arial"/>
              </a:rPr>
              <a:t>hPa</a:t>
            </a:r>
            <a:r>
              <a:rPr lang="en-GB" sz="2000" dirty="0" smtClean="0">
                <a:latin typeface="Arial"/>
                <a:cs typeface="Arial"/>
              </a:rPr>
              <a:t> but same bias over the whole profile</a:t>
            </a:r>
          </a:p>
          <a:p>
            <a:r>
              <a:rPr lang="en-GB" sz="2000" dirty="0" smtClean="0">
                <a:latin typeface="Arial"/>
                <a:cs typeface="Arial"/>
              </a:rPr>
              <a:t>To correct 15 degree</a:t>
            </a:r>
          </a:p>
          <a:p>
            <a:r>
              <a:rPr lang="en-GB" sz="2000" dirty="0" smtClean="0">
                <a:latin typeface="Arial"/>
                <a:cs typeface="Arial"/>
              </a:rPr>
              <a:t>Bias correction around 2 degree after 31 days </a:t>
            </a:r>
          </a:p>
          <a:p>
            <a:r>
              <a:rPr lang="en-US" sz="2000" dirty="0">
                <a:latin typeface="Arial"/>
                <a:cs typeface="Arial"/>
              </a:rPr>
              <a:t>The bias correction is in the “right” direction but the amount is too low</a:t>
            </a:r>
          </a:p>
          <a:p>
            <a:endParaRPr lang="en-GB" sz="2400" dirty="0"/>
          </a:p>
          <a:p>
            <a:endParaRPr lang="en-GB" sz="2800" dirty="0" smtClean="0"/>
          </a:p>
        </p:txBody>
      </p:sp>
      <p:sp>
        <p:nvSpPr>
          <p:cNvPr id="8" name="TextBox 5"/>
          <p:cNvSpPr txBox="1"/>
          <p:nvPr/>
        </p:nvSpPr>
        <p:spPr>
          <a:xfrm>
            <a:off x="324414" y="1042202"/>
            <a:ext cx="526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9" name="TextBox 15"/>
          <p:cNvSpPr txBox="1"/>
          <p:nvPr/>
        </p:nvSpPr>
        <p:spPr>
          <a:xfrm>
            <a:off x="324961" y="3913990"/>
            <a:ext cx="526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 CORRECTION</a:t>
            </a:r>
            <a:endParaRPr lang="en-US" dirty="0"/>
          </a:p>
        </p:txBody>
      </p:sp>
      <p:sp>
        <p:nvSpPr>
          <p:cNvPr id="10" name="TextBox 17"/>
          <p:cNvSpPr txBox="1"/>
          <p:nvPr/>
        </p:nvSpPr>
        <p:spPr>
          <a:xfrm rot="16200000">
            <a:off x="-278571" y="2100123"/>
            <a:ext cx="760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DEGREE</a:t>
            </a:r>
            <a:endParaRPr lang="en-US" sz="1000" dirty="0"/>
          </a:p>
        </p:txBody>
      </p:sp>
      <p:sp>
        <p:nvSpPr>
          <p:cNvPr id="11" name="TextBox 16"/>
          <p:cNvSpPr txBox="1"/>
          <p:nvPr/>
        </p:nvSpPr>
        <p:spPr>
          <a:xfrm rot="16200000">
            <a:off x="-267849" y="5192934"/>
            <a:ext cx="781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DEGREE</a:t>
            </a:r>
            <a:endParaRPr lang="en-US" sz="1000" dirty="0"/>
          </a:p>
        </p:txBody>
      </p:sp>
      <p:sp>
        <p:nvSpPr>
          <p:cNvPr id="12" name="TextBox 25"/>
          <p:cNvSpPr txBox="1"/>
          <p:nvPr/>
        </p:nvSpPr>
        <p:spPr>
          <a:xfrm>
            <a:off x="2516005" y="6517469"/>
            <a:ext cx="68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</a:t>
            </a:r>
            <a:endParaRPr lang="en-US" sz="1000" dirty="0"/>
          </a:p>
        </p:txBody>
      </p:sp>
      <p:sp>
        <p:nvSpPr>
          <p:cNvPr id="13" name="TextBox 26"/>
          <p:cNvSpPr txBox="1"/>
          <p:nvPr/>
        </p:nvSpPr>
        <p:spPr>
          <a:xfrm>
            <a:off x="2514040" y="3547311"/>
            <a:ext cx="68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</a:t>
            </a:r>
            <a:endParaRPr lang="en-US" sz="1000" dirty="0"/>
          </a:p>
        </p:txBody>
      </p:sp>
      <p:grpSp>
        <p:nvGrpSpPr>
          <p:cNvPr id="14" name="Group 25"/>
          <p:cNvGrpSpPr/>
          <p:nvPr/>
        </p:nvGrpSpPr>
        <p:grpSpPr>
          <a:xfrm>
            <a:off x="834941" y="2607361"/>
            <a:ext cx="2127873" cy="588411"/>
            <a:chOff x="834941" y="2424701"/>
            <a:chExt cx="2127873" cy="588411"/>
          </a:xfrm>
        </p:grpSpPr>
        <p:sp>
          <p:nvSpPr>
            <p:cNvPr id="15" name="TextBox 26"/>
            <p:cNvSpPr txBox="1"/>
            <p:nvPr/>
          </p:nvSpPr>
          <p:spPr>
            <a:xfrm>
              <a:off x="1780183" y="2705335"/>
              <a:ext cx="1182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+ </a:t>
              </a:r>
              <a:r>
                <a:rPr lang="en-US" dirty="0" err="1" smtClean="0"/>
                <a:t>VarBC</a:t>
              </a:r>
              <a:endParaRPr lang="en-US" dirty="0"/>
            </a:p>
          </p:txBody>
        </p:sp>
        <p:cxnSp>
          <p:nvCxnSpPr>
            <p:cNvPr id="16" name="Straight Connector 27"/>
            <p:cNvCxnSpPr/>
            <p:nvPr/>
          </p:nvCxnSpPr>
          <p:spPr>
            <a:xfrm flipV="1">
              <a:off x="838039" y="2577065"/>
              <a:ext cx="912119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28"/>
            <p:cNvCxnSpPr/>
            <p:nvPr/>
          </p:nvCxnSpPr>
          <p:spPr>
            <a:xfrm flipV="1">
              <a:off x="834941" y="2854692"/>
              <a:ext cx="912119" cy="0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29"/>
            <p:cNvSpPr txBox="1"/>
            <p:nvPr/>
          </p:nvSpPr>
          <p:spPr>
            <a:xfrm>
              <a:off x="1766150" y="2424701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6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9" y="1277433"/>
            <a:ext cx="532754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5" y="4270783"/>
            <a:ext cx="532987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4082" y="1193"/>
            <a:ext cx="5256604" cy="1143000"/>
          </a:xfrm>
        </p:spPr>
        <p:txBody>
          <a:bodyPr/>
          <a:lstStyle/>
          <a:p>
            <a:r>
              <a:rPr lang="en-GB" sz="2400" b="1" dirty="0" smtClean="0">
                <a:latin typeface="Arial"/>
                <a:cs typeface="Arial"/>
              </a:rPr>
              <a:t>Wind July 2011</a:t>
            </a:r>
            <a:br>
              <a:rPr lang="en-GB" sz="2400" b="1" dirty="0" smtClean="0">
                <a:latin typeface="Arial"/>
                <a:cs typeface="Arial"/>
              </a:rPr>
            </a:br>
            <a:r>
              <a:rPr lang="en-GB" sz="2400" b="1" dirty="0" smtClean="0">
                <a:latin typeface="Arial"/>
                <a:cs typeface="Arial"/>
              </a:rPr>
              <a:t>Marion Island, 68994</a:t>
            </a:r>
            <a:endParaRPr lang="en-GB" sz="2400" b="1" dirty="0">
              <a:latin typeface="Arial"/>
              <a:cs typeface="Arial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324414" y="1042202"/>
            <a:ext cx="526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9" name="TextBox 20"/>
          <p:cNvSpPr txBox="1"/>
          <p:nvPr/>
        </p:nvSpPr>
        <p:spPr>
          <a:xfrm>
            <a:off x="324961" y="3913990"/>
            <a:ext cx="526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BIAS CORRECTION</a:t>
            </a:r>
            <a:endParaRPr lang="en-US" dirty="0"/>
          </a:p>
        </p:txBody>
      </p:sp>
      <p:sp>
        <p:nvSpPr>
          <p:cNvPr id="10" name="TextBox 23"/>
          <p:cNvSpPr txBox="1"/>
          <p:nvPr/>
        </p:nvSpPr>
        <p:spPr>
          <a:xfrm rot="16200000">
            <a:off x="-294826" y="2090884"/>
            <a:ext cx="779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DEGREE</a:t>
            </a:r>
            <a:endParaRPr lang="en-US" sz="1000" dirty="0"/>
          </a:p>
        </p:txBody>
      </p:sp>
      <p:sp>
        <p:nvSpPr>
          <p:cNvPr id="11" name="TextBox 24"/>
          <p:cNvSpPr txBox="1"/>
          <p:nvPr/>
        </p:nvSpPr>
        <p:spPr>
          <a:xfrm rot="16200000">
            <a:off x="-290483" y="5170300"/>
            <a:ext cx="827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DEGREE</a:t>
            </a:r>
            <a:endParaRPr lang="en-US" sz="1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21833" y="1909495"/>
            <a:ext cx="3494120" cy="5451074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500 </a:t>
            </a:r>
            <a:r>
              <a:rPr lang="en-GB" sz="2000" dirty="0" err="1" smtClean="0">
                <a:latin typeface="Arial"/>
                <a:cs typeface="Arial"/>
              </a:rPr>
              <a:t>hPa</a:t>
            </a:r>
            <a:r>
              <a:rPr lang="en-GB" sz="2000" dirty="0" smtClean="0">
                <a:latin typeface="Arial"/>
                <a:cs typeface="Arial"/>
              </a:rPr>
              <a:t> but same bias over the whole profile</a:t>
            </a:r>
          </a:p>
          <a:p>
            <a:r>
              <a:rPr lang="en-GB" sz="2000" dirty="0" smtClean="0">
                <a:latin typeface="Arial"/>
                <a:cs typeface="Arial"/>
              </a:rPr>
              <a:t>To correct 15 degree</a:t>
            </a:r>
          </a:p>
          <a:p>
            <a:r>
              <a:rPr lang="en-GB" sz="2000" dirty="0" smtClean="0">
                <a:latin typeface="Arial"/>
                <a:cs typeface="Arial"/>
              </a:rPr>
              <a:t>Bias correction around 4 degree after 31 days </a:t>
            </a:r>
          </a:p>
          <a:p>
            <a:r>
              <a:rPr lang="en-US" sz="2000" dirty="0">
                <a:latin typeface="Arial"/>
                <a:cs typeface="Arial"/>
              </a:rPr>
              <a:t>The bias correction is in the “right” direction but the amount is too </a:t>
            </a:r>
            <a:r>
              <a:rPr lang="en-US" sz="2000" dirty="0" smtClean="0">
                <a:latin typeface="Arial"/>
                <a:cs typeface="Arial"/>
              </a:rPr>
              <a:t>low</a:t>
            </a:r>
          </a:p>
          <a:p>
            <a:r>
              <a:rPr lang="en-US" sz="2000" dirty="0" smtClean="0">
                <a:latin typeface="Arial"/>
                <a:cs typeface="Arial"/>
              </a:rPr>
              <a:t>In this case the correction is larger</a:t>
            </a:r>
            <a:endParaRPr lang="en-US" sz="2000" dirty="0">
              <a:latin typeface="Arial"/>
              <a:cs typeface="Arial"/>
            </a:endParaRPr>
          </a:p>
          <a:p>
            <a:endParaRPr lang="en-GB" sz="2400" dirty="0"/>
          </a:p>
          <a:p>
            <a:endParaRPr lang="en-GB" sz="2800" dirty="0" smtClean="0"/>
          </a:p>
        </p:txBody>
      </p:sp>
      <p:sp>
        <p:nvSpPr>
          <p:cNvPr id="13" name="TextBox 31"/>
          <p:cNvSpPr txBox="1"/>
          <p:nvPr/>
        </p:nvSpPr>
        <p:spPr>
          <a:xfrm>
            <a:off x="2516005" y="6517469"/>
            <a:ext cx="68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</a:t>
            </a:r>
            <a:endParaRPr lang="en-US" sz="1000" dirty="0"/>
          </a:p>
        </p:txBody>
      </p:sp>
      <p:sp>
        <p:nvSpPr>
          <p:cNvPr id="14" name="TextBox 32"/>
          <p:cNvSpPr txBox="1"/>
          <p:nvPr/>
        </p:nvSpPr>
        <p:spPr>
          <a:xfrm>
            <a:off x="2514040" y="3547311"/>
            <a:ext cx="683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July</a:t>
            </a:r>
            <a:endParaRPr lang="en-US" sz="1000" dirty="0"/>
          </a:p>
        </p:txBody>
      </p:sp>
      <p:grpSp>
        <p:nvGrpSpPr>
          <p:cNvPr id="15" name="Group 25"/>
          <p:cNvGrpSpPr/>
          <p:nvPr/>
        </p:nvGrpSpPr>
        <p:grpSpPr>
          <a:xfrm>
            <a:off x="834941" y="2543990"/>
            <a:ext cx="2127873" cy="588411"/>
            <a:chOff x="834941" y="2424701"/>
            <a:chExt cx="2127873" cy="588411"/>
          </a:xfrm>
        </p:grpSpPr>
        <p:sp>
          <p:nvSpPr>
            <p:cNvPr id="16" name="TextBox 26"/>
            <p:cNvSpPr txBox="1"/>
            <p:nvPr/>
          </p:nvSpPr>
          <p:spPr>
            <a:xfrm>
              <a:off x="1780183" y="2705335"/>
              <a:ext cx="11826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+ </a:t>
              </a:r>
              <a:r>
                <a:rPr lang="en-US" dirty="0" err="1" smtClean="0"/>
                <a:t>VarBC</a:t>
              </a:r>
              <a:endParaRPr lang="en-US" dirty="0"/>
            </a:p>
          </p:txBody>
        </p:sp>
        <p:cxnSp>
          <p:nvCxnSpPr>
            <p:cNvPr id="17" name="Straight Connector 27"/>
            <p:cNvCxnSpPr/>
            <p:nvPr/>
          </p:nvCxnSpPr>
          <p:spPr>
            <a:xfrm flipV="1">
              <a:off x="838039" y="2577065"/>
              <a:ext cx="912119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28"/>
            <p:cNvCxnSpPr/>
            <p:nvPr/>
          </p:nvCxnSpPr>
          <p:spPr>
            <a:xfrm flipV="1">
              <a:off x="834941" y="2854692"/>
              <a:ext cx="912119" cy="0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29"/>
            <p:cNvSpPr txBox="1"/>
            <p:nvPr/>
          </p:nvSpPr>
          <p:spPr>
            <a:xfrm>
              <a:off x="1766150" y="2424701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35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First </a:t>
            </a:r>
            <a:r>
              <a:rPr lang="de-DE" sz="2400" b="1" dirty="0" err="1" smtClean="0">
                <a:latin typeface="Arial"/>
                <a:cs typeface="Arial"/>
              </a:rPr>
              <a:t>guess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departure</a:t>
            </a:r>
            <a:r>
              <a:rPr lang="de-DE" sz="2400" b="1" dirty="0" smtClean="0">
                <a:latin typeface="Arial"/>
                <a:cs typeface="Arial"/>
              </a:rPr>
              <a:t> 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22044" y="981355"/>
            <a:ext cx="4637778" cy="5747712"/>
          </a:xfrm>
        </p:spPr>
        <p:txBody>
          <a:bodyPr/>
          <a:lstStyle/>
          <a:p>
            <a:pPr marL="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Analysis of July 2011</a:t>
            </a:r>
          </a:p>
          <a:p>
            <a:pPr marL="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Average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dirty="0" smtClean="0">
                <a:latin typeface="Arial"/>
                <a:cs typeface="Arial"/>
              </a:rPr>
              <a:t> first </a:t>
            </a:r>
            <a:r>
              <a:rPr lang="en-US" sz="2000" dirty="0">
                <a:latin typeface="Arial"/>
                <a:cs typeface="Arial"/>
              </a:rPr>
              <a:t>guess </a:t>
            </a:r>
            <a:r>
              <a:rPr lang="en-US" sz="2000" dirty="0" smtClean="0">
                <a:latin typeface="Arial"/>
                <a:cs typeface="Arial"/>
              </a:rPr>
              <a:t>departure</a:t>
            </a:r>
          </a:p>
          <a:p>
            <a:pPr marL="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Results divided by station type</a:t>
            </a:r>
          </a:p>
          <a:p>
            <a:pPr marL="28800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Large differences between different station types (necessity of grouping)</a:t>
            </a:r>
          </a:p>
          <a:p>
            <a:pPr marL="288000" indent="-277200">
              <a:spcBef>
                <a:spcPts val="1080"/>
              </a:spcBef>
              <a:spcAft>
                <a:spcPts val="0"/>
              </a:spcAft>
            </a:pPr>
            <a:r>
              <a:rPr lang="en-GB" sz="2000" dirty="0" smtClean="0">
                <a:latin typeface="Arial"/>
                <a:cs typeface="Arial"/>
              </a:rPr>
              <a:t>Different behaviour between stations at night and at large solar elevations</a:t>
            </a:r>
          </a:p>
          <a:p>
            <a:pPr marL="288000" lvl="1" indent="-277200">
              <a:spcBef>
                <a:spcPts val="1080"/>
              </a:spcBef>
              <a:spcAft>
                <a:spcPts val="0"/>
              </a:spcAft>
            </a:pPr>
            <a:r>
              <a:rPr lang="en-GB" sz="1600" dirty="0" smtClean="0">
                <a:latin typeface="Arial"/>
                <a:cs typeface="Arial"/>
              </a:rPr>
              <a:t>Russian stations near 50 </a:t>
            </a:r>
            <a:r>
              <a:rPr lang="en-GB" sz="1600" dirty="0" err="1" smtClean="0">
                <a:latin typeface="Arial"/>
                <a:cs typeface="Arial"/>
              </a:rPr>
              <a:t>hPa</a:t>
            </a:r>
            <a:r>
              <a:rPr lang="en-GB" sz="1600" dirty="0" smtClean="0">
                <a:latin typeface="Arial"/>
                <a:cs typeface="Arial"/>
              </a:rPr>
              <a:t> positive departure for large solar angles, around 0 during the night</a:t>
            </a:r>
          </a:p>
          <a:p>
            <a:pPr marL="288000" lvl="1" indent="-277200">
              <a:spcBef>
                <a:spcPts val="1080"/>
              </a:spcBef>
              <a:spcAft>
                <a:spcPts val="0"/>
              </a:spcAft>
            </a:pPr>
            <a:r>
              <a:rPr lang="en-GB" sz="1600" dirty="0" smtClean="0">
                <a:latin typeface="Arial"/>
                <a:cs typeface="Arial"/>
              </a:rPr>
              <a:t>Japanese and USA stations different path, positive departure in the upper levels </a:t>
            </a:r>
            <a:endParaRPr lang="en-GB" sz="2000" dirty="0" smtClean="0">
              <a:latin typeface="Arial"/>
              <a:cs typeface="Arial"/>
            </a:endParaRPr>
          </a:p>
          <a:p>
            <a:pPr marL="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Height </a:t>
            </a:r>
            <a:r>
              <a:rPr lang="en-US" sz="2000" dirty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ependencies are visible</a:t>
            </a:r>
          </a:p>
          <a:p>
            <a:pPr marL="288000" indent="-277200">
              <a:spcBef>
                <a:spcPts val="1080"/>
              </a:spcBef>
              <a:spcAft>
                <a:spcPts val="0"/>
              </a:spcAft>
            </a:pPr>
            <a:r>
              <a:rPr lang="en-US" sz="2000" dirty="0" smtClean="0">
                <a:latin typeface="Arial"/>
                <a:cs typeface="Arial"/>
              </a:rPr>
              <a:t>Bias depends on RS-type, pressure and solar angle</a:t>
            </a:r>
          </a:p>
          <a:p>
            <a:pPr marL="0" indent="0">
              <a:spcBef>
                <a:spcPts val="1080"/>
              </a:spcBef>
              <a:buNone/>
            </a:pPr>
            <a:endParaRPr lang="en-US" sz="1800" dirty="0"/>
          </a:p>
          <a:p>
            <a:pPr marL="0" indent="0">
              <a:spcBef>
                <a:spcPts val="1080"/>
              </a:spcBef>
              <a:buNone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6975" y="924513"/>
            <a:ext cx="366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Night </a:t>
            </a:r>
            <a:r>
              <a:rPr lang="en-US" dirty="0" smtClean="0">
                <a:latin typeface="Symbol Proportional BT" charset="2"/>
                <a:cs typeface="Symbol Proportional BT" charset="2"/>
              </a:rPr>
              <a:t> </a:t>
            </a:r>
            <a:r>
              <a:rPr lang="en-US" dirty="0" smtClean="0">
                <a:latin typeface="Symbol" pitchFamily="18" charset="2"/>
                <a:cs typeface="Symbol Proportional BT" charset="2"/>
              </a:rPr>
              <a:t>Q</a:t>
            </a:r>
            <a:r>
              <a:rPr lang="en-US" dirty="0" smtClean="0">
                <a:latin typeface="Symbol Proportional BT" charset="2"/>
                <a:cs typeface="Symbol Proportional BT" charset="2"/>
              </a:rPr>
              <a:t> </a:t>
            </a:r>
            <a:r>
              <a:rPr lang="en-US" dirty="0" smtClean="0"/>
              <a:t>&lt; -7.5°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975" y="3892835"/>
            <a:ext cx="366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18" charset="2"/>
              </a:rPr>
              <a:t>Q</a:t>
            </a:r>
            <a:r>
              <a:rPr lang="en-US" dirty="0" smtClean="0"/>
              <a:t> &gt; 22.5</a:t>
            </a:r>
            <a:r>
              <a:rPr lang="en-US" dirty="0"/>
              <a:t>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" y="4173453"/>
            <a:ext cx="4042186" cy="23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" y="1214184"/>
            <a:ext cx="4042186" cy="240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73655" y="35942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990260" y="65077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5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20" y="922380"/>
            <a:ext cx="8397502" cy="56102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Bias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latin typeface="Arial"/>
              <a:cs typeface="Arial"/>
            </a:endParaRP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First approach, seems suitable for US and Japanese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at some periods</a:t>
            </a: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Not suitable for vertically nonlinear bias profiles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No functional relationships, instead estimate bias parameters for pressure layers, solar elevations and station groups</a:t>
            </a: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More bias parameters need to be estimated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First results (test) using only a vertically constant bias parameter valid for all solar elevations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SymbolProp BT" charset="0"/>
              <a:buChar char="q"/>
            </a:pPr>
            <a:endParaRPr lang="en-US" sz="2400" i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81847" y="0"/>
            <a:ext cx="52537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Radiosonde </a:t>
            </a:r>
            <a:r>
              <a:rPr lang="de-DE" sz="2400" b="1" dirty="0" err="1" smtClean="0">
                <a:latin typeface="Arial"/>
                <a:cs typeface="Arial"/>
              </a:rPr>
              <a:t>temperature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</a:p>
          <a:p>
            <a:pPr algn="ctr" eaLnBrk="1" hangingPunct="1"/>
            <a:r>
              <a:rPr lang="de-DE" sz="2400" b="1" dirty="0" err="1" smtClean="0">
                <a:latin typeface="Arial"/>
                <a:cs typeface="Arial"/>
              </a:rPr>
              <a:t>bias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correction</a:t>
            </a:r>
            <a:endParaRPr lang="de-DE" sz="24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5" y="1486898"/>
            <a:ext cx="6681197" cy="1125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566" t="9901" r="57700" b="13018"/>
          <a:stretch/>
        </p:blipFill>
        <p:spPr>
          <a:xfrm>
            <a:off x="3110265" y="5978124"/>
            <a:ext cx="1551500" cy="525766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161" y="2644537"/>
            <a:ext cx="1449958" cy="63930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32109" y="1528390"/>
            <a:ext cx="262550" cy="525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21611" y="15454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</a:p>
        </p:txBody>
      </p:sp>
      <p:sp>
        <p:nvSpPr>
          <p:cNvPr id="10" name="Rechteck 9"/>
          <p:cNvSpPr/>
          <p:nvPr/>
        </p:nvSpPr>
        <p:spPr>
          <a:xfrm>
            <a:off x="3195776" y="5982466"/>
            <a:ext cx="262550" cy="525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185278" y="59994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832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1" y="1835753"/>
            <a:ext cx="9144000" cy="40317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88806" y="921149"/>
            <a:ext cx="1713401" cy="588411"/>
            <a:chOff x="4174703" y="1203789"/>
            <a:chExt cx="1713401" cy="588411"/>
          </a:xfrm>
        </p:grpSpPr>
        <p:sp>
          <p:nvSpPr>
            <p:cNvPr id="7" name="TextBox 6"/>
            <p:cNvSpPr txBox="1"/>
            <p:nvPr/>
          </p:nvSpPr>
          <p:spPr>
            <a:xfrm>
              <a:off x="5119945" y="1484423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UTC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177801" y="1356153"/>
              <a:ext cx="912119" cy="0"/>
            </a:xfrm>
            <a:prstGeom prst="line">
              <a:avLst/>
            </a:prstGeom>
            <a:ln>
              <a:solidFill>
                <a:schemeClr val="accent2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174703" y="1633780"/>
              <a:ext cx="912119" cy="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105912" y="1203789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00 UTC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7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20" y="922380"/>
            <a:ext cx="8397502" cy="56102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Bias model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>
              <a:latin typeface="Arial"/>
              <a:cs typeface="Arial"/>
            </a:endParaRP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First approach, seems suitable for US and Japanese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at some periods</a:t>
            </a: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Not suitable for vertically nonlinear bias profiles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No functional relationships, instead estimate </a:t>
            </a:r>
            <a:r>
              <a:rPr lang="en-US" sz="2400" dirty="0" smtClean="0">
                <a:latin typeface="Symbol" pitchFamily="18" charset="2"/>
                <a:cs typeface="Arial"/>
              </a:rPr>
              <a:t>b</a:t>
            </a:r>
            <a:r>
              <a:rPr lang="en-US" sz="2400" baseline="-25000" dirty="0" smtClean="0">
                <a:latin typeface="Symbol" pitchFamily="18" charset="2"/>
                <a:cs typeface="Arial"/>
              </a:rPr>
              <a:t>0</a:t>
            </a:r>
            <a:r>
              <a:rPr lang="en-US" sz="2400" dirty="0" smtClean="0">
                <a:latin typeface="Symbol" pitchFamily="18" charset="2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for different pressure layers, solar elevations and station groups</a:t>
            </a:r>
          </a:p>
          <a:p>
            <a:pPr marL="857250" lvl="1" indent="-457200"/>
            <a:r>
              <a:rPr lang="en-US" sz="2000" dirty="0" smtClean="0">
                <a:latin typeface="Arial"/>
                <a:cs typeface="Arial"/>
              </a:rPr>
              <a:t>More bias parameters need to be estimated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First results (test) using only a vertically constant bias parameter valid for all solar elevations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SymbolProp BT" charset="0"/>
              <a:buChar char="q"/>
            </a:pPr>
            <a:endParaRPr lang="en-US" sz="2400" i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81847" y="0"/>
            <a:ext cx="52537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Radiosonde </a:t>
            </a:r>
            <a:r>
              <a:rPr lang="de-DE" sz="2400" b="1" dirty="0" err="1" smtClean="0">
                <a:latin typeface="Arial"/>
                <a:cs typeface="Arial"/>
              </a:rPr>
              <a:t>temperature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</a:p>
          <a:p>
            <a:pPr algn="ctr" eaLnBrk="1" hangingPunct="1"/>
            <a:r>
              <a:rPr lang="de-DE" sz="2400" b="1" dirty="0" err="1" smtClean="0">
                <a:latin typeface="Arial"/>
                <a:cs typeface="Arial"/>
              </a:rPr>
              <a:t>bias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correction</a:t>
            </a:r>
            <a:endParaRPr lang="de-DE" sz="24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5" y="1486898"/>
            <a:ext cx="6681197" cy="1125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566" t="9901" r="57700" b="13018"/>
          <a:stretch/>
        </p:blipFill>
        <p:spPr>
          <a:xfrm>
            <a:off x="3110265" y="5978124"/>
            <a:ext cx="1551500" cy="525766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161" y="2644537"/>
            <a:ext cx="1449958" cy="63930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023056" y="1519337"/>
            <a:ext cx="262550" cy="525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12558" y="15363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</a:p>
        </p:txBody>
      </p:sp>
      <p:sp>
        <p:nvSpPr>
          <p:cNvPr id="10" name="Rechteck 9"/>
          <p:cNvSpPr/>
          <p:nvPr/>
        </p:nvSpPr>
        <p:spPr>
          <a:xfrm>
            <a:off x="3195776" y="5964360"/>
            <a:ext cx="262550" cy="525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185278" y="59813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6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2563" y="1064950"/>
            <a:ext cx="4323020" cy="2763911"/>
            <a:chOff x="232563" y="1222710"/>
            <a:chExt cx="4323020" cy="2763911"/>
          </a:xfrm>
        </p:grpSpPr>
        <p:pic>
          <p:nvPicPr>
            <p:cNvPr id="4" name="Picture 3" descr="timeseries_fnwa-7.5.1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668"/>
            <a:stretch/>
          </p:blipFill>
          <p:spPr>
            <a:xfrm rot="16200000">
              <a:off x="1134386" y="565424"/>
              <a:ext cx="2519374" cy="43230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54954" y="1222710"/>
              <a:ext cx="38966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NIGHT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5795" y="3904784"/>
            <a:ext cx="4323020" cy="2803343"/>
            <a:chOff x="145795" y="3904784"/>
            <a:chExt cx="4323020" cy="2803343"/>
          </a:xfrm>
        </p:grpSpPr>
        <p:pic>
          <p:nvPicPr>
            <p:cNvPr id="8" name="Picture 7" descr="timeseries_fnwa+22.5.1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41"/>
            <a:stretch/>
          </p:blipFill>
          <p:spPr>
            <a:xfrm rot="16200000">
              <a:off x="1059451" y="3298763"/>
              <a:ext cx="2495708" cy="43230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7066" y="3904784"/>
              <a:ext cx="3872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SOLAR ELEVATION &gt; 22.5°</a:t>
              </a:r>
              <a:endParaRPr lang="en-US" dirty="0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48495" y="1285813"/>
            <a:ext cx="4172677" cy="5332549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Time series for vertical mean bias correction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Generally very small bias corrections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For higher solar elevations larger bias corrections</a:t>
            </a:r>
          </a:p>
          <a:p>
            <a:pPr>
              <a:spcBef>
                <a:spcPts val="1080"/>
              </a:spcBef>
            </a:pPr>
            <a:r>
              <a:rPr lang="en-US" sz="2000" dirty="0" err="1" smtClean="0">
                <a:latin typeface="Arial"/>
                <a:cs typeface="Arial"/>
              </a:rPr>
              <a:t>Radiosonde</a:t>
            </a:r>
            <a:r>
              <a:rPr lang="en-US" sz="2000" dirty="0" smtClean="0">
                <a:latin typeface="Arial"/>
                <a:cs typeface="Arial"/>
              </a:rPr>
              <a:t> types with larger first-guess departure (Russia) have also the higher bias corrections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The bias corrections are in the “right” direction but the amount is too low</a:t>
            </a:r>
            <a:endParaRPr lang="en-US" sz="1800" dirty="0">
              <a:latin typeface="Arial"/>
              <a:cs typeface="Arial"/>
            </a:endParaRPr>
          </a:p>
          <a:p>
            <a:pPr marL="0" indent="0">
              <a:spcBef>
                <a:spcPts val="1080"/>
              </a:spcBef>
              <a:buNone/>
            </a:pPr>
            <a:endParaRPr lang="en-US" sz="2000" dirty="0" smtClean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804525" y="-21577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Bias </a:t>
            </a:r>
            <a:r>
              <a:rPr lang="de-DE" sz="2400" b="1" dirty="0" err="1" smtClean="0">
                <a:latin typeface="Arial"/>
                <a:cs typeface="Arial"/>
              </a:rPr>
              <a:t>adjustment</a:t>
            </a:r>
            <a:endParaRPr lang="de-DE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8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-21577"/>
            <a:ext cx="52537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First-</a:t>
            </a:r>
            <a:r>
              <a:rPr lang="de-DE" sz="2400" b="1" dirty="0" err="1" smtClean="0">
                <a:latin typeface="Arial"/>
                <a:cs typeface="Arial"/>
              </a:rPr>
              <a:t>guess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departure</a:t>
            </a:r>
            <a:r>
              <a:rPr lang="de-DE" sz="2400" b="1" dirty="0" smtClean="0">
                <a:latin typeface="Arial"/>
                <a:cs typeface="Arial"/>
              </a:rPr>
              <a:t> T</a:t>
            </a:r>
            <a:endParaRPr lang="de-DE" sz="2400" b="1" dirty="0">
              <a:latin typeface="Arial"/>
              <a:cs typeface="Arial"/>
            </a:endParaRPr>
          </a:p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bias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correction</a:t>
            </a:r>
            <a:endParaRPr lang="de-DE" sz="2400" b="1" dirty="0" smtClean="0">
              <a:latin typeface="Arial"/>
              <a:cs typeface="Arial"/>
            </a:endParaRPr>
          </a:p>
        </p:txBody>
      </p:sp>
      <p:pic>
        <p:nvPicPr>
          <p:cNvPr id="5" name="Picture 4" descr="bg2392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1"/>
          <a:stretch/>
        </p:blipFill>
        <p:spPr>
          <a:xfrm>
            <a:off x="102414" y="3769126"/>
            <a:ext cx="4068000" cy="2473223"/>
          </a:xfrm>
          <a:prstGeom prst="rect">
            <a:avLst/>
          </a:prstGeom>
        </p:spPr>
      </p:pic>
      <p:pic>
        <p:nvPicPr>
          <p:cNvPr id="7" name="Picture 6" descr="fg2392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2"/>
          <a:stretch/>
        </p:blipFill>
        <p:spPr>
          <a:xfrm rot="16200000">
            <a:off x="795425" y="194653"/>
            <a:ext cx="2513150" cy="410399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04001" y="1099459"/>
            <a:ext cx="4813724" cy="5496290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Station 23921, Russia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Vertically averaged first guess departure positive at most times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We expect a bias correction which converges to a positive value of about 0.4K</a:t>
            </a: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The bias correction for this station increases until a value around 0.02K and then decreases (negative </a:t>
            </a:r>
            <a:r>
              <a:rPr lang="en-US" sz="2000" dirty="0" err="1" smtClean="0">
                <a:latin typeface="Arial"/>
                <a:cs typeface="Arial"/>
              </a:rPr>
              <a:t>fg</a:t>
            </a:r>
            <a:r>
              <a:rPr lang="en-US" sz="2000" dirty="0">
                <a:latin typeface="Arial"/>
                <a:cs typeface="Arial"/>
              </a:rPr>
              <a:t>-</a:t>
            </a:r>
            <a:r>
              <a:rPr lang="en-US" sz="2000" dirty="0" smtClean="0">
                <a:latin typeface="Arial"/>
                <a:cs typeface="Arial"/>
              </a:rPr>
              <a:t>departure)</a:t>
            </a:r>
          </a:p>
          <a:p>
            <a:pPr>
              <a:spcBef>
                <a:spcPts val="1080"/>
              </a:spcBef>
            </a:pPr>
            <a:r>
              <a:rPr lang="en-US" sz="2000" dirty="0">
                <a:latin typeface="Arial"/>
                <a:cs typeface="Arial"/>
              </a:rPr>
              <a:t>The bias correction </a:t>
            </a:r>
            <a:r>
              <a:rPr lang="en-US" sz="2000" dirty="0" smtClean="0">
                <a:latin typeface="Arial"/>
                <a:cs typeface="Arial"/>
              </a:rPr>
              <a:t>is </a:t>
            </a:r>
            <a:r>
              <a:rPr lang="en-US" sz="2000" dirty="0">
                <a:latin typeface="Arial"/>
                <a:cs typeface="Arial"/>
              </a:rPr>
              <a:t>in the “right” direction but the amount is too </a:t>
            </a:r>
            <a:r>
              <a:rPr lang="en-US" sz="2000" dirty="0" smtClean="0">
                <a:latin typeface="Arial"/>
                <a:cs typeface="Arial"/>
              </a:rPr>
              <a:t>low</a:t>
            </a:r>
          </a:p>
          <a:p>
            <a:pPr>
              <a:spcBef>
                <a:spcPts val="1080"/>
              </a:spcBef>
            </a:pPr>
            <a:r>
              <a:rPr lang="en-US" sz="2000" b="1" dirty="0" smtClean="0">
                <a:latin typeface="Arial"/>
                <a:cs typeface="Arial"/>
              </a:rPr>
              <a:t>B </a:t>
            </a:r>
            <a:r>
              <a:rPr lang="en-US" sz="2000" dirty="0" smtClean="0">
                <a:latin typeface="Arial"/>
                <a:cs typeface="Arial"/>
              </a:rPr>
              <a:t>too small?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spcBef>
                <a:spcPts val="1080"/>
              </a:spcBef>
            </a:pPr>
            <a:r>
              <a:rPr lang="en-US" sz="2000" dirty="0" smtClean="0">
                <a:latin typeface="Arial"/>
                <a:cs typeface="Arial"/>
              </a:rPr>
              <a:t>This is just a start, much development still needed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24" y="1408008"/>
            <a:ext cx="1176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&lt;T&gt;=0.389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79" y="120407"/>
            <a:ext cx="5268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MOTIVATION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4339" y="801265"/>
            <a:ext cx="8617679" cy="590366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270000">
              <a:lnSpc>
                <a:spcPct val="70000"/>
              </a:lnSpc>
              <a:spcBef>
                <a:spcPts val="1000"/>
              </a:spcBef>
            </a:pPr>
            <a:r>
              <a:rPr lang="en-US" sz="2400" dirty="0" err="1" smtClean="0">
                <a:latin typeface="Arial"/>
                <a:cs typeface="Arial"/>
              </a:rPr>
              <a:t>Radiosondes</a:t>
            </a:r>
            <a:r>
              <a:rPr lang="en-US" sz="2400" dirty="0" smtClean="0">
                <a:latin typeface="Arial"/>
                <a:cs typeface="Arial"/>
              </a:rPr>
              <a:t> data often used as reference for other data</a:t>
            </a:r>
          </a:p>
          <a:p>
            <a:pPr marL="270000">
              <a:spcBef>
                <a:spcPts val="1000"/>
              </a:spcBef>
            </a:pPr>
            <a:r>
              <a:rPr lang="en-US" sz="2400" dirty="0" err="1" smtClean="0">
                <a:latin typeface="Arial"/>
                <a:cs typeface="Arial"/>
              </a:rPr>
              <a:t>Radiosondes</a:t>
            </a:r>
            <a:r>
              <a:rPr lang="en-US" sz="2400" dirty="0" smtClean="0">
                <a:latin typeface="Arial"/>
                <a:cs typeface="Arial"/>
              </a:rPr>
              <a:t> data, especially at high altitudes, are not unbiased</a:t>
            </a:r>
          </a:p>
          <a:p>
            <a:pPr marL="270000">
              <a:spcBef>
                <a:spcPts val="1000"/>
              </a:spcBef>
            </a:pPr>
            <a:r>
              <a:rPr lang="en-US" sz="2400" dirty="0" smtClean="0">
                <a:latin typeface="Arial"/>
                <a:cs typeface="Arial"/>
              </a:rPr>
              <a:t>Changes bias due to:</a:t>
            </a:r>
          </a:p>
          <a:p>
            <a:pPr marL="670050" lvl="1">
              <a:lnSpc>
                <a:spcPct val="70000"/>
              </a:lnSpc>
              <a:spcBef>
                <a:spcPts val="1776"/>
              </a:spcBef>
            </a:pPr>
            <a:r>
              <a:rPr lang="en-US" sz="2000" dirty="0" smtClean="0">
                <a:latin typeface="Arial"/>
                <a:cs typeface="Arial"/>
              </a:rPr>
              <a:t>Change of </a:t>
            </a:r>
            <a:r>
              <a:rPr lang="en-US" sz="2000" dirty="0" err="1" smtClean="0">
                <a:latin typeface="Arial"/>
                <a:cs typeface="Arial"/>
              </a:rPr>
              <a:t>radiosonde</a:t>
            </a:r>
            <a:endParaRPr lang="en-US" sz="2000" dirty="0" smtClean="0">
              <a:latin typeface="Arial"/>
              <a:cs typeface="Arial"/>
            </a:endParaRPr>
          </a:p>
          <a:p>
            <a:pPr marL="670050" lvl="1">
              <a:lnSpc>
                <a:spcPct val="70000"/>
              </a:lnSpc>
              <a:spcBef>
                <a:spcPts val="1776"/>
              </a:spcBef>
            </a:pPr>
            <a:r>
              <a:rPr lang="en-US" sz="2000" dirty="0" smtClean="0">
                <a:latin typeface="Arial"/>
                <a:cs typeface="Arial"/>
              </a:rPr>
              <a:t>Change of locations for the same </a:t>
            </a:r>
            <a:r>
              <a:rPr lang="en-US" sz="2000" dirty="0" err="1" smtClean="0">
                <a:latin typeface="Arial"/>
                <a:cs typeface="Arial"/>
              </a:rPr>
              <a:t>radiosonde</a:t>
            </a:r>
            <a:endParaRPr lang="en-US" sz="2000" dirty="0" smtClean="0">
              <a:latin typeface="Arial"/>
              <a:cs typeface="Arial"/>
            </a:endParaRPr>
          </a:p>
          <a:p>
            <a:pPr marL="670050" lvl="1">
              <a:lnSpc>
                <a:spcPct val="70000"/>
              </a:lnSpc>
              <a:spcBef>
                <a:spcPts val="1776"/>
              </a:spcBef>
            </a:pPr>
            <a:r>
              <a:rPr lang="en-US" sz="2000" dirty="0" smtClean="0">
                <a:latin typeface="Arial"/>
                <a:cs typeface="Arial"/>
              </a:rPr>
              <a:t>Other equipment changes</a:t>
            </a:r>
          </a:p>
          <a:p>
            <a:pPr marL="270000">
              <a:lnSpc>
                <a:spcPct val="70000"/>
              </a:lnSpc>
              <a:spcBef>
                <a:spcPts val="1000"/>
              </a:spcBef>
            </a:pPr>
            <a:r>
              <a:rPr lang="en-US" sz="2400" dirty="0">
                <a:latin typeface="Arial"/>
                <a:cs typeface="Arial"/>
              </a:rPr>
              <a:t>Vertically constant wind direction bias in many </a:t>
            </a:r>
            <a:r>
              <a:rPr lang="en-US" sz="2400" dirty="0" err="1" smtClean="0">
                <a:latin typeface="Arial"/>
                <a:cs typeface="Arial"/>
              </a:rPr>
              <a:t>radiosondes</a:t>
            </a:r>
            <a:endParaRPr lang="en-US" sz="2400" dirty="0" smtClean="0">
              <a:latin typeface="Arial"/>
              <a:cs typeface="Arial"/>
            </a:endParaRPr>
          </a:p>
          <a:p>
            <a:pPr marL="270000">
              <a:spcBef>
                <a:spcPts val="1000"/>
              </a:spcBef>
            </a:pPr>
            <a:r>
              <a:rPr lang="en-US" sz="2400" dirty="0" smtClean="0">
                <a:latin typeface="Arial"/>
                <a:cs typeface="Arial"/>
              </a:rPr>
              <a:t>Unadjusted biases affect trends and observations usage</a:t>
            </a:r>
          </a:p>
          <a:p>
            <a:pPr marL="360000" indent="-342000">
              <a:spcBef>
                <a:spcPts val="1000"/>
              </a:spcBef>
            </a:pP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>
                <a:latin typeface="Arial"/>
                <a:cs typeface="Arial"/>
              </a:rPr>
              <a:t>bias </a:t>
            </a:r>
            <a:r>
              <a:rPr lang="en-US" sz="2400" dirty="0" smtClean="0">
                <a:latin typeface="Arial"/>
                <a:cs typeface="Arial"/>
              </a:rPr>
              <a:t>adjustment, which takes into account all these problems, </a:t>
            </a:r>
            <a:r>
              <a:rPr lang="en-US" sz="2400" dirty="0">
                <a:latin typeface="Arial"/>
                <a:cs typeface="Arial"/>
              </a:rPr>
              <a:t>is </a:t>
            </a:r>
            <a:r>
              <a:rPr lang="en-US" sz="2400" dirty="0" smtClean="0">
                <a:latin typeface="Arial"/>
                <a:cs typeface="Arial"/>
              </a:rPr>
              <a:t>needed</a:t>
            </a:r>
            <a:endParaRPr lang="en-US" sz="2400" dirty="0">
              <a:latin typeface="Arial"/>
              <a:cs typeface="Arial"/>
            </a:endParaRPr>
          </a:p>
          <a:p>
            <a:pPr marL="270000">
              <a:spcBef>
                <a:spcPts val="1776"/>
              </a:spcBef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2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99361" y="0"/>
            <a:ext cx="5411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CONCLUSIONS AND OUTLOOK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064" y="630876"/>
            <a:ext cx="9008936" cy="5419116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>
              <a:latin typeface="Arial"/>
              <a:cs typeface="Arial"/>
            </a:endParaRPr>
          </a:p>
          <a:p>
            <a:pPr marL="342000">
              <a:spcBef>
                <a:spcPts val="576"/>
              </a:spcBef>
            </a:pPr>
            <a:r>
              <a:rPr lang="en-US" sz="2000" dirty="0" err="1" smtClean="0">
                <a:latin typeface="Arial"/>
                <a:cs typeface="Arial"/>
              </a:rPr>
              <a:t>Variational</a:t>
            </a:r>
            <a:r>
              <a:rPr lang="en-US" sz="2000" dirty="0" smtClean="0">
                <a:latin typeface="Arial"/>
                <a:cs typeface="Arial"/>
              </a:rPr>
              <a:t> bias correction for temperature for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r>
              <a:rPr lang="en-US" sz="2000" dirty="0" smtClean="0">
                <a:latin typeface="Arial"/>
                <a:cs typeface="Arial"/>
              </a:rPr>
              <a:t> is far away from a final solution. For wind a constant parameter could be sufficient</a:t>
            </a:r>
          </a:p>
          <a:p>
            <a:pPr marL="270000">
              <a:spcBef>
                <a:spcPts val="576"/>
              </a:spcBef>
            </a:pPr>
            <a:r>
              <a:rPr lang="en-US" sz="2000" dirty="0" smtClean="0">
                <a:latin typeface="Arial"/>
                <a:cs typeface="Arial"/>
              </a:rPr>
              <a:t>A different approach as in ERA-INTERIM</a:t>
            </a:r>
          </a:p>
          <a:p>
            <a:pPr marL="270000">
              <a:spcBef>
                <a:spcPts val="576"/>
              </a:spcBef>
            </a:pPr>
            <a:r>
              <a:rPr lang="en-US" sz="2000" dirty="0">
                <a:latin typeface="Arial"/>
                <a:cs typeface="Arial"/>
              </a:rPr>
              <a:t>First </a:t>
            </a:r>
            <a:r>
              <a:rPr lang="en-US" sz="2000" dirty="0" smtClean="0">
                <a:latin typeface="Arial"/>
                <a:cs typeface="Arial"/>
              </a:rPr>
              <a:t>results: </a:t>
            </a:r>
            <a:r>
              <a:rPr lang="en-US" sz="2000" dirty="0">
                <a:latin typeface="Arial"/>
                <a:cs typeface="Arial"/>
              </a:rPr>
              <a:t>too</a:t>
            </a:r>
            <a:r>
              <a:rPr lang="en-US" sz="2000" dirty="0" smtClean="0">
                <a:latin typeface="Arial"/>
                <a:cs typeface="Arial"/>
              </a:rPr>
              <a:t> small bias corrections </a:t>
            </a:r>
            <a:r>
              <a:rPr lang="en-US" sz="2000" dirty="0">
                <a:latin typeface="Arial"/>
                <a:cs typeface="Arial"/>
              </a:rPr>
              <a:t>but in the right </a:t>
            </a:r>
            <a:r>
              <a:rPr lang="en-US" sz="2000" dirty="0" smtClean="0">
                <a:latin typeface="Arial"/>
                <a:cs typeface="Arial"/>
              </a:rPr>
              <a:t>directions</a:t>
            </a:r>
          </a:p>
          <a:p>
            <a:pPr marL="270000">
              <a:spcBef>
                <a:spcPts val="576"/>
              </a:spcBef>
            </a:pPr>
            <a:r>
              <a:rPr lang="en-US" sz="2000" dirty="0" err="1">
                <a:latin typeface="Arial"/>
                <a:cs typeface="Arial"/>
              </a:rPr>
              <a:t>VarBC</a:t>
            </a:r>
            <a:r>
              <a:rPr lang="en-US" sz="2000" dirty="0">
                <a:latin typeface="Arial"/>
                <a:cs typeface="Arial"/>
              </a:rPr>
              <a:t> can be applied where RAOBCORE detects the </a:t>
            </a:r>
            <a:r>
              <a:rPr lang="en-US" sz="2000" dirty="0" smtClean="0">
                <a:latin typeface="Arial"/>
                <a:cs typeface="Arial"/>
              </a:rPr>
              <a:t>shifts</a:t>
            </a:r>
          </a:p>
          <a:p>
            <a:pPr marL="342000">
              <a:spcBef>
                <a:spcPts val="576"/>
              </a:spcBef>
            </a:pP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nchoring using “trusted”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r>
              <a:rPr lang="en-US" sz="2000" dirty="0" smtClean="0">
                <a:latin typeface="Arial"/>
                <a:cs typeface="Arial"/>
              </a:rPr>
              <a:t> and nowadays GPS data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</a:p>
          <a:p>
            <a:pPr marL="342000">
              <a:spcBef>
                <a:spcPts val="576"/>
              </a:spcBef>
            </a:pPr>
            <a:r>
              <a:rPr lang="en-US" sz="2000" dirty="0" smtClean="0">
                <a:latin typeface="Arial"/>
                <a:cs typeface="Arial"/>
              </a:rPr>
              <a:t>Use of a “physical approach” (function of predictors) taking into account grouping of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endParaRPr lang="en-US" sz="2000" dirty="0" smtClean="0">
              <a:latin typeface="Arial"/>
              <a:cs typeface="Arial"/>
            </a:endParaRPr>
          </a:p>
          <a:p>
            <a:pPr marL="342000">
              <a:spcBef>
                <a:spcPts val="576"/>
              </a:spcBef>
            </a:pPr>
            <a:r>
              <a:rPr lang="en-US" sz="2000" dirty="0" smtClean="0">
                <a:latin typeface="Arial"/>
                <a:cs typeface="Arial"/>
              </a:rPr>
              <a:t>Different predictors and functions for different groups have to be tested (work in progress)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Wind</a:t>
            </a:r>
          </a:p>
          <a:p>
            <a:pPr marL="342000">
              <a:spcBef>
                <a:spcPts val="576"/>
              </a:spcBef>
            </a:pPr>
            <a:r>
              <a:rPr lang="en-US" sz="2000" dirty="0" smtClean="0">
                <a:latin typeface="Arial"/>
                <a:cs typeface="Arial"/>
              </a:rPr>
              <a:t>The Bias is normally quite constant over the whole profile</a:t>
            </a:r>
          </a:p>
          <a:p>
            <a:pPr marL="342000">
              <a:spcBef>
                <a:spcPts val="576"/>
              </a:spcBef>
            </a:pPr>
            <a:r>
              <a:rPr lang="en-US" sz="2000" dirty="0" smtClean="0">
                <a:latin typeface="Arial"/>
                <a:cs typeface="Arial"/>
              </a:rPr>
              <a:t>Larger B</a:t>
            </a:r>
            <a:r>
              <a:rPr lang="en-US" sz="2000" baseline="-25000" dirty="0" smtClean="0">
                <a:latin typeface="Symbol" pitchFamily="18" charset="2"/>
                <a:cs typeface="Symbol Proportional BT" charset="2"/>
              </a:rPr>
              <a:t>b</a:t>
            </a:r>
            <a:r>
              <a:rPr lang="en-US" sz="2000" dirty="0" smtClean="0">
                <a:latin typeface="Arial"/>
                <a:cs typeface="Arial"/>
              </a:rPr>
              <a:t> in order to have faster adjustments 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spcBef>
                <a:spcPts val="576"/>
              </a:spcBef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444151595_9293236ab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1812" y="899409"/>
            <a:ext cx="4070788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</a:t>
            </a:r>
            <a:endParaRPr lang="en-GB" sz="36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FOR </a:t>
            </a:r>
          </a:p>
          <a:p>
            <a:pPr algn="ctr"/>
            <a:r>
              <a:rPr lang="en-GB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</a:t>
            </a:r>
            <a:r>
              <a:rPr lang="en-GB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ATTENTION</a:t>
            </a:r>
            <a:endParaRPr lang="en-US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29198" y="22793"/>
            <a:ext cx="5411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800" b="1" dirty="0" smtClean="0">
                <a:cs typeface="Arial" charset="0"/>
              </a:rPr>
              <a:t>QUESTIONS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4339" y="946629"/>
            <a:ext cx="8617679" cy="5419116"/>
          </a:xfrm>
        </p:spPr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270000">
              <a:spcBef>
                <a:spcPts val="1776"/>
              </a:spcBef>
            </a:pPr>
            <a:r>
              <a:rPr lang="en-US" sz="2400" dirty="0" smtClean="0">
                <a:hlinkClick r:id="rId2" action="ppaction://hlinksldjump"/>
              </a:rPr>
              <a:t>Definition of the matrix B</a:t>
            </a:r>
            <a:r>
              <a:rPr lang="en-US" sz="2400" baseline="-25000" dirty="0" smtClean="0">
                <a:latin typeface="Symbol" pitchFamily="18" charset="2"/>
                <a:hlinkClick r:id="rId2" action="ppaction://hlinksldjump"/>
              </a:rPr>
              <a:t>b</a:t>
            </a:r>
            <a:endParaRPr lang="en-US" sz="2400" baseline="-25000" dirty="0">
              <a:latin typeface="Symbol" pitchFamily="18" charset="2"/>
            </a:endParaRPr>
          </a:p>
          <a:p>
            <a:pPr marL="270000">
              <a:spcBef>
                <a:spcPts val="1776"/>
              </a:spcBef>
            </a:pPr>
            <a:r>
              <a:rPr lang="en-US" sz="2400" dirty="0" smtClean="0">
                <a:hlinkClick r:id="rId3" action="ppaction://hlinksldjump"/>
              </a:rPr>
              <a:t>RMS</a:t>
            </a:r>
            <a:endParaRPr lang="en-US" sz="2400" dirty="0" smtClean="0">
              <a:hlinkClick r:id="rId4" action="ppaction://hlinksldjump"/>
            </a:endParaRPr>
          </a:p>
          <a:p>
            <a:pPr marL="270000">
              <a:spcBef>
                <a:spcPts val="1776"/>
              </a:spcBef>
            </a:pPr>
            <a:r>
              <a:rPr lang="en-US" sz="2400" dirty="0" smtClean="0">
                <a:hlinkClick r:id="rId4" action="ppaction://hlinksldjump"/>
              </a:rPr>
              <a:t>Examples Temp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03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29198" y="22793"/>
            <a:ext cx="5411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270000">
              <a:spcBef>
                <a:spcPts val="1776"/>
              </a:spcBef>
            </a:pPr>
            <a:r>
              <a:rPr lang="en-US" sz="2800" dirty="0" smtClean="0"/>
              <a:t>DEFINITION OF B</a:t>
            </a:r>
            <a:r>
              <a:rPr lang="en-US" sz="2800" baseline="-25000" dirty="0" smtClean="0">
                <a:latin typeface="SymbolProp BT"/>
              </a:rPr>
              <a:t>b</a:t>
            </a:r>
            <a:endParaRPr lang="en-US" sz="2800" baseline="-25000" dirty="0">
              <a:latin typeface="SymbolProp B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4339" y="884511"/>
            <a:ext cx="8617679" cy="541911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176"/>
              </a:spcBef>
              <a:buNone/>
            </a:pPr>
            <a:endParaRPr lang="en-US" sz="2400" dirty="0" smtClean="0">
              <a:latin typeface="+mj-lt"/>
            </a:endParaRPr>
          </a:p>
          <a:p>
            <a:pPr marL="342000">
              <a:spcBef>
                <a:spcPts val="1176"/>
              </a:spcBef>
            </a:pPr>
            <a:r>
              <a:rPr lang="en-US" sz="2400" dirty="0" smtClean="0"/>
              <a:t>We do not know the </a:t>
            </a:r>
            <a:r>
              <a:rPr lang="en-US" sz="2400" dirty="0" smtClean="0">
                <a:latin typeface="+mj-lt"/>
              </a:rPr>
              <a:t>actual e</a:t>
            </a:r>
            <a:r>
              <a:rPr lang="en-US" sz="2400" dirty="0" smtClean="0"/>
              <a:t>rror </a:t>
            </a:r>
            <a:r>
              <a:rPr lang="en-US" sz="2400" dirty="0" err="1" smtClean="0"/>
              <a:t>covariances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>
                <a:latin typeface="SymbolProp BT"/>
              </a:rPr>
              <a:t> (</a:t>
            </a:r>
            <a:r>
              <a:rPr lang="en-US" sz="2400" dirty="0"/>
              <a:t>B</a:t>
            </a:r>
            <a:r>
              <a:rPr lang="en-US" sz="2400" baseline="-25000" dirty="0">
                <a:latin typeface="Symbol" pitchFamily="18" charset="2"/>
              </a:rPr>
              <a:t>b</a:t>
            </a:r>
            <a:r>
              <a:rPr lang="en-US" sz="2400" dirty="0">
                <a:latin typeface="SymbolProp BT"/>
              </a:rPr>
              <a:t>)</a:t>
            </a:r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  <a:p>
            <a:pPr marL="342000">
              <a:spcBef>
                <a:spcPts val="1176"/>
              </a:spcBef>
            </a:pPr>
            <a:r>
              <a:rPr lang="en-US" sz="2400" dirty="0" smtClean="0">
                <a:latin typeface="+mj-lt"/>
              </a:rPr>
              <a:t>We use </a:t>
            </a:r>
            <a:r>
              <a:rPr lang="en-US" sz="2400" dirty="0" smtClean="0"/>
              <a:t>B</a:t>
            </a:r>
            <a:r>
              <a:rPr lang="en-US" sz="2400" baseline="-25000" dirty="0" smtClean="0">
                <a:latin typeface="SymbolProp BT"/>
              </a:rPr>
              <a:t>b </a:t>
            </a:r>
            <a:r>
              <a:rPr lang="en-US" sz="2400" dirty="0" smtClean="0"/>
              <a:t>to control the </a:t>
            </a:r>
            <a:r>
              <a:rPr lang="en-US" sz="2400" dirty="0" err="1" smtClean="0"/>
              <a:t>adaptivity</a:t>
            </a:r>
            <a:r>
              <a:rPr lang="en-US" sz="2400" dirty="0" smtClean="0"/>
              <a:t> of the bias parameters:</a:t>
            </a:r>
          </a:p>
          <a:p>
            <a:pPr marL="742050" lvl="1">
              <a:spcBef>
                <a:spcPts val="1176"/>
              </a:spcBef>
            </a:pPr>
            <a:r>
              <a:rPr lang="en-US" sz="2000" dirty="0" smtClean="0">
                <a:latin typeface="+mj-lt"/>
              </a:rPr>
              <a:t>Increase </a:t>
            </a:r>
            <a:r>
              <a:rPr lang="en-US" sz="2000" dirty="0" smtClean="0"/>
              <a:t>B</a:t>
            </a:r>
            <a:r>
              <a:rPr lang="en-US" sz="2000" baseline="-25000" dirty="0" smtClean="0">
                <a:latin typeface="SymbolProp BT"/>
              </a:rPr>
              <a:t>b </a:t>
            </a:r>
            <a:r>
              <a:rPr lang="en-US" sz="2000" dirty="0" smtClean="0"/>
              <a:t>for faster bias adjustments; decrease for slower adjustments</a:t>
            </a:r>
            <a:endParaRPr lang="en-US" sz="2000" dirty="0" smtClean="0">
              <a:latin typeface="+mj-lt"/>
            </a:endParaRPr>
          </a:p>
          <a:p>
            <a:pPr marL="342000">
              <a:spcBef>
                <a:spcPts val="1176"/>
              </a:spcBef>
            </a:pPr>
            <a:r>
              <a:rPr lang="en-US" sz="2400" dirty="0" smtClean="0"/>
              <a:t>We take diagonal B</a:t>
            </a:r>
            <a:r>
              <a:rPr lang="en-US" sz="2400" baseline="-25000" dirty="0" smtClean="0">
                <a:latin typeface="Symbol" pitchFamily="18" charset="2"/>
              </a:rPr>
              <a:t>b</a:t>
            </a:r>
            <a:r>
              <a:rPr lang="en-US" sz="2400" baseline="-25000" dirty="0" smtClean="0">
                <a:latin typeface="SymbolProp BT"/>
              </a:rPr>
              <a:t> </a:t>
            </a:r>
            <a:r>
              <a:rPr lang="en-US" sz="2400" dirty="0" smtClean="0"/>
              <a:t>related to the diagonal of R:</a:t>
            </a:r>
            <a:endParaRPr lang="en-US" sz="2400" baseline="-25000" dirty="0" smtClean="0">
              <a:latin typeface="SymbolProp BT"/>
            </a:endParaRPr>
          </a:p>
          <a:p>
            <a:pPr marL="342000">
              <a:spcBef>
                <a:spcPts val="1176"/>
              </a:spcBef>
            </a:pPr>
            <a:endParaRPr lang="en-US" sz="2400" baseline="-25000" dirty="0">
              <a:latin typeface="SymbolProp BT"/>
            </a:endParaRPr>
          </a:p>
          <a:p>
            <a:pPr marL="342000">
              <a:spcBef>
                <a:spcPts val="1176"/>
              </a:spcBef>
            </a:pPr>
            <a:endParaRPr lang="en-US" sz="2400" dirty="0" smtClean="0"/>
          </a:p>
          <a:p>
            <a:pPr marL="360000" indent="0">
              <a:spcBef>
                <a:spcPts val="2976"/>
              </a:spcBef>
              <a:buNone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 err="1" smtClean="0"/>
              <a:t>i</a:t>
            </a:r>
            <a:r>
              <a:rPr lang="en-US" sz="2400" dirty="0" smtClean="0"/>
              <a:t>=1,…,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 number of predictors for the variable j</a:t>
            </a:r>
          </a:p>
          <a:p>
            <a:pPr marL="342000">
              <a:spcBef>
                <a:spcPts val="1776"/>
              </a:spcBef>
            </a:pPr>
            <a:r>
              <a:rPr lang="en-US" sz="2400" dirty="0" smtClean="0"/>
              <a:t>In this way the part in the cost function related to the bias parameter background constraint for the variable j has the same weight as </a:t>
            </a:r>
            <a:r>
              <a:rPr lang="en-US" sz="2400" dirty="0" err="1" smtClean="0"/>
              <a:t>M</a:t>
            </a:r>
            <a:r>
              <a:rPr lang="en-US" sz="2400" baseline="30000" dirty="0" err="1" smtClean="0"/>
              <a:t>j</a:t>
            </a:r>
            <a:r>
              <a:rPr lang="en-US" sz="2400" dirty="0" smtClean="0"/>
              <a:t> new observations. </a:t>
            </a:r>
          </a:p>
          <a:p>
            <a:pPr marL="342000">
              <a:spcBef>
                <a:spcPts val="1776"/>
              </a:spcBef>
            </a:pPr>
            <a:endParaRPr lang="en-US" sz="2400" dirty="0"/>
          </a:p>
          <a:p>
            <a:pPr marL="270000">
              <a:spcBef>
                <a:spcPts val="1776"/>
              </a:spcBef>
            </a:pPr>
            <a:endParaRPr lang="en-US" sz="2400" dirty="0" smtClean="0"/>
          </a:p>
          <a:p>
            <a:pPr marL="270000">
              <a:spcBef>
                <a:spcPts val="1776"/>
              </a:spcBef>
            </a:pPr>
            <a:endParaRPr lang="en-US" sz="2400" dirty="0"/>
          </a:p>
          <a:p>
            <a:pPr marL="270000">
              <a:spcBef>
                <a:spcPts val="1776"/>
              </a:spcBef>
            </a:pPr>
            <a:endParaRPr lang="en-US" sz="2400" baseline="-25000" dirty="0" smtClean="0">
              <a:latin typeface="SymbolProp BT"/>
            </a:endParaRPr>
          </a:p>
          <a:p>
            <a:pPr marL="270000">
              <a:spcBef>
                <a:spcPts val="1776"/>
              </a:spcBef>
            </a:pPr>
            <a:endParaRPr lang="en-US" sz="2400" baseline="-25000" dirty="0">
              <a:latin typeface="SymbolProp BT"/>
            </a:endParaRPr>
          </a:p>
          <a:p>
            <a:pPr marL="270000">
              <a:spcBef>
                <a:spcPts val="1776"/>
              </a:spcBef>
            </a:pPr>
            <a:endParaRPr lang="en-US" sz="24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657" y="3192286"/>
            <a:ext cx="1779760" cy="965938"/>
          </a:xfrm>
          <a:prstGeom prst="rect">
            <a:avLst/>
          </a:prstGeom>
        </p:spPr>
      </p:pic>
      <p:sp>
        <p:nvSpPr>
          <p:cNvPr id="6" name="Line 6">
            <a:hlinkClick r:id="rId3" action="ppaction://hlinksldjump"/>
          </p:cNvPr>
          <p:cNvSpPr>
            <a:spLocks noChangeShapeType="1"/>
          </p:cNvSpPr>
          <p:nvPr/>
        </p:nvSpPr>
        <p:spPr bwMode="auto">
          <a:xfrm flipH="1" flipV="1">
            <a:off x="8483600" y="5626100"/>
            <a:ext cx="0" cy="55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800" b="1" dirty="0" smtClean="0">
                <a:cs typeface="Arial" charset="0"/>
              </a:rPr>
              <a:t>RMS </a:t>
            </a:r>
            <a:r>
              <a:rPr lang="de-DE" sz="2800" b="1" dirty="0" err="1" smtClean="0">
                <a:cs typeface="Arial" charset="0"/>
              </a:rPr>
              <a:t>first</a:t>
            </a:r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 err="1" smtClean="0">
                <a:cs typeface="Arial" charset="0"/>
              </a:rPr>
              <a:t>guess</a:t>
            </a:r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 err="1" smtClean="0">
                <a:cs typeface="Arial" charset="0"/>
              </a:rPr>
              <a:t>departure</a:t>
            </a:r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>
                <a:cs typeface="Arial" charset="0"/>
              </a:rPr>
              <a:t>T</a:t>
            </a:r>
            <a:endParaRPr lang="de-DE" sz="2800" b="1" dirty="0" smtClean="0"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27457" y="610049"/>
            <a:ext cx="4646397" cy="4638157"/>
          </a:xfrm>
        </p:spPr>
        <p:txBody>
          <a:bodyPr/>
          <a:lstStyle/>
          <a:p>
            <a:pPr>
              <a:spcBef>
                <a:spcPts val="1080"/>
              </a:spcBef>
            </a:pPr>
            <a:endParaRPr lang="en-US" sz="2000" dirty="0" smtClean="0"/>
          </a:p>
          <a:p>
            <a:pPr>
              <a:spcBef>
                <a:spcPts val="1080"/>
              </a:spcBef>
            </a:pPr>
            <a:r>
              <a:rPr lang="en-US" sz="2000" dirty="0" smtClean="0"/>
              <a:t>The negative departures do not counteract the positive departures</a:t>
            </a:r>
          </a:p>
          <a:p>
            <a:pPr>
              <a:spcBef>
                <a:spcPts val="1080"/>
              </a:spcBef>
            </a:pPr>
            <a:endParaRPr lang="en-US" sz="2000" dirty="0" smtClean="0"/>
          </a:p>
          <a:p>
            <a:pPr>
              <a:spcBef>
                <a:spcPts val="1080"/>
              </a:spcBef>
            </a:pPr>
            <a:endParaRPr lang="en-US" sz="2000" dirty="0" smtClean="0"/>
          </a:p>
          <a:p>
            <a:pPr>
              <a:spcBef>
                <a:spcPts val="1080"/>
              </a:spcBef>
            </a:pPr>
            <a:r>
              <a:rPr lang="en-US" sz="2000" dirty="0" smtClean="0"/>
              <a:t>RMS give more weight to the larger first guess departure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The Russian stations has larger RMS in the upper levels and near 200 </a:t>
            </a:r>
            <a:r>
              <a:rPr lang="en-US" sz="2000" dirty="0" err="1" smtClean="0"/>
              <a:t>hPa</a:t>
            </a:r>
            <a:endParaRPr lang="en-US" sz="2000" dirty="0" smtClean="0"/>
          </a:p>
          <a:p>
            <a:pPr>
              <a:spcBef>
                <a:spcPts val="1080"/>
              </a:spcBef>
            </a:pPr>
            <a:r>
              <a:rPr lang="en-US" sz="2000" dirty="0" smtClean="0"/>
              <a:t>Japanese’s stations RMS in the upper levels larger for higher solar angles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USA stations better than Russian’s and Japanese’s for </a:t>
            </a:r>
            <a:r>
              <a:rPr lang="en-US" sz="2000" dirty="0" smtClean="0">
                <a:latin typeface="Symbol" pitchFamily="18" charset="2"/>
                <a:cs typeface="Symbol Proportional BT" charset="2"/>
              </a:rPr>
              <a:t>Q</a:t>
            </a:r>
            <a:r>
              <a:rPr lang="en-US" sz="2000" dirty="0" smtClean="0"/>
              <a:t> &gt; 22.5° </a:t>
            </a:r>
            <a:endParaRPr lang="en-US" sz="2000" dirty="0"/>
          </a:p>
          <a:p>
            <a:pPr>
              <a:spcBef>
                <a:spcPts val="1080"/>
              </a:spcBef>
            </a:pPr>
            <a:r>
              <a:rPr lang="en-US" sz="2000" dirty="0" smtClean="0"/>
              <a:t>Groups for different stations are desirable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15" y="1757692"/>
            <a:ext cx="1577267" cy="861840"/>
          </a:xfrm>
          <a:prstGeom prst="rect">
            <a:avLst/>
          </a:prstGeom>
        </p:spPr>
      </p:pic>
      <p:pic>
        <p:nvPicPr>
          <p:cNvPr id="14" name="Picture 13" descr="vertical_fntnrms-7.5.1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/>
          <a:stretch/>
        </p:blipFill>
        <p:spPr>
          <a:xfrm>
            <a:off x="173533" y="1348908"/>
            <a:ext cx="4068000" cy="2374418"/>
          </a:xfrm>
          <a:prstGeom prst="rect">
            <a:avLst/>
          </a:prstGeom>
        </p:spPr>
      </p:pic>
      <p:pic>
        <p:nvPicPr>
          <p:cNvPr id="15" name="Picture 14" descr="vertical_fntnrms+22.5.1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8"/>
          <a:stretch/>
        </p:blipFill>
        <p:spPr>
          <a:xfrm>
            <a:off x="252414" y="4122541"/>
            <a:ext cx="4068000" cy="23744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975" y="1042202"/>
            <a:ext cx="3437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Night </a:t>
            </a:r>
            <a:r>
              <a:rPr lang="en-US" dirty="0" smtClean="0">
                <a:latin typeface="Symbol Proportional BT" charset="2"/>
                <a:cs typeface="Symbol Proportional BT" charset="2"/>
              </a:rPr>
              <a:t> </a:t>
            </a:r>
            <a:r>
              <a:rPr lang="en-US" dirty="0" smtClean="0">
                <a:latin typeface="Symbol" pitchFamily="18" charset="2"/>
                <a:cs typeface="Symbol Proportional BT" charset="2"/>
              </a:rPr>
              <a:t>Q</a:t>
            </a:r>
            <a:r>
              <a:rPr lang="en-US" dirty="0" smtClean="0">
                <a:latin typeface="Symbol Proportional BT" charset="2"/>
                <a:cs typeface="Symbol Proportional BT" charset="2"/>
              </a:rPr>
              <a:t> </a:t>
            </a:r>
            <a:r>
              <a:rPr lang="en-US" dirty="0" smtClean="0"/>
              <a:t>&lt; -7.5°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6975" y="3865676"/>
            <a:ext cx="3437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18" charset="2"/>
              </a:rPr>
              <a:t>Q</a:t>
            </a:r>
            <a:r>
              <a:rPr lang="en-US" dirty="0" smtClean="0"/>
              <a:t> &gt; 22.5</a:t>
            </a:r>
            <a:r>
              <a:rPr lang="en-US" dirty="0"/>
              <a:t>°</a:t>
            </a:r>
          </a:p>
        </p:txBody>
      </p:sp>
      <p:sp>
        <p:nvSpPr>
          <p:cNvPr id="9" name="Line 6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 flipV="1">
            <a:off x="8483600" y="5626100"/>
            <a:ext cx="0" cy="55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-21577"/>
            <a:ext cx="52537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800" b="1" dirty="0" smtClean="0">
                <a:cs typeface="Arial" charset="0"/>
              </a:rPr>
              <a:t>First-</a:t>
            </a:r>
            <a:r>
              <a:rPr lang="de-DE" sz="2800" b="1" dirty="0" err="1" smtClean="0">
                <a:cs typeface="Arial" charset="0"/>
              </a:rPr>
              <a:t>guess</a:t>
            </a:r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 err="1" smtClean="0">
                <a:cs typeface="Arial" charset="0"/>
              </a:rPr>
              <a:t>departure</a:t>
            </a:r>
            <a:endParaRPr lang="de-DE" sz="2800" b="1" dirty="0">
              <a:cs typeface="Arial" charset="0"/>
            </a:endParaRPr>
          </a:p>
          <a:p>
            <a:pPr algn="ctr" eaLnBrk="1" hangingPunct="1"/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 err="1" smtClean="0">
                <a:cs typeface="Arial" charset="0"/>
              </a:rPr>
              <a:t>bias</a:t>
            </a:r>
            <a:r>
              <a:rPr lang="de-DE" sz="2800" b="1" dirty="0" smtClean="0">
                <a:cs typeface="Arial" charset="0"/>
              </a:rPr>
              <a:t> </a:t>
            </a:r>
            <a:r>
              <a:rPr lang="de-DE" sz="2800" b="1" dirty="0" err="1" smtClean="0">
                <a:cs typeface="Arial" charset="0"/>
              </a:rPr>
              <a:t>correction</a:t>
            </a:r>
            <a:endParaRPr lang="de-DE" sz="2800" b="1" dirty="0" smtClean="0"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1184" y="2077880"/>
            <a:ext cx="4172677" cy="3261716"/>
          </a:xfrm>
        </p:spPr>
        <p:txBody>
          <a:bodyPr/>
          <a:lstStyle/>
          <a:p>
            <a:pPr>
              <a:spcBef>
                <a:spcPts val="1080"/>
              </a:spcBef>
            </a:pPr>
            <a:r>
              <a:rPr lang="en-US" sz="2000" dirty="0" smtClean="0"/>
              <a:t>Station 27730, Russia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Vertical averaged first guess departure change from positive to negative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The negative bias corrections could counteract the positive 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The bias corrections could be too slow</a:t>
            </a:r>
            <a:endParaRPr lang="en-US" sz="1800" dirty="0"/>
          </a:p>
        </p:txBody>
      </p:sp>
      <p:pic>
        <p:nvPicPr>
          <p:cNvPr id="9" name="Picture 8" descr="fg27730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6"/>
          <a:stretch/>
        </p:blipFill>
        <p:spPr>
          <a:xfrm rot="16200000">
            <a:off x="989205" y="429415"/>
            <a:ext cx="2469427" cy="4068725"/>
          </a:xfrm>
          <a:prstGeom prst="rect">
            <a:avLst/>
          </a:prstGeom>
        </p:spPr>
      </p:pic>
      <p:pic>
        <p:nvPicPr>
          <p:cNvPr id="10" name="Picture 9" descr="bg27730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/>
          <a:stretch/>
        </p:blipFill>
        <p:spPr>
          <a:xfrm>
            <a:off x="191176" y="4035423"/>
            <a:ext cx="4068000" cy="2493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24" y="1546048"/>
            <a:ext cx="1176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&lt;T&gt;=0.137K</a:t>
            </a:r>
            <a:endParaRPr lang="en-US" dirty="0"/>
          </a:p>
        </p:txBody>
      </p:sp>
      <p:sp>
        <p:nvSpPr>
          <p:cNvPr id="11" name="Line 6">
            <a:hlinkClick r:id="rId4" action="ppaction://hlinksldjump"/>
          </p:cNvPr>
          <p:cNvSpPr>
            <a:spLocks noChangeShapeType="1"/>
          </p:cNvSpPr>
          <p:nvPr/>
        </p:nvSpPr>
        <p:spPr bwMode="auto">
          <a:xfrm flipH="1" flipV="1">
            <a:off x="8483600" y="5626100"/>
            <a:ext cx="0" cy="558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39" y="801265"/>
            <a:ext cx="8773859" cy="590366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>
                <a:latin typeface="Arial"/>
                <a:cs typeface="Arial"/>
              </a:rPr>
              <a:t>Previous works:</a:t>
            </a: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Radiosonde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adjustment during ERA-</a:t>
            </a:r>
            <a:r>
              <a:rPr lang="en-US" sz="2400" dirty="0" smtClean="0">
                <a:latin typeface="Arial"/>
                <a:cs typeface="Arial"/>
              </a:rPr>
              <a:t>INTERIM</a:t>
            </a:r>
          </a:p>
          <a:p>
            <a:pPr marL="457200" lvl="1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Current approach </a:t>
            </a:r>
          </a:p>
          <a:p>
            <a:pPr lvl="1"/>
            <a:r>
              <a:rPr lang="en-US" sz="2400" dirty="0" err="1" smtClean="0">
                <a:latin typeface="Arial"/>
                <a:cs typeface="Arial"/>
              </a:rPr>
              <a:t>Variational</a:t>
            </a:r>
            <a:r>
              <a:rPr lang="en-US" sz="2400" dirty="0" smtClean="0">
                <a:latin typeface="Arial"/>
                <a:cs typeface="Arial"/>
              </a:rPr>
              <a:t> Bias correction (</a:t>
            </a:r>
            <a:r>
              <a:rPr lang="en-US" sz="2400" dirty="0" err="1" smtClean="0">
                <a:latin typeface="Arial"/>
                <a:cs typeface="Arial"/>
              </a:rPr>
              <a:t>VarBC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Possible bias models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Grouping of data (</a:t>
            </a:r>
            <a:r>
              <a:rPr lang="en-US" sz="2400" dirty="0" err="1" smtClean="0">
                <a:latin typeface="Arial"/>
                <a:cs typeface="Arial"/>
              </a:rPr>
              <a:t>radiosonde</a:t>
            </a:r>
            <a:r>
              <a:rPr lang="en-US" sz="2400" dirty="0" smtClean="0">
                <a:latin typeface="Arial"/>
                <a:cs typeface="Arial"/>
              </a:rPr>
              <a:t> types, elevation angles, …)</a:t>
            </a:r>
          </a:p>
          <a:p>
            <a:pPr marL="457200" lvl="1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Preliminary results</a:t>
            </a: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Conclusions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79" y="120407"/>
            <a:ext cx="5268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29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2" y="1016200"/>
            <a:ext cx="8655653" cy="550303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Wind</a:t>
            </a:r>
          </a:p>
          <a:p>
            <a:r>
              <a:rPr lang="en-US" sz="2400" dirty="0" smtClean="0">
                <a:latin typeface="Arial"/>
                <a:cs typeface="Arial"/>
              </a:rPr>
              <a:t>No adjustment is done for </a:t>
            </a:r>
            <a:r>
              <a:rPr lang="en-US" sz="2400" dirty="0" err="1" smtClean="0">
                <a:latin typeface="Arial"/>
                <a:cs typeface="Arial"/>
              </a:rPr>
              <a:t>radiosonde</a:t>
            </a:r>
            <a:r>
              <a:rPr lang="en-US" sz="2400" dirty="0" smtClean="0">
                <a:latin typeface="Arial"/>
                <a:cs typeface="Arial"/>
              </a:rPr>
              <a:t> winds</a:t>
            </a:r>
          </a:p>
          <a:p>
            <a:pPr marL="0" indent="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</a:p>
          <a:p>
            <a:r>
              <a:rPr lang="en-US" sz="2400" dirty="0" smtClean="0">
                <a:latin typeface="Arial"/>
                <a:cs typeface="Arial"/>
              </a:rPr>
              <a:t>Adjustment of annual mean bias 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Use of RAOBCORE (</a:t>
            </a:r>
            <a:r>
              <a:rPr lang="en-US" sz="2000" i="1" dirty="0" err="1" smtClean="0">
                <a:latin typeface="Arial"/>
                <a:cs typeface="Arial"/>
              </a:rPr>
              <a:t>Haimberger</a:t>
            </a:r>
            <a:r>
              <a:rPr lang="en-US" sz="2000" i="1" dirty="0" smtClean="0">
                <a:latin typeface="Arial"/>
                <a:cs typeface="Arial"/>
              </a:rPr>
              <a:t> et al. 2007, 2008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Based on time series of individual stations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2000" dirty="0" smtClean="0">
                <a:latin typeface="Arial"/>
                <a:cs typeface="Arial"/>
              </a:rPr>
              <a:t>Detection of shifts in background departure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Adjustments can change temperature trends </a:t>
            </a:r>
            <a:endParaRPr lang="en-US" sz="18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Adjustment of daily/seasonal bias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Method based on solar elevation adjustment (</a:t>
            </a:r>
            <a:r>
              <a:rPr lang="en-US" sz="2000" i="1" dirty="0" err="1">
                <a:latin typeface="Arial"/>
                <a:cs typeface="Arial"/>
              </a:rPr>
              <a:t>A</a:t>
            </a:r>
            <a:r>
              <a:rPr lang="en-US" sz="2000" i="1" dirty="0" err="1" smtClean="0">
                <a:latin typeface="Arial"/>
                <a:cs typeface="Arial"/>
              </a:rPr>
              <a:t>ndrae</a:t>
            </a:r>
            <a:r>
              <a:rPr lang="en-US" sz="2000" i="1" dirty="0" smtClean="0">
                <a:latin typeface="Arial"/>
                <a:cs typeface="Arial"/>
              </a:rPr>
              <a:t> et al. 2004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Based on station groups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Four classes of solar elevation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Adjustments calculated from the statistics of background departures over the previous 12 months</a:t>
            </a:r>
          </a:p>
          <a:p>
            <a:endParaRPr lang="en-US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79" y="120407"/>
            <a:ext cx="5268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de-DE" sz="2400" b="1" dirty="0" smtClean="0"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800" b="1" dirty="0" smtClean="0">
                <a:latin typeface="Arial"/>
                <a:cs typeface="Arial"/>
              </a:rPr>
              <a:t>ERA-Interim </a:t>
            </a:r>
            <a:r>
              <a:rPr lang="de-DE" sz="2800" b="1" dirty="0" err="1" smtClean="0">
                <a:latin typeface="Arial"/>
                <a:cs typeface="Arial"/>
              </a:rPr>
              <a:t>adjustment</a:t>
            </a:r>
            <a:endParaRPr lang="de-DE" sz="28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9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04579" y="120407"/>
            <a:ext cx="5268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de-DE" sz="2400" b="1" dirty="0" smtClean="0"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smtClean="0">
                <a:latin typeface="Arial"/>
                <a:cs typeface="Arial"/>
              </a:rPr>
              <a:t>ERA-Interim </a:t>
            </a:r>
            <a:r>
              <a:rPr lang="de-DE" sz="2400" b="1" dirty="0" err="1" smtClean="0">
                <a:latin typeface="Arial"/>
                <a:cs typeface="Arial"/>
              </a:rPr>
              <a:t>adjustment</a:t>
            </a:r>
            <a:endParaRPr lang="de-DE" sz="2400" b="1" dirty="0" smtClean="0">
              <a:latin typeface="Arial"/>
              <a:cs typeface="Arial"/>
            </a:endParaRPr>
          </a:p>
        </p:txBody>
      </p:sp>
      <p:pic>
        <p:nvPicPr>
          <p:cNvPr id="13" name="Picture 12" descr="firstguessde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" y="1404624"/>
            <a:ext cx="5200845" cy="2159000"/>
          </a:xfrm>
          <a:prstGeom prst="rect">
            <a:avLst/>
          </a:prstGeom>
        </p:spPr>
      </p:pic>
      <p:pic>
        <p:nvPicPr>
          <p:cNvPr id="14" name="Picture 13" descr="biascor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" y="3747026"/>
            <a:ext cx="5253760" cy="23749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07947" y="565964"/>
            <a:ext cx="3795585" cy="6022768"/>
          </a:xfrm>
        </p:spPr>
        <p:txBody>
          <a:bodyPr/>
          <a:lstStyle/>
          <a:p>
            <a:pPr marL="0" indent="0">
              <a:spcBef>
                <a:spcPts val="1368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Russian </a:t>
            </a:r>
            <a:r>
              <a:rPr lang="en-US" sz="2000" dirty="0" err="1" smtClean="0">
                <a:latin typeface="Arial"/>
                <a:cs typeface="Arial"/>
              </a:rPr>
              <a:t>radiosonde</a:t>
            </a:r>
            <a:r>
              <a:rPr lang="en-US" sz="2000" dirty="0" smtClean="0">
                <a:latin typeface="Arial"/>
                <a:cs typeface="Arial"/>
              </a:rPr>
              <a:t>, 12 UTC, 200hPa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Start </a:t>
            </a:r>
            <a:r>
              <a:rPr lang="en-US" sz="2000" dirty="0">
                <a:latin typeface="Arial"/>
                <a:cs typeface="Arial"/>
              </a:rPr>
              <a:t>from 1979, when satellite data are </a:t>
            </a:r>
            <a:r>
              <a:rPr lang="en-US" sz="2000" dirty="0" smtClean="0">
                <a:latin typeface="Arial"/>
                <a:cs typeface="Arial"/>
              </a:rPr>
              <a:t>available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First guess departure, using uncorrected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Bias correction to apply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Bias correction only until 2008, not applied any more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After 2008 less departure but still existing, a bias adjustment is needed</a:t>
            </a: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Arial"/>
                <a:cs typeface="Arial"/>
              </a:rPr>
              <a:t>Limited departure probably due to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changes on </a:t>
            </a:r>
            <a:r>
              <a:rPr lang="en-US" sz="2000" dirty="0" err="1" smtClean="0">
                <a:latin typeface="Arial"/>
                <a:cs typeface="Arial"/>
              </a:rPr>
              <a:t>radiosondes</a:t>
            </a:r>
            <a:r>
              <a:rPr lang="en-US" sz="2000" dirty="0" smtClean="0">
                <a:latin typeface="Arial"/>
                <a:cs typeface="Arial"/>
              </a:rPr>
              <a:t> dataset in the Russian federation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16871" y="4255129"/>
            <a:ext cx="1312753" cy="235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5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4" y="980354"/>
            <a:ext cx="8456766" cy="5467565"/>
          </a:xfrm>
        </p:spPr>
        <p:txBody>
          <a:bodyPr/>
          <a:lstStyle/>
          <a:p>
            <a:pPr>
              <a:spcBef>
                <a:spcPts val="1032"/>
              </a:spcBef>
            </a:pPr>
            <a:r>
              <a:rPr lang="en-US" sz="1800" dirty="0" smtClean="0">
                <a:latin typeface="Arial"/>
                <a:cs typeface="Arial"/>
              </a:rPr>
              <a:t>The observations are considered biased, a linear predictor model is used as observation operator in the 4DVAR equations:</a:t>
            </a:r>
          </a:p>
          <a:p>
            <a:pPr>
              <a:spcBef>
                <a:spcPts val="1032"/>
              </a:spcBef>
            </a:pPr>
            <a:endParaRPr lang="en-US" sz="1800" dirty="0"/>
          </a:p>
          <a:p>
            <a:pPr marL="0" indent="0">
              <a:spcBef>
                <a:spcPts val="1032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1032"/>
              </a:spcBef>
              <a:buNone/>
            </a:pPr>
            <a:endParaRPr lang="en-US" sz="1800" dirty="0" smtClean="0"/>
          </a:p>
          <a:p>
            <a:pPr>
              <a:spcBef>
                <a:spcPts val="1032"/>
              </a:spcBef>
            </a:pPr>
            <a:r>
              <a:rPr lang="en-US" sz="1800" dirty="0" smtClean="0">
                <a:latin typeface="Arial"/>
                <a:cs typeface="Arial"/>
              </a:rPr>
              <a:t>Introduction of a “bias term” in the </a:t>
            </a:r>
            <a:r>
              <a:rPr lang="en-US" sz="1800" dirty="0" err="1" smtClean="0">
                <a:latin typeface="Arial"/>
                <a:cs typeface="Arial"/>
              </a:rPr>
              <a:t>variational</a:t>
            </a:r>
            <a:r>
              <a:rPr lang="en-US" sz="1800" dirty="0" smtClean="0">
                <a:latin typeface="Arial"/>
                <a:cs typeface="Arial"/>
              </a:rPr>
              <a:t> cost function</a:t>
            </a:r>
          </a:p>
          <a:p>
            <a:pPr>
              <a:spcBef>
                <a:spcPts val="1032"/>
              </a:spcBef>
            </a:pPr>
            <a:endParaRPr lang="en-US" sz="1800" dirty="0"/>
          </a:p>
          <a:p>
            <a:pPr>
              <a:spcBef>
                <a:spcPts val="1032"/>
              </a:spcBef>
            </a:pPr>
            <a:endParaRPr lang="en-US" sz="1800" dirty="0" smtClean="0"/>
          </a:p>
          <a:p>
            <a:pPr>
              <a:spcBef>
                <a:spcPts val="1032"/>
              </a:spcBef>
            </a:pPr>
            <a:endParaRPr lang="en-US" sz="1800" dirty="0" smtClean="0"/>
          </a:p>
          <a:p>
            <a:pPr>
              <a:spcBef>
                <a:spcPts val="1032"/>
              </a:spcBef>
            </a:pPr>
            <a:r>
              <a:rPr lang="en-US" sz="1800" dirty="0" smtClean="0">
                <a:latin typeface="Arial"/>
                <a:cs typeface="Arial"/>
              </a:rPr>
              <a:t>With </a:t>
            </a:r>
            <a:r>
              <a:rPr lang="en-US" sz="1800" dirty="0" err="1" smtClean="0">
                <a:latin typeface="Arial"/>
                <a:cs typeface="Arial"/>
              </a:rPr>
              <a:t>x</a:t>
            </a:r>
            <a:r>
              <a:rPr lang="en-US" sz="1800" baseline="30000" dirty="0" err="1" smtClean="0">
                <a:latin typeface="Arial"/>
                <a:cs typeface="Arial"/>
              </a:rPr>
              <a:t>b</a:t>
            </a:r>
            <a:r>
              <a:rPr lang="en-US" sz="1800" baseline="30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and </a:t>
            </a:r>
            <a:r>
              <a:rPr lang="en-US" sz="1800" dirty="0" smtClean="0">
                <a:latin typeface="Symbol"/>
              </a:rPr>
              <a:t>b</a:t>
            </a:r>
            <a:r>
              <a:rPr lang="en-US" sz="1800" baseline="30000" dirty="0" smtClean="0">
                <a:latin typeface="Arial"/>
                <a:cs typeface="Arial"/>
              </a:rPr>
              <a:t>b</a:t>
            </a:r>
            <a:r>
              <a:rPr lang="en-US" sz="1800" baseline="30000" dirty="0" smtClean="0"/>
              <a:t> </a:t>
            </a:r>
            <a:r>
              <a:rPr lang="en-US" sz="1800" dirty="0" smtClean="0">
                <a:latin typeface="Arial"/>
                <a:cs typeface="Arial"/>
              </a:rPr>
              <a:t>a priori estimations of model state and bias control parameters</a:t>
            </a:r>
          </a:p>
          <a:p>
            <a:pPr>
              <a:spcBef>
                <a:spcPts val="1032"/>
              </a:spcBef>
            </a:pPr>
            <a:r>
              <a:rPr lang="en-US" sz="1800" dirty="0" smtClean="0">
                <a:latin typeface="Arial"/>
                <a:cs typeface="Arial"/>
              </a:rPr>
              <a:t>A large </a:t>
            </a:r>
            <a:r>
              <a:rPr lang="en-US" sz="1800" b="1" dirty="0" smtClean="0">
                <a:latin typeface="Arial"/>
                <a:cs typeface="Arial"/>
              </a:rPr>
              <a:t>B</a:t>
            </a:r>
            <a:r>
              <a:rPr lang="en-US" sz="1800" baseline="-25000" dirty="0" smtClean="0">
                <a:latin typeface="Symbol"/>
              </a:rPr>
              <a:t>b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Arial"/>
                <a:cs typeface="Arial"/>
              </a:rPr>
              <a:t>allows the parameter estimates to respond more quickly to the latest observation.</a:t>
            </a:r>
          </a:p>
          <a:p>
            <a:pPr>
              <a:spcBef>
                <a:spcPts val="1032"/>
              </a:spcBef>
            </a:pPr>
            <a:r>
              <a:rPr lang="en-US" sz="1800" dirty="0" smtClean="0">
                <a:latin typeface="Arial"/>
                <a:cs typeface="Arial"/>
              </a:rPr>
              <a:t>The adjustment of the </a:t>
            </a:r>
            <a:r>
              <a:rPr lang="en-US" sz="1800" dirty="0" err="1" smtClean="0">
                <a:latin typeface="Arial"/>
                <a:cs typeface="Arial"/>
              </a:rPr>
              <a:t>radiosondes</a:t>
            </a:r>
            <a:r>
              <a:rPr lang="en-US" sz="1800" dirty="0" smtClean="0">
                <a:latin typeface="Arial"/>
                <a:cs typeface="Arial"/>
              </a:rPr>
              <a:t> depends on the resulting fit of the analysis to all other OBS, given the background from the model.</a:t>
            </a:r>
          </a:p>
          <a:p>
            <a:pPr>
              <a:spcBef>
                <a:spcPts val="1032"/>
              </a:spcBef>
            </a:pPr>
            <a:endParaRPr lang="en-US" sz="1800" dirty="0"/>
          </a:p>
          <a:p>
            <a:pPr>
              <a:spcBef>
                <a:spcPts val="1032"/>
              </a:spcBef>
            </a:pPr>
            <a:endParaRPr lang="en-US" sz="1800" dirty="0" smtClean="0"/>
          </a:p>
          <a:p>
            <a:pPr>
              <a:spcBef>
                <a:spcPts val="1032"/>
              </a:spcBef>
            </a:pPr>
            <a:endParaRPr lang="en-US" sz="1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err="1" smtClean="0">
                <a:latin typeface="Arial"/>
                <a:cs typeface="Arial"/>
              </a:rPr>
              <a:t>Variational</a:t>
            </a:r>
            <a:r>
              <a:rPr lang="de-DE" sz="2400" b="1" dirty="0" smtClean="0">
                <a:latin typeface="Arial"/>
                <a:cs typeface="Arial"/>
              </a:rPr>
              <a:t> Bias </a:t>
            </a:r>
            <a:r>
              <a:rPr lang="de-DE" sz="2400" b="1" dirty="0" err="1" smtClean="0">
                <a:latin typeface="Arial"/>
                <a:cs typeface="Arial"/>
              </a:rPr>
              <a:t>correction</a:t>
            </a:r>
            <a:endParaRPr lang="de-DE" sz="2400" b="1" dirty="0" smtClean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4" y="3507379"/>
            <a:ext cx="8307746" cy="453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10" y="1606881"/>
            <a:ext cx="3656157" cy="11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</a:pPr>
            <a:r>
              <a:rPr lang="en-US" sz="2000" dirty="0" smtClean="0">
                <a:latin typeface="Arial"/>
                <a:cs typeface="Arial"/>
              </a:rPr>
              <a:t>Bias in observations can change during the time (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wind</a:t>
            </a:r>
            <a:r>
              <a:rPr lang="en-US" sz="2000" dirty="0" smtClean="0">
                <a:latin typeface="Arial"/>
                <a:cs typeface="Arial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>
              <a:spcBef>
                <a:spcPts val="1032"/>
              </a:spcBef>
            </a:pPr>
            <a:r>
              <a:rPr lang="en-US" sz="2000" dirty="0" smtClean="0">
                <a:latin typeface="Arial"/>
                <a:cs typeface="Arial"/>
              </a:rPr>
              <a:t>Seasonal and daily variations in bias exist (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pPr>
              <a:spcBef>
                <a:spcPts val="1032"/>
              </a:spcBef>
            </a:pPr>
            <a:r>
              <a:rPr lang="en-US" sz="2000" dirty="0" smtClean="0">
                <a:latin typeface="Arial"/>
                <a:cs typeface="Arial"/>
              </a:rPr>
              <a:t>The bias model :</a:t>
            </a:r>
          </a:p>
          <a:p>
            <a:pPr>
              <a:spcBef>
                <a:spcPts val="1032"/>
              </a:spcBef>
            </a:pPr>
            <a:endParaRPr lang="en-US" sz="2000" dirty="0"/>
          </a:p>
          <a:p>
            <a:pPr marL="0" indent="0">
              <a:spcBef>
                <a:spcPts val="1032"/>
              </a:spcBef>
              <a:buNone/>
            </a:pPr>
            <a:endParaRPr lang="en-US" sz="2000" dirty="0"/>
          </a:p>
          <a:p>
            <a:pPr marL="360000" lvl="1" indent="0">
              <a:spcBef>
                <a:spcPts val="1032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Must </a:t>
            </a:r>
            <a:r>
              <a:rPr lang="en-US" sz="2000" dirty="0">
                <a:latin typeface="Arial"/>
                <a:cs typeface="Arial"/>
              </a:rPr>
              <a:t>be </a:t>
            </a:r>
            <a:r>
              <a:rPr lang="en-US" sz="2000" dirty="0" smtClean="0">
                <a:latin typeface="Arial"/>
                <a:cs typeface="Arial"/>
              </a:rPr>
              <a:t>chosen </a:t>
            </a:r>
            <a:r>
              <a:rPr lang="en-US" sz="2000" dirty="0">
                <a:latin typeface="Arial"/>
                <a:cs typeface="Arial"/>
              </a:rPr>
              <a:t>according </a:t>
            </a:r>
            <a:r>
              <a:rPr lang="en-US" sz="2000" dirty="0" smtClean="0">
                <a:latin typeface="Arial"/>
                <a:cs typeface="Arial"/>
              </a:rPr>
              <a:t>to </a:t>
            </a:r>
            <a:r>
              <a:rPr lang="en-US" sz="2000" dirty="0">
                <a:latin typeface="Arial"/>
                <a:cs typeface="Arial"/>
              </a:rPr>
              <a:t>observations and </a:t>
            </a:r>
            <a:r>
              <a:rPr lang="en-US" sz="2000" dirty="0" smtClean="0">
                <a:latin typeface="Arial"/>
                <a:cs typeface="Arial"/>
              </a:rPr>
              <a:t>physical </a:t>
            </a:r>
            <a:r>
              <a:rPr lang="en-US" sz="2000" dirty="0">
                <a:latin typeface="Arial"/>
                <a:cs typeface="Arial"/>
              </a:rPr>
              <a:t>origins of the </a:t>
            </a:r>
            <a:r>
              <a:rPr lang="en-US" sz="2000" dirty="0" smtClean="0">
                <a:latin typeface="Arial"/>
                <a:cs typeface="Arial"/>
              </a:rPr>
              <a:t> bias.</a:t>
            </a:r>
          </a:p>
          <a:p>
            <a:pPr>
              <a:spcBef>
                <a:spcPts val="1032"/>
              </a:spcBef>
            </a:pPr>
            <a:r>
              <a:rPr lang="en-US" sz="2000" dirty="0" smtClean="0">
                <a:latin typeface="Arial"/>
                <a:cs typeface="Arial"/>
              </a:rPr>
              <a:t>We assume the model unbiased, the presence of model bias attributes a wrong bias to the observations where there are not enough observations to correct the analysis</a:t>
            </a:r>
          </a:p>
          <a:p>
            <a:endParaRPr lang="en-US" sz="1800" dirty="0"/>
          </a:p>
          <a:p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4525" y="120407"/>
            <a:ext cx="525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e-DE" sz="2400" b="1" dirty="0" err="1" smtClean="0">
                <a:latin typeface="Arial"/>
                <a:cs typeface="Arial"/>
              </a:rPr>
              <a:t>Variational</a:t>
            </a:r>
            <a:r>
              <a:rPr lang="de-DE" sz="2400" b="1" dirty="0" smtClean="0">
                <a:latin typeface="Arial"/>
                <a:cs typeface="Arial"/>
              </a:rPr>
              <a:t> Bias </a:t>
            </a:r>
            <a:r>
              <a:rPr lang="de-DE" sz="2400" b="1" dirty="0" err="1" smtClean="0">
                <a:latin typeface="Arial"/>
                <a:cs typeface="Arial"/>
              </a:rPr>
              <a:t>correction</a:t>
            </a:r>
            <a:endParaRPr lang="de-DE" sz="2400" b="1" dirty="0" smtClean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369832"/>
              </p:ext>
            </p:extLst>
          </p:nvPr>
        </p:nvGraphicFramePr>
        <p:xfrm>
          <a:off x="1311261" y="3249630"/>
          <a:ext cx="28130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4" imgW="1473200" imgH="368300" progId="Equation.3">
                  <p:embed/>
                </p:oleObj>
              </mc:Choice>
              <mc:Fallback>
                <p:oleObj name="Equation" r:id="rId4" imgW="1473200" imgH="368300" progId="Equation.3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1" y="3249630"/>
                        <a:ext cx="281305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0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066" y="-20076"/>
            <a:ext cx="5340799" cy="742791"/>
          </a:xfrm>
        </p:spPr>
        <p:txBody>
          <a:bodyPr/>
          <a:lstStyle/>
          <a:p>
            <a:r>
              <a:rPr lang="de-DE" sz="2400" dirty="0" smtClean="0">
                <a:latin typeface="Arial"/>
                <a:cs typeface="Arial"/>
              </a:rPr>
              <a:t>Wind </a:t>
            </a:r>
            <a:r>
              <a:rPr lang="de-DE" sz="2400" dirty="0" err="1" smtClean="0">
                <a:latin typeface="Arial"/>
                <a:cs typeface="Arial"/>
              </a:rPr>
              <a:t>direction</a:t>
            </a:r>
            <a:r>
              <a:rPr lang="de-DE" sz="2400" dirty="0" smtClean="0">
                <a:latin typeface="Arial"/>
                <a:cs typeface="Arial"/>
              </a:rPr>
              <a:t> </a:t>
            </a:r>
            <a:r>
              <a:rPr lang="de-DE" sz="2400" dirty="0" err="1" smtClean="0">
                <a:latin typeface="Arial"/>
                <a:cs typeface="Arial"/>
              </a:rPr>
              <a:t>bias</a:t>
            </a:r>
            <a:endParaRPr lang="de-DE" sz="2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86" y="1066928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Arial"/>
                <a:cs typeface="Arial"/>
              </a:rPr>
              <a:t>Marion Island – Indian Ocean (</a:t>
            </a:r>
            <a:r>
              <a:rPr lang="en-GB" sz="2800" smtClean="0">
                <a:latin typeface="Arial"/>
                <a:cs typeface="Arial"/>
              </a:rPr>
              <a:t>extreme bias)</a:t>
            </a:r>
            <a:endParaRPr lang="en-GB" sz="2800" dirty="0" smtClean="0">
              <a:latin typeface="Arial"/>
              <a:cs typeface="Arial"/>
            </a:endParaRPr>
          </a:p>
          <a:p>
            <a:pPr lvl="1"/>
            <a:r>
              <a:rPr lang="en-GB" sz="2400" dirty="0" smtClean="0">
                <a:latin typeface="Arial"/>
                <a:cs typeface="Arial"/>
              </a:rPr>
              <a:t>FG-departure wind direction compared to ERA-40</a:t>
            </a:r>
          </a:p>
          <a:p>
            <a:pPr lvl="1"/>
            <a:r>
              <a:rPr lang="en-GB" sz="2400" dirty="0" smtClean="0">
                <a:latin typeface="Arial"/>
                <a:cs typeface="Arial"/>
              </a:rPr>
              <a:t>1978, 1982: Wind direction change throughout the whole profile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9884" y="6360317"/>
            <a:ext cx="2616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Gruber and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Haimberger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, 2008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46346" y="3308892"/>
            <a:ext cx="6866777" cy="2951457"/>
            <a:chOff x="1332584" y="3290148"/>
            <a:chExt cx="6375400" cy="2514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584" y="3290148"/>
              <a:ext cx="6375400" cy="251460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rot="5400000">
              <a:off x="2019710" y="4494161"/>
              <a:ext cx="1794387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920633" y="4494162"/>
              <a:ext cx="1794387" cy="158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58831" y="-58763"/>
            <a:ext cx="8229600" cy="779576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de-DE" sz="2400" b="1" dirty="0" smtClean="0">
                <a:latin typeface="Arial"/>
                <a:cs typeface="Arial"/>
              </a:rPr>
              <a:t>Wind </a:t>
            </a:r>
            <a:r>
              <a:rPr lang="de-DE" sz="2400" b="1" dirty="0" err="1" smtClean="0">
                <a:latin typeface="Arial"/>
                <a:cs typeface="Arial"/>
              </a:rPr>
              <a:t>direction</a:t>
            </a:r>
            <a:r>
              <a:rPr lang="de-DE" sz="2400" b="1" dirty="0" smtClean="0">
                <a:latin typeface="Arial"/>
                <a:cs typeface="Arial"/>
              </a:rPr>
              <a:t> </a:t>
            </a:r>
            <a:r>
              <a:rPr lang="de-DE" sz="2400" b="1" dirty="0" err="1" smtClean="0">
                <a:latin typeface="Arial"/>
                <a:cs typeface="Arial"/>
              </a:rPr>
              <a:t>bias</a:t>
            </a:r>
            <a:endParaRPr lang="de-DE" sz="2400" b="1" dirty="0"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5689" y="1033958"/>
            <a:ext cx="2999356" cy="811448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ounded Rectangle 6"/>
          <p:cNvSpPr/>
          <p:nvPr/>
        </p:nvSpPr>
        <p:spPr>
          <a:xfrm>
            <a:off x="5336015" y="2529636"/>
            <a:ext cx="2844997" cy="85945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5331595" y="1157663"/>
            <a:ext cx="280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Wide areas with wind direction bias over Asia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3384" y="2692238"/>
            <a:ext cx="27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Isolated stations which have strong influences on the analysis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47" y="1276569"/>
            <a:ext cx="3732124" cy="243743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3260556" y="2944790"/>
            <a:ext cx="2075459" cy="145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2751757" y="2959364"/>
            <a:ext cx="2584258" cy="97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>
            <a:off x="4279528" y="1439682"/>
            <a:ext cx="916161" cy="389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51754" y="1498287"/>
            <a:ext cx="1740577" cy="822330"/>
          </a:xfrm>
          <a:prstGeom prst="ellipse">
            <a:avLst/>
          </a:prstGeom>
          <a:solidFill>
            <a:srgbClr val="FDFF5D">
              <a:alpha val="25000"/>
            </a:srgbClr>
          </a:solidFill>
          <a:ln>
            <a:solidFill>
              <a:srgbClr val="FDFF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633558" y="2848471"/>
            <a:ext cx="236391" cy="208668"/>
          </a:xfrm>
          <a:prstGeom prst="ellipse">
            <a:avLst/>
          </a:prstGeom>
          <a:solidFill>
            <a:srgbClr val="FDFF5D">
              <a:alpha val="25000"/>
            </a:srgbClr>
          </a:solidFill>
          <a:ln>
            <a:solidFill>
              <a:srgbClr val="FDFF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3093862" y="2928064"/>
            <a:ext cx="236391" cy="208668"/>
          </a:xfrm>
          <a:prstGeom prst="ellipse">
            <a:avLst/>
          </a:prstGeom>
          <a:solidFill>
            <a:srgbClr val="FDFF5D">
              <a:alpha val="25000"/>
            </a:srgbClr>
          </a:solidFill>
          <a:ln>
            <a:solidFill>
              <a:srgbClr val="FDFF5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84196" y="3743055"/>
            <a:ext cx="2616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Gruber and </a:t>
            </a:r>
            <a:r>
              <a:rPr lang="de-DE" sz="1400" dirty="0" err="1" smtClean="0">
                <a:solidFill>
                  <a:schemeClr val="bg1">
                    <a:lumMod val="65000"/>
                  </a:schemeClr>
                </a:solidFill>
              </a:rPr>
              <a:t>Haimberger</a:t>
            </a:r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, 2008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1437" y="4123672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Due to constant vertical bias only a constant bias parameter is needed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GB" sz="2400" dirty="0">
                <a:latin typeface="Arial"/>
                <a:cs typeface="Arial"/>
              </a:rPr>
              <a:t>Constant wind direction bias parameter for the whole profile of each </a:t>
            </a:r>
            <a:r>
              <a:rPr lang="en-GB" sz="2400" dirty="0" smtClean="0">
                <a:latin typeface="Arial"/>
                <a:cs typeface="Arial"/>
              </a:rPr>
              <a:t>station</a:t>
            </a: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400" dirty="0"/>
          </a:p>
          <a:p>
            <a:pPr>
              <a:buFont typeface="SymbolProp BT" charset="0"/>
              <a:buChar char="q"/>
            </a:pPr>
            <a:endParaRPr lang="en-US" sz="24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-566" t="9901" r="57700" b="13018"/>
          <a:stretch/>
        </p:blipFill>
        <p:spPr>
          <a:xfrm>
            <a:off x="1221039" y="5077166"/>
            <a:ext cx="1551500" cy="52576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303699" y="5077166"/>
            <a:ext cx="262550" cy="525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293201" y="50941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027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  <a:prstDash val="solid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1454</Words>
  <Application>Microsoft Office PowerPoint</Application>
  <PresentationFormat>Bildschirmpräsentation (4:3)</PresentationFormat>
  <Paragraphs>279</Paragraphs>
  <Slides>25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Default Design</vt:lpstr>
      <vt:lpstr>1_Custom Design</vt:lpstr>
      <vt:lpstr>Custom Design</vt:lpstr>
      <vt:lpstr>Equation</vt:lpstr>
      <vt:lpstr>VARIATIONAL BIAS CORRECTION FOR RADIOSONDE DATA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Wind direction bias</vt:lpstr>
      <vt:lpstr>PowerPoint-Präsentation</vt:lpstr>
      <vt:lpstr>PowerPoint-Präsentation</vt:lpstr>
      <vt:lpstr>PowerPoint-Präsentation</vt:lpstr>
      <vt:lpstr>Wind July 2011  Bethel, 70219</vt:lpstr>
      <vt:lpstr>Wind July 2011 Marion Island, 68994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ASSIMILATION  IN DAQUA project</dc:title>
  <dc:creator>s</dc:creator>
  <cp:lastModifiedBy>marco</cp:lastModifiedBy>
  <cp:revision>784</cp:revision>
  <cp:lastPrinted>2012-04-30T09:02:37Z</cp:lastPrinted>
  <dcterms:created xsi:type="dcterms:W3CDTF">2012-05-04T12:08:39Z</dcterms:created>
  <dcterms:modified xsi:type="dcterms:W3CDTF">2012-05-08T20:46:21Z</dcterms:modified>
</cp:coreProperties>
</file>