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25" r:id="rId3"/>
    <p:sldId id="329" r:id="rId4"/>
    <p:sldId id="331" r:id="rId5"/>
    <p:sldId id="271" r:id="rId6"/>
    <p:sldId id="257" r:id="rId7"/>
    <p:sldId id="287" r:id="rId8"/>
    <p:sldId id="270" r:id="rId9"/>
    <p:sldId id="289" r:id="rId10"/>
    <p:sldId id="269" r:id="rId11"/>
    <p:sldId id="301" r:id="rId12"/>
    <p:sldId id="284" r:id="rId13"/>
    <p:sldId id="324" r:id="rId14"/>
    <p:sldId id="314" r:id="rId15"/>
    <p:sldId id="332" r:id="rId16"/>
    <p:sldId id="315" r:id="rId17"/>
    <p:sldId id="299" r:id="rId18"/>
    <p:sldId id="313" r:id="rId19"/>
    <p:sldId id="273" r:id="rId20"/>
    <p:sldId id="275" r:id="rId21"/>
    <p:sldId id="274" r:id="rId22"/>
    <p:sldId id="278" r:id="rId23"/>
    <p:sldId id="316" r:id="rId24"/>
    <p:sldId id="317" r:id="rId25"/>
    <p:sldId id="318" r:id="rId26"/>
    <p:sldId id="319" r:id="rId27"/>
    <p:sldId id="326" r:id="rId28"/>
    <p:sldId id="292" r:id="rId29"/>
    <p:sldId id="294" r:id="rId30"/>
    <p:sldId id="295" r:id="rId31"/>
    <p:sldId id="297" r:id="rId32"/>
    <p:sldId id="298" r:id="rId33"/>
    <p:sldId id="303" r:id="rId34"/>
    <p:sldId id="308" r:id="rId35"/>
    <p:sldId id="312" r:id="rId36"/>
    <p:sldId id="327" r:id="rId37"/>
    <p:sldId id="304" r:id="rId38"/>
    <p:sldId id="309" r:id="rId39"/>
    <p:sldId id="305" r:id="rId40"/>
    <p:sldId id="310" r:id="rId41"/>
    <p:sldId id="306" r:id="rId42"/>
    <p:sldId id="311" r:id="rId43"/>
    <p:sldId id="321" r:id="rId44"/>
    <p:sldId id="322" r:id="rId45"/>
    <p:sldId id="320" r:id="rId46"/>
    <p:sldId id="323" r:id="rId47"/>
    <p:sldId id="307" r:id="rId48"/>
    <p:sldId id="32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5C1818-2C72-46D4-8CC8-3C7F712991D0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B1B357-1C21-4DE3-8523-E9E16B13C7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CF2EE-4591-4FA0-847E-54A26D6D94F9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6310-3957-4689-9118-D7E60C17D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B16-DC48-49D3-81BD-475FD2D2B4B1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3FF9F-5103-4550-B901-17CB5948F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5E8B-9708-4582-9CD2-44EC34515DF7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9B47F-BF53-4356-B679-2F7434401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759B-288C-48D5-8C42-0096E7FFE8C1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72AA-C2D5-4119-BEE8-F01985388F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87C0-6511-461F-82EE-BF227DEBD706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EC02-6FE2-4F85-BDF9-2A719649D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D9E0-C864-407D-89FF-ADC96B36D1BC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653B-0D80-4D25-8652-41C1C4F14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8F79B-27DA-42B7-A88D-C2A5092CE824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F4CA6-F43C-4B98-BBB0-D996FDEF6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6AB5D-2550-4A61-A0A0-1420C8636D83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F6318-8030-483E-93E6-AC1ADE969A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E1B3-4E58-4C61-BB93-B51B4B997121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EE75-4E76-44DE-9609-390FC0E74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FC08D-A6A3-4A32-A494-C62D2221DC2C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8A35-16A0-4F55-A45B-1022C0D32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9C0C-D463-48AE-9941-61015CEE25A5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A0242-A6C7-4DA5-861D-211E8451ED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C4093B-DFBA-4B61-B699-B4BB1D1EA7F8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820E0C-7BE2-44F2-985C-6A2B076E3D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958638"/>
            <a:ext cx="777240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/>
                </a:solidFill>
              </a:rPr>
              <a:t>Some Problems in CFSRR Investigated and Solutions Tested for CFSRL</a:t>
            </a: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Jack </a:t>
            </a:r>
            <a:r>
              <a:rPr lang="en-US" sz="2400" b="1" i="1" dirty="0" err="1" smtClean="0">
                <a:solidFill>
                  <a:schemeClr val="tx2"/>
                </a:solidFill>
              </a:rPr>
              <a:t>Woollen</a:t>
            </a:r>
            <a:r>
              <a:rPr lang="en-US" sz="2400" b="1" i="1" dirty="0" smtClean="0">
                <a:solidFill>
                  <a:schemeClr val="tx2"/>
                </a:solidFill>
              </a:rPr>
              <a:t>, Bob </a:t>
            </a:r>
            <a:r>
              <a:rPr lang="en-US" sz="2400" b="1" i="1" dirty="0" err="1" smtClean="0">
                <a:solidFill>
                  <a:schemeClr val="tx2"/>
                </a:solidFill>
              </a:rPr>
              <a:t>Kistler</a:t>
            </a:r>
            <a:r>
              <a:rPr lang="en-US" sz="2400" b="1" i="1" dirty="0" smtClean="0">
                <a:solidFill>
                  <a:schemeClr val="tx2"/>
                </a:solidFill>
              </a:rPr>
              <a:t>, Craig Long,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Daryl Kleist, </a:t>
            </a:r>
            <a:r>
              <a:rPr lang="en-US" sz="2400" b="1" i="1" dirty="0" err="1" smtClean="0">
                <a:solidFill>
                  <a:schemeClr val="tx2"/>
                </a:solidFill>
              </a:rPr>
              <a:t>Xingren</a:t>
            </a:r>
            <a:r>
              <a:rPr lang="en-US" sz="2400" b="1" i="1" dirty="0" smtClean="0">
                <a:solidFill>
                  <a:schemeClr val="tx2"/>
                </a:solidFill>
              </a:rPr>
              <a:t> Wu,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Suru</a:t>
            </a:r>
            <a:r>
              <a:rPr lang="en-US" sz="2400" b="1" i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</a:rPr>
              <a:t>Saha</a:t>
            </a:r>
            <a:r>
              <a:rPr lang="en-US" sz="2400" b="1" i="1" dirty="0" smtClean="0">
                <a:solidFill>
                  <a:schemeClr val="tx2"/>
                </a:solidFill>
              </a:rPr>
              <a:t>, 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Wesley </a:t>
            </a:r>
            <a:r>
              <a:rPr lang="en-US" sz="2400" b="1" i="1" dirty="0" err="1" smtClean="0">
                <a:solidFill>
                  <a:schemeClr val="tx2"/>
                </a:solidFill>
              </a:rPr>
              <a:t>Ebisuzaki</a:t>
            </a:r>
            <a:endParaRPr lang="en-US" sz="2400" b="1" i="1" dirty="0" smtClean="0">
              <a:solidFill>
                <a:schemeClr val="tx2"/>
              </a:solidFill>
            </a:endParaRPr>
          </a:p>
          <a:p>
            <a:pPr algn="ctr"/>
            <a:endParaRPr lang="en-US" sz="2800" i="1" dirty="0" smtClean="0">
              <a:solidFill>
                <a:schemeClr val="tx2"/>
              </a:solidFill>
            </a:endParaRPr>
          </a:p>
          <a:p>
            <a:endParaRPr lang="en-US" sz="2800" u="sng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625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37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4501" y="0"/>
            <a:ext cx="10795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ssu.03.bc.1.prc.pr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8952" y="576072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5791200"/>
            <a:ext cx="5782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With Ch3 bias correction off Ch1&amp;2 look better too 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3333" y="76200"/>
            <a:ext cx="7372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 turn off the SSU channel 3 bias correction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400800"/>
            <a:ext cx="8097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Dee et al, “Importance Of Satellites For Stratospheric Data Assimilation”,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98757" y="304800"/>
            <a:ext cx="869205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u="sng" dirty="0" smtClean="0">
                <a:solidFill>
                  <a:schemeClr val="tx2"/>
                </a:solidFill>
                <a:latin typeface="Calibri" pitchFamily="34" charset="0"/>
              </a:rPr>
              <a:t>Issue #2</a:t>
            </a:r>
          </a:p>
          <a:p>
            <a:pPr algn="ctr"/>
            <a:endParaRPr lang="en-US" sz="36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en-US" sz="3600" b="1" u="sng" dirty="0" smtClean="0">
                <a:solidFill>
                  <a:schemeClr val="tx2"/>
                </a:solidFill>
                <a:latin typeface="Calibri" pitchFamily="34" charset="0"/>
              </a:rPr>
              <a:t>CFSRR </a:t>
            </a:r>
            <a:r>
              <a:rPr lang="en-US" sz="3600" b="1" u="sng" dirty="0" err="1">
                <a:solidFill>
                  <a:schemeClr val="tx2"/>
                </a:solidFill>
                <a:latin typeface="Calibri" pitchFamily="34" charset="0"/>
              </a:rPr>
              <a:t>Radiosonde</a:t>
            </a:r>
            <a:r>
              <a:rPr lang="en-US" sz="3600" b="1" u="sng" dirty="0">
                <a:solidFill>
                  <a:schemeClr val="tx2"/>
                </a:solidFill>
                <a:latin typeface="Calibri" pitchFamily="34" charset="0"/>
              </a:rPr>
              <a:t> Radiation </a:t>
            </a:r>
            <a:r>
              <a:rPr lang="en-US" sz="3600" b="1" u="sng" dirty="0" smtClean="0">
                <a:solidFill>
                  <a:schemeClr val="tx2"/>
                </a:solidFill>
                <a:latin typeface="Calibri" pitchFamily="34" charset="0"/>
              </a:rPr>
              <a:t>Correction (RC)</a:t>
            </a:r>
            <a:endParaRPr lang="en-US" sz="3600" b="1" u="sng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2000" y="2556570"/>
            <a:ext cx="79073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Four separate operational tables used </a:t>
            </a:r>
          </a:p>
          <a:p>
            <a:pPr algn="ctr"/>
            <a:endParaRPr lang="en-US" sz="2800" b="1" i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Creates discontinuities in temp analysis</a:t>
            </a:r>
          </a:p>
          <a:p>
            <a:pPr algn="ctr"/>
            <a:endParaRPr lang="en-US" sz="2800" b="1" i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Interact with </a:t>
            </a:r>
            <a:r>
              <a:rPr lang="en-US" sz="2800" b="1" i="1" dirty="0" err="1">
                <a:solidFill>
                  <a:srgbClr val="002060"/>
                </a:solidFill>
                <a:latin typeface="Calibri" pitchFamily="34" charset="0"/>
              </a:rPr>
              <a:t>variational</a:t>
            </a:r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 satellite bias corrections</a:t>
            </a:r>
          </a:p>
          <a:p>
            <a:pPr algn="ctr"/>
            <a:endParaRPr lang="en-US" sz="2800" b="1" i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Highlights the need to use a </a:t>
            </a:r>
            <a:r>
              <a:rPr lang="en-US" sz="2800" b="1" i="1" dirty="0" smtClean="0">
                <a:solidFill>
                  <a:srgbClr val="002060"/>
                </a:solidFill>
                <a:latin typeface="Calibri" pitchFamily="34" charset="0"/>
              </a:rPr>
              <a:t>continuous </a:t>
            </a:r>
            <a:r>
              <a:rPr lang="en-US" sz="2800" b="1" i="1" dirty="0" err="1">
                <a:solidFill>
                  <a:srgbClr val="002060"/>
                </a:solidFill>
                <a:latin typeface="Calibri" pitchFamily="34" charset="0"/>
              </a:rPr>
              <a:t>radiosonde</a:t>
            </a:r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 correction in CFSRL, as in </a:t>
            </a:r>
            <a:r>
              <a:rPr lang="en-US" sz="2800" b="1" i="1" dirty="0" smtClean="0">
                <a:solidFill>
                  <a:srgbClr val="002060"/>
                </a:solidFill>
                <a:latin typeface="Calibri" pitchFamily="34" charset="0"/>
              </a:rPr>
              <a:t>ERA</a:t>
            </a:r>
            <a:r>
              <a:rPr lang="en-US" sz="2800" b="1" i="1" dirty="0">
                <a:solidFill>
                  <a:srgbClr val="002060"/>
                </a:solidFill>
                <a:latin typeface="Calibri" pitchFamily="34" charset="0"/>
              </a:rPr>
              <a:t>, JRA, </a:t>
            </a:r>
            <a:r>
              <a:rPr lang="en-US" sz="2800" b="1" i="1" dirty="0" smtClean="0">
                <a:solidFill>
                  <a:srgbClr val="002060"/>
                </a:solidFill>
                <a:latin typeface="Calibri" pitchFamily="34" charset="0"/>
              </a:rPr>
              <a:t>MERRA, etc.</a:t>
            </a:r>
            <a:endParaRPr lang="en-US" sz="2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215468" y="1219200"/>
            <a:ext cx="5480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u="sng" dirty="0">
                <a:solidFill>
                  <a:srgbClr val="0070C0"/>
                </a:solidFill>
              </a:rPr>
              <a:t>Large change in (o-a) bias </a:t>
            </a:r>
            <a:r>
              <a:rPr lang="en-US" sz="2000" b="1" u="sng" dirty="0" err="1" smtClean="0">
                <a:solidFill>
                  <a:srgbClr val="0070C0"/>
                </a:solidFill>
              </a:rPr>
              <a:t>wrt</a:t>
            </a:r>
            <a:r>
              <a:rPr lang="en-US" sz="2000" b="1" u="sng" dirty="0" smtClean="0">
                <a:solidFill>
                  <a:srgbClr val="0070C0"/>
                </a:solidFill>
              </a:rPr>
              <a:t> </a:t>
            </a:r>
            <a:r>
              <a:rPr lang="en-US" sz="2000" b="1" u="sng" dirty="0" err="1">
                <a:solidFill>
                  <a:srgbClr val="0070C0"/>
                </a:solidFill>
              </a:rPr>
              <a:t>radiosondes</a:t>
            </a:r>
            <a:r>
              <a:rPr lang="en-US" sz="2000" b="1" u="sng" dirty="0">
                <a:solidFill>
                  <a:srgbClr val="0070C0"/>
                </a:solidFill>
              </a:rPr>
              <a:t> </a:t>
            </a:r>
            <a:endParaRPr lang="en-US" sz="2000" b="1" u="sng" dirty="0" smtClean="0">
              <a:solidFill>
                <a:srgbClr val="0070C0"/>
              </a:solidFill>
            </a:endParaRPr>
          </a:p>
          <a:p>
            <a:pPr algn="ctr"/>
            <a:r>
              <a:rPr lang="en-US" sz="2000" b="1" u="sng" dirty="0" smtClean="0">
                <a:solidFill>
                  <a:srgbClr val="0070C0"/>
                </a:solidFill>
              </a:rPr>
              <a:t>at 200mb over Asia in </a:t>
            </a:r>
            <a:r>
              <a:rPr lang="en-US" sz="2000" b="1" u="sng" dirty="0">
                <a:solidFill>
                  <a:srgbClr val="0070C0"/>
                </a:solidFill>
              </a:rPr>
              <a:t>1992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648200" y="1981200"/>
            <a:ext cx="76200" cy="1447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33600" y="3200400"/>
            <a:ext cx="4038600" cy="533400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adpupa.pmin.120.1990070100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2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5867400" y="2438400"/>
            <a:ext cx="0" cy="83820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1400" y="2438400"/>
            <a:ext cx="0" cy="83820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3276600"/>
            <a:ext cx="1524000" cy="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3600" y="2438400"/>
            <a:ext cx="1447800" cy="0"/>
          </a:xfrm>
          <a:prstGeom prst="line">
            <a:avLst/>
          </a:prstGeom>
          <a:ln w="349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81301" y="4277380"/>
            <a:ext cx="2124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Asia Region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ckw\plots\conf\radcor\CFSRR.jul.ADPUPA.0200.120.7.1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R2     CFSRL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0529" y="4724400"/>
            <a:ext cx="5368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RC table change in 1992 explains the jump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43316" y="2590800"/>
            <a:ext cx="1261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RCOB-AN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RCOB-OB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43200" y="1524000"/>
            <a:ext cx="402342" cy="1066800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2819400"/>
            <a:ext cx="1447800" cy="533400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ckw\plots\conf\radcor\CFSRR.jul.ADPUPA.0200.120.7.1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R2     CFSRL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1218" y="4702314"/>
            <a:ext cx="5612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But CFSR basically ignores the uncorrected </a:t>
            </a:r>
          </a:p>
          <a:p>
            <a:pPr algn="ctr"/>
            <a:r>
              <a:rPr lang="en-US" sz="2000" b="1" dirty="0" err="1" smtClean="0"/>
              <a:t>radiosonde</a:t>
            </a:r>
            <a:r>
              <a:rPr lang="en-US" sz="2000" b="1" dirty="0" smtClean="0"/>
              <a:t> </a:t>
            </a:r>
            <a:r>
              <a:rPr lang="en-US" sz="2000" b="1" dirty="0" smtClean="0"/>
              <a:t>prior to 1992 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81400" y="1905000"/>
            <a:ext cx="0" cy="27432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ckw\plots\conf\radcor\CFSRR.jul.ADPUPA.0200.120.7.2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R2</a:t>
            </a:r>
            <a:r>
              <a:rPr lang="en-US" sz="2000" dirty="0" smtClean="0">
                <a:solidFill>
                  <a:srgbClr val="92D050"/>
                </a:solidFill>
              </a:rPr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CFSRL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6361" y="4778514"/>
            <a:ext cx="5921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Results different from R2 due to resolution and</a:t>
            </a:r>
          </a:p>
          <a:p>
            <a:pPr algn="ctr"/>
            <a:r>
              <a:rPr lang="en-US" sz="2000" b="1" dirty="0" err="1" smtClean="0"/>
              <a:t>VBC’d</a:t>
            </a:r>
            <a:r>
              <a:rPr lang="en-US" sz="2000" b="1" dirty="0" smtClean="0"/>
              <a:t> radiances </a:t>
            </a:r>
            <a:r>
              <a:rPr lang="en-US" sz="2000" b="1" dirty="0" err="1" smtClean="0"/>
              <a:t>vs</a:t>
            </a:r>
            <a:r>
              <a:rPr lang="en-US" sz="2000" b="1" dirty="0" smtClean="0"/>
              <a:t> retrievals</a:t>
            </a:r>
            <a:endParaRPr lang="en-US" sz="20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667000" y="1676400"/>
            <a:ext cx="228600" cy="3048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95600" y="2133600"/>
            <a:ext cx="228600" cy="2590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ckw\plots\conf\radcor\CFSRR.jul.ADPUPA.0200.120.7.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R2</a:t>
            </a:r>
            <a:r>
              <a:rPr lang="en-US" sz="2000" dirty="0" smtClean="0">
                <a:solidFill>
                  <a:srgbClr val="92D050"/>
                </a:solidFill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</a:rPr>
              <a:t>CFSRL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4493" y="4724400"/>
            <a:ext cx="5493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Test of a simple adaptive correction for CFSRL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Need to apply RAOBCORE type corrections also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95600" y="2895600"/>
            <a:ext cx="0" cy="1828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kw\plots\conf\raob.0200.temp.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762000" y="0"/>
            <a:ext cx="7620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/>
              <a:t> Improved Fits To Analysis And Forecast  </a:t>
            </a:r>
            <a:endParaRPr lang="en-US" sz="2800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28600" y="1712913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chemeClr val="tx2"/>
                </a:solidFill>
              </a:rPr>
              <a:t>Issue #3 </a:t>
            </a:r>
          </a:p>
          <a:p>
            <a:pPr algn="ctr"/>
            <a:endParaRPr lang="en-US" sz="3200" b="1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3200" b="1" i="1" u="sng" dirty="0" smtClean="0">
                <a:solidFill>
                  <a:schemeClr val="tx2"/>
                </a:solidFill>
              </a:rPr>
              <a:t> </a:t>
            </a:r>
            <a:r>
              <a:rPr lang="en-US" sz="2800" b="1" i="1" u="sng" dirty="0">
                <a:solidFill>
                  <a:schemeClr val="tx2"/>
                </a:solidFill>
              </a:rPr>
              <a:t>Significant </a:t>
            </a:r>
            <a:r>
              <a:rPr lang="en-US" sz="2800" b="1" i="1" u="sng" dirty="0" smtClean="0">
                <a:solidFill>
                  <a:schemeClr val="tx2"/>
                </a:solidFill>
              </a:rPr>
              <a:t>differences </a:t>
            </a:r>
            <a:r>
              <a:rPr lang="en-US" sz="2800" b="1" i="1" u="sng" dirty="0">
                <a:solidFill>
                  <a:schemeClr val="tx2"/>
                </a:solidFill>
              </a:rPr>
              <a:t>from other </a:t>
            </a:r>
            <a:r>
              <a:rPr lang="en-US" sz="2800" b="1" i="1" u="sng" dirty="0" err="1" smtClean="0">
                <a:solidFill>
                  <a:schemeClr val="tx2"/>
                </a:solidFill>
              </a:rPr>
              <a:t>reanalyses</a:t>
            </a:r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endParaRPr lang="en-US" sz="2800" b="1" i="1" u="sng" dirty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In tropical </a:t>
            </a:r>
            <a:r>
              <a:rPr lang="en-US" sz="2800" b="1" i="1" u="sng" dirty="0" err="1" smtClean="0">
                <a:solidFill>
                  <a:schemeClr val="tx2"/>
                </a:solidFill>
              </a:rPr>
              <a:t>tropospheric</a:t>
            </a:r>
            <a:r>
              <a:rPr lang="en-US" sz="2800" b="1" i="1" u="sng" dirty="0" smtClean="0">
                <a:solidFill>
                  <a:schemeClr val="tx2"/>
                </a:solidFill>
              </a:rPr>
              <a:t> temperature</a:t>
            </a:r>
            <a:endParaRPr lang="en-US" sz="2800" b="1" i="1" u="sng" dirty="0">
              <a:solidFill>
                <a:schemeClr val="tx2"/>
              </a:solidFill>
            </a:endParaRPr>
          </a:p>
          <a:p>
            <a:pPr algn="ctr"/>
            <a:endParaRPr lang="en-US" sz="3200" b="1" i="1" u="sng" dirty="0">
              <a:solidFill>
                <a:schemeClr val="tx2"/>
              </a:solidFill>
            </a:endParaRPr>
          </a:p>
          <a:p>
            <a:pPr algn="ctr"/>
            <a:endParaRPr lang="en-US" sz="3200" b="1" i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09800"/>
            <a:ext cx="769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tx2"/>
                </a:solidFill>
              </a:rPr>
              <a:t>Following an intense effort to complete the CFSRR reanalysis for 1979-2010, which contained many new features, and had to be conducted in a very strict timeframe, problems became evident in the results. Several were serious enough that a lower resolution rerun of the CFSRR (named the CFSRL), was proposed to address and correct them, and to </a:t>
            </a:r>
            <a:r>
              <a:rPr lang="en-US" sz="2000" b="1" i="1" dirty="0" smtClean="0">
                <a:solidFill>
                  <a:schemeClr val="tx2"/>
                </a:solidFill>
              </a:rPr>
              <a:t>run </a:t>
            </a:r>
            <a:r>
              <a:rPr lang="en-US" sz="2000" b="1" i="1" dirty="0" smtClean="0">
                <a:solidFill>
                  <a:schemeClr val="tx2"/>
                </a:solidFill>
              </a:rPr>
              <a:t>through the period 1948 to the present as a replacement for the R1 product. The presentation describes our experience addressing four problems affecting the atmospheric part of the CFSRR, pre-1998, and how they are to resolved in the CFSRL system. </a:t>
            </a:r>
            <a:endParaRPr lang="en-US" sz="2000" b="1" i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030069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chemeClr val="tx2"/>
                </a:solidFill>
              </a:rPr>
              <a:t>Introduction </a:t>
            </a:r>
            <a:endParaRPr lang="en-US" sz="3600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jackw\AppData\Local\Temp\z200-eq_full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063757" y="5181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CFSR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3070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R1/R2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810000" y="1491734"/>
            <a:ext cx="304800" cy="19633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1"/>
          </p:cNvCxnSpPr>
          <p:nvPr/>
        </p:nvCxnSpPr>
        <p:spPr>
          <a:xfrm flipH="1" flipV="1">
            <a:off x="3505200" y="5181600"/>
            <a:ext cx="558557" cy="18466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2"/>
            <a:ext cx="7620000" cy="5715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1162783" y="4114800"/>
            <a:ext cx="655980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CFSRR Cold </a:t>
            </a:r>
            <a:r>
              <a:rPr lang="en-US" sz="2400" b="1" dirty="0">
                <a:solidFill>
                  <a:schemeClr val="tx2"/>
                </a:solidFill>
              </a:rPr>
              <a:t>bias </a:t>
            </a:r>
            <a:r>
              <a:rPr lang="en-US" sz="2400" b="1" dirty="0" smtClean="0">
                <a:solidFill>
                  <a:schemeClr val="tx2"/>
                </a:solidFill>
              </a:rPr>
              <a:t>compared </a:t>
            </a:r>
            <a:r>
              <a:rPr lang="en-US" sz="2400" b="1" dirty="0">
                <a:solidFill>
                  <a:schemeClr val="tx2"/>
                </a:solidFill>
              </a:rPr>
              <a:t>to </a:t>
            </a:r>
            <a:r>
              <a:rPr lang="en-US" sz="2400" b="1" dirty="0" err="1" smtClean="0">
                <a:solidFill>
                  <a:schemeClr val="tx2"/>
                </a:solidFill>
              </a:rPr>
              <a:t>radiosondes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3124200"/>
            <a:ext cx="4343400" cy="609600"/>
          </a:xfrm>
          <a:prstGeom prst="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71600" y="3429000"/>
            <a:ext cx="609600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371600" y="3429000"/>
            <a:ext cx="0" cy="68580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0" y="19928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20N-20S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81000" y="959108"/>
            <a:ext cx="8229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CFSRR didn’t </a:t>
            </a:r>
            <a:r>
              <a:rPr lang="en-US" sz="2800" b="1" i="1" dirty="0">
                <a:solidFill>
                  <a:schemeClr val="tx2"/>
                </a:solidFill>
              </a:rPr>
              <a:t>draw for the </a:t>
            </a:r>
            <a:r>
              <a:rPr lang="en-US" sz="2800" b="1" i="1" dirty="0" err="1" smtClean="0">
                <a:solidFill>
                  <a:schemeClr val="tx2"/>
                </a:solidFill>
              </a:rPr>
              <a:t>radiosonde</a:t>
            </a:r>
            <a:r>
              <a:rPr lang="en-US" sz="2800" b="1" i="1" dirty="0" smtClean="0">
                <a:solidFill>
                  <a:schemeClr val="tx2"/>
                </a:solidFill>
              </a:rPr>
              <a:t> temperature data </a:t>
            </a:r>
            <a:r>
              <a:rPr lang="en-US" sz="2800" b="1" i="1" dirty="0">
                <a:solidFill>
                  <a:schemeClr val="tx2"/>
                </a:solidFill>
              </a:rPr>
              <a:t>in the tropics</a:t>
            </a:r>
          </a:p>
          <a:p>
            <a:pPr algn="ctr"/>
            <a:r>
              <a:rPr lang="en-US" sz="2800" b="1" i="1" dirty="0">
                <a:solidFill>
                  <a:schemeClr val="tx2"/>
                </a:solidFill>
              </a:rPr>
              <a:t>_________________________</a:t>
            </a:r>
          </a:p>
          <a:p>
            <a:pPr algn="ctr"/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>
                <a:solidFill>
                  <a:schemeClr val="tx2"/>
                </a:solidFill>
              </a:rPr>
              <a:t>Solution: adjust the GSI structure functions to increase the forecast variance in the tropical </a:t>
            </a:r>
            <a:r>
              <a:rPr lang="en-US" sz="2800" b="1" i="1" dirty="0" smtClean="0">
                <a:solidFill>
                  <a:schemeClr val="tx2"/>
                </a:solidFill>
              </a:rPr>
              <a:t>region, </a:t>
            </a:r>
            <a:r>
              <a:rPr lang="en-US" sz="2800" b="1" i="1" dirty="0">
                <a:solidFill>
                  <a:schemeClr val="tx2"/>
                </a:solidFill>
              </a:rPr>
              <a:t>top to bottom</a:t>
            </a:r>
          </a:p>
          <a:p>
            <a:pPr algn="ctr"/>
            <a:r>
              <a:rPr lang="en-US" sz="2800" b="1" i="1" dirty="0">
                <a:solidFill>
                  <a:schemeClr val="tx2"/>
                </a:solidFill>
              </a:rPr>
              <a:t>__________________________</a:t>
            </a:r>
          </a:p>
          <a:p>
            <a:pPr algn="ctr"/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Analysis fits </a:t>
            </a:r>
            <a:r>
              <a:rPr lang="en-US" sz="2800" b="1" i="1" dirty="0">
                <a:solidFill>
                  <a:schemeClr val="tx2"/>
                </a:solidFill>
              </a:rPr>
              <a:t>improved and </a:t>
            </a:r>
            <a:r>
              <a:rPr lang="en-US" sz="2800" b="1" i="1" dirty="0" smtClean="0">
                <a:solidFill>
                  <a:schemeClr val="tx2"/>
                </a:solidFill>
              </a:rPr>
              <a:t>large biases disappeared 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fs.ncep.noaa.gov/cfsreanl/CFSRL/1999/vsdb.y4/fits/vert/f00af06_0z/tt.f00.00z.tr.adp.gif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2"/>
            <a:ext cx="7616952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513863" y="1600200"/>
            <a:ext cx="3621504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Analysis fits improved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____________________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Forecast fits not so much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95600" y="1828800"/>
            <a:ext cx="1600200" cy="533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14800" y="2971800"/>
            <a:ext cx="381000" cy="2286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11697" y="6412468"/>
            <a:ext cx="311290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Diagram from </a:t>
            </a:r>
            <a:r>
              <a:rPr lang="en-US" dirty="0" err="1" smtClean="0"/>
              <a:t>Fanglin</a:t>
            </a:r>
            <a:r>
              <a:rPr lang="en-US" dirty="0" smtClean="0"/>
              <a:t> Yang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76200"/>
            <a:ext cx="723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CFSRL (solid lines) versus CFSRR (dotted lines)</a:t>
            </a:r>
            <a:endParaRPr lang="en-US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42672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    </a:t>
            </a:r>
            <a:r>
              <a:rPr lang="en-US" sz="2400" b="1" dirty="0" smtClean="0">
                <a:solidFill>
                  <a:srgbClr val="FF0000"/>
                </a:solidFill>
              </a:rPr>
              <a:t>FC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505200" y="1828800"/>
            <a:ext cx="990600" cy="1143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jackw\plots\conf\radcor\CFSRR.jul.ADPUPA.0200.120.4.1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2281094" y="4800600"/>
            <a:ext cx="5647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Radiation correction not very large</a:t>
            </a:r>
          </a:p>
          <a:p>
            <a:pPr algn="ctr"/>
            <a:r>
              <a:rPr lang="en-US" b="1" dirty="0" smtClean="0"/>
              <a:t>Poor initial fit in CFSRR gets better over time with</a:t>
            </a:r>
          </a:p>
          <a:p>
            <a:pPr algn="ctr"/>
            <a:r>
              <a:rPr lang="en-US" b="1" dirty="0" smtClean="0"/>
              <a:t>observation density increase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R2     CFSRL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3316" y="2590800"/>
            <a:ext cx="1261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RCOB-AN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RCOB-OB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48000" y="1905000"/>
            <a:ext cx="0" cy="609600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81400" y="2743200"/>
            <a:ext cx="762000" cy="609600"/>
          </a:xfrm>
          <a:prstGeom prst="straightConnector1">
            <a:avLst/>
          </a:prstGeom>
          <a:ln w="349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jackw\plots\conf\radcor\CFSRR.jul.ADPUPA.0200.120.4.2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33600" y="4800600"/>
            <a:ext cx="5942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CFSR analyzed sat radiance – R2 analyzed retrievals</a:t>
            </a:r>
          </a:p>
          <a:p>
            <a:pPr algn="ctr"/>
            <a:r>
              <a:rPr lang="en-US" b="1" dirty="0" smtClean="0"/>
              <a:t>Must explain the opposite biases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R2</a:t>
            </a:r>
            <a:r>
              <a:rPr lang="en-US" sz="2000" dirty="0" smtClean="0">
                <a:solidFill>
                  <a:srgbClr val="92D050"/>
                </a:solidFill>
              </a:rPr>
              <a:t>     </a:t>
            </a:r>
            <a:r>
              <a:rPr lang="en-US" sz="2000" dirty="0" smtClean="0">
                <a:solidFill>
                  <a:schemeClr val="bg1"/>
                </a:solidFill>
              </a:rPr>
              <a:t>CFSRL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endParaRPr lang="en-US" sz="2000" dirty="0">
              <a:solidFill>
                <a:srgbClr val="92D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590800" y="2133600"/>
            <a:ext cx="609600" cy="2667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00400" y="3200400"/>
            <a:ext cx="228600" cy="16002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Users\jackw\plots\conf\radcor\CFSRR.jul.ADPUPA.0200.120.4.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024605" y="4876800"/>
            <a:ext cx="6160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New </a:t>
            </a:r>
            <a:r>
              <a:rPr lang="en-US" b="1" dirty="0" err="1" smtClean="0"/>
              <a:t>Radiosonde</a:t>
            </a:r>
            <a:r>
              <a:rPr lang="en-US" b="1" dirty="0" smtClean="0"/>
              <a:t> RC seems not to play much of a role </a:t>
            </a:r>
          </a:p>
          <a:p>
            <a:pPr algn="ctr"/>
            <a:r>
              <a:rPr lang="en-US" b="1" dirty="0" smtClean="0"/>
              <a:t>in the CFSRL improvement here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4200" y="2590800"/>
            <a:ext cx="76200" cy="2209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1219200"/>
            <a:ext cx="300928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CFSRR</a:t>
            </a:r>
            <a:r>
              <a:rPr lang="en-US" sz="2000" dirty="0" smtClean="0"/>
              <a:t>     </a:t>
            </a:r>
            <a:r>
              <a:rPr lang="en-US" sz="2000" dirty="0" smtClean="0">
                <a:solidFill>
                  <a:srgbClr val="FF0000"/>
                </a:solidFill>
              </a:rPr>
              <a:t>R2</a:t>
            </a:r>
            <a:r>
              <a:rPr lang="en-US" sz="2000" dirty="0" smtClean="0">
                <a:solidFill>
                  <a:srgbClr val="92D050"/>
                </a:solidFill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</a:rPr>
              <a:t>CFSRL</a:t>
            </a:r>
            <a:r>
              <a:rPr lang="en-US" sz="2000" dirty="0" smtClean="0">
                <a:solidFill>
                  <a:srgbClr val="92D050"/>
                </a:solidFill>
              </a:rPr>
              <a:t> </a:t>
            </a:r>
            <a:endParaRPr lang="en-US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jackw\plots\conf\tropfit\raob.0200.temp.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Improvements From Tropical Structure Function Changes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768489"/>
            <a:ext cx="8153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i="1" u="sng" dirty="0" smtClean="0">
                <a:solidFill>
                  <a:schemeClr val="tx2"/>
                </a:solidFill>
              </a:rPr>
              <a:t>Issue #4</a:t>
            </a:r>
          </a:p>
          <a:p>
            <a:pPr algn="ctr"/>
            <a:endParaRPr lang="en-US" sz="3200" i="1" u="sng" dirty="0">
              <a:solidFill>
                <a:schemeClr val="tx2"/>
              </a:solidFill>
            </a:endParaRPr>
          </a:p>
          <a:p>
            <a:pPr algn="ctr"/>
            <a:r>
              <a:rPr lang="en-US" sz="3200" b="1" i="1" u="sng" dirty="0" smtClean="0">
                <a:solidFill>
                  <a:schemeClr val="tx2"/>
                </a:solidFill>
              </a:rPr>
              <a:t>QBO Wind Reversals Not Captured Well</a:t>
            </a:r>
          </a:p>
          <a:p>
            <a:pPr algn="ctr"/>
            <a:endParaRPr lang="en-US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Discovered too late to fix in CFSRR</a:t>
            </a:r>
          </a:p>
          <a:p>
            <a:pPr algn="ctr"/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Caught by surprise – not a problem </a:t>
            </a:r>
            <a:r>
              <a:rPr lang="en-US" sz="2800" b="1" i="1" dirty="0">
                <a:solidFill>
                  <a:schemeClr val="tx2"/>
                </a:solidFill>
              </a:rPr>
              <a:t>in R1 </a:t>
            </a:r>
            <a:r>
              <a:rPr lang="en-US" sz="2800" b="1" i="1" dirty="0" smtClean="0">
                <a:solidFill>
                  <a:schemeClr val="tx2"/>
                </a:solidFill>
              </a:rPr>
              <a:t>or R2</a:t>
            </a:r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endParaRPr lang="en-US" sz="3200" i="1" dirty="0" smtClean="0">
              <a:solidFill>
                <a:schemeClr val="tx2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tx2"/>
                </a:solidFill>
              </a:rPr>
              <a:t>Bogus  ERA40 winds into CFSR QBO region  Jul1981 - Dec1998</a:t>
            </a:r>
          </a:p>
          <a:p>
            <a:pPr algn="ctr"/>
            <a:endParaRPr lang="en-US" sz="32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time_p_CFSR_ugrd_-5-5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1"/>
            <a:ext cx="761695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/>
                </a:solidFill>
              </a:rPr>
              <a:t>We looked at 4 issues:</a:t>
            </a: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SSU bias correction</a:t>
            </a:r>
          </a:p>
          <a:p>
            <a:pPr algn="ctr">
              <a:buFont typeface="Arial" pitchFamily="34" charset="0"/>
              <a:buChar char="•"/>
            </a:pP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Asian </a:t>
            </a:r>
            <a:r>
              <a:rPr lang="en-US" sz="2800" b="1" i="1" dirty="0" err="1" smtClean="0">
                <a:solidFill>
                  <a:schemeClr val="tx2"/>
                </a:solidFill>
              </a:rPr>
              <a:t>radiosonde</a:t>
            </a:r>
            <a:r>
              <a:rPr lang="en-US" sz="2800" b="1" i="1" dirty="0" smtClean="0">
                <a:solidFill>
                  <a:schemeClr val="tx2"/>
                </a:solidFill>
              </a:rPr>
              <a:t> radiation </a:t>
            </a:r>
            <a:r>
              <a:rPr lang="en-US" sz="2800" b="1" i="1" dirty="0" smtClean="0">
                <a:solidFill>
                  <a:schemeClr val="tx2"/>
                </a:solidFill>
              </a:rPr>
              <a:t>corrections</a:t>
            </a: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Tropical </a:t>
            </a:r>
            <a:r>
              <a:rPr lang="en-US" sz="2800" b="1" i="1" dirty="0" err="1" smtClean="0">
                <a:solidFill>
                  <a:schemeClr val="tx2"/>
                </a:solidFill>
              </a:rPr>
              <a:t>tropospheric</a:t>
            </a:r>
            <a:r>
              <a:rPr lang="en-US" sz="2800" b="1" i="1" dirty="0" smtClean="0">
                <a:solidFill>
                  <a:schemeClr val="tx2"/>
                </a:solidFill>
              </a:rPr>
              <a:t> cold bias</a:t>
            </a:r>
          </a:p>
          <a:p>
            <a:pPr algn="ctr">
              <a:buFont typeface="Arial" pitchFamily="34" charset="0"/>
              <a:buChar char="•"/>
            </a:pP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QBO wind analysis</a:t>
            </a: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time_p_CFSR_ugrd_-5-5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1"/>
            <a:ext cx="761695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600200" y="4486870"/>
            <a:ext cx="2667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CFSR captured one transition  (weakly)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before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bogusing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began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752600" y="3962400"/>
            <a:ext cx="152400" cy="457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05400" y="4495800"/>
            <a:ext cx="26670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CFSR QBO improves after 1998</a:t>
            </a:r>
          </a:p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bogusing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ended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562600" y="3962400"/>
            <a:ext cx="152400" cy="457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Problem seems to be due to overly narrow tropical FE structure function pre-1998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ss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1539" r="14102"/>
          <a:stretch>
            <a:fillRect/>
          </a:stretch>
        </p:blipFill>
        <p:spPr>
          <a:xfrm>
            <a:off x="152400" y="2162175"/>
            <a:ext cx="4419600" cy="4457700"/>
          </a:xfrm>
          <a:noFill/>
          <a:ln/>
        </p:spPr>
      </p:pic>
      <p:pic>
        <p:nvPicPr>
          <p:cNvPr id="13316" name="Picture 4" descr="gsictr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1320" r="13208"/>
          <a:stretch>
            <a:fillRect/>
          </a:stretch>
        </p:blipFill>
        <p:spPr>
          <a:xfrm>
            <a:off x="4495800" y="2162175"/>
            <a:ext cx="4495800" cy="4467225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3200400" y="56388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40357" y="56388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CFSR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1600200"/>
            <a:ext cx="3985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u component impact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48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496"/>
            <a:ext cx="4572000" cy="3428504"/>
          </a:xfrm>
          <a:prstGeom prst="rect">
            <a:avLst/>
          </a:prstGeom>
          <a:noFill/>
        </p:spPr>
      </p:pic>
      <p:pic>
        <p:nvPicPr>
          <p:cNvPr id="15364" name="Picture 4" descr="486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496"/>
            <a:ext cx="4572000" cy="3428504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701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U-comp wind Singapore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</a:rPr>
              <a:t>raob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err="1"/>
              <a:t>vs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reanalysis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10mb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11194" y="2526268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SF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97394" y="2514600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Inflated variance (SF*4)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2490" y="304800"/>
            <a:ext cx="8430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Inflated variance appears to solve problem in test run </a:t>
            </a:r>
            <a:r>
              <a:rPr lang="en-US" sz="3200" b="1" dirty="0" smtClean="0"/>
              <a:t>starting in May1994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873475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-1" y="304800"/>
            <a:ext cx="9144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However, zonal wind compared to Singapore ob</a:t>
            </a: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shows the </a:t>
            </a:r>
            <a:r>
              <a:rPr lang="en-US" sz="2800" b="1" i="1" dirty="0" err="1" smtClean="0">
                <a:solidFill>
                  <a:schemeClr val="tx2"/>
                </a:solidFill>
              </a:rPr>
              <a:t>prx</a:t>
            </a:r>
            <a:r>
              <a:rPr lang="en-US" sz="2800" b="1" i="1" dirty="0" smtClean="0">
                <a:solidFill>
                  <a:schemeClr val="tx2"/>
                </a:solidFill>
              </a:rPr>
              <a:t> (SF*4) system still not capturing the wind phase shifts sufficiently in early 1980’s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2133600"/>
            <a:ext cx="5811206" cy="4616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Large bias in 1982 </a:t>
            </a:r>
            <a:r>
              <a:rPr lang="en-US" sz="2400" b="1" i="1" dirty="0" smtClean="0"/>
              <a:t>easterly phase </a:t>
            </a:r>
            <a:r>
              <a:rPr lang="en-US" sz="2400" b="1" i="1" dirty="0" smtClean="0"/>
              <a:t>shift</a:t>
            </a:r>
            <a:endParaRPr lang="en-US" sz="2400" b="1" i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295400" y="27432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295400" y="2590800"/>
            <a:ext cx="76200" cy="22098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16089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tx2"/>
                </a:solidFill>
              </a:rPr>
              <a:t>    </a:t>
            </a:r>
            <a:r>
              <a:rPr lang="en-US" sz="3200" b="1" i="1" u="sng" dirty="0" smtClean="0">
                <a:solidFill>
                  <a:schemeClr val="tx2"/>
                </a:solidFill>
              </a:rPr>
              <a:t>Need additional work to fix the QBO </a:t>
            </a:r>
            <a:endParaRPr lang="en-US" sz="3200" i="1" u="sng" dirty="0" smtClean="0">
              <a:solidFill>
                <a:schemeClr val="tx2"/>
              </a:solidFill>
            </a:endParaRPr>
          </a:p>
          <a:p>
            <a:endParaRPr lang="en-US" sz="2400" i="1" u="sng" dirty="0" smtClean="0">
              <a:solidFill>
                <a:schemeClr val="tx2"/>
              </a:solidFill>
            </a:endParaRPr>
          </a:p>
          <a:p>
            <a:endParaRPr lang="en-US" sz="2400" i="1" u="sng" dirty="0" smtClean="0">
              <a:solidFill>
                <a:schemeClr val="tx2"/>
              </a:solidFill>
            </a:endParaRPr>
          </a:p>
          <a:p>
            <a:r>
              <a:rPr lang="en-US" sz="2400" b="1" i="1" u="sng" dirty="0" smtClean="0">
                <a:solidFill>
                  <a:schemeClr val="tx2"/>
                </a:solidFill>
              </a:rPr>
              <a:t> Is the SSU data interfering with the QBO wind analysis?</a:t>
            </a:r>
          </a:p>
          <a:p>
            <a:endParaRPr lang="en-US" sz="2400" b="1" i="1" dirty="0" smtClean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en-US" sz="2400" b="1" i="1" dirty="0" smtClean="0">
                <a:solidFill>
                  <a:schemeClr val="tx2"/>
                </a:solidFill>
              </a:rPr>
              <a:t> Damp the effect of SSU channels by raising ob errors.  </a:t>
            </a:r>
          </a:p>
          <a:p>
            <a:pPr>
              <a:buFont typeface="Wingdings"/>
              <a:buChar char="Ø"/>
            </a:pPr>
            <a:endParaRPr lang="en-US" sz="2400" b="1" i="1" dirty="0" smtClean="0">
              <a:solidFill>
                <a:schemeClr val="tx2"/>
              </a:solidFill>
            </a:endParaRPr>
          </a:p>
          <a:p>
            <a:r>
              <a:rPr lang="en-US" sz="2400" b="1" i="1" u="sng" dirty="0" smtClean="0">
                <a:solidFill>
                  <a:schemeClr val="tx2"/>
                </a:solidFill>
              </a:rPr>
              <a:t>How else can the impact of the data be increased?</a:t>
            </a:r>
          </a:p>
          <a:p>
            <a:endParaRPr lang="en-US" sz="2400" b="1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2"/>
                </a:solidFill>
              </a:rPr>
              <a:t>Assimilate synoptic observations all day.</a:t>
            </a:r>
          </a:p>
          <a:p>
            <a:pPr algn="ctr"/>
            <a:endParaRPr lang="en-US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It turned out both of these measures had a similar positive effect on the QBO analysis,</a:t>
            </a: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but each at different levels</a:t>
            </a:r>
            <a:endParaRPr lang="en-US" sz="3200" i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ckw\plots\conf\qbo\finish\10.qb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ckw\plots\conf\qbo\finish\10.qb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31863" y="1718846"/>
            <a:ext cx="5137945" cy="33855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pry approach better at fitting the sparse 10mb data</a:t>
            </a:r>
            <a:endParaRPr lang="en-US" sz="1600" b="1" dirty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200400" y="2133600"/>
            <a:ext cx="304800" cy="1143000"/>
          </a:xfrm>
          <a:prstGeom prst="straightConnector1">
            <a:avLst/>
          </a:prstGeom>
          <a:ln w="349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05200" y="2209800"/>
            <a:ext cx="609600" cy="2286000"/>
          </a:xfrm>
          <a:prstGeom prst="straightConnector1">
            <a:avLst/>
          </a:prstGeom>
          <a:ln w="3492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ckw\plots\conf\qbo\finish\20.qb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990600" y="41910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90600" y="45720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0361" y="14478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IC bias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95400" y="1981200"/>
            <a:ext cx="0" cy="2057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kw\plots\conf\qbo\finish\20.qbo.b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755698" y="5238690"/>
            <a:ext cx="3940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Initial bias removed for display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ckw\plots\conf\qbo\finish\30.qb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990600" y="38100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41910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0361" y="14478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IC bias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5400" y="1905000"/>
            <a:ext cx="0" cy="16764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/>
                </a:solidFill>
              </a:rPr>
              <a:t>We accomplished 3 objectives:</a:t>
            </a: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endParaRPr lang="en-US" sz="3200" b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Devise and/or install a solution for each issue</a:t>
            </a:r>
          </a:p>
          <a:p>
            <a:pPr algn="ctr">
              <a:buFont typeface="Arial" pitchFamily="34" charset="0"/>
              <a:buChar char="•"/>
            </a:pP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Run 8 years of “CFSRL” testing</a:t>
            </a: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(1979-1986</a:t>
            </a:r>
            <a:r>
              <a:rPr lang="en-US" sz="2800" b="1" i="1" dirty="0" smtClean="0">
                <a:solidFill>
                  <a:schemeClr val="tx2"/>
                </a:solidFill>
              </a:rPr>
              <a:t>) for validation </a:t>
            </a: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800" b="1" i="1" dirty="0" smtClean="0">
              <a:solidFill>
                <a:schemeClr val="tx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tx2"/>
                </a:solidFill>
              </a:rPr>
              <a:t>Run 2 additional 2-year experiments to further develop the QBO analysis</a:t>
            </a: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  (82-83, 98-99)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ackw\plots\conf\qbo\finish\30.qbo.b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55698" y="5238690"/>
            <a:ext cx="3940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Initial bias removed for display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ackw\plots\conf\qbo\finish\50.qb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990600" y="27432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90600" y="3048000"/>
            <a:ext cx="76200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0361" y="144780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IC bias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5400" y="1905000"/>
            <a:ext cx="0" cy="60960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ackw\plots\conf\qbo\finish\50.qbo.b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755698" y="5238690"/>
            <a:ext cx="3940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 smtClean="0">
                <a:solidFill>
                  <a:schemeClr val="tx2"/>
                </a:solidFill>
              </a:rPr>
              <a:t>Initial bias removed for display</a:t>
            </a:r>
            <a:endParaRPr lang="en-US" sz="2000" b="1" i="1" u="sn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576072"/>
            <a:ext cx="761695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68705" y="1600200"/>
            <a:ext cx="1907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1982-1983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3775" y="3429000"/>
            <a:ext cx="80342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CFSRR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576072"/>
            <a:ext cx="7616952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686580"/>
            <a:ext cx="1907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</a:rPr>
              <a:t>1998-1999</a:t>
            </a:r>
            <a:endParaRPr lang="en-US" sz="28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371600"/>
            <a:ext cx="423224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u="sng" dirty="0" smtClean="0">
                <a:solidFill>
                  <a:schemeClr val="tx2"/>
                </a:solidFill>
              </a:rPr>
              <a:t>The End</a:t>
            </a:r>
          </a:p>
          <a:p>
            <a:pPr algn="ctr"/>
            <a:endParaRPr lang="en-US" sz="8000" b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8000" b="1" u="sng" dirty="0" smtClean="0">
                <a:solidFill>
                  <a:schemeClr val="tx2"/>
                </a:solidFill>
              </a:rPr>
              <a:t>Thanks!</a:t>
            </a:r>
            <a:endParaRPr lang="en-US" sz="8000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0"/>
            <a:ext cx="477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Some reference slides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419685"/>
            <a:ext cx="4297680" cy="249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19685"/>
            <a:ext cx="4297680" cy="249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079179"/>
            <a:ext cx="4297680" cy="252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4104579"/>
            <a:ext cx="4297680" cy="252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60325" y="90817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1982-1984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9273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1998-1999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860851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Reanalysis Comparisons with Singapore Winds </a:t>
            </a:r>
          </a:p>
          <a:p>
            <a:pPr algn="ctr"/>
            <a:r>
              <a:rPr lang="en-US" dirty="0" smtClean="0"/>
              <a:t>(Means Diff and Diff Variability)</a:t>
            </a:r>
          </a:p>
        </p:txBody>
      </p:sp>
    </p:spTree>
    <p:extLst>
      <p:ext uri="{BB962C8B-B14F-4D97-AF65-F5344CB8AC3E}">
        <p14:creationId xmlns="" xmlns:p14="http://schemas.microsoft.com/office/powerpoint/2010/main" val="316674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533400" y="1384300"/>
            <a:ext cx="784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Each month the composite (F-O) statistics for temperature are computed for each WMO block (01-99)</a:t>
            </a:r>
          </a:p>
          <a:p>
            <a:endParaRPr lang="en-US" sz="20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A profile of percentages of the (F-O) stats is defined as follows: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pob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&gt;=700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=0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pob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==500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=.8*.333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pob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==400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=.8*.666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pob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&lt;  400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=.8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A data density factor is defined: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ddf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=min(1,cnt/15)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A limiting factor is defined: abs(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cor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)&lt;=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*2.5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Next months corrections in each block 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is:  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cor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</a:rPr>
              <a:t>=(F-O)*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*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ddf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. </a:t>
            </a:r>
            <a:br>
              <a:rPr lang="en-US" sz="2000" b="1" dirty="0">
                <a:solidFill>
                  <a:srgbClr val="002060"/>
                </a:solidFill>
                <a:latin typeface="Calibri" pitchFamily="34" charset="0"/>
              </a:rPr>
            </a:br>
            <a:endParaRPr lang="en-US" sz="2000" b="1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Finally the absolute value of the correction is limited to be &lt;=</a:t>
            </a:r>
            <a:r>
              <a:rPr lang="en-US" sz="2000" b="1" dirty="0" err="1">
                <a:solidFill>
                  <a:srgbClr val="002060"/>
                </a:solidFill>
                <a:latin typeface="Calibri" pitchFamily="34" charset="0"/>
              </a:rPr>
              <a:t>tfrac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</a:rPr>
              <a:t>*2.5.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28600" y="469900"/>
            <a:ext cx="87333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Calibri" pitchFamily="34" charset="0"/>
              </a:rPr>
              <a:t>Adaptive RC procedure updated from R1 for </a:t>
            </a:r>
            <a:r>
              <a:rPr lang="en-US" sz="3200" b="1" u="sng" dirty="0">
                <a:solidFill>
                  <a:srgbClr val="002060"/>
                </a:solidFill>
                <a:latin typeface="Calibri" pitchFamily="34" charset="0"/>
              </a:rPr>
              <a:t>CFSRL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28600" y="909221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u="sng" dirty="0" smtClean="0">
                <a:solidFill>
                  <a:schemeClr val="tx2"/>
                </a:solidFill>
              </a:rPr>
              <a:t>Issue #1 </a:t>
            </a:r>
          </a:p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endParaRPr lang="en-US" sz="2800" b="1" i="1" u="sng" dirty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Extreme Stratospheric Temperature Variations </a:t>
            </a:r>
          </a:p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With Jumps At Processing Stream  </a:t>
            </a:r>
          </a:p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u="sng" dirty="0" smtClean="0">
                <a:solidFill>
                  <a:schemeClr val="tx2"/>
                </a:solidFill>
              </a:rPr>
              <a:t>Boundaries </a:t>
            </a:r>
          </a:p>
          <a:p>
            <a:pPr algn="ctr"/>
            <a:endParaRPr lang="en-US" sz="2800" b="1" i="1" u="sng" dirty="0" smtClean="0">
              <a:solidFill>
                <a:schemeClr val="tx2"/>
              </a:solidFill>
            </a:endParaRPr>
          </a:p>
          <a:p>
            <a:pPr algn="ctr"/>
            <a:endParaRPr lang="en-US" sz="2800" b="1" i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time_p_CFSR_temp_anom_GLOB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2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1282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Prior to 1998 the SSU </a:t>
            </a:r>
            <a:r>
              <a:rPr lang="en-US" sz="2800" b="1" i="1" dirty="0" smtClean="0">
                <a:solidFill>
                  <a:schemeClr val="tx2"/>
                </a:solidFill>
              </a:rPr>
              <a:t>assimilation </a:t>
            </a:r>
            <a:r>
              <a:rPr lang="en-US" sz="2800" b="1" i="1" dirty="0" smtClean="0">
                <a:solidFill>
                  <a:schemeClr val="tx2"/>
                </a:solidFill>
              </a:rPr>
              <a:t>is implicated</a:t>
            </a:r>
            <a:r>
              <a:rPr lang="en-US" sz="2800" b="1" i="1" dirty="0" smtClean="0">
                <a:solidFill>
                  <a:schemeClr val="tx2"/>
                </a:solidFill>
              </a:rPr>
              <a:t>, especially bias correction of channel 3</a:t>
            </a:r>
          </a:p>
          <a:p>
            <a:pPr algn="ctr"/>
            <a:endParaRPr lang="en-US" sz="2800" b="1" i="1" dirty="0">
              <a:solidFill>
                <a:schemeClr val="tx2"/>
              </a:solidFill>
            </a:endParaRPr>
          </a:p>
          <a:p>
            <a:pPr algn="ctr"/>
            <a:endParaRPr lang="en-US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Model warm bias feeds into SSU </a:t>
            </a:r>
            <a:r>
              <a:rPr lang="en-US" sz="2800" b="1" i="1" dirty="0" smtClean="0">
                <a:solidFill>
                  <a:schemeClr val="tx2"/>
                </a:solidFill>
              </a:rPr>
              <a:t>bias </a:t>
            </a:r>
            <a:r>
              <a:rPr lang="en-US" sz="2800" b="1" i="1" dirty="0" smtClean="0">
                <a:solidFill>
                  <a:schemeClr val="tx2"/>
                </a:solidFill>
              </a:rPr>
              <a:t>correction and heats up the stratosphere </a:t>
            </a:r>
            <a:endParaRPr lang="en-US" sz="2800" b="1" i="1" dirty="0" smtClean="0">
              <a:solidFill>
                <a:schemeClr val="tx2"/>
              </a:solidFill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</a:rPr>
              <a:t>until a </a:t>
            </a:r>
            <a:r>
              <a:rPr lang="en-US" sz="2800" b="1" i="1" dirty="0" smtClean="0">
                <a:solidFill>
                  <a:schemeClr val="tx2"/>
                </a:solidFill>
              </a:rPr>
              <a:t>stream </a:t>
            </a:r>
            <a:r>
              <a:rPr lang="en-US" sz="2800" b="1" i="1" dirty="0" smtClean="0">
                <a:solidFill>
                  <a:schemeClr val="tx2"/>
                </a:solidFill>
              </a:rPr>
              <a:t>(or satellite) boundary </a:t>
            </a:r>
            <a:r>
              <a:rPr lang="en-US" sz="2800" b="1" i="1" dirty="0" smtClean="0">
                <a:solidFill>
                  <a:schemeClr val="tx2"/>
                </a:solidFill>
              </a:rPr>
              <a:t>occurs </a:t>
            </a:r>
            <a:r>
              <a:rPr lang="en-US" sz="2800" b="1" i="1" dirty="0" smtClean="0">
                <a:solidFill>
                  <a:schemeClr val="tx2"/>
                </a:solidFill>
              </a:rPr>
              <a:t>when </a:t>
            </a:r>
            <a:r>
              <a:rPr lang="en-US" sz="2800" b="1" i="1" dirty="0" smtClean="0">
                <a:solidFill>
                  <a:schemeClr val="tx2"/>
                </a:solidFill>
              </a:rPr>
              <a:t>the </a:t>
            </a:r>
            <a:r>
              <a:rPr lang="en-US" sz="2800" b="1" i="1" dirty="0" smtClean="0">
                <a:solidFill>
                  <a:schemeClr val="tx2"/>
                </a:solidFill>
              </a:rPr>
              <a:t>bias correction  </a:t>
            </a:r>
            <a:r>
              <a:rPr lang="en-US" sz="2800" b="1" i="1" dirty="0" smtClean="0">
                <a:solidFill>
                  <a:schemeClr val="tx2"/>
                </a:solidFill>
              </a:rPr>
              <a:t>resets…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ssu.03.bc.1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952" y="576072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1219200"/>
            <a:ext cx="58785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tx2"/>
                </a:solidFill>
              </a:rPr>
              <a:t>Problem </a:t>
            </a:r>
            <a:r>
              <a:rPr lang="en-US" sz="2000" b="1" u="sng" dirty="0" err="1" smtClean="0">
                <a:solidFill>
                  <a:schemeClr val="tx2"/>
                </a:solidFill>
              </a:rPr>
              <a:t>Propogates</a:t>
            </a:r>
            <a:r>
              <a:rPr lang="en-US" sz="2000" b="1" u="sng" dirty="0" smtClean="0">
                <a:solidFill>
                  <a:schemeClr val="tx2"/>
                </a:solidFill>
              </a:rPr>
              <a:t> Downward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Glitches in 50mb </a:t>
            </a:r>
            <a:r>
              <a:rPr lang="en-US" sz="2000" b="1" dirty="0" err="1" smtClean="0">
                <a:solidFill>
                  <a:schemeClr val="tx2"/>
                </a:solidFill>
              </a:rPr>
              <a:t>raob</a:t>
            </a:r>
            <a:r>
              <a:rPr lang="en-US" sz="2000" b="1" dirty="0" smtClean="0">
                <a:solidFill>
                  <a:schemeClr val="tx2"/>
                </a:solidFill>
              </a:rPr>
              <a:t> temp bias at boundaries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2286000"/>
            <a:ext cx="0" cy="990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2286000"/>
            <a:ext cx="0" cy="990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2286000"/>
            <a:ext cx="0" cy="990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10026</TotalTime>
  <Words>883</Words>
  <Application>Microsoft Office PowerPoint</Application>
  <PresentationFormat>On-screen Show (4:3)</PresentationFormat>
  <Paragraphs>184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 Problem seems to be due to overly narrow tropical FE structure function pre-1998  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jackw</dc:creator>
  <cp:lastModifiedBy>jackw</cp:lastModifiedBy>
  <cp:revision>25</cp:revision>
  <dcterms:created xsi:type="dcterms:W3CDTF">2012-04-21T11:42:02Z</dcterms:created>
  <dcterms:modified xsi:type="dcterms:W3CDTF">2012-05-09T15:27:50Z</dcterms:modified>
</cp:coreProperties>
</file>