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61" r:id="rId2"/>
    <p:sldId id="533" r:id="rId3"/>
    <p:sldId id="552" r:id="rId4"/>
    <p:sldId id="534" r:id="rId5"/>
    <p:sldId id="546" r:id="rId6"/>
    <p:sldId id="517" r:id="rId7"/>
    <p:sldId id="516" r:id="rId8"/>
    <p:sldId id="547" r:id="rId9"/>
    <p:sldId id="529" r:id="rId10"/>
    <p:sldId id="511" r:id="rId11"/>
    <p:sldId id="535" r:id="rId12"/>
    <p:sldId id="548" r:id="rId13"/>
    <p:sldId id="513" r:id="rId14"/>
    <p:sldId id="549" r:id="rId15"/>
    <p:sldId id="514" r:id="rId16"/>
    <p:sldId id="515" r:id="rId17"/>
    <p:sldId id="551" r:id="rId18"/>
    <p:sldId id="536" r:id="rId19"/>
    <p:sldId id="530" r:id="rId20"/>
    <p:sldId id="541" r:id="rId21"/>
    <p:sldId id="542" r:id="rId22"/>
    <p:sldId id="538" r:id="rId23"/>
    <p:sldId id="544" r:id="rId24"/>
    <p:sldId id="545" r:id="rId25"/>
    <p:sldId id="550" r:id="rId26"/>
    <p:sldId id="531" r:id="rId27"/>
    <p:sldId id="522" r:id="rId28"/>
    <p:sldId id="523" r:id="rId29"/>
    <p:sldId id="520" r:id="rId30"/>
    <p:sldId id="539" r:id="rId31"/>
    <p:sldId id="521" r:id="rId32"/>
  </p:sldIdLst>
  <p:sldSz cx="9144000" cy="6858000" type="screen4x3"/>
  <p:notesSz cx="6934200" cy="9182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</p:showPr>
  <p:clrMru>
    <a:srgbClr val="84E8FC"/>
    <a:srgbClr val="FF33CC"/>
    <a:srgbClr val="CCECFF"/>
    <a:srgbClr val="FFFFFF"/>
    <a:srgbClr val="FF99FF"/>
    <a:srgbClr val="FF3399"/>
    <a:srgbClr val="FFFF00"/>
    <a:srgbClr val="FFCCFF"/>
    <a:srgbClr val="FFFF99"/>
    <a:srgbClr val="FF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40" autoAdjust="0"/>
    <p:restoredTop sz="93688" autoAdjust="0"/>
  </p:normalViewPr>
  <p:slideViewPr>
    <p:cSldViewPr snapToGrid="0" snapToObjects="1">
      <p:cViewPr varScale="1">
        <p:scale>
          <a:sx n="70" d="100"/>
          <a:sy n="70" d="100"/>
        </p:scale>
        <p:origin x="-1092" y="-90"/>
      </p:cViewPr>
      <p:guideLst>
        <p:guide orient="horz" pos="2376"/>
        <p:guide pos="28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F479C0-7BFF-4D82-9861-2217609AE84C}" type="doc">
      <dgm:prSet loTypeId="urn:microsoft.com/office/officeart/2005/8/layout/chevron2" loCatId="list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C7D8D7B-05D7-4012-97C5-BE9DD3A39897}">
      <dgm:prSet phldrT="[Text]" custT="1"/>
      <dgm:spPr/>
      <dgm:t>
        <a:bodyPr/>
        <a:lstStyle/>
        <a:p>
          <a:r>
            <a:rPr lang="en-US" sz="1000" dirty="0" smtClean="0">
              <a:latin typeface="Showcard Gothic" pitchFamily="82" charset="0"/>
            </a:rPr>
            <a:t>Baseline ensemble</a:t>
          </a:r>
          <a:endParaRPr lang="en-US" sz="1000" dirty="0">
            <a:latin typeface="Showcard Gothic" pitchFamily="82" charset="0"/>
          </a:endParaRPr>
        </a:p>
      </dgm:t>
    </dgm:pt>
    <dgm:pt modelId="{17438301-01EB-4042-B72E-400DEF7E457F}" type="parTrans" cxnId="{014E04F4-BDF6-43A4-9ACA-029D5E55CEEC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4844AB3D-C0A6-4052-B3EA-5633F97BAB2D}" type="sibTrans" cxnId="{014E04F4-BDF6-43A4-9ACA-029D5E55CEEC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91192174-D929-4085-A725-972AF1120F0F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Ensemble of 20 coupled GEOS5 runs without data assimilation</a:t>
          </a:r>
          <a:endParaRPr lang="en-US" sz="1400" b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cs typeface="Times New Roman" pitchFamily="18" charset="0"/>
          </a:endParaRPr>
        </a:p>
      </dgm:t>
    </dgm:pt>
    <dgm:pt modelId="{B71999E7-B2E3-49F0-8023-55F349AE374C}" type="parTrans" cxnId="{EEC0C197-CFCE-4C2D-9581-A4E7604CE013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B7602D3B-ADDD-44EC-B495-2AD0AA7438B3}" type="sibTrans" cxnId="{EEC0C197-CFCE-4C2D-9581-A4E7604CE013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2E621041-01FE-435A-8BA2-B52922F04D05}">
      <dgm:prSet phldrT="[Text]" custT="1"/>
      <dgm:spPr/>
      <dgm:t>
        <a:bodyPr/>
        <a:lstStyle/>
        <a:p>
          <a:r>
            <a:rPr lang="en-US" sz="1100" dirty="0" smtClean="0">
              <a:latin typeface="Showcard Gothic" pitchFamily="82" charset="0"/>
            </a:rPr>
            <a:t>Signal EOFs</a:t>
          </a:r>
          <a:endParaRPr lang="en-US" sz="1100" dirty="0">
            <a:latin typeface="Showcard Gothic" pitchFamily="82" charset="0"/>
          </a:endParaRPr>
        </a:p>
      </dgm:t>
    </dgm:pt>
    <dgm:pt modelId="{621D6C1D-C7C8-4EE0-969F-164F2CF9100A}" type="parTrans" cxnId="{B0354606-BFE5-4B07-AEEE-A7DF12270F32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B0CB7DBC-F9B4-4EF7-9ED4-96BDC88D82D8}" type="sibTrans" cxnId="{B0354606-BFE5-4B07-AEEE-A7DF12270F32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774EBA26-EAF9-4CD6-8045-55AB2BE539BA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“Signal EOFS” of baseline ensemble variability</a:t>
          </a:r>
          <a:endParaRPr lang="en-US" sz="1400" b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DD48677D-902A-4C12-A7C1-DBBC7E0EE505}" type="parTrans" cxnId="{04A192F2-CC66-4C49-A090-849EFA51DEE6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B13E9F00-1017-47A3-9171-758FB1306358}" type="sibTrans" cxnId="{04A192F2-CC66-4C49-A090-849EFA51DEE6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460121D5-C754-4183-A704-D07D8931E190}">
      <dgm:prSet phldrT="[Text]" custT="1"/>
      <dgm:spPr/>
      <dgm:t>
        <a:bodyPr/>
        <a:lstStyle/>
        <a:p>
          <a:r>
            <a:rPr lang="en-US" sz="1000" dirty="0" smtClean="0">
              <a:solidFill>
                <a:srgbClr val="FFC000"/>
              </a:solidFill>
              <a:latin typeface="Showcard Gothic" pitchFamily="82" charset="0"/>
            </a:rPr>
            <a:t>1</a:t>
          </a:r>
          <a:r>
            <a:rPr lang="en-US" sz="1000" baseline="30000" dirty="0" smtClean="0">
              <a:solidFill>
                <a:srgbClr val="FFC000"/>
              </a:solidFill>
              <a:latin typeface="Showcard Gothic" pitchFamily="82" charset="0"/>
            </a:rPr>
            <a:t>st</a:t>
          </a:r>
          <a:r>
            <a:rPr lang="en-US" sz="1000" dirty="0" smtClean="0">
              <a:solidFill>
                <a:srgbClr val="FFC000"/>
              </a:solidFill>
              <a:latin typeface="Showcard Gothic" pitchFamily="82" charset="0"/>
            </a:rPr>
            <a:t> stage analysis</a:t>
          </a:r>
          <a:endParaRPr lang="en-US" sz="1000" dirty="0">
            <a:solidFill>
              <a:srgbClr val="FFC000"/>
            </a:solidFill>
            <a:latin typeface="Showcard Gothic" pitchFamily="82" charset="0"/>
          </a:endParaRPr>
        </a:p>
      </dgm:t>
    </dgm:pt>
    <dgm:pt modelId="{0425ABCB-B6FD-47F7-9328-D07EF962E001}" type="parTrans" cxnId="{7E2F59D5-94E1-4E1D-8B5B-9F9F43195FED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73FA61C1-61C7-4358-BD9F-4404C97805BA}" type="sibTrans" cxnId="{7E2F59D5-94E1-4E1D-8B5B-9F9F43195FED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25C72A52-14FB-45FF-90DE-C442F43677B4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Ensemble OI using signal EOFs</a:t>
          </a:r>
          <a:endParaRPr lang="en-US" sz="1400" b="1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1C179EAA-A882-420F-99B1-D43FB72CA6E3}" type="parTrans" cxnId="{AE9BB260-97AA-4A78-BAEB-5915D4791A5C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6750293B-2B5A-4A16-A4A6-FBCC6F35EEE0}" type="sibTrans" cxnId="{AE9BB260-97AA-4A78-BAEB-5915D4791A5C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CA5A50F8-A384-4EFC-89CB-4120241ED243}">
      <dgm:prSet phldrT="[Text]" custT="1"/>
      <dgm:spPr/>
      <dgm:t>
        <a:bodyPr/>
        <a:lstStyle/>
        <a:p>
          <a:r>
            <a:rPr lang="en-US" sz="1000" dirty="0" smtClean="0">
              <a:solidFill>
                <a:srgbClr val="FFC000"/>
              </a:solidFill>
              <a:latin typeface="Showcard Gothic" pitchFamily="82" charset="0"/>
            </a:rPr>
            <a:t>2</a:t>
          </a:r>
          <a:r>
            <a:rPr lang="en-US" sz="1000" baseline="30000" dirty="0" smtClean="0">
              <a:solidFill>
                <a:srgbClr val="FFC000"/>
              </a:solidFill>
              <a:latin typeface="Showcard Gothic" pitchFamily="82" charset="0"/>
            </a:rPr>
            <a:t>nd</a:t>
          </a:r>
          <a:r>
            <a:rPr lang="en-US" sz="1000" dirty="0" smtClean="0">
              <a:solidFill>
                <a:srgbClr val="FFC000"/>
              </a:solidFill>
              <a:latin typeface="Showcard Gothic" pitchFamily="82" charset="0"/>
            </a:rPr>
            <a:t> stage analysis</a:t>
          </a:r>
          <a:endParaRPr lang="en-US" sz="1000" dirty="0">
            <a:solidFill>
              <a:srgbClr val="FFC000"/>
            </a:solidFill>
            <a:latin typeface="Showcard Gothic" pitchFamily="82" charset="0"/>
          </a:endParaRPr>
        </a:p>
      </dgm:t>
    </dgm:pt>
    <dgm:pt modelId="{8BF2B243-0399-45C8-9E16-916857381A6A}" type="parTrans" cxnId="{1ED278C2-D2F0-449A-B904-A72C407FD9F3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2B70918B-98AD-45CB-95DB-6BE40B2FBBE4}" type="sibTrans" cxnId="{1ED278C2-D2F0-449A-B904-A72C407FD9F3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C8DAD7D1-FE43-4B9B-B453-5A80F35AE9C5}">
      <dgm:prSet phldrT="[Text]" custT="1"/>
      <dgm:spPr/>
      <dgm:t>
        <a:bodyPr/>
        <a:lstStyle/>
        <a:p>
          <a:r>
            <a:rPr lang="en-US" sz="900" dirty="0" smtClean="0">
              <a:latin typeface="Showcard Gothic" pitchFamily="82" charset="0"/>
            </a:rPr>
            <a:t>Ensemble forecasts</a:t>
          </a:r>
          <a:endParaRPr lang="en-US" sz="900" dirty="0">
            <a:latin typeface="Showcard Gothic" pitchFamily="82" charset="0"/>
          </a:endParaRPr>
        </a:p>
      </dgm:t>
    </dgm:pt>
    <dgm:pt modelId="{636EB4F6-11BC-4F24-BFBF-EA3B6E386D3A}" type="parTrans" cxnId="{81861203-A057-4E3F-989C-0159EF94584F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991BF382-4199-4413-8D88-75BAACA08307}" type="sibTrans" cxnId="{81861203-A057-4E3F-989C-0159EF94584F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5E06AD5A-9332-4796-9C64-F4C30A5403D9}">
      <dgm:prSet phldrT="[Text]" custT="1"/>
      <dgm:spPr/>
      <dgm:t>
        <a:bodyPr/>
        <a:lstStyle/>
        <a:p>
          <a:r>
            <a:rPr lang="en-US" sz="1000" dirty="0" smtClean="0">
              <a:latin typeface="Showcard Gothic" pitchFamily="82" charset="0"/>
            </a:rPr>
            <a:t>Forecast-error EOFs</a:t>
          </a:r>
          <a:endParaRPr lang="en-US" sz="1000" dirty="0">
            <a:latin typeface="Showcard Gothic" pitchFamily="82" charset="0"/>
          </a:endParaRPr>
        </a:p>
      </dgm:t>
    </dgm:pt>
    <dgm:pt modelId="{E4262A79-D771-442B-9DC6-CA81F27798BD}" type="parTrans" cxnId="{787FB306-F89F-4FF2-BA39-9FDBEC65FFE4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F540097A-69E1-406F-9309-7013E1D2FA98}" type="sibTrans" cxnId="{787FB306-F89F-4FF2-BA39-9FDBEC65FFE4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974A3E24-A41E-4EFA-9FB5-2F2CA6787F87}">
      <dgm:prSet custT="1"/>
      <dgm:spPr/>
      <dgm:t>
        <a:bodyPr/>
        <a:lstStyle/>
        <a:p>
          <a:pPr algn="ctr"/>
          <a:r>
            <a:rPr lang="en-US" sz="1300" b="1" spc="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Ensemble forecasts initialized from perturbations of 1</a:t>
          </a:r>
          <a:r>
            <a:rPr lang="en-US" sz="1300" b="1" spc="0" baseline="300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st</a:t>
          </a:r>
          <a:r>
            <a:rPr lang="en-US" sz="1300" b="1" spc="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 stage analysis</a:t>
          </a:r>
          <a:endParaRPr lang="en-US" sz="1300" b="1" spc="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29E15A1F-9021-45AF-A606-73DE52466976}" type="parTrans" cxnId="{5EC63E57-E84C-49FB-8A22-E929F3AE9069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2AC2A8EE-1586-4042-9891-AC31B201819F}" type="sibTrans" cxnId="{5EC63E57-E84C-49FB-8A22-E929F3AE9069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783C6AD2-AE8C-41E4-B968-774860BB446F}">
      <dgm:prSet custT="1"/>
      <dgm:spPr/>
      <dgm:t>
        <a:bodyPr/>
        <a:lstStyle/>
        <a:p>
          <a:pPr algn="l"/>
          <a:r>
            <a:rPr lang="en-US" sz="14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EOFs of large ensemble of drift-removed 30-60 day forecasts </a:t>
          </a:r>
          <a:endParaRPr lang="en-US" sz="1400" b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C296F02A-A54C-487A-A494-97883878150D}" type="parTrans" cxnId="{709863B1-6303-4EDB-8BBB-893155A61E50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EB51A625-8D40-41F3-BE47-F1265FFFA098}" type="sibTrans" cxnId="{709863B1-6303-4EDB-8BBB-893155A61E50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6BCC2F37-5C7A-40FF-B732-C08D5DB2CF13}">
      <dgm:prSet custT="1"/>
      <dgm:spPr/>
      <dgm:t>
        <a:bodyPr/>
        <a:lstStyle/>
        <a:p>
          <a:r>
            <a:rPr lang="en-US" sz="1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Ensemble OI with 20-leading forecast-error EOFs </a:t>
          </a:r>
          <a:endParaRPr lang="en-US" sz="1400" b="1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07EAF1A9-F23A-4764-B367-BD09EE2F6645}" type="parTrans" cxnId="{0435AEDC-871B-49D5-94C6-6484A054A7BD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3142643B-F3A1-47E8-A1A3-C61F0C741D36}" type="sibTrans" cxnId="{0435AEDC-871B-49D5-94C6-6484A054A7BD}">
      <dgm:prSet/>
      <dgm:spPr/>
      <dgm:t>
        <a:bodyPr/>
        <a:lstStyle/>
        <a:p>
          <a:endParaRPr lang="en-US">
            <a:latin typeface="Snap ITC" pitchFamily="82" charset="0"/>
          </a:endParaRPr>
        </a:p>
      </dgm:t>
    </dgm:pt>
    <dgm:pt modelId="{DB73D92E-8BA5-4F2C-B302-879A40357879}" type="pres">
      <dgm:prSet presAssocID="{16F479C0-7BFF-4D82-9861-2217609AE84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5B198A-74E1-4E87-801F-285344012754}" type="pres">
      <dgm:prSet presAssocID="{0C7D8D7B-05D7-4012-97C5-BE9DD3A39897}" presName="composite" presStyleCnt="0"/>
      <dgm:spPr/>
    </dgm:pt>
    <dgm:pt modelId="{22F9A39D-4DA4-4308-9CA9-F7E8C55738B6}" type="pres">
      <dgm:prSet presAssocID="{0C7D8D7B-05D7-4012-97C5-BE9DD3A39897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D5F19F-637A-4801-88ED-07A0DEB455FD}" type="pres">
      <dgm:prSet presAssocID="{0C7D8D7B-05D7-4012-97C5-BE9DD3A39897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5FE6A5-86AC-46DA-998D-0100DB19A027}" type="pres">
      <dgm:prSet presAssocID="{4844AB3D-C0A6-4052-B3EA-5633F97BAB2D}" presName="sp" presStyleCnt="0"/>
      <dgm:spPr/>
    </dgm:pt>
    <dgm:pt modelId="{D0A8493B-5C91-4E91-AB5D-1F1732B9D37D}" type="pres">
      <dgm:prSet presAssocID="{2E621041-01FE-435A-8BA2-B52922F04D05}" presName="composite" presStyleCnt="0"/>
      <dgm:spPr/>
    </dgm:pt>
    <dgm:pt modelId="{D5C5AA7A-354C-4033-8924-D9113EE5EAA1}" type="pres">
      <dgm:prSet presAssocID="{2E621041-01FE-435A-8BA2-B52922F04D05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C0BAE-BA35-4683-A529-47869555AE88}" type="pres">
      <dgm:prSet presAssocID="{2E621041-01FE-435A-8BA2-B52922F04D05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30FB0F-A1CD-4AB5-B3B0-78227538EA79}" type="pres">
      <dgm:prSet presAssocID="{B0CB7DBC-F9B4-4EF7-9ED4-96BDC88D82D8}" presName="sp" presStyleCnt="0"/>
      <dgm:spPr/>
    </dgm:pt>
    <dgm:pt modelId="{86DA515F-2DDA-4419-ADDC-5F32362F03D1}" type="pres">
      <dgm:prSet presAssocID="{460121D5-C754-4183-A704-D07D8931E190}" presName="composite" presStyleCnt="0"/>
      <dgm:spPr/>
    </dgm:pt>
    <dgm:pt modelId="{526C0DA1-AED1-4FC6-A4D5-8085AE269F23}" type="pres">
      <dgm:prSet presAssocID="{460121D5-C754-4183-A704-D07D8931E190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6B1754-2DD7-46A7-973E-FF20A9C75D0E}" type="pres">
      <dgm:prSet presAssocID="{460121D5-C754-4183-A704-D07D8931E190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3FF947-2EDC-4870-A648-954D2BC77DC6}" type="pres">
      <dgm:prSet presAssocID="{73FA61C1-61C7-4358-BD9F-4404C97805BA}" presName="sp" presStyleCnt="0"/>
      <dgm:spPr/>
    </dgm:pt>
    <dgm:pt modelId="{7B379E20-CEA2-451F-89D7-25CE2E245778}" type="pres">
      <dgm:prSet presAssocID="{C8DAD7D1-FE43-4B9B-B453-5A80F35AE9C5}" presName="composite" presStyleCnt="0"/>
      <dgm:spPr/>
    </dgm:pt>
    <dgm:pt modelId="{CD63BDDB-DB23-42DA-881E-24BF621EAB20}" type="pres">
      <dgm:prSet presAssocID="{C8DAD7D1-FE43-4B9B-B453-5A80F35AE9C5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357CC-0C5D-403D-9CCD-E8DA189DED15}" type="pres">
      <dgm:prSet presAssocID="{C8DAD7D1-FE43-4B9B-B453-5A80F35AE9C5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9117F8-052C-43D4-8DEC-006533967C2C}" type="pres">
      <dgm:prSet presAssocID="{991BF382-4199-4413-8D88-75BAACA08307}" presName="sp" presStyleCnt="0"/>
      <dgm:spPr/>
    </dgm:pt>
    <dgm:pt modelId="{D545CD1F-6E6D-42F4-87E7-9784A91E7F38}" type="pres">
      <dgm:prSet presAssocID="{5E06AD5A-9332-4796-9C64-F4C30A5403D9}" presName="composite" presStyleCnt="0"/>
      <dgm:spPr/>
    </dgm:pt>
    <dgm:pt modelId="{5089B5FF-F9C3-40FA-A190-59804A400512}" type="pres">
      <dgm:prSet presAssocID="{5E06AD5A-9332-4796-9C64-F4C30A5403D9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2D2FC5-C6A0-4F3F-8012-257231DD30C2}" type="pres">
      <dgm:prSet presAssocID="{5E06AD5A-9332-4796-9C64-F4C30A5403D9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8D11D5-6AC7-4961-AE14-0B92A1215C33}" type="pres">
      <dgm:prSet presAssocID="{F540097A-69E1-406F-9309-7013E1D2FA98}" presName="sp" presStyleCnt="0"/>
      <dgm:spPr/>
    </dgm:pt>
    <dgm:pt modelId="{5F5F7A77-61DB-468B-9025-E23F684DE5DC}" type="pres">
      <dgm:prSet presAssocID="{CA5A50F8-A384-4EFC-89CB-4120241ED243}" presName="composite" presStyleCnt="0"/>
      <dgm:spPr/>
    </dgm:pt>
    <dgm:pt modelId="{65674E4F-CA1E-401B-88F4-A3627FD72859}" type="pres">
      <dgm:prSet presAssocID="{CA5A50F8-A384-4EFC-89CB-4120241ED243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B5C08B-240E-4CC6-A20B-09DE687FD564}" type="pres">
      <dgm:prSet presAssocID="{CA5A50F8-A384-4EFC-89CB-4120241ED243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9BB260-97AA-4A78-BAEB-5915D4791A5C}" srcId="{460121D5-C754-4183-A704-D07D8931E190}" destId="{25C72A52-14FB-45FF-90DE-C442F43677B4}" srcOrd="0" destOrd="0" parTransId="{1C179EAA-A882-420F-99B1-D43FB72CA6E3}" sibTransId="{6750293B-2B5A-4A16-A4A6-FBCC6F35EEE0}"/>
    <dgm:cxn modelId="{0ACE96D8-FC87-46E7-A12C-6C10A50FD312}" type="presOf" srcId="{0C7D8D7B-05D7-4012-97C5-BE9DD3A39897}" destId="{22F9A39D-4DA4-4308-9CA9-F7E8C55738B6}" srcOrd="0" destOrd="0" presId="urn:microsoft.com/office/officeart/2005/8/layout/chevron2"/>
    <dgm:cxn modelId="{06318FE3-C6DE-41D9-8864-9B5062A30DC0}" type="presOf" srcId="{5E06AD5A-9332-4796-9C64-F4C30A5403D9}" destId="{5089B5FF-F9C3-40FA-A190-59804A400512}" srcOrd="0" destOrd="0" presId="urn:microsoft.com/office/officeart/2005/8/layout/chevron2"/>
    <dgm:cxn modelId="{81861203-A057-4E3F-989C-0159EF94584F}" srcId="{16F479C0-7BFF-4D82-9861-2217609AE84C}" destId="{C8DAD7D1-FE43-4B9B-B453-5A80F35AE9C5}" srcOrd="3" destOrd="0" parTransId="{636EB4F6-11BC-4F24-BFBF-EA3B6E386D3A}" sibTransId="{991BF382-4199-4413-8D88-75BAACA08307}"/>
    <dgm:cxn modelId="{7E2F59D5-94E1-4E1D-8B5B-9F9F43195FED}" srcId="{16F479C0-7BFF-4D82-9861-2217609AE84C}" destId="{460121D5-C754-4183-A704-D07D8931E190}" srcOrd="2" destOrd="0" parTransId="{0425ABCB-B6FD-47F7-9328-D07EF962E001}" sibTransId="{73FA61C1-61C7-4358-BD9F-4404C97805BA}"/>
    <dgm:cxn modelId="{01AD0E39-7079-4219-9DFA-B082EFBA46BD}" type="presOf" srcId="{C8DAD7D1-FE43-4B9B-B453-5A80F35AE9C5}" destId="{CD63BDDB-DB23-42DA-881E-24BF621EAB20}" srcOrd="0" destOrd="0" presId="urn:microsoft.com/office/officeart/2005/8/layout/chevron2"/>
    <dgm:cxn modelId="{3033CE47-EE16-4D27-8AA2-67B1B5F93581}" type="presOf" srcId="{91192174-D929-4085-A725-972AF1120F0F}" destId="{E2D5F19F-637A-4801-88ED-07A0DEB455FD}" srcOrd="0" destOrd="0" presId="urn:microsoft.com/office/officeart/2005/8/layout/chevron2"/>
    <dgm:cxn modelId="{1B3DDB1D-19B9-4E3B-B230-11DB68AE63F1}" type="presOf" srcId="{16F479C0-7BFF-4D82-9861-2217609AE84C}" destId="{DB73D92E-8BA5-4F2C-B302-879A40357879}" srcOrd="0" destOrd="0" presId="urn:microsoft.com/office/officeart/2005/8/layout/chevron2"/>
    <dgm:cxn modelId="{C6E1ADE2-3AF1-473A-9E8B-38E81CD691CC}" type="presOf" srcId="{783C6AD2-AE8C-41E4-B968-774860BB446F}" destId="{042D2FC5-C6A0-4F3F-8012-257231DD30C2}" srcOrd="0" destOrd="0" presId="urn:microsoft.com/office/officeart/2005/8/layout/chevron2"/>
    <dgm:cxn modelId="{41A90AD8-6C3D-47DE-B61D-FD24F0492EF4}" type="presOf" srcId="{460121D5-C754-4183-A704-D07D8931E190}" destId="{526C0DA1-AED1-4FC6-A4D5-8085AE269F23}" srcOrd="0" destOrd="0" presId="urn:microsoft.com/office/officeart/2005/8/layout/chevron2"/>
    <dgm:cxn modelId="{0435AEDC-871B-49D5-94C6-6484A054A7BD}" srcId="{CA5A50F8-A384-4EFC-89CB-4120241ED243}" destId="{6BCC2F37-5C7A-40FF-B732-C08D5DB2CF13}" srcOrd="0" destOrd="0" parTransId="{07EAF1A9-F23A-4764-B367-BD09EE2F6645}" sibTransId="{3142643B-F3A1-47E8-A1A3-C61F0C741D36}"/>
    <dgm:cxn modelId="{4F2C1758-9B0D-4C87-A425-14173CBE7D63}" type="presOf" srcId="{2E621041-01FE-435A-8BA2-B52922F04D05}" destId="{D5C5AA7A-354C-4033-8924-D9113EE5EAA1}" srcOrd="0" destOrd="0" presId="urn:microsoft.com/office/officeart/2005/8/layout/chevron2"/>
    <dgm:cxn modelId="{3284288A-462B-4938-887E-D550930AECDF}" type="presOf" srcId="{CA5A50F8-A384-4EFC-89CB-4120241ED243}" destId="{65674E4F-CA1E-401B-88F4-A3627FD72859}" srcOrd="0" destOrd="0" presId="urn:microsoft.com/office/officeart/2005/8/layout/chevron2"/>
    <dgm:cxn modelId="{04A192F2-CC66-4C49-A090-849EFA51DEE6}" srcId="{2E621041-01FE-435A-8BA2-B52922F04D05}" destId="{774EBA26-EAF9-4CD6-8045-55AB2BE539BA}" srcOrd="0" destOrd="0" parTransId="{DD48677D-902A-4C12-A7C1-DBBC7E0EE505}" sibTransId="{B13E9F00-1017-47A3-9171-758FB1306358}"/>
    <dgm:cxn modelId="{1ED278C2-D2F0-449A-B904-A72C407FD9F3}" srcId="{16F479C0-7BFF-4D82-9861-2217609AE84C}" destId="{CA5A50F8-A384-4EFC-89CB-4120241ED243}" srcOrd="5" destOrd="0" parTransId="{8BF2B243-0399-45C8-9E16-916857381A6A}" sibTransId="{2B70918B-98AD-45CB-95DB-6BE40B2FBBE4}"/>
    <dgm:cxn modelId="{709863B1-6303-4EDB-8BBB-893155A61E50}" srcId="{5E06AD5A-9332-4796-9C64-F4C30A5403D9}" destId="{783C6AD2-AE8C-41E4-B968-774860BB446F}" srcOrd="0" destOrd="0" parTransId="{C296F02A-A54C-487A-A494-97883878150D}" sibTransId="{EB51A625-8D40-41F3-BE47-F1265FFFA098}"/>
    <dgm:cxn modelId="{DFC97A46-66A6-434D-8AF8-C2761A0EAF16}" type="presOf" srcId="{25C72A52-14FB-45FF-90DE-C442F43677B4}" destId="{466B1754-2DD7-46A7-973E-FF20A9C75D0E}" srcOrd="0" destOrd="0" presId="urn:microsoft.com/office/officeart/2005/8/layout/chevron2"/>
    <dgm:cxn modelId="{B0354606-BFE5-4B07-AEEE-A7DF12270F32}" srcId="{16F479C0-7BFF-4D82-9861-2217609AE84C}" destId="{2E621041-01FE-435A-8BA2-B52922F04D05}" srcOrd="1" destOrd="0" parTransId="{621D6C1D-C7C8-4EE0-969F-164F2CF9100A}" sibTransId="{B0CB7DBC-F9B4-4EF7-9ED4-96BDC88D82D8}"/>
    <dgm:cxn modelId="{5EC63E57-E84C-49FB-8A22-E929F3AE9069}" srcId="{C8DAD7D1-FE43-4B9B-B453-5A80F35AE9C5}" destId="{974A3E24-A41E-4EFA-9FB5-2F2CA6787F87}" srcOrd="0" destOrd="0" parTransId="{29E15A1F-9021-45AF-A606-73DE52466976}" sibTransId="{2AC2A8EE-1586-4042-9891-AC31B201819F}"/>
    <dgm:cxn modelId="{1E87D903-38C4-4164-8A35-DC35F106B611}" type="presOf" srcId="{774EBA26-EAF9-4CD6-8045-55AB2BE539BA}" destId="{AF0C0BAE-BA35-4683-A529-47869555AE88}" srcOrd="0" destOrd="0" presId="urn:microsoft.com/office/officeart/2005/8/layout/chevron2"/>
    <dgm:cxn modelId="{EEC0C197-CFCE-4C2D-9581-A4E7604CE013}" srcId="{0C7D8D7B-05D7-4012-97C5-BE9DD3A39897}" destId="{91192174-D929-4085-A725-972AF1120F0F}" srcOrd="0" destOrd="0" parTransId="{B71999E7-B2E3-49F0-8023-55F349AE374C}" sibTransId="{B7602D3B-ADDD-44EC-B495-2AD0AA7438B3}"/>
    <dgm:cxn modelId="{AD989670-66AC-4BA8-BF61-86FD5C216165}" type="presOf" srcId="{6BCC2F37-5C7A-40FF-B732-C08D5DB2CF13}" destId="{B1B5C08B-240E-4CC6-A20B-09DE687FD564}" srcOrd="0" destOrd="0" presId="urn:microsoft.com/office/officeart/2005/8/layout/chevron2"/>
    <dgm:cxn modelId="{014E04F4-BDF6-43A4-9ACA-029D5E55CEEC}" srcId="{16F479C0-7BFF-4D82-9861-2217609AE84C}" destId="{0C7D8D7B-05D7-4012-97C5-BE9DD3A39897}" srcOrd="0" destOrd="0" parTransId="{17438301-01EB-4042-B72E-400DEF7E457F}" sibTransId="{4844AB3D-C0A6-4052-B3EA-5633F97BAB2D}"/>
    <dgm:cxn modelId="{6BBC5B40-B0EF-44B1-BBDC-19D4A96D217C}" type="presOf" srcId="{974A3E24-A41E-4EFA-9FB5-2F2CA6787F87}" destId="{CC7357CC-0C5D-403D-9CCD-E8DA189DED15}" srcOrd="0" destOrd="0" presId="urn:microsoft.com/office/officeart/2005/8/layout/chevron2"/>
    <dgm:cxn modelId="{787FB306-F89F-4FF2-BA39-9FDBEC65FFE4}" srcId="{16F479C0-7BFF-4D82-9861-2217609AE84C}" destId="{5E06AD5A-9332-4796-9C64-F4C30A5403D9}" srcOrd="4" destOrd="0" parTransId="{E4262A79-D771-442B-9DC6-CA81F27798BD}" sibTransId="{F540097A-69E1-406F-9309-7013E1D2FA98}"/>
    <dgm:cxn modelId="{C1A94D2B-7B06-42B2-91A6-E82A6BDB84C4}" type="presParOf" srcId="{DB73D92E-8BA5-4F2C-B302-879A40357879}" destId="{1E5B198A-74E1-4E87-801F-285344012754}" srcOrd="0" destOrd="0" presId="urn:microsoft.com/office/officeart/2005/8/layout/chevron2"/>
    <dgm:cxn modelId="{5D6A98C8-6822-409B-B41E-1C2046B717E8}" type="presParOf" srcId="{1E5B198A-74E1-4E87-801F-285344012754}" destId="{22F9A39D-4DA4-4308-9CA9-F7E8C55738B6}" srcOrd="0" destOrd="0" presId="urn:microsoft.com/office/officeart/2005/8/layout/chevron2"/>
    <dgm:cxn modelId="{E2143EBB-5330-4D24-AA82-E7CC7E9FC378}" type="presParOf" srcId="{1E5B198A-74E1-4E87-801F-285344012754}" destId="{E2D5F19F-637A-4801-88ED-07A0DEB455FD}" srcOrd="1" destOrd="0" presId="urn:microsoft.com/office/officeart/2005/8/layout/chevron2"/>
    <dgm:cxn modelId="{51AF5D03-A468-4EAF-81FD-024C7057813C}" type="presParOf" srcId="{DB73D92E-8BA5-4F2C-B302-879A40357879}" destId="{8D5FE6A5-86AC-46DA-998D-0100DB19A027}" srcOrd="1" destOrd="0" presId="urn:microsoft.com/office/officeart/2005/8/layout/chevron2"/>
    <dgm:cxn modelId="{EC3C5FE5-FA09-43C6-9A86-848EE8835758}" type="presParOf" srcId="{DB73D92E-8BA5-4F2C-B302-879A40357879}" destId="{D0A8493B-5C91-4E91-AB5D-1F1732B9D37D}" srcOrd="2" destOrd="0" presId="urn:microsoft.com/office/officeart/2005/8/layout/chevron2"/>
    <dgm:cxn modelId="{365E6E62-86F9-455F-8E10-CE6AFBB9F6D2}" type="presParOf" srcId="{D0A8493B-5C91-4E91-AB5D-1F1732B9D37D}" destId="{D5C5AA7A-354C-4033-8924-D9113EE5EAA1}" srcOrd="0" destOrd="0" presId="urn:microsoft.com/office/officeart/2005/8/layout/chevron2"/>
    <dgm:cxn modelId="{3BF80234-45BC-406C-BBE3-3D5E3443D43E}" type="presParOf" srcId="{D0A8493B-5C91-4E91-AB5D-1F1732B9D37D}" destId="{AF0C0BAE-BA35-4683-A529-47869555AE88}" srcOrd="1" destOrd="0" presId="urn:microsoft.com/office/officeart/2005/8/layout/chevron2"/>
    <dgm:cxn modelId="{0B500FD7-011D-4182-8818-01F660B2640A}" type="presParOf" srcId="{DB73D92E-8BA5-4F2C-B302-879A40357879}" destId="{5630FB0F-A1CD-4AB5-B3B0-78227538EA79}" srcOrd="3" destOrd="0" presId="urn:microsoft.com/office/officeart/2005/8/layout/chevron2"/>
    <dgm:cxn modelId="{2A7B238B-F828-4B89-8461-A8AE44D67484}" type="presParOf" srcId="{DB73D92E-8BA5-4F2C-B302-879A40357879}" destId="{86DA515F-2DDA-4419-ADDC-5F32362F03D1}" srcOrd="4" destOrd="0" presId="urn:microsoft.com/office/officeart/2005/8/layout/chevron2"/>
    <dgm:cxn modelId="{AA76D316-E692-4821-914D-AA9FDAB8A491}" type="presParOf" srcId="{86DA515F-2DDA-4419-ADDC-5F32362F03D1}" destId="{526C0DA1-AED1-4FC6-A4D5-8085AE269F23}" srcOrd="0" destOrd="0" presId="urn:microsoft.com/office/officeart/2005/8/layout/chevron2"/>
    <dgm:cxn modelId="{E04CC6B7-20E3-4064-807D-81395BDC888F}" type="presParOf" srcId="{86DA515F-2DDA-4419-ADDC-5F32362F03D1}" destId="{466B1754-2DD7-46A7-973E-FF20A9C75D0E}" srcOrd="1" destOrd="0" presId="urn:microsoft.com/office/officeart/2005/8/layout/chevron2"/>
    <dgm:cxn modelId="{1E265589-BAE7-46A7-9669-7E3FC603629E}" type="presParOf" srcId="{DB73D92E-8BA5-4F2C-B302-879A40357879}" destId="{393FF947-2EDC-4870-A648-954D2BC77DC6}" srcOrd="5" destOrd="0" presId="urn:microsoft.com/office/officeart/2005/8/layout/chevron2"/>
    <dgm:cxn modelId="{2542C040-87AD-43A6-B267-218A6574A9C6}" type="presParOf" srcId="{DB73D92E-8BA5-4F2C-B302-879A40357879}" destId="{7B379E20-CEA2-451F-89D7-25CE2E245778}" srcOrd="6" destOrd="0" presId="urn:microsoft.com/office/officeart/2005/8/layout/chevron2"/>
    <dgm:cxn modelId="{09C0A389-5E82-4C8E-9C08-B0C2D7EE14CE}" type="presParOf" srcId="{7B379E20-CEA2-451F-89D7-25CE2E245778}" destId="{CD63BDDB-DB23-42DA-881E-24BF621EAB20}" srcOrd="0" destOrd="0" presId="urn:microsoft.com/office/officeart/2005/8/layout/chevron2"/>
    <dgm:cxn modelId="{D379C88D-D236-402C-9F40-DD5B8E0BBEE0}" type="presParOf" srcId="{7B379E20-CEA2-451F-89D7-25CE2E245778}" destId="{CC7357CC-0C5D-403D-9CCD-E8DA189DED15}" srcOrd="1" destOrd="0" presId="urn:microsoft.com/office/officeart/2005/8/layout/chevron2"/>
    <dgm:cxn modelId="{24BC2E1C-058D-4437-BAE3-94E7AD596B3D}" type="presParOf" srcId="{DB73D92E-8BA5-4F2C-B302-879A40357879}" destId="{9B9117F8-052C-43D4-8DEC-006533967C2C}" srcOrd="7" destOrd="0" presId="urn:microsoft.com/office/officeart/2005/8/layout/chevron2"/>
    <dgm:cxn modelId="{0A6C06E3-2228-42EA-ABBB-AFEF14422D94}" type="presParOf" srcId="{DB73D92E-8BA5-4F2C-B302-879A40357879}" destId="{D545CD1F-6E6D-42F4-87E7-9784A91E7F38}" srcOrd="8" destOrd="0" presId="urn:microsoft.com/office/officeart/2005/8/layout/chevron2"/>
    <dgm:cxn modelId="{D15F86C5-ADCB-4C7F-BA58-4B273DB5FBFA}" type="presParOf" srcId="{D545CD1F-6E6D-42F4-87E7-9784A91E7F38}" destId="{5089B5FF-F9C3-40FA-A190-59804A400512}" srcOrd="0" destOrd="0" presId="urn:microsoft.com/office/officeart/2005/8/layout/chevron2"/>
    <dgm:cxn modelId="{BF17B182-E43E-4A84-B81A-51A8ED8B98D0}" type="presParOf" srcId="{D545CD1F-6E6D-42F4-87E7-9784A91E7F38}" destId="{042D2FC5-C6A0-4F3F-8012-257231DD30C2}" srcOrd="1" destOrd="0" presId="urn:microsoft.com/office/officeart/2005/8/layout/chevron2"/>
    <dgm:cxn modelId="{C91E89BE-4402-4C0D-AD1D-DDBB5A267DD0}" type="presParOf" srcId="{DB73D92E-8BA5-4F2C-B302-879A40357879}" destId="{0E8D11D5-6AC7-4961-AE14-0B92A1215C33}" srcOrd="9" destOrd="0" presId="urn:microsoft.com/office/officeart/2005/8/layout/chevron2"/>
    <dgm:cxn modelId="{8816F877-EF51-4634-AEF4-4A7F1F0C2912}" type="presParOf" srcId="{DB73D92E-8BA5-4F2C-B302-879A40357879}" destId="{5F5F7A77-61DB-468B-9025-E23F684DE5DC}" srcOrd="10" destOrd="0" presId="urn:microsoft.com/office/officeart/2005/8/layout/chevron2"/>
    <dgm:cxn modelId="{D4C970B4-DE40-4771-8182-96C927BBE7D7}" type="presParOf" srcId="{5F5F7A77-61DB-468B-9025-E23F684DE5DC}" destId="{65674E4F-CA1E-401B-88F4-A3627FD72859}" srcOrd="0" destOrd="0" presId="urn:microsoft.com/office/officeart/2005/8/layout/chevron2"/>
    <dgm:cxn modelId="{6A0F714B-61C1-4F63-8CD0-FE74A4410E29}" type="presParOf" srcId="{5F5F7A77-61DB-468B-9025-E23F684DE5DC}" destId="{B1B5C08B-240E-4CC6-A20B-09DE687FD56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011A97-55D8-481A-A8D4-3D6C3ED3D66C}" type="doc">
      <dgm:prSet loTypeId="urn:microsoft.com/office/officeart/2005/8/layout/chevron2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E41C3DF0-8F46-489A-B02B-7004790FBCF5}">
      <dgm:prSet phldrT="[Text]" custT="1"/>
      <dgm:spPr/>
      <dgm:t>
        <a:bodyPr/>
        <a:lstStyle/>
        <a:p>
          <a:r>
            <a:rPr lang="en-US" sz="1400" dirty="0" err="1" smtClean="0">
              <a:latin typeface="Showcard Gothic" pitchFamily="82" charset="0"/>
            </a:rPr>
            <a:t>Univariate</a:t>
          </a:r>
          <a:r>
            <a:rPr lang="en-US" sz="1400" dirty="0" smtClean="0">
              <a:latin typeface="Showcard Gothic" pitchFamily="82" charset="0"/>
            </a:rPr>
            <a:t> update of observed variable</a:t>
          </a:r>
          <a:endParaRPr lang="en-US" sz="1400" dirty="0">
            <a:latin typeface="Showcard Gothic" pitchFamily="82" charset="0"/>
          </a:endParaRPr>
        </a:p>
      </dgm:t>
    </dgm:pt>
    <dgm:pt modelId="{E6E673C0-029F-4558-9E23-B127759DA89C}" type="parTrans" cxnId="{79C6D057-5EC5-4673-9B57-7220DB0A03BF}">
      <dgm:prSet/>
      <dgm:spPr/>
      <dgm:t>
        <a:bodyPr/>
        <a:lstStyle/>
        <a:p>
          <a:endParaRPr lang="en-US"/>
        </a:p>
      </dgm:t>
    </dgm:pt>
    <dgm:pt modelId="{AC1B6DC5-9571-490C-804D-A29E4C7E584B}" type="sibTrans" cxnId="{79C6D057-5EC5-4673-9B57-7220DB0A03BF}">
      <dgm:prSet/>
      <dgm:spPr/>
      <dgm:t>
        <a:bodyPr/>
        <a:lstStyle/>
        <a:p>
          <a:endParaRPr lang="en-US"/>
        </a:p>
      </dgm:t>
    </dgm:pt>
    <dgm:pt modelId="{63FE806B-2A91-43A7-A832-124B1BDE61B0}">
      <dgm:prSet phldrT="[Text]" custT="1"/>
      <dgm:spPr/>
      <dgm:t>
        <a:bodyPr/>
        <a:lstStyle/>
        <a:p>
          <a:pPr algn="ctr"/>
          <a:r>
            <a:rPr lang="en-US" sz="16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Local variance estimated from spatial distribution of variables in high-pass filtered background</a:t>
          </a:r>
        </a:p>
      </dgm:t>
    </dgm:pt>
    <dgm:pt modelId="{3F673F57-CB10-4F16-844D-A7B9564FBA65}" type="parTrans" cxnId="{77FFE31C-5D26-4E25-A961-54A05B30858A}">
      <dgm:prSet/>
      <dgm:spPr/>
      <dgm:t>
        <a:bodyPr/>
        <a:lstStyle/>
        <a:p>
          <a:endParaRPr lang="en-US"/>
        </a:p>
      </dgm:t>
    </dgm:pt>
    <dgm:pt modelId="{B30AC412-83D8-4F5E-8F7C-748BC4794575}" type="sibTrans" cxnId="{77FFE31C-5D26-4E25-A961-54A05B30858A}">
      <dgm:prSet/>
      <dgm:spPr/>
      <dgm:t>
        <a:bodyPr/>
        <a:lstStyle/>
        <a:p>
          <a:endParaRPr lang="en-US"/>
        </a:p>
      </dgm:t>
    </dgm:pt>
    <dgm:pt modelId="{4180AB07-19B2-4D5A-96C9-85112656D84D}">
      <dgm:prSet phldrT="[Text]" custT="1"/>
      <dgm:spPr/>
      <dgm:t>
        <a:bodyPr/>
        <a:lstStyle/>
        <a:p>
          <a:r>
            <a:rPr lang="en-US" sz="1400" dirty="0" smtClean="0">
              <a:latin typeface="Showcard Gothic" pitchFamily="82" charset="0"/>
            </a:rPr>
            <a:t>projection onto un-observed variables </a:t>
          </a:r>
          <a:endParaRPr lang="en-US" sz="1400" dirty="0">
            <a:latin typeface="Showcard Gothic" pitchFamily="82" charset="0"/>
          </a:endParaRPr>
        </a:p>
      </dgm:t>
    </dgm:pt>
    <dgm:pt modelId="{4E7C183A-1FB0-4AF2-A318-300D11399754}" type="parTrans" cxnId="{3A9092E0-BEBA-4092-92CC-31AA1565A0F3}">
      <dgm:prSet/>
      <dgm:spPr/>
      <dgm:t>
        <a:bodyPr/>
        <a:lstStyle/>
        <a:p>
          <a:endParaRPr lang="en-US"/>
        </a:p>
      </dgm:t>
    </dgm:pt>
    <dgm:pt modelId="{164B97D9-733A-46ED-A94A-43B2360737C0}" type="sibTrans" cxnId="{3A9092E0-BEBA-4092-92CC-31AA1565A0F3}">
      <dgm:prSet/>
      <dgm:spPr/>
      <dgm:t>
        <a:bodyPr/>
        <a:lstStyle/>
        <a:p>
          <a:endParaRPr lang="en-US"/>
        </a:p>
      </dgm:t>
    </dgm:pt>
    <dgm:pt modelId="{64908653-58C6-4EF9-B4B8-0BCDF4363BD4}">
      <dgm:prSet phldrT="[Text]" custT="1"/>
      <dgm:spPr/>
      <dgm:t>
        <a:bodyPr/>
        <a:lstStyle/>
        <a:p>
          <a:pPr algn="ctr"/>
          <a:r>
            <a:rPr lang="en-US" sz="1600" b="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Local cross-field </a:t>
          </a:r>
          <a:r>
            <a:rPr lang="en-US" sz="1600" b="0" dirty="0" err="1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covariances</a:t>
          </a:r>
          <a:r>
            <a:rPr lang="en-US" sz="1600" b="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 computed from local spatial distribution of variables in high-pass filtered background serve to update un-observed variables</a:t>
          </a:r>
        </a:p>
      </dgm:t>
    </dgm:pt>
    <dgm:pt modelId="{65304EED-9230-4AEE-BADC-61AE50E83954}" type="parTrans" cxnId="{B0B2EE4D-76E5-41E7-8692-F4C616129164}">
      <dgm:prSet/>
      <dgm:spPr/>
      <dgm:t>
        <a:bodyPr/>
        <a:lstStyle/>
        <a:p>
          <a:endParaRPr lang="en-US"/>
        </a:p>
      </dgm:t>
    </dgm:pt>
    <dgm:pt modelId="{AA1FD9AC-418D-4D53-887C-524746DD51C6}" type="sibTrans" cxnId="{B0B2EE4D-76E5-41E7-8692-F4C616129164}">
      <dgm:prSet/>
      <dgm:spPr/>
      <dgm:t>
        <a:bodyPr/>
        <a:lstStyle/>
        <a:p>
          <a:endParaRPr lang="en-US"/>
        </a:p>
      </dgm:t>
    </dgm:pt>
    <dgm:pt modelId="{4E927756-B0C2-469F-B25A-7E983C2EDA30}" type="pres">
      <dgm:prSet presAssocID="{7D011A97-55D8-481A-A8D4-3D6C3ED3D66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5962CC-AA72-43D5-94E5-4DF470A381E9}" type="pres">
      <dgm:prSet presAssocID="{E41C3DF0-8F46-489A-B02B-7004790FBCF5}" presName="composite" presStyleCnt="0"/>
      <dgm:spPr/>
    </dgm:pt>
    <dgm:pt modelId="{69B2F165-E156-46B3-B1E7-655717BDC13D}" type="pres">
      <dgm:prSet presAssocID="{E41C3DF0-8F46-489A-B02B-7004790FBCF5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D6A998-A48B-45A7-824B-79EED8D54B51}" type="pres">
      <dgm:prSet presAssocID="{E41C3DF0-8F46-489A-B02B-7004790FBCF5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66FB76-0D04-4EEA-9774-89D8219692A5}" type="pres">
      <dgm:prSet presAssocID="{AC1B6DC5-9571-490C-804D-A29E4C7E584B}" presName="sp" presStyleCnt="0"/>
      <dgm:spPr/>
    </dgm:pt>
    <dgm:pt modelId="{B3478D57-826A-4123-A06E-40DE46791E9D}" type="pres">
      <dgm:prSet presAssocID="{4180AB07-19B2-4D5A-96C9-85112656D84D}" presName="composite" presStyleCnt="0"/>
      <dgm:spPr/>
    </dgm:pt>
    <dgm:pt modelId="{A98958E3-BC06-4FF8-B0F3-1AFAEFB7BB74}" type="pres">
      <dgm:prSet presAssocID="{4180AB07-19B2-4D5A-96C9-85112656D84D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7DF3FD-3981-480D-984A-EC1604E19F91}" type="pres">
      <dgm:prSet presAssocID="{4180AB07-19B2-4D5A-96C9-85112656D84D}" presName="descendantText" presStyleLbl="alignAcc1" presStyleIdx="1" presStyleCnt="2" custLinFactNeighborX="0" custLinFactNeighborY="-2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78DC5D-153A-4B3D-B795-85FE423F31D4}" type="presOf" srcId="{E41C3DF0-8F46-489A-B02B-7004790FBCF5}" destId="{69B2F165-E156-46B3-B1E7-655717BDC13D}" srcOrd="0" destOrd="0" presId="urn:microsoft.com/office/officeart/2005/8/layout/chevron2"/>
    <dgm:cxn modelId="{3A9092E0-BEBA-4092-92CC-31AA1565A0F3}" srcId="{7D011A97-55D8-481A-A8D4-3D6C3ED3D66C}" destId="{4180AB07-19B2-4D5A-96C9-85112656D84D}" srcOrd="1" destOrd="0" parTransId="{4E7C183A-1FB0-4AF2-A318-300D11399754}" sibTransId="{164B97D9-733A-46ED-A94A-43B2360737C0}"/>
    <dgm:cxn modelId="{77FFE31C-5D26-4E25-A961-54A05B30858A}" srcId="{E41C3DF0-8F46-489A-B02B-7004790FBCF5}" destId="{63FE806B-2A91-43A7-A832-124B1BDE61B0}" srcOrd="0" destOrd="0" parTransId="{3F673F57-CB10-4F16-844D-A7B9564FBA65}" sibTransId="{B30AC412-83D8-4F5E-8F7C-748BC4794575}"/>
    <dgm:cxn modelId="{79C6D057-5EC5-4673-9B57-7220DB0A03BF}" srcId="{7D011A97-55D8-481A-A8D4-3D6C3ED3D66C}" destId="{E41C3DF0-8F46-489A-B02B-7004790FBCF5}" srcOrd="0" destOrd="0" parTransId="{E6E673C0-029F-4558-9E23-B127759DA89C}" sibTransId="{AC1B6DC5-9571-490C-804D-A29E4C7E584B}"/>
    <dgm:cxn modelId="{FC923BB6-72B4-4929-A88E-845F56720E41}" type="presOf" srcId="{64908653-58C6-4EF9-B4B8-0BCDF4363BD4}" destId="{557DF3FD-3981-480D-984A-EC1604E19F91}" srcOrd="0" destOrd="0" presId="urn:microsoft.com/office/officeart/2005/8/layout/chevron2"/>
    <dgm:cxn modelId="{B0B2EE4D-76E5-41E7-8692-F4C616129164}" srcId="{4180AB07-19B2-4D5A-96C9-85112656D84D}" destId="{64908653-58C6-4EF9-B4B8-0BCDF4363BD4}" srcOrd="0" destOrd="0" parTransId="{65304EED-9230-4AEE-BADC-61AE50E83954}" sibTransId="{AA1FD9AC-418D-4D53-887C-524746DD51C6}"/>
    <dgm:cxn modelId="{ECC45C2F-2FDC-4252-BE02-FE5B6BD15395}" type="presOf" srcId="{7D011A97-55D8-481A-A8D4-3D6C3ED3D66C}" destId="{4E927756-B0C2-469F-B25A-7E983C2EDA30}" srcOrd="0" destOrd="0" presId="urn:microsoft.com/office/officeart/2005/8/layout/chevron2"/>
    <dgm:cxn modelId="{4235757A-7FFC-4592-9A00-20B8930CCBA7}" type="presOf" srcId="{4180AB07-19B2-4D5A-96C9-85112656D84D}" destId="{A98958E3-BC06-4FF8-B0F3-1AFAEFB7BB74}" srcOrd="0" destOrd="0" presId="urn:microsoft.com/office/officeart/2005/8/layout/chevron2"/>
    <dgm:cxn modelId="{E8C21236-B7EA-47FE-8059-B3AF6DA8B554}" type="presOf" srcId="{63FE806B-2A91-43A7-A832-124B1BDE61B0}" destId="{16D6A998-A48B-45A7-824B-79EED8D54B51}" srcOrd="0" destOrd="0" presId="urn:microsoft.com/office/officeart/2005/8/layout/chevron2"/>
    <dgm:cxn modelId="{99AB779D-FC41-4D28-826F-450C7232185A}" type="presParOf" srcId="{4E927756-B0C2-469F-B25A-7E983C2EDA30}" destId="{955962CC-AA72-43D5-94E5-4DF470A381E9}" srcOrd="0" destOrd="0" presId="urn:microsoft.com/office/officeart/2005/8/layout/chevron2"/>
    <dgm:cxn modelId="{890168F7-B5A5-45B9-93E6-E1A9C6ED99C9}" type="presParOf" srcId="{955962CC-AA72-43D5-94E5-4DF470A381E9}" destId="{69B2F165-E156-46B3-B1E7-655717BDC13D}" srcOrd="0" destOrd="0" presId="urn:microsoft.com/office/officeart/2005/8/layout/chevron2"/>
    <dgm:cxn modelId="{012923C8-6137-4124-9E00-F61F8376FDC9}" type="presParOf" srcId="{955962CC-AA72-43D5-94E5-4DF470A381E9}" destId="{16D6A998-A48B-45A7-824B-79EED8D54B51}" srcOrd="1" destOrd="0" presId="urn:microsoft.com/office/officeart/2005/8/layout/chevron2"/>
    <dgm:cxn modelId="{A1CCC25A-17DA-45BE-B760-4B4A7C34603A}" type="presParOf" srcId="{4E927756-B0C2-469F-B25A-7E983C2EDA30}" destId="{C166FB76-0D04-4EEA-9774-89D8219692A5}" srcOrd="1" destOrd="0" presId="urn:microsoft.com/office/officeart/2005/8/layout/chevron2"/>
    <dgm:cxn modelId="{6A1F438C-6EBB-4200-8829-A3C57B0DCB74}" type="presParOf" srcId="{4E927756-B0C2-469F-B25A-7E983C2EDA30}" destId="{B3478D57-826A-4123-A06E-40DE46791E9D}" srcOrd="2" destOrd="0" presId="urn:microsoft.com/office/officeart/2005/8/layout/chevron2"/>
    <dgm:cxn modelId="{073AB286-79A9-453C-89E5-61E718103D00}" type="presParOf" srcId="{B3478D57-826A-4123-A06E-40DE46791E9D}" destId="{A98958E3-BC06-4FF8-B0F3-1AFAEFB7BB74}" srcOrd="0" destOrd="0" presId="urn:microsoft.com/office/officeart/2005/8/layout/chevron2"/>
    <dgm:cxn modelId="{34961E01-0A84-454D-B843-D9F5706A9D56}" type="presParOf" srcId="{B3478D57-826A-4123-A06E-40DE46791E9D}" destId="{557DF3FD-3981-480D-984A-EC1604E19F9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2F9A39D-4DA4-4308-9CA9-F7E8C55738B6}">
      <dsp:nvSpPr>
        <dsp:cNvPr id="0" name=""/>
        <dsp:cNvSpPr/>
      </dsp:nvSpPr>
      <dsp:spPr>
        <a:xfrm rot="5400000">
          <a:off x="-137116" y="141341"/>
          <a:ext cx="914107" cy="639875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Showcard Gothic" pitchFamily="82" charset="0"/>
            </a:rPr>
            <a:t>Baseline ensemble</a:t>
          </a:r>
          <a:endParaRPr lang="en-US" sz="1000" kern="1200" dirty="0">
            <a:latin typeface="Showcard Gothic" pitchFamily="82" charset="0"/>
          </a:endParaRPr>
        </a:p>
      </dsp:txBody>
      <dsp:txXfrm rot="5400000">
        <a:off x="-137116" y="141341"/>
        <a:ext cx="914107" cy="639875"/>
      </dsp:txXfrm>
    </dsp:sp>
    <dsp:sp modelId="{E2D5F19F-637A-4801-88ED-07A0DEB455FD}">
      <dsp:nvSpPr>
        <dsp:cNvPr id="0" name=""/>
        <dsp:cNvSpPr/>
      </dsp:nvSpPr>
      <dsp:spPr>
        <a:xfrm rot="5400000">
          <a:off x="3868555" y="-3224455"/>
          <a:ext cx="594482" cy="70518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Ensemble of 20 coupled GEOS5 runs without data assimilation</a:t>
          </a:r>
          <a:endParaRPr lang="en-US" sz="1400" b="1" kern="120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cs typeface="Times New Roman" pitchFamily="18" charset="0"/>
          </a:endParaRPr>
        </a:p>
      </dsp:txBody>
      <dsp:txXfrm rot="5400000">
        <a:off x="3868555" y="-3224455"/>
        <a:ext cx="594482" cy="7051843"/>
      </dsp:txXfrm>
    </dsp:sp>
    <dsp:sp modelId="{D5C5AA7A-354C-4033-8924-D9113EE5EAA1}">
      <dsp:nvSpPr>
        <dsp:cNvPr id="0" name=""/>
        <dsp:cNvSpPr/>
      </dsp:nvSpPr>
      <dsp:spPr>
        <a:xfrm rot="5400000">
          <a:off x="-137116" y="957589"/>
          <a:ext cx="914107" cy="639875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216"/>
                <a:lumOff val="569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216"/>
                <a:lumOff val="569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216"/>
                <a:lumOff val="56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Showcard Gothic" pitchFamily="82" charset="0"/>
            </a:rPr>
            <a:t>Signal EOFs</a:t>
          </a:r>
          <a:endParaRPr lang="en-US" sz="1100" kern="1200" dirty="0">
            <a:latin typeface="Showcard Gothic" pitchFamily="82" charset="0"/>
          </a:endParaRPr>
        </a:p>
      </dsp:txBody>
      <dsp:txXfrm rot="5400000">
        <a:off x="-137116" y="957589"/>
        <a:ext cx="914107" cy="639875"/>
      </dsp:txXfrm>
    </dsp:sp>
    <dsp:sp modelId="{AF0C0BAE-BA35-4683-A529-47869555AE88}">
      <dsp:nvSpPr>
        <dsp:cNvPr id="0" name=""/>
        <dsp:cNvSpPr/>
      </dsp:nvSpPr>
      <dsp:spPr>
        <a:xfrm rot="5400000">
          <a:off x="3868712" y="-2408363"/>
          <a:ext cx="594170" cy="70518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2216"/>
              <a:lumOff val="56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“Signal EOFS” of baseline ensemble variability</a:t>
          </a:r>
          <a:endParaRPr lang="en-US" sz="1400" b="1" kern="120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5400000">
        <a:off x="3868712" y="-2408363"/>
        <a:ext cx="594170" cy="7051843"/>
      </dsp:txXfrm>
    </dsp:sp>
    <dsp:sp modelId="{526C0DA1-AED1-4FC6-A4D5-8085AE269F23}">
      <dsp:nvSpPr>
        <dsp:cNvPr id="0" name=""/>
        <dsp:cNvSpPr/>
      </dsp:nvSpPr>
      <dsp:spPr>
        <a:xfrm rot="5400000">
          <a:off x="-137116" y="1773837"/>
          <a:ext cx="914107" cy="639875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4432"/>
                <a:lumOff val="1138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4432"/>
                <a:lumOff val="1138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4432"/>
                <a:lumOff val="113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FFC000"/>
              </a:solidFill>
              <a:latin typeface="Showcard Gothic" pitchFamily="82" charset="0"/>
            </a:rPr>
            <a:t>1</a:t>
          </a:r>
          <a:r>
            <a:rPr lang="en-US" sz="1000" kern="1200" baseline="30000" dirty="0" smtClean="0">
              <a:solidFill>
                <a:srgbClr val="FFC000"/>
              </a:solidFill>
              <a:latin typeface="Showcard Gothic" pitchFamily="82" charset="0"/>
            </a:rPr>
            <a:t>st</a:t>
          </a:r>
          <a:r>
            <a:rPr lang="en-US" sz="1000" kern="1200" dirty="0" smtClean="0">
              <a:solidFill>
                <a:srgbClr val="FFC000"/>
              </a:solidFill>
              <a:latin typeface="Showcard Gothic" pitchFamily="82" charset="0"/>
            </a:rPr>
            <a:t> stage analysis</a:t>
          </a:r>
          <a:endParaRPr lang="en-US" sz="1000" kern="1200" dirty="0">
            <a:solidFill>
              <a:srgbClr val="FFC000"/>
            </a:solidFill>
            <a:latin typeface="Showcard Gothic" pitchFamily="82" charset="0"/>
          </a:endParaRPr>
        </a:p>
      </dsp:txBody>
      <dsp:txXfrm rot="5400000">
        <a:off x="-137116" y="1773837"/>
        <a:ext cx="914107" cy="639875"/>
      </dsp:txXfrm>
    </dsp:sp>
    <dsp:sp modelId="{466B1754-2DD7-46A7-973E-FF20A9C75D0E}">
      <dsp:nvSpPr>
        <dsp:cNvPr id="0" name=""/>
        <dsp:cNvSpPr/>
      </dsp:nvSpPr>
      <dsp:spPr>
        <a:xfrm rot="5400000">
          <a:off x="3868712" y="-1592115"/>
          <a:ext cx="594170" cy="70518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4432"/>
              <a:lumOff val="1138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Ensemble OI using signal EOFs</a:t>
          </a:r>
          <a:endParaRPr lang="en-US" sz="1400" b="1" kern="1200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5400000">
        <a:off x="3868712" y="-1592115"/>
        <a:ext cx="594170" cy="7051843"/>
      </dsp:txXfrm>
    </dsp:sp>
    <dsp:sp modelId="{CD63BDDB-DB23-42DA-881E-24BF621EAB20}">
      <dsp:nvSpPr>
        <dsp:cNvPr id="0" name=""/>
        <dsp:cNvSpPr/>
      </dsp:nvSpPr>
      <dsp:spPr>
        <a:xfrm rot="5400000">
          <a:off x="-137116" y="2590085"/>
          <a:ext cx="914107" cy="639875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6649"/>
                <a:lumOff val="1706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6649"/>
                <a:lumOff val="1706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6649"/>
                <a:lumOff val="170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Showcard Gothic" pitchFamily="82" charset="0"/>
            </a:rPr>
            <a:t>Ensemble forecasts</a:t>
          </a:r>
          <a:endParaRPr lang="en-US" sz="900" kern="1200" dirty="0">
            <a:latin typeface="Showcard Gothic" pitchFamily="82" charset="0"/>
          </a:endParaRPr>
        </a:p>
      </dsp:txBody>
      <dsp:txXfrm rot="5400000">
        <a:off x="-137116" y="2590085"/>
        <a:ext cx="914107" cy="639875"/>
      </dsp:txXfrm>
    </dsp:sp>
    <dsp:sp modelId="{CC7357CC-0C5D-403D-9CCD-E8DA189DED15}">
      <dsp:nvSpPr>
        <dsp:cNvPr id="0" name=""/>
        <dsp:cNvSpPr/>
      </dsp:nvSpPr>
      <dsp:spPr>
        <a:xfrm rot="5400000">
          <a:off x="3868712" y="-775867"/>
          <a:ext cx="594170" cy="70518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6649"/>
              <a:lumOff val="1706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spc="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Ensemble forecasts initialized from perturbations of 1</a:t>
          </a:r>
          <a:r>
            <a:rPr lang="en-US" sz="1300" b="1" kern="1200" spc="0" baseline="300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st</a:t>
          </a:r>
          <a:r>
            <a:rPr lang="en-US" sz="1300" b="1" kern="1200" spc="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 stage analysis</a:t>
          </a:r>
          <a:endParaRPr lang="en-US" sz="1300" b="1" kern="1200" spc="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5400000">
        <a:off x="3868712" y="-775867"/>
        <a:ext cx="594170" cy="7051843"/>
      </dsp:txXfrm>
    </dsp:sp>
    <dsp:sp modelId="{5089B5FF-F9C3-40FA-A190-59804A400512}">
      <dsp:nvSpPr>
        <dsp:cNvPr id="0" name=""/>
        <dsp:cNvSpPr/>
      </dsp:nvSpPr>
      <dsp:spPr>
        <a:xfrm rot="5400000">
          <a:off x="-137116" y="3406334"/>
          <a:ext cx="914107" cy="639875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8865"/>
                <a:lumOff val="2275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8865"/>
                <a:lumOff val="2275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8865"/>
                <a:lumOff val="227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Showcard Gothic" pitchFamily="82" charset="0"/>
            </a:rPr>
            <a:t>Forecast-error EOFs</a:t>
          </a:r>
          <a:endParaRPr lang="en-US" sz="1000" kern="1200" dirty="0">
            <a:latin typeface="Showcard Gothic" pitchFamily="82" charset="0"/>
          </a:endParaRPr>
        </a:p>
      </dsp:txBody>
      <dsp:txXfrm rot="5400000">
        <a:off x="-137116" y="3406334"/>
        <a:ext cx="914107" cy="639875"/>
      </dsp:txXfrm>
    </dsp:sp>
    <dsp:sp modelId="{042D2FC5-C6A0-4F3F-8012-257231DD30C2}">
      <dsp:nvSpPr>
        <dsp:cNvPr id="0" name=""/>
        <dsp:cNvSpPr/>
      </dsp:nvSpPr>
      <dsp:spPr>
        <a:xfrm rot="5400000">
          <a:off x="3868712" y="40381"/>
          <a:ext cx="594170" cy="70518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8865"/>
              <a:lumOff val="2275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EOFs of large ensemble of drift-removed 30-60 day forecasts </a:t>
          </a:r>
          <a:endParaRPr lang="en-US" sz="1400" b="1" kern="120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5400000">
        <a:off x="3868712" y="40381"/>
        <a:ext cx="594170" cy="7051843"/>
      </dsp:txXfrm>
    </dsp:sp>
    <dsp:sp modelId="{65674E4F-CA1E-401B-88F4-A3627FD72859}">
      <dsp:nvSpPr>
        <dsp:cNvPr id="0" name=""/>
        <dsp:cNvSpPr/>
      </dsp:nvSpPr>
      <dsp:spPr>
        <a:xfrm rot="5400000">
          <a:off x="-137116" y="4222582"/>
          <a:ext cx="914107" cy="639875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1081"/>
                <a:lumOff val="2844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FFC000"/>
              </a:solidFill>
              <a:latin typeface="Showcard Gothic" pitchFamily="82" charset="0"/>
            </a:rPr>
            <a:t>2</a:t>
          </a:r>
          <a:r>
            <a:rPr lang="en-US" sz="1000" kern="1200" baseline="30000" dirty="0" smtClean="0">
              <a:solidFill>
                <a:srgbClr val="FFC000"/>
              </a:solidFill>
              <a:latin typeface="Showcard Gothic" pitchFamily="82" charset="0"/>
            </a:rPr>
            <a:t>nd</a:t>
          </a:r>
          <a:r>
            <a:rPr lang="en-US" sz="1000" kern="1200" dirty="0" smtClean="0">
              <a:solidFill>
                <a:srgbClr val="FFC000"/>
              </a:solidFill>
              <a:latin typeface="Showcard Gothic" pitchFamily="82" charset="0"/>
            </a:rPr>
            <a:t> stage analysis</a:t>
          </a:r>
          <a:endParaRPr lang="en-US" sz="1000" kern="1200" dirty="0">
            <a:solidFill>
              <a:srgbClr val="FFC000"/>
            </a:solidFill>
            <a:latin typeface="Showcard Gothic" pitchFamily="82" charset="0"/>
          </a:endParaRPr>
        </a:p>
      </dsp:txBody>
      <dsp:txXfrm rot="5400000">
        <a:off x="-137116" y="4222582"/>
        <a:ext cx="914107" cy="639875"/>
      </dsp:txXfrm>
    </dsp:sp>
    <dsp:sp modelId="{B1B5C08B-240E-4CC6-A20B-09DE687FD564}">
      <dsp:nvSpPr>
        <dsp:cNvPr id="0" name=""/>
        <dsp:cNvSpPr/>
      </dsp:nvSpPr>
      <dsp:spPr>
        <a:xfrm rot="5400000">
          <a:off x="3868712" y="856629"/>
          <a:ext cx="594170" cy="70518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Ensemble OI with 20-leading forecast-error EOFs </a:t>
          </a:r>
          <a:endParaRPr lang="en-US" sz="1400" b="1" kern="1200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5400000">
        <a:off x="3868712" y="856629"/>
        <a:ext cx="594170" cy="705184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B2F165-E156-46B3-B1E7-655717BDC13D}">
      <dsp:nvSpPr>
        <dsp:cNvPr id="0" name=""/>
        <dsp:cNvSpPr/>
      </dsp:nvSpPr>
      <dsp:spPr>
        <a:xfrm rot="5400000">
          <a:off x="-310588" y="313132"/>
          <a:ext cx="2070588" cy="1449412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latin typeface="Showcard Gothic" pitchFamily="82" charset="0"/>
            </a:rPr>
            <a:t>Univariate</a:t>
          </a:r>
          <a:r>
            <a:rPr lang="en-US" sz="1400" kern="1200" dirty="0" smtClean="0">
              <a:latin typeface="Showcard Gothic" pitchFamily="82" charset="0"/>
            </a:rPr>
            <a:t> update of observed variable</a:t>
          </a:r>
          <a:endParaRPr lang="en-US" sz="1400" kern="1200" dirty="0">
            <a:latin typeface="Showcard Gothic" pitchFamily="82" charset="0"/>
          </a:endParaRPr>
        </a:p>
      </dsp:txBody>
      <dsp:txXfrm rot="5400000">
        <a:off x="-310588" y="313132"/>
        <a:ext cx="2070588" cy="1449412"/>
      </dsp:txXfrm>
    </dsp:sp>
    <dsp:sp modelId="{16D6A998-A48B-45A7-824B-79EED8D54B51}">
      <dsp:nvSpPr>
        <dsp:cNvPr id="0" name=""/>
        <dsp:cNvSpPr/>
      </dsp:nvSpPr>
      <dsp:spPr>
        <a:xfrm rot="5400000">
          <a:off x="3883278" y="-2431322"/>
          <a:ext cx="1346590" cy="62143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Local variance estimated from spatial distribution of variables in high-pass filtered background</a:t>
          </a:r>
        </a:p>
      </dsp:txBody>
      <dsp:txXfrm rot="5400000">
        <a:off x="3883278" y="-2431322"/>
        <a:ext cx="1346590" cy="6214323"/>
      </dsp:txXfrm>
    </dsp:sp>
    <dsp:sp modelId="{A98958E3-BC06-4FF8-B0F3-1AFAEFB7BB74}">
      <dsp:nvSpPr>
        <dsp:cNvPr id="0" name=""/>
        <dsp:cNvSpPr/>
      </dsp:nvSpPr>
      <dsp:spPr>
        <a:xfrm rot="5400000">
          <a:off x="-310588" y="2096283"/>
          <a:ext cx="2070588" cy="1449412"/>
        </a:xfrm>
        <a:prstGeom prst="chevron">
          <a:avLst/>
        </a:prstGeom>
        <a:solidFill>
          <a:schemeClr val="accent2">
            <a:shade val="80000"/>
            <a:hueOff val="0"/>
            <a:satOff val="-11081"/>
            <a:lumOff val="28449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Showcard Gothic" pitchFamily="82" charset="0"/>
            </a:rPr>
            <a:t>projection onto un-observed variables </a:t>
          </a:r>
          <a:endParaRPr lang="en-US" sz="1400" kern="1200" dirty="0">
            <a:latin typeface="Showcard Gothic" pitchFamily="82" charset="0"/>
          </a:endParaRPr>
        </a:p>
      </dsp:txBody>
      <dsp:txXfrm rot="5400000">
        <a:off x="-310588" y="2096283"/>
        <a:ext cx="2070588" cy="1449412"/>
      </dsp:txXfrm>
    </dsp:sp>
    <dsp:sp modelId="{557DF3FD-3981-480D-984A-EC1604E19F91}">
      <dsp:nvSpPr>
        <dsp:cNvPr id="0" name=""/>
        <dsp:cNvSpPr/>
      </dsp:nvSpPr>
      <dsp:spPr>
        <a:xfrm rot="5400000">
          <a:off x="3883632" y="-679588"/>
          <a:ext cx="1345882" cy="62143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Local cross-field </a:t>
          </a:r>
          <a:r>
            <a:rPr lang="en-US" sz="1600" b="0" kern="1200" dirty="0" err="1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covariances</a:t>
          </a:r>
          <a:r>
            <a:rPr lang="en-US" sz="1600" b="0" kern="1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 computed from local spatial distribution of variables in high-pass filtered background serve to update un-observed variables</a:t>
          </a:r>
        </a:p>
      </dsp:txBody>
      <dsp:txXfrm rot="5400000">
        <a:off x="3883632" y="-679588"/>
        <a:ext cx="1345882" cy="62143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91" tIns="45395" rIns="90791" bIns="45395" numCol="1" anchor="t" anchorCtr="0" compatLnSpc="1">
            <a:prstTxWarp prst="textNoShape">
              <a:avLst/>
            </a:prstTxWarp>
          </a:bodyPr>
          <a:lstStyle>
            <a:lvl1pPr defTabSz="908050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91" tIns="45395" rIns="90791" bIns="45395" numCol="1" anchor="t" anchorCtr="0" compatLnSpc="1">
            <a:prstTxWarp prst="textNoShape">
              <a:avLst/>
            </a:prstTxWarp>
          </a:bodyPr>
          <a:lstStyle>
            <a:lvl1pPr algn="r" defTabSz="908050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91" tIns="45395" rIns="90791" bIns="45395" numCol="1" anchor="b" anchorCtr="0" compatLnSpc="1">
            <a:prstTxWarp prst="textNoShape">
              <a:avLst/>
            </a:prstTxWarp>
          </a:bodyPr>
          <a:lstStyle>
            <a:lvl1pPr defTabSz="908050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201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91" tIns="45395" rIns="90791" bIns="45395" numCol="1" anchor="b" anchorCtr="0" compatLnSpc="1">
            <a:prstTxWarp prst="textNoShape">
              <a:avLst/>
            </a:prstTxWarp>
          </a:bodyPr>
          <a:lstStyle>
            <a:lvl1pPr algn="r" defTabSz="908050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18E7241-353A-4422-B634-9F0EA083F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0" tIns="46040" rIns="92080" bIns="46040" numCol="1" anchor="t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0" tIns="46040" rIns="92080" bIns="46040" numCol="1" anchor="t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87388"/>
            <a:ext cx="4591050" cy="3443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60863"/>
            <a:ext cx="5546725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0" tIns="46040" rIns="92080" bIns="460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0" tIns="46040" rIns="92080" bIns="46040" numCol="1" anchor="b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201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0" tIns="46040" rIns="92080" bIns="46040" numCol="1" anchor="b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ECC5645-DDB5-4240-8425-94E92AD6D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36B2E1-3220-4C7F-97E1-D154030E25EF}" type="slidenum">
              <a:rPr lang="en-US" smtClean="0">
                <a:latin typeface="Times New Roman" charset="0"/>
              </a:rPr>
              <a:pPr/>
              <a:t>1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10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11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12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13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14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15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16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17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18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19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152D79-5E33-49FE-937A-C12D709FA5C9}" type="slidenum">
              <a:rPr lang="en-US" smtClean="0">
                <a:latin typeface="Times New Roman" charset="0"/>
              </a:rPr>
              <a:pPr/>
              <a:t>2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20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21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22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23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24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25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26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27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28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29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152D79-5E33-49FE-937A-C12D709FA5C9}" type="slidenum">
              <a:rPr lang="en-US" smtClean="0">
                <a:latin typeface="Times New Roman" charset="0"/>
              </a:rPr>
              <a:pPr/>
              <a:t>3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30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31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152D79-5E33-49FE-937A-C12D709FA5C9}" type="slidenum">
              <a:rPr lang="en-US" smtClean="0">
                <a:latin typeface="Times New Roman" charset="0"/>
              </a:rPr>
              <a:pPr/>
              <a:t>4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5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6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7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8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1BA9-3415-422F-A129-C7A07A6B4191}" type="slidenum">
              <a:rPr lang="en-US" smtClean="0">
                <a:latin typeface="Times New Roman" charset="0"/>
              </a:rPr>
              <a:pPr/>
              <a:t>9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91" tIns="45395" rIns="90791" bIns="45395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GMAO ODAS</a:t>
            </a:r>
            <a:r>
              <a:rPr lang="en-US" b="0">
                <a:solidFill>
                  <a:schemeClr val="tx1"/>
                </a:solidFill>
              </a:rPr>
              <a:t>	</a:t>
            </a:r>
            <a:endParaRPr lang="en-US" b="0">
              <a:solidFill>
                <a:srgbClr val="0099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A4352C2-79EC-4793-9A46-79DCFB146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GMAO ODAS</a:t>
            </a:r>
            <a:r>
              <a:rPr lang="en-US" b="0">
                <a:solidFill>
                  <a:schemeClr val="tx1"/>
                </a:solidFill>
              </a:rPr>
              <a:t>	</a:t>
            </a:r>
            <a:endParaRPr lang="en-US" b="0">
              <a:solidFill>
                <a:srgbClr val="0099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689D931-F5D9-4116-874D-1CE68CCED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GMAO ODAS</a:t>
            </a:r>
            <a:r>
              <a:rPr lang="en-US" b="0">
                <a:solidFill>
                  <a:schemeClr val="tx1"/>
                </a:solidFill>
              </a:rPr>
              <a:t>	</a:t>
            </a:r>
            <a:endParaRPr lang="en-US" b="0">
              <a:solidFill>
                <a:srgbClr val="0099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678E265-5779-48B3-819E-AD48D6D1E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GMAO ODAS</a:t>
            </a:r>
            <a:r>
              <a:rPr lang="en-US" b="0">
                <a:solidFill>
                  <a:schemeClr val="tx1"/>
                </a:solidFill>
              </a:rPr>
              <a:t>	</a:t>
            </a:r>
            <a:endParaRPr lang="en-US" b="0">
              <a:solidFill>
                <a:srgbClr val="0099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F9B4EF5D-4364-4839-AB60-45B48A812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GMAO ODAS</a:t>
            </a:r>
            <a:r>
              <a:rPr lang="en-US" b="0">
                <a:solidFill>
                  <a:schemeClr val="tx1"/>
                </a:solidFill>
              </a:rPr>
              <a:t>	</a:t>
            </a:r>
            <a:endParaRPr lang="en-US" b="0">
              <a:solidFill>
                <a:srgbClr val="0099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6564E1B-2EDE-4AE7-88C2-0462CD93F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GMAO ODAS</a:t>
            </a:r>
            <a:r>
              <a:rPr lang="en-US" b="0">
                <a:solidFill>
                  <a:schemeClr val="tx1"/>
                </a:solidFill>
              </a:rPr>
              <a:t>	</a:t>
            </a:r>
            <a:endParaRPr lang="en-US" b="0">
              <a:solidFill>
                <a:srgbClr val="0099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AAB11200-1427-43AF-9FFD-CBB43CE15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GMAO ODAS</a:t>
            </a:r>
            <a:r>
              <a:rPr lang="en-US" b="0">
                <a:solidFill>
                  <a:schemeClr val="tx1"/>
                </a:solidFill>
              </a:rPr>
              <a:t>	</a:t>
            </a:r>
            <a:endParaRPr lang="en-US" b="0">
              <a:solidFill>
                <a:srgbClr val="0099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749EA94-A6A1-42EB-AE16-962BAD0AF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GMAO ODAS</a:t>
            </a:r>
            <a:r>
              <a:rPr lang="en-US" b="0">
                <a:solidFill>
                  <a:schemeClr val="tx1"/>
                </a:solidFill>
              </a:rPr>
              <a:t>	</a:t>
            </a:r>
            <a:endParaRPr lang="en-US" b="0">
              <a:solidFill>
                <a:srgbClr val="0099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369770B-4733-4516-A9FD-53E0E8413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GMAO ODAS</a:t>
            </a:r>
            <a:r>
              <a:rPr lang="en-US" b="0">
                <a:solidFill>
                  <a:schemeClr val="tx1"/>
                </a:solidFill>
              </a:rPr>
              <a:t>	</a:t>
            </a:r>
            <a:endParaRPr lang="en-US" b="0">
              <a:solidFill>
                <a:srgbClr val="0099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AB57576D-8A4A-443D-B17E-87F650F6B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GMAO ODAS</a:t>
            </a:r>
            <a:r>
              <a:rPr lang="en-US" b="0">
                <a:solidFill>
                  <a:schemeClr val="tx1"/>
                </a:solidFill>
              </a:rPr>
              <a:t>	</a:t>
            </a:r>
            <a:endParaRPr lang="en-US" b="0">
              <a:solidFill>
                <a:srgbClr val="0099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27471AF-055B-45F9-93EB-6EABD0797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GMAO ODAS</a:t>
            </a:r>
            <a:r>
              <a:rPr lang="en-US" b="0">
                <a:solidFill>
                  <a:schemeClr val="tx1"/>
                </a:solidFill>
              </a:rPr>
              <a:t>	</a:t>
            </a:r>
            <a:endParaRPr lang="en-US" b="0">
              <a:solidFill>
                <a:srgbClr val="0099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382C381-FAD0-441D-85AB-4D208E6ED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GMAO ODAS</a:t>
            </a:r>
            <a:r>
              <a:rPr lang="en-US" b="0">
                <a:solidFill>
                  <a:schemeClr val="tx1"/>
                </a:solidFill>
              </a:rPr>
              <a:t>	</a:t>
            </a:r>
            <a:endParaRPr lang="en-US" b="0">
              <a:solidFill>
                <a:srgbClr val="0099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0E9C7AFB-5A28-41E0-848C-C48F5F7CC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899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r>
              <a:rPr lang="en-US"/>
              <a:t>GMAO ODAS	</a:t>
            </a:r>
            <a:endParaRPr lang="en-US">
              <a:solidFill>
                <a:srgbClr val="0099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5E024CF-C706-46DA-B92A-88B2D4721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66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65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65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242047" y="5299825"/>
            <a:ext cx="875851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endParaRPr lang="en-US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4th World Climate Research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Conference on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Reanalyses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Silver Spring, MD, May 07-11, 2012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 algn="ctr">
              <a:spcBef>
                <a:spcPct val="20000"/>
              </a:spcBef>
              <a:spcAft>
                <a:spcPct val="60000"/>
              </a:spcAft>
              <a:defRPr/>
            </a:pPr>
            <a:endParaRPr lang="en-US" sz="1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200" y="936853"/>
            <a:ext cx="8439150" cy="56733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Look Ma, no Hands!</a:t>
            </a:r>
          </a:p>
          <a:p>
            <a:pPr>
              <a:defRPr/>
            </a:pP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Ensemble data Assimilation </a:t>
            </a:r>
          </a:p>
          <a:p>
            <a:pPr>
              <a:defRPr/>
            </a:pP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without Ensembles</a:t>
            </a:r>
          </a:p>
          <a:p>
            <a:pPr algn="ctr">
              <a:defRPr/>
            </a:pPr>
            <a:endParaRPr lang="en-US" sz="16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en-US" sz="16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</a:endParaRPr>
          </a:p>
          <a:p>
            <a:pPr algn="ctr">
              <a:defRPr/>
            </a:pPr>
            <a:endParaRPr lang="en-US" sz="16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</a:endParaRPr>
          </a:p>
          <a:p>
            <a:pPr algn="ctr">
              <a:defRPr/>
            </a:pPr>
            <a:endParaRPr lang="en-US" sz="24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</a:endParaRPr>
          </a:p>
          <a:p>
            <a:pPr algn="ctr">
              <a:defRPr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 L. Keppenne</a:t>
            </a:r>
            <a:r>
              <a:rPr lang="en-US" sz="1800" b="1" baseline="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Guillaume Vernieres</a:t>
            </a:r>
            <a:r>
              <a:rPr lang="en-US" sz="1800" b="1" baseline="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>
              <a:defRPr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Robin M. Kovach</a:t>
            </a:r>
            <a:r>
              <a:rPr lang="en-US" sz="1800" b="1" baseline="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Michele.M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Rienecker</a:t>
            </a:r>
            <a:r>
              <a:rPr lang="en-US" sz="1800" b="1" baseline="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pPr algn="ctr">
              <a:defRPr/>
            </a:pPr>
            <a:endParaRPr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2000" b="1" baseline="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Global Modeling and Assimilation Office</a:t>
            </a:r>
          </a:p>
          <a:p>
            <a:pPr algn="ctr">
              <a:defRPr/>
            </a:pPr>
            <a:r>
              <a:rPr lang="en-US" sz="2000" b="1" baseline="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Systems and Applications, Inc. (SSAI)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endParaRPr lang="en-US" sz="28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itchFamily="82" charset="0"/>
            </a:endParaRPr>
          </a:p>
          <a:p>
            <a:pPr algn="ctr">
              <a:defRPr/>
            </a:pPr>
            <a:endParaRPr lang="en-US" sz="4400" baseline="-250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itchFamily="82" charset="0"/>
            </a:endParaRPr>
          </a:p>
          <a:p>
            <a:pPr algn="ctr">
              <a:defRPr/>
            </a:pPr>
            <a:endParaRPr lang="en-US" sz="4400" baseline="-25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877534" y="1222376"/>
            <a:ext cx="1733549" cy="45719"/>
          </a:xfrm>
          <a:custGeom>
            <a:avLst/>
            <a:gdLst>
              <a:gd name="connsiteX0" fmla="*/ 0 w 1647825"/>
              <a:gd name="connsiteY0" fmla="*/ 0 h 485775"/>
              <a:gd name="connsiteX1" fmla="*/ 38100 w 1647825"/>
              <a:gd name="connsiteY1" fmla="*/ 19050 h 485775"/>
              <a:gd name="connsiteX2" fmla="*/ 1390650 w 1647825"/>
              <a:gd name="connsiteY2" fmla="*/ 361950 h 485775"/>
              <a:gd name="connsiteX3" fmla="*/ 1466850 w 1647825"/>
              <a:gd name="connsiteY3" fmla="*/ 400050 h 485775"/>
              <a:gd name="connsiteX4" fmla="*/ 1504950 w 1647825"/>
              <a:gd name="connsiteY4" fmla="*/ 419100 h 485775"/>
              <a:gd name="connsiteX5" fmla="*/ 1543050 w 1647825"/>
              <a:gd name="connsiteY5" fmla="*/ 447675 h 485775"/>
              <a:gd name="connsiteX6" fmla="*/ 1590675 w 1647825"/>
              <a:gd name="connsiteY6" fmla="*/ 457200 h 485775"/>
              <a:gd name="connsiteX7" fmla="*/ 1619250 w 1647825"/>
              <a:gd name="connsiteY7" fmla="*/ 476250 h 485775"/>
              <a:gd name="connsiteX8" fmla="*/ 1647825 w 1647825"/>
              <a:gd name="connsiteY8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7825" h="485775">
                <a:moveTo>
                  <a:pt x="0" y="0"/>
                </a:moveTo>
                <a:cubicBezTo>
                  <a:pt x="12700" y="6350"/>
                  <a:pt x="24359" y="15474"/>
                  <a:pt x="38100" y="19050"/>
                </a:cubicBezTo>
                <a:cubicBezTo>
                  <a:pt x="488217" y="136204"/>
                  <a:pt x="958803" y="189211"/>
                  <a:pt x="1390650" y="361950"/>
                </a:cubicBezTo>
                <a:cubicBezTo>
                  <a:pt x="1484419" y="399458"/>
                  <a:pt x="1400270" y="362004"/>
                  <a:pt x="1466850" y="400050"/>
                </a:cubicBezTo>
                <a:cubicBezTo>
                  <a:pt x="1479178" y="407095"/>
                  <a:pt x="1492909" y="411575"/>
                  <a:pt x="1504950" y="419100"/>
                </a:cubicBezTo>
                <a:cubicBezTo>
                  <a:pt x="1518412" y="427514"/>
                  <a:pt x="1528543" y="441228"/>
                  <a:pt x="1543050" y="447675"/>
                </a:cubicBezTo>
                <a:cubicBezTo>
                  <a:pt x="1557844" y="454250"/>
                  <a:pt x="1574800" y="454025"/>
                  <a:pt x="1590675" y="457200"/>
                </a:cubicBezTo>
                <a:cubicBezTo>
                  <a:pt x="1600200" y="463550"/>
                  <a:pt x="1609011" y="471130"/>
                  <a:pt x="1619250" y="476250"/>
                </a:cubicBezTo>
                <a:cubicBezTo>
                  <a:pt x="1628230" y="480740"/>
                  <a:pt x="1647825" y="485775"/>
                  <a:pt x="1647825" y="48577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7241" y="409576"/>
            <a:ext cx="1652983" cy="830997"/>
          </a:xfrm>
          <a:prstGeom prst="rect">
            <a:avLst/>
          </a:prstGeom>
          <a:scene3d>
            <a:camera prst="orthographicFront">
              <a:rot lat="0" lon="0" rev="21299999"/>
            </a:camera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EnKF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4236" y="409576"/>
            <a:ext cx="17430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266700" y="251004"/>
            <a:ext cx="8590429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Assimilation procedure</a:t>
            </a:r>
            <a:endParaRPr lang="en-US" sz="24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ea typeface="Mangal" pitchFamily="2"/>
              <a:cs typeface="Mangal" pitchFamily="2"/>
            </a:endParaRP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.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5-day assimilation interval</a:t>
            </a:r>
          </a:p>
          <a:p>
            <a:pPr lvl="0"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3333C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Incremental update</a:t>
            </a:r>
            <a:endParaRPr lang="en-US" sz="1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SSTs processed first, T profiles second, ice last</a:t>
            </a:r>
          </a:p>
          <a:p>
            <a:pPr>
              <a:buFont typeface="Arial" pitchFamily="34" charset="0"/>
              <a:buChar char="•"/>
            </a:pPr>
            <a:endParaRPr lang="en-US" sz="1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8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Flow adaptive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error-covariance </a:t>
            </a:r>
            <a:r>
              <a:rPr lang="en-US" sz="18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localization</a:t>
            </a: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	. SST and T profiles assimilation: x, y, z, t, T localization</a:t>
            </a: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	. Ice assimilation: x, y, z localization </a:t>
            </a:r>
          </a:p>
          <a:p>
            <a:endParaRPr lang="en-US" sz="1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8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Multi-scale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assimilation used with T profiles and ice </a:t>
            </a: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(unexplained part of innovation processed a 2nd time with shortened covariance localization scales)</a:t>
            </a:r>
          </a:p>
          <a:p>
            <a:endParaRPr lang="en-US" sz="1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8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Logistic transformation of ice field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to enhance </a:t>
            </a:r>
            <a:r>
              <a:rPr lang="en-US" sz="1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covariances</a:t>
            </a:r>
            <a:endParaRPr lang="en-US" sz="1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8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Adaptive error covariance inflation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so as to maintain: </a:t>
            </a: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 </a:t>
            </a:r>
            <a:r>
              <a:rPr lang="en-US" sz="1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trace(HPH</a:t>
            </a:r>
            <a:r>
              <a:rPr lang="en-US" sz="1800" b="1" baseline="30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t</a:t>
            </a:r>
            <a:r>
              <a:rPr lang="en-US" sz="1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R</a:t>
            </a:r>
            <a:r>
              <a:rPr lang="en-US" sz="1800" b="1" baseline="30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-1</a:t>
            </a:r>
            <a:r>
              <a:rPr lang="en-US" sz="1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)/</a:t>
            </a:r>
            <a:r>
              <a:rPr lang="en-US" sz="1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n</a:t>
            </a:r>
            <a:r>
              <a:rPr lang="en-US" sz="1800" b="1" baseline="-250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obs</a:t>
            </a:r>
            <a:r>
              <a:rPr lang="en-US" sz="1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= pre-specified target value</a:t>
            </a: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 (1 when assimilating SSTs and T profiles, 1 for NH ice, 0.1 for SH ice) </a:t>
            </a:r>
          </a:p>
          <a:p>
            <a:pPr>
              <a:buFont typeface="Arial" pitchFamily="34" charset="0"/>
              <a:buChar char="•"/>
            </a:pPr>
            <a:endParaRPr lang="en-US" sz="1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Comparison benchmark:</a:t>
            </a: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 </a:t>
            </a:r>
            <a:r>
              <a:rPr lang="en-US" sz="1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univariate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OI enhanced with flow adaptive covariance localization (EUOI)</a:t>
            </a: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 </a:t>
            </a:r>
          </a:p>
        </p:txBody>
      </p: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ms_s_argo_ms.png"/>
          <p:cNvPicPr>
            <a:picLocks noChangeAspect="1"/>
          </p:cNvPicPr>
          <p:nvPr/>
        </p:nvPicPr>
        <p:blipFill>
          <a:blip r:embed="rId3" cstate="print"/>
          <a:srcRect l="6000" t="8333" r="9400" b="57917"/>
          <a:stretch>
            <a:fillRect/>
          </a:stretch>
        </p:blipFill>
        <p:spPr>
          <a:xfrm>
            <a:off x="94070" y="3537752"/>
            <a:ext cx="3094338" cy="1481375"/>
          </a:xfrm>
          <a:prstGeom prst="rect">
            <a:avLst/>
          </a:prstGeom>
        </p:spPr>
      </p:pic>
      <p:pic>
        <p:nvPicPr>
          <p:cNvPr id="9" name="Picture 8" descr="rms_s_pir_ms.png"/>
          <p:cNvPicPr>
            <a:picLocks noChangeAspect="1"/>
          </p:cNvPicPr>
          <p:nvPr/>
        </p:nvPicPr>
        <p:blipFill>
          <a:blip r:embed="rId4" cstate="print"/>
          <a:srcRect l="6000" t="9583" r="9400" b="53333"/>
          <a:stretch>
            <a:fillRect/>
          </a:stretch>
        </p:blipFill>
        <p:spPr>
          <a:xfrm>
            <a:off x="94069" y="5163827"/>
            <a:ext cx="3094341" cy="1627651"/>
          </a:xfrm>
          <a:prstGeom prst="rect">
            <a:avLst/>
          </a:prstGeom>
        </p:spPr>
      </p:pic>
      <p:pic>
        <p:nvPicPr>
          <p:cNvPr id="10" name="Picture 9" descr="rms_s_rama_ms.png"/>
          <p:cNvPicPr>
            <a:picLocks noChangeAspect="1"/>
          </p:cNvPicPr>
          <p:nvPr/>
        </p:nvPicPr>
        <p:blipFill>
          <a:blip r:embed="rId5" cstate="print"/>
          <a:srcRect l="6000" t="9583" r="9400" b="53333"/>
          <a:stretch>
            <a:fillRect/>
          </a:stretch>
        </p:blipFill>
        <p:spPr>
          <a:xfrm>
            <a:off x="3242376" y="5163827"/>
            <a:ext cx="3094340" cy="1627651"/>
          </a:xfrm>
          <a:prstGeom prst="rect">
            <a:avLst/>
          </a:prstGeom>
        </p:spPr>
      </p:pic>
      <p:pic>
        <p:nvPicPr>
          <p:cNvPr id="11" name="Picture 10" descr="rms_s_ctd_ms.png"/>
          <p:cNvPicPr>
            <a:picLocks noChangeAspect="1"/>
          </p:cNvPicPr>
          <p:nvPr/>
        </p:nvPicPr>
        <p:blipFill>
          <a:blip r:embed="rId6" cstate="print"/>
          <a:srcRect l="6000" t="8333" r="9400" b="57917"/>
          <a:stretch>
            <a:fillRect/>
          </a:stretch>
        </p:blipFill>
        <p:spPr>
          <a:xfrm>
            <a:off x="3242378" y="3537752"/>
            <a:ext cx="3094336" cy="148133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78219" y="4855696"/>
            <a:ext cx="267816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Control</a:t>
            </a:r>
          </a:p>
          <a:p>
            <a:r>
              <a:rPr lang="en-US" sz="105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SAFE mono-scale</a:t>
            </a:r>
            <a:endParaRPr lang="en-US" sz="105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cs typeface="Mangal" pitchFamily="2"/>
            </a:endParaRPr>
          </a:p>
          <a:p>
            <a:r>
              <a:rPr lang="en-US" sz="10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SAFE multi-scale 1</a:t>
            </a:r>
            <a:r>
              <a:rPr lang="en-US" sz="105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st</a:t>
            </a:r>
            <a:r>
              <a:rPr lang="en-US" sz="10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 </a:t>
            </a:r>
            <a:r>
              <a:rPr lang="en-US" sz="105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iter</a:t>
            </a:r>
            <a:r>
              <a:rPr lang="en-US" sz="10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. (k=1)</a:t>
            </a:r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cs typeface="Mangal" pitchFamily="2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89649" y="3530859"/>
            <a:ext cx="23128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ARGO S (passive)</a:t>
            </a:r>
            <a:endParaRPr lang="en-US" sz="1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3274918" y="3529370"/>
            <a:ext cx="23128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CTD S (passive)</a:t>
            </a: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3274918" y="5121151"/>
            <a:ext cx="23128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RAMA S (passive)</a:t>
            </a: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9649" y="5121151"/>
            <a:ext cx="23128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PIRATA S (passive)</a:t>
            </a:r>
            <a:endParaRPr lang="en-US" sz="10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 descr="rms_t_argo_ms.png"/>
          <p:cNvPicPr>
            <a:picLocks noChangeAspect="1"/>
          </p:cNvPicPr>
          <p:nvPr/>
        </p:nvPicPr>
        <p:blipFill>
          <a:blip r:embed="rId7" cstate="print"/>
          <a:srcRect l="6000" t="8333" r="9400" b="53333"/>
          <a:stretch>
            <a:fillRect/>
          </a:stretch>
        </p:blipFill>
        <p:spPr>
          <a:xfrm>
            <a:off x="102508" y="1721244"/>
            <a:ext cx="3094348" cy="16826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39808" y="2057921"/>
            <a:ext cx="16401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Control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SAFE multi-scale (k=1)</a:t>
            </a:r>
            <a:endParaRPr lang="en-US" sz="1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angal" pitchFamily="2"/>
            </a:endParaRPr>
          </a:p>
          <a:p>
            <a:r>
              <a:rPr lang="en-US" sz="1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SAFE multi-scale (k=2)</a:t>
            </a:r>
            <a:endParaRPr lang="en-US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angal" pitchFamily="2"/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240822" y="1709379"/>
            <a:ext cx="31742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RMS OMF/OMA </a:t>
            </a:r>
            <a:r>
              <a:rPr lang="en-US" sz="1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ARGO T (active)</a:t>
            </a: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266700" y="8949"/>
            <a:ext cx="68961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Multi-scale procedure</a:t>
            </a:r>
          </a:p>
          <a:p>
            <a:endParaRPr lang="en-US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Error-covariance localization scales (</a:t>
            </a:r>
            <a:r>
              <a:rPr lang="en-US" sz="12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x,y,z,t,T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or 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Mangal" pitchFamily="2"/>
                <a:cs typeface="Mangal" pitchFamily="2"/>
              </a:rPr>
              <a:t>r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) repeatedly reduced</a:t>
            </a:r>
          </a:p>
          <a:p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Each time </a:t>
            </a:r>
          </a:p>
          <a:p>
            <a:pPr lvl="1"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background is updated</a:t>
            </a:r>
          </a:p>
          <a:p>
            <a:pPr lvl="1"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error </a:t>
            </a:r>
            <a:r>
              <a:rPr lang="en-US" sz="12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covariances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are rescaled:  </a:t>
            </a:r>
            <a:r>
              <a:rPr lang="en-US" sz="12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Times New Roman" pitchFamily="18" charset="0"/>
              </a:rPr>
              <a:t>P</a:t>
            </a:r>
            <a:r>
              <a:rPr lang="en-US" sz="1200" b="1" i="1" baseline="-25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Times New Roman" pitchFamily="18" charset="0"/>
              </a:rPr>
              <a:t>k</a:t>
            </a:r>
            <a:r>
              <a:rPr lang="en-US" sz="12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Times New Roman" pitchFamily="18" charset="0"/>
              </a:rPr>
              <a:t>= </a:t>
            </a:r>
            <a:r>
              <a:rPr lang="en-US" sz="12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Times New Roman" pitchFamily="18" charset="0"/>
              </a:rPr>
              <a:t>rms</a:t>
            </a:r>
            <a:r>
              <a:rPr lang="en-US" sz="12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Times New Roman" pitchFamily="18" charset="0"/>
              </a:rPr>
              <a:t>(oma</a:t>
            </a:r>
            <a:r>
              <a:rPr lang="en-US" sz="1200" b="1" i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Times New Roman" pitchFamily="18" charset="0"/>
              </a:rPr>
              <a:t>k-1</a:t>
            </a:r>
            <a:r>
              <a:rPr lang="en-US" sz="12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Times New Roman" pitchFamily="18" charset="0"/>
              </a:rPr>
              <a:t>)/</a:t>
            </a:r>
            <a:r>
              <a:rPr lang="en-US" sz="12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Times New Roman" pitchFamily="18" charset="0"/>
              </a:rPr>
              <a:t>rms</a:t>
            </a:r>
            <a:r>
              <a:rPr lang="en-US" sz="12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Times New Roman" pitchFamily="18" charset="0"/>
              </a:rPr>
              <a:t>(omf</a:t>
            </a:r>
            <a:r>
              <a:rPr lang="en-US" sz="1200" b="1" i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Times New Roman" pitchFamily="18" charset="0"/>
              </a:rPr>
              <a:t>k-1</a:t>
            </a:r>
            <a:r>
              <a:rPr lang="en-US" sz="12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Times New Roman" pitchFamily="18" charset="0"/>
              </a:rPr>
              <a:t>)P</a:t>
            </a:r>
            <a:r>
              <a:rPr lang="en-US" sz="1200" b="1" i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Times New Roman" pitchFamily="18" charset="0"/>
              </a:rPr>
              <a:t>k-1</a:t>
            </a:r>
            <a:r>
              <a:rPr lang="en-US" sz="12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702060" y="612475"/>
            <a:ext cx="3441940" cy="2741927"/>
            <a:chOff x="4105927" y="3383169"/>
            <a:chExt cx="4572235" cy="3333884"/>
          </a:xfrm>
        </p:grpSpPr>
        <p:pic>
          <p:nvPicPr>
            <p:cNvPr id="21" name="Picture 20" descr="MOOR_2011.png"/>
            <p:cNvPicPr>
              <a:picLocks noChangeAspect="1"/>
            </p:cNvPicPr>
            <p:nvPr/>
          </p:nvPicPr>
          <p:blipFill>
            <a:blip r:embed="rId8" cstate="print"/>
            <a:srcRect l="10001" t="14801" r="10001" b="15201"/>
            <a:stretch>
              <a:fillRect/>
            </a:stretch>
          </p:blipFill>
          <p:spPr>
            <a:xfrm>
              <a:off x="4105927" y="3383169"/>
              <a:ext cx="4572235" cy="333388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5965408" y="4853670"/>
              <a:ext cx="619004" cy="308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ADCP</a:t>
              </a:r>
              <a:endParaRPr lang="en-US" sz="700" b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988044" y="4315263"/>
              <a:ext cx="543169" cy="308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CTD</a:t>
              </a:r>
              <a:endParaRPr lang="en-US" sz="7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39831" y="4658162"/>
              <a:ext cx="789634" cy="308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" b="1" dirty="0" smtClean="0">
                  <a:solidFill>
                    <a:srgbClr val="FF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PIRATA</a:t>
              </a:r>
              <a:endParaRPr lang="en-US" sz="700" b="1" dirty="0">
                <a:solidFill>
                  <a:srgbClr val="FF33CC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381114" y="4942820"/>
              <a:ext cx="668772" cy="308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Mangal" pitchFamily="2"/>
                </a:rPr>
                <a:t>RAMA</a:t>
              </a:r>
              <a:endParaRPr lang="en-US" sz="7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974056" y="3704979"/>
              <a:ext cx="652182" cy="308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Mangal" pitchFamily="2"/>
                </a:rPr>
                <a:t>ARGO</a:t>
              </a:r>
              <a:endParaRPr lang="en-US" sz="7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 advTm="4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ms_s_argo_ms.png"/>
          <p:cNvPicPr>
            <a:picLocks noChangeAspect="1"/>
          </p:cNvPicPr>
          <p:nvPr/>
        </p:nvPicPr>
        <p:blipFill>
          <a:blip r:embed="rId3" cstate="print"/>
          <a:srcRect l="6000" t="8333" r="9400" b="57917"/>
          <a:stretch>
            <a:fillRect/>
          </a:stretch>
        </p:blipFill>
        <p:spPr>
          <a:xfrm>
            <a:off x="30252" y="2169152"/>
            <a:ext cx="2707544" cy="1296165"/>
          </a:xfrm>
          <a:prstGeom prst="rect">
            <a:avLst/>
          </a:prstGeom>
        </p:spPr>
      </p:pic>
      <p:pic>
        <p:nvPicPr>
          <p:cNvPr id="9" name="Picture 8" descr="rms_s_pir_ms.png"/>
          <p:cNvPicPr>
            <a:picLocks noChangeAspect="1"/>
          </p:cNvPicPr>
          <p:nvPr/>
        </p:nvPicPr>
        <p:blipFill>
          <a:blip r:embed="rId4" cstate="print"/>
          <a:srcRect l="6000" t="9583" r="9400" b="53333"/>
          <a:stretch>
            <a:fillRect/>
          </a:stretch>
        </p:blipFill>
        <p:spPr>
          <a:xfrm>
            <a:off x="30251" y="3795226"/>
            <a:ext cx="2707544" cy="1424207"/>
          </a:xfrm>
          <a:prstGeom prst="rect">
            <a:avLst/>
          </a:prstGeom>
        </p:spPr>
      </p:pic>
      <p:pic>
        <p:nvPicPr>
          <p:cNvPr id="10" name="Picture 9" descr="rms_s_rama_ms.png"/>
          <p:cNvPicPr>
            <a:picLocks noChangeAspect="1"/>
          </p:cNvPicPr>
          <p:nvPr/>
        </p:nvPicPr>
        <p:blipFill>
          <a:blip r:embed="rId5" cstate="print"/>
          <a:srcRect l="6000" t="9583" r="9400" b="53333"/>
          <a:stretch>
            <a:fillRect/>
          </a:stretch>
        </p:blipFill>
        <p:spPr>
          <a:xfrm>
            <a:off x="2796414" y="3795226"/>
            <a:ext cx="2707544" cy="1424207"/>
          </a:xfrm>
          <a:prstGeom prst="rect">
            <a:avLst/>
          </a:prstGeom>
        </p:spPr>
      </p:pic>
      <p:pic>
        <p:nvPicPr>
          <p:cNvPr id="11" name="Picture 10" descr="rms_s_ctd_ms.png"/>
          <p:cNvPicPr>
            <a:picLocks noChangeAspect="1"/>
          </p:cNvPicPr>
          <p:nvPr/>
        </p:nvPicPr>
        <p:blipFill>
          <a:blip r:embed="rId6" cstate="print"/>
          <a:srcRect l="6000" t="8333" r="9400" b="57917"/>
          <a:stretch>
            <a:fillRect/>
          </a:stretch>
        </p:blipFill>
        <p:spPr>
          <a:xfrm>
            <a:off x="2796416" y="2169152"/>
            <a:ext cx="2707544" cy="12961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700" y="5286826"/>
            <a:ext cx="38054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Control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SAFE mono-scale</a:t>
            </a:r>
            <a:endParaRPr lang="en-US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cs typeface="Mangal" pitchFamily="2"/>
            </a:endParaRPr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SAFE multi-scale 1</a:t>
            </a:r>
            <a:r>
              <a:rPr lang="en-US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st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iter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. (k=1)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cs typeface="Mangal" pitchFamily="2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25830" y="2162257"/>
            <a:ext cx="231288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ARGO S (passive)</a:t>
            </a:r>
            <a:endParaRPr lang="en-US" sz="105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828955" y="2160768"/>
            <a:ext cx="231288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CTD S (passive)</a:t>
            </a:r>
            <a:endParaRPr lang="en-US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828955" y="3752549"/>
            <a:ext cx="231288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RAMA S (passive)</a:t>
            </a:r>
            <a:endParaRPr lang="en-US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25830" y="3752549"/>
            <a:ext cx="231288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PIRATA S (passive)</a:t>
            </a:r>
            <a:endParaRPr lang="en-US" sz="105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266699" y="8948"/>
            <a:ext cx="887730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Mu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lti-scale procedure</a:t>
            </a:r>
            <a:endParaRPr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Covariance localization scales (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x,y,z,t,T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or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Mangal" pitchFamily="2"/>
                <a:cs typeface="Mangal" pitchFamily="2"/>
              </a:rPr>
              <a:t>r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) repeatedly reduced</a:t>
            </a:r>
          </a:p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Each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time</a:t>
            </a:r>
            <a:endParaRPr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background is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updated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error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covariances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are rescaled:  </a:t>
            </a:r>
            <a:r>
              <a:rPr lang="en-US" sz="20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itchFamily="18" charset="0"/>
                <a:cs typeface="Times New Roman" pitchFamily="18" charset="0"/>
              </a:rPr>
              <a:t>P</a:t>
            </a:r>
            <a:r>
              <a:rPr lang="en-US" sz="2000" b="1" i="1" baseline="-25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itchFamily="18" charset="0"/>
                <a:cs typeface="Times New Roman" pitchFamily="18" charset="0"/>
              </a:rPr>
              <a:t>k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itchFamily="18" charset="0"/>
                <a:cs typeface="Times New Roman" pitchFamily="18" charset="0"/>
              </a:rPr>
              <a:t>= </a:t>
            </a:r>
            <a:r>
              <a:rPr lang="en-US" sz="20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itchFamily="18" charset="0"/>
                <a:cs typeface="Times New Roman" pitchFamily="18" charset="0"/>
              </a:rPr>
              <a:t>rms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itchFamily="18" charset="0"/>
                <a:cs typeface="Times New Roman" pitchFamily="18" charset="0"/>
              </a:rPr>
              <a:t>(oma</a:t>
            </a:r>
            <a:r>
              <a:rPr lang="en-US" sz="2000" b="1" i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itchFamily="18" charset="0"/>
                <a:cs typeface="Times New Roman" pitchFamily="18" charset="0"/>
              </a:rPr>
              <a:t>k-1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itchFamily="18" charset="0"/>
                <a:cs typeface="Times New Roman" pitchFamily="18" charset="0"/>
              </a:rPr>
              <a:t>)/</a:t>
            </a:r>
            <a:r>
              <a:rPr lang="en-US" sz="20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itchFamily="18" charset="0"/>
                <a:cs typeface="Times New Roman" pitchFamily="18" charset="0"/>
              </a:rPr>
              <a:t>rms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itchFamily="18" charset="0"/>
                <a:cs typeface="Times New Roman" pitchFamily="18" charset="0"/>
              </a:rPr>
              <a:t>(omf</a:t>
            </a:r>
            <a:r>
              <a:rPr lang="en-US" sz="2000" b="1" i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itchFamily="18" charset="0"/>
                <a:cs typeface="Times New Roman" pitchFamily="18" charset="0"/>
              </a:rPr>
              <a:t>k-1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itchFamily="18" charset="0"/>
                <a:cs typeface="Times New Roman" pitchFamily="18" charset="0"/>
              </a:rPr>
              <a:t>)P</a:t>
            </a:r>
            <a:r>
              <a:rPr lang="en-US" sz="2000" b="1" i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itchFamily="18" charset="0"/>
                <a:cs typeface="Times New Roman" pitchFamily="18" charset="0"/>
              </a:rPr>
              <a:t>k-1</a:t>
            </a:r>
            <a:endParaRPr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unexplained portion of innovation is reprocessed</a:t>
            </a:r>
            <a:endParaRPr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  <p:grpSp>
        <p:nvGrpSpPr>
          <p:cNvPr id="2" name="Group 19"/>
          <p:cNvGrpSpPr/>
          <p:nvPr/>
        </p:nvGrpSpPr>
        <p:grpSpPr>
          <a:xfrm>
            <a:off x="5503960" y="3916907"/>
            <a:ext cx="3640040" cy="2829123"/>
            <a:chOff x="4105927" y="3383169"/>
            <a:chExt cx="4572235" cy="3333884"/>
          </a:xfrm>
        </p:grpSpPr>
        <p:pic>
          <p:nvPicPr>
            <p:cNvPr id="21" name="Picture 20" descr="MOOR_2011.png"/>
            <p:cNvPicPr>
              <a:picLocks noChangeAspect="1"/>
            </p:cNvPicPr>
            <p:nvPr/>
          </p:nvPicPr>
          <p:blipFill>
            <a:blip r:embed="rId7" cstate="print"/>
            <a:srcRect l="10001" t="14801" r="10001" b="15201"/>
            <a:stretch>
              <a:fillRect/>
            </a:stretch>
          </p:blipFill>
          <p:spPr>
            <a:xfrm>
              <a:off x="4105927" y="3383169"/>
              <a:ext cx="4572235" cy="333388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5965408" y="4853670"/>
              <a:ext cx="600921" cy="2619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ADCP</a:t>
              </a:r>
              <a:endParaRPr lang="en-US" sz="800" b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988044" y="4315262"/>
              <a:ext cx="524262" cy="2619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CTD</a:t>
              </a:r>
              <a:endParaRPr lang="en-US" sz="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39831" y="4658162"/>
              <a:ext cx="775532" cy="2619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>
                  <a:solidFill>
                    <a:srgbClr val="FF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PIRATA</a:t>
              </a:r>
              <a:endParaRPr lang="en-US" sz="800" b="1" dirty="0">
                <a:solidFill>
                  <a:srgbClr val="FF33CC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381113" y="4942820"/>
              <a:ext cx="654156" cy="2619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Mangal" pitchFamily="2"/>
                </a:rPr>
                <a:t>RAMA</a:t>
              </a:r>
              <a:endParaRPr lang="en-US" sz="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974056" y="3704979"/>
              <a:ext cx="634991" cy="2619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Mangal" pitchFamily="2"/>
                </a:rPr>
                <a:t>ARGO</a:t>
              </a:r>
              <a:endParaRPr lang="en-US" sz="8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 advTm="4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266700" y="116529"/>
            <a:ext cx="88773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Logistic ice transformation</a:t>
            </a:r>
          </a:p>
          <a:p>
            <a:endParaRPr lang="en-US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Ice fraction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p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in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[0, 1]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replaced with </a:t>
            </a:r>
            <a:r>
              <a:rPr lang="en-US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q = log(p’/(1 - p’)) </a:t>
            </a: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where </a:t>
            </a:r>
            <a:r>
              <a:rPr lang="en-US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p’ = min(1 - </a:t>
            </a:r>
            <a:r>
              <a:rPr lang="en-US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Mangal" pitchFamily="2"/>
                <a:cs typeface="Times New Roman" pitchFamily="18" charset="0"/>
              </a:rPr>
              <a:t>e</a:t>
            </a:r>
            <a:r>
              <a:rPr lang="en-US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, max(</a:t>
            </a:r>
            <a:r>
              <a:rPr lang="en-US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Mangal" pitchFamily="2"/>
                <a:cs typeface="Times New Roman" pitchFamily="18" charset="0"/>
              </a:rPr>
              <a:t>e</a:t>
            </a:r>
            <a:r>
              <a:rPr lang="en-US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,  p))</a:t>
            </a: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q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is rescaled to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[0, 1]</a:t>
            </a:r>
          </a:p>
          <a:p>
            <a:endParaRPr lang="en-US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Purpose: 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enhance spatial variance in SAFE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enhance ensemble variance in LIFE/</a:t>
            </a:r>
            <a:r>
              <a:rPr lang="en-US" sz="1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EnOI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</a:p>
        </p:txBody>
      </p:sp>
      <p:pic>
        <p:nvPicPr>
          <p:cNvPr id="32" name="Picture 31" descr="fig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9155" y="1603127"/>
            <a:ext cx="3183370" cy="238752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967171" y="2613806"/>
            <a:ext cx="2776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q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361717" y="3708750"/>
            <a:ext cx="2808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p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Picture 32" descr="rms_ice_eof_s_20100101.png"/>
          <p:cNvPicPr>
            <a:picLocks noChangeAspect="1"/>
          </p:cNvPicPr>
          <p:nvPr/>
        </p:nvPicPr>
        <p:blipFill>
          <a:blip r:embed="rId4" cstate="print"/>
          <a:srcRect l="28750" t="10000" r="26250" b="54000"/>
          <a:stretch>
            <a:fillRect/>
          </a:stretch>
        </p:blipFill>
        <p:spPr>
          <a:xfrm>
            <a:off x="484505" y="5033730"/>
            <a:ext cx="1711791" cy="1711781"/>
          </a:xfrm>
          <a:prstGeom prst="rect">
            <a:avLst/>
          </a:prstGeom>
        </p:spPr>
      </p:pic>
      <p:pic>
        <p:nvPicPr>
          <p:cNvPr id="36" name="Picture 35" descr="rms_ice_eof_n_20100101.png"/>
          <p:cNvPicPr>
            <a:picLocks noChangeAspect="1"/>
          </p:cNvPicPr>
          <p:nvPr/>
        </p:nvPicPr>
        <p:blipFill>
          <a:blip r:embed="rId5" cstate="print"/>
          <a:srcRect l="28750" t="10000" r="25000" b="54000"/>
          <a:stretch>
            <a:fillRect/>
          </a:stretch>
        </p:blipFill>
        <p:spPr>
          <a:xfrm>
            <a:off x="470857" y="3248910"/>
            <a:ext cx="1759338" cy="1711796"/>
          </a:xfrm>
          <a:prstGeom prst="rect">
            <a:avLst/>
          </a:prstGeom>
        </p:spPr>
      </p:pic>
      <p:pic>
        <p:nvPicPr>
          <p:cNvPr id="37" name="Picture 36" descr="rms_ice_eof_log_n_20100101.png"/>
          <p:cNvPicPr>
            <a:picLocks noChangeAspect="1"/>
          </p:cNvPicPr>
          <p:nvPr/>
        </p:nvPicPr>
        <p:blipFill>
          <a:blip r:embed="rId6" cstate="print"/>
          <a:srcRect l="28750" t="10000" r="25000" b="54000"/>
          <a:stretch>
            <a:fillRect/>
          </a:stretch>
        </p:blipFill>
        <p:spPr>
          <a:xfrm>
            <a:off x="2342142" y="3248910"/>
            <a:ext cx="1759338" cy="1711796"/>
          </a:xfrm>
          <a:prstGeom prst="rect">
            <a:avLst/>
          </a:prstGeom>
        </p:spPr>
      </p:pic>
      <p:pic>
        <p:nvPicPr>
          <p:cNvPr id="34" name="Picture 33" descr="rms_ice_eof_log_s_20100101.png"/>
          <p:cNvPicPr>
            <a:picLocks noChangeAspect="1"/>
          </p:cNvPicPr>
          <p:nvPr/>
        </p:nvPicPr>
        <p:blipFill>
          <a:blip r:embed="rId7" cstate="print"/>
          <a:srcRect l="28750" t="10000" r="26250" b="54000"/>
          <a:stretch>
            <a:fillRect/>
          </a:stretch>
        </p:blipFill>
        <p:spPr>
          <a:xfrm>
            <a:off x="2355790" y="5033730"/>
            <a:ext cx="1711791" cy="171178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277639" y="4734907"/>
            <a:ext cx="4211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Symbol"/>
              <a:buChar char="s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= </a:t>
            </a:r>
            <a:r>
              <a:rPr lang="en-US" sz="16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sqrt</a:t>
            </a:r>
            <a:r>
              <a:rPr lang="en-US" sz="16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(</a:t>
            </a:r>
            <a:r>
              <a:rPr lang="en-US" sz="16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diag</a:t>
            </a:r>
            <a:r>
              <a:rPr lang="en-US" sz="16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(</a:t>
            </a:r>
            <a:r>
              <a:rPr lang="en-US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P</a:t>
            </a:r>
            <a:r>
              <a:rPr lang="en-US" sz="16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)) 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from 20 leading EOFs used in </a:t>
            </a:r>
            <a:r>
              <a:rPr lang="en-US" sz="1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EnOI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for P and Q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653719" y="3263569"/>
            <a:ext cx="445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q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00268" y="3267879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700895" y="5022985"/>
            <a:ext cx="445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q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7444" y="5027295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p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266700" y="116529"/>
            <a:ext cx="88773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Logistic ice transformation</a:t>
            </a:r>
          </a:p>
          <a:p>
            <a:endParaRPr lang="en-US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Ice fraction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p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in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[0, 1]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replaced with </a:t>
            </a:r>
            <a:r>
              <a:rPr lang="en-US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q = log(p’/(1 - p’)) </a:t>
            </a: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where </a:t>
            </a:r>
            <a:r>
              <a:rPr lang="en-US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p’ = min(1 - </a:t>
            </a:r>
            <a:r>
              <a:rPr lang="en-US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Mangal" pitchFamily="2"/>
                <a:cs typeface="Times New Roman" pitchFamily="18" charset="0"/>
              </a:rPr>
              <a:t>e</a:t>
            </a:r>
            <a:r>
              <a:rPr lang="en-US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, max(</a:t>
            </a:r>
            <a:r>
              <a:rPr lang="en-US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Mangal" pitchFamily="2"/>
                <a:cs typeface="Times New Roman" pitchFamily="18" charset="0"/>
              </a:rPr>
              <a:t>e</a:t>
            </a:r>
            <a:r>
              <a:rPr lang="en-US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,  p))</a:t>
            </a: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q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is rescaled to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Times New Roman" pitchFamily="18" charset="0"/>
              </a:rPr>
              <a:t>[0, 1]</a:t>
            </a:r>
          </a:p>
          <a:p>
            <a:endParaRPr lang="en-US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Purpose: 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enhance spatial variance in SAFE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enhance ensemble variance in LIFE/</a:t>
            </a:r>
            <a:r>
              <a:rPr lang="en-US" sz="1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EnOI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</a:p>
        </p:txBody>
      </p:sp>
      <p:pic>
        <p:nvPicPr>
          <p:cNvPr id="32" name="Picture 31" descr="fig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6107" y="3206479"/>
            <a:ext cx="3183370" cy="238752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454123" y="4217158"/>
            <a:ext cx="2776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q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48669" y="5312102"/>
            <a:ext cx="2808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p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ms_logistic_ice_n.png"/>
          <p:cNvPicPr>
            <a:picLocks noChangeAspect="1"/>
          </p:cNvPicPr>
          <p:nvPr/>
        </p:nvPicPr>
        <p:blipFill>
          <a:blip r:embed="rId3" cstate="print"/>
          <a:srcRect l="28750" t="10000" r="25000" b="54000"/>
          <a:stretch>
            <a:fillRect/>
          </a:stretch>
        </p:blipFill>
        <p:spPr>
          <a:xfrm>
            <a:off x="6994439" y="1984720"/>
            <a:ext cx="2030046" cy="1975247"/>
          </a:xfrm>
          <a:prstGeom prst="rect">
            <a:avLst/>
          </a:prstGeom>
        </p:spPr>
      </p:pic>
      <p:pic>
        <p:nvPicPr>
          <p:cNvPr id="17" name="Picture 16" descr="rms_logistic_ice_s.png"/>
          <p:cNvPicPr>
            <a:picLocks noChangeAspect="1"/>
          </p:cNvPicPr>
          <p:nvPr/>
        </p:nvPicPr>
        <p:blipFill>
          <a:blip r:embed="rId4" cstate="print"/>
          <a:srcRect l="28750" t="10000" r="25000" b="54000"/>
          <a:stretch>
            <a:fillRect/>
          </a:stretch>
        </p:blipFill>
        <p:spPr>
          <a:xfrm>
            <a:off x="6994439" y="4487618"/>
            <a:ext cx="2030046" cy="1975247"/>
          </a:xfrm>
          <a:prstGeom prst="rect">
            <a:avLst/>
          </a:prstGeom>
        </p:spPr>
      </p:pic>
      <p:pic>
        <p:nvPicPr>
          <p:cNvPr id="18" name="Picture 17" descr="rms_ice_n.png"/>
          <p:cNvPicPr>
            <a:picLocks noChangeAspect="1"/>
          </p:cNvPicPr>
          <p:nvPr/>
        </p:nvPicPr>
        <p:blipFill>
          <a:blip r:embed="rId5" cstate="print"/>
          <a:srcRect l="28750" t="10000" r="25000" b="54000"/>
          <a:stretch>
            <a:fillRect/>
          </a:stretch>
        </p:blipFill>
        <p:spPr>
          <a:xfrm>
            <a:off x="4896544" y="1984720"/>
            <a:ext cx="2030046" cy="1975247"/>
          </a:xfrm>
          <a:prstGeom prst="rect">
            <a:avLst/>
          </a:prstGeom>
        </p:spPr>
      </p:pic>
      <p:pic>
        <p:nvPicPr>
          <p:cNvPr id="19" name="Picture 18" descr="rms_ice_s.png"/>
          <p:cNvPicPr>
            <a:picLocks noChangeAspect="1"/>
          </p:cNvPicPr>
          <p:nvPr/>
        </p:nvPicPr>
        <p:blipFill>
          <a:blip r:embed="rId6" cstate="print"/>
          <a:srcRect l="28750" t="10000" r="25000" b="54000"/>
          <a:stretch>
            <a:fillRect/>
          </a:stretch>
        </p:blipFill>
        <p:spPr>
          <a:xfrm>
            <a:off x="4896544" y="4487548"/>
            <a:ext cx="2030046" cy="1975247"/>
          </a:xfrm>
          <a:prstGeom prst="rect">
            <a:avLst/>
          </a:prstGeom>
        </p:spPr>
      </p:pic>
      <p:pic>
        <p:nvPicPr>
          <p:cNvPr id="20" name="Picture 19" descr="ice_s.png"/>
          <p:cNvPicPr>
            <a:picLocks noChangeAspect="1"/>
          </p:cNvPicPr>
          <p:nvPr/>
        </p:nvPicPr>
        <p:blipFill>
          <a:blip r:embed="rId7" cstate="print"/>
          <a:srcRect l="28750" t="10000" r="25000" b="54000"/>
          <a:stretch>
            <a:fillRect/>
          </a:stretch>
        </p:blipFill>
        <p:spPr>
          <a:xfrm>
            <a:off x="91885" y="4487617"/>
            <a:ext cx="2030028" cy="1975108"/>
          </a:xfrm>
          <a:prstGeom prst="rect">
            <a:avLst/>
          </a:prstGeom>
        </p:spPr>
      </p:pic>
      <p:pic>
        <p:nvPicPr>
          <p:cNvPr id="21" name="Picture 20" descr="logistic_ice_s.png"/>
          <p:cNvPicPr>
            <a:picLocks noChangeAspect="1"/>
          </p:cNvPicPr>
          <p:nvPr/>
        </p:nvPicPr>
        <p:blipFill>
          <a:blip r:embed="rId8" cstate="print"/>
          <a:srcRect l="28750" t="10000" r="13750" b="54000"/>
          <a:stretch>
            <a:fillRect/>
          </a:stretch>
        </p:blipFill>
        <p:spPr>
          <a:xfrm>
            <a:off x="2192305" y="4487617"/>
            <a:ext cx="2523784" cy="1975108"/>
          </a:xfrm>
          <a:prstGeom prst="rect">
            <a:avLst/>
          </a:prstGeom>
        </p:spPr>
      </p:pic>
      <p:pic>
        <p:nvPicPr>
          <p:cNvPr id="22" name="Picture 21" descr="ice_n.png"/>
          <p:cNvPicPr>
            <a:picLocks noChangeAspect="1"/>
          </p:cNvPicPr>
          <p:nvPr/>
        </p:nvPicPr>
        <p:blipFill>
          <a:blip r:embed="rId9" cstate="print"/>
          <a:srcRect l="28750" t="10000" r="25000" b="54000"/>
          <a:stretch>
            <a:fillRect/>
          </a:stretch>
        </p:blipFill>
        <p:spPr>
          <a:xfrm>
            <a:off x="91900" y="1984859"/>
            <a:ext cx="2029999" cy="1975108"/>
          </a:xfrm>
          <a:prstGeom prst="rect">
            <a:avLst/>
          </a:prstGeom>
        </p:spPr>
      </p:pic>
      <p:pic>
        <p:nvPicPr>
          <p:cNvPr id="23" name="Picture 22" descr="logistic_ice_n.png"/>
          <p:cNvPicPr>
            <a:picLocks noChangeAspect="1"/>
          </p:cNvPicPr>
          <p:nvPr/>
        </p:nvPicPr>
        <p:blipFill>
          <a:blip r:embed="rId10" cstate="print"/>
          <a:srcRect l="28750" t="10000" r="13750" b="54000"/>
          <a:stretch>
            <a:fillRect/>
          </a:stretch>
        </p:blipFill>
        <p:spPr>
          <a:xfrm>
            <a:off x="2192323" y="1984859"/>
            <a:ext cx="2523749" cy="197510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45231" y="4451758"/>
            <a:ext cx="14948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01/31/2010: p</a:t>
            </a:r>
            <a:endParaRPr lang="en-US" sz="105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45654" y="4451758"/>
            <a:ext cx="17700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01/31/2010: q</a:t>
            </a:r>
            <a:endParaRPr lang="en-US" sz="105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1855" y="1975894"/>
            <a:ext cx="14948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07/31/2010: p</a:t>
            </a:r>
            <a:endParaRPr lang="en-US" sz="105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12293" y="1975894"/>
            <a:ext cx="14563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07/31/2010: q</a:t>
            </a:r>
            <a:endParaRPr lang="en-US" sz="105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94439" y="1966929"/>
            <a:ext cx="20300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07/31/2010: SAFE q </a:t>
            </a:r>
            <a:r>
              <a:rPr lang="en-US" sz="105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s</a:t>
            </a:r>
            <a:endParaRPr lang="en-US" sz="105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96544" y="1957825"/>
            <a:ext cx="20300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07/31/2010: SAFE p </a:t>
            </a:r>
            <a:r>
              <a:rPr lang="en-US" sz="105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s</a:t>
            </a:r>
            <a:endParaRPr lang="en-US" sz="105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05444" y="4461263"/>
            <a:ext cx="20300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01/31/2010: SAFE q </a:t>
            </a:r>
            <a:r>
              <a:rPr lang="en-US" sz="105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s</a:t>
            </a:r>
            <a:endParaRPr lang="en-US" sz="105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07549" y="4452159"/>
            <a:ext cx="20300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01/31/2010: SAFE p </a:t>
            </a:r>
            <a:r>
              <a:rPr lang="en-US" sz="105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s</a:t>
            </a:r>
            <a:endParaRPr lang="en-US" sz="105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cs typeface="Times New Roman" pitchFamily="18" charset="0"/>
            </a:endParaRPr>
          </a:p>
        </p:txBody>
      </p:sp>
      <p:sp>
        <p:nvSpPr>
          <p:cNvPr id="32" name="TextBox 30"/>
          <p:cNvSpPr txBox="1">
            <a:spLocks noChangeArrowheads="1"/>
          </p:cNvSpPr>
          <p:nvPr/>
        </p:nvSpPr>
        <p:spPr bwMode="auto">
          <a:xfrm>
            <a:off x="206188" y="17568"/>
            <a:ext cx="880933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Logistic ice transformation vital in SAFE, LIFE</a:t>
            </a:r>
          </a:p>
          <a:p>
            <a:endParaRPr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NB: In current un-coupled configuration, </a:t>
            </a:r>
          </a:p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 forcing melts ice in Summer unless ice is assimilated!</a:t>
            </a:r>
          </a:p>
          <a:p>
            <a:pPr algn="ctr"/>
            <a:endParaRPr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 algn="ctr"/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P and Q and corresponding s from baseline run with no assimilation </a:t>
            </a:r>
          </a:p>
          <a:p>
            <a:pPr algn="ctr"/>
            <a:endParaRPr lang="en-US" sz="24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ea typeface="Mangal" pitchFamily="2"/>
              <a:cs typeface="Mangal" pitchFamily="2"/>
            </a:endParaRPr>
          </a:p>
        </p:txBody>
      </p: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266700" y="988236"/>
            <a:ext cx="8877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T-profile assimilation configuration summary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6047" y="1569491"/>
          <a:ext cx="8925121" cy="1610437"/>
        </p:xfrm>
        <a:graphic>
          <a:graphicData uri="http://schemas.openxmlformats.org/drawingml/2006/table">
            <a:tbl>
              <a:tblPr firstRow="1" firstCol="1">
                <a:effectLst/>
                <a:tableStyleId>{21E4AEA4-8DFA-4A89-87EB-49C32662AFE0}</a:tableStyleId>
              </a:tblPr>
              <a:tblGrid>
                <a:gridCol w="1790307"/>
                <a:gridCol w="1833884"/>
                <a:gridCol w="1651408"/>
                <a:gridCol w="1760894"/>
                <a:gridCol w="1888628"/>
              </a:tblGrid>
              <a:tr h="811619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EnOI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Ensemble in space (SAFE)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Ensemble in time (LIFE)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Enhanced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Univariate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OI (EUOI)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8175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updated</a:t>
                      </a:r>
                      <a:endParaRPr lang="en-US" sz="1400" b="1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T, S, u, v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T,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S, u, v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T,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S, u, v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T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0643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multi-scale</a:t>
                      </a:r>
                      <a:endParaRPr lang="en-US" sz="1400" b="1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Bi-scale</a:t>
                      </a:r>
                      <a:endParaRPr lang="en-US" sz="1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Bi-scale</a:t>
                      </a:r>
                      <a:endParaRPr lang="en-US" sz="1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Bi-scale</a:t>
                      </a:r>
                      <a:endParaRPr lang="en-US" sz="1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Mono-scale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266700" y="988236"/>
            <a:ext cx="8877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T-profile assimilation configuration summary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6047" y="1569491"/>
          <a:ext cx="8925121" cy="3821374"/>
        </p:xfrm>
        <a:graphic>
          <a:graphicData uri="http://schemas.openxmlformats.org/drawingml/2006/table">
            <a:tbl>
              <a:tblPr firstRow="1" firstCol="1">
                <a:effectLst/>
                <a:tableStyleId>{21E4AEA4-8DFA-4A89-87EB-49C32662AFE0}</a:tableStyleId>
              </a:tblPr>
              <a:tblGrid>
                <a:gridCol w="1790307"/>
                <a:gridCol w="1833884"/>
                <a:gridCol w="1651408"/>
                <a:gridCol w="1760894"/>
                <a:gridCol w="1888628"/>
              </a:tblGrid>
              <a:tr h="811619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EnOI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Ensemble in space (SAFE)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Ensemble in time (LIFE)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Enhanced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Univariate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OI (EUOI)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4897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Covariance</a:t>
                      </a:r>
                      <a:r>
                        <a:rPr lang="en-US" sz="1400" b="1" i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localization</a:t>
                      </a:r>
                      <a:endParaRPr lang="en-US" sz="1400" b="1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adaptive (T)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Adaptive (T)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Adaptive (T)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adaptive (T)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85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Background</a:t>
                      </a:r>
                      <a:r>
                        <a:rPr lang="en-US" sz="1400" b="1" i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-error</a:t>
                      </a:r>
                      <a:r>
                        <a:rPr lang="en-US" sz="1400" b="1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i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covariance model</a:t>
                      </a:r>
                      <a:endParaRPr lang="en-US" sz="1400" b="1" i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static: 20 leading EOFs of ensemble of 30-60 day forecast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anomalies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adaptive: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SAFE methodology 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adaptive: 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20 (5-day) lags of 30-day high-pass trajectory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static: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vertical dependence only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8175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updated</a:t>
                      </a:r>
                      <a:endParaRPr lang="en-US" sz="1400" b="1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T, S, u, v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T,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S, u, v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T,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S, u, v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T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1161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multi-scale</a:t>
                      </a:r>
                      <a:endParaRPr lang="en-US" sz="1400" b="1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Repeat with halved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x,y,z,T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scales</a:t>
                      </a:r>
                      <a:endParaRPr lang="en-US" sz="1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Repeat with halved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x,y,z,T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scales</a:t>
                      </a:r>
                      <a:endParaRPr lang="en-US" sz="1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Repeat with halved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x,y,z,T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 scales</a:t>
                      </a:r>
                      <a:endParaRPr lang="en-US" sz="1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cs typeface="Times New Roman" pitchFamily="18" charset="0"/>
                        </a:rPr>
                        <a:t>Mono-scale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W00301.png"/>
          <p:cNvPicPr>
            <a:picLocks noChangeAspect="1"/>
          </p:cNvPicPr>
          <p:nvPr/>
        </p:nvPicPr>
        <p:blipFill>
          <a:blip r:embed="rId3" cstate="print"/>
          <a:srcRect l="6250" t="9000" r="13750" b="50000"/>
          <a:stretch>
            <a:fillRect/>
          </a:stretch>
        </p:blipFill>
        <p:spPr>
          <a:xfrm>
            <a:off x="1302201" y="5611340"/>
            <a:ext cx="3511318" cy="1124749"/>
          </a:xfrm>
          <a:prstGeom prst="rect">
            <a:avLst/>
          </a:prstGeom>
        </p:spPr>
      </p:pic>
      <p:pic>
        <p:nvPicPr>
          <p:cNvPr id="11" name="Picture 10" descr="W00203.png"/>
          <p:cNvPicPr>
            <a:picLocks noChangeAspect="1"/>
          </p:cNvPicPr>
          <p:nvPr/>
        </p:nvPicPr>
        <p:blipFill>
          <a:blip r:embed="rId4" cstate="print"/>
          <a:srcRect l="6250" t="9000" r="23750" b="50000"/>
          <a:stretch>
            <a:fillRect/>
          </a:stretch>
        </p:blipFill>
        <p:spPr>
          <a:xfrm>
            <a:off x="2826725" y="218026"/>
            <a:ext cx="3072407" cy="1124714"/>
          </a:xfrm>
          <a:prstGeom prst="rect">
            <a:avLst/>
          </a:prstGeom>
        </p:spPr>
      </p:pic>
      <p:pic>
        <p:nvPicPr>
          <p:cNvPr id="12" name="Picture 11" descr="W00206.png"/>
          <p:cNvPicPr>
            <a:picLocks noChangeAspect="1"/>
          </p:cNvPicPr>
          <p:nvPr/>
        </p:nvPicPr>
        <p:blipFill>
          <a:blip r:embed="rId5" cstate="print"/>
          <a:srcRect l="6250" t="9000" r="23750" b="50000"/>
          <a:stretch>
            <a:fillRect/>
          </a:stretch>
        </p:blipFill>
        <p:spPr>
          <a:xfrm>
            <a:off x="2826725" y="1588176"/>
            <a:ext cx="3072407" cy="1124714"/>
          </a:xfrm>
          <a:prstGeom prst="rect">
            <a:avLst/>
          </a:prstGeom>
        </p:spPr>
      </p:pic>
      <p:pic>
        <p:nvPicPr>
          <p:cNvPr id="13" name="Picture 12" descr="W00209.png"/>
          <p:cNvPicPr>
            <a:picLocks noChangeAspect="1"/>
          </p:cNvPicPr>
          <p:nvPr/>
        </p:nvPicPr>
        <p:blipFill>
          <a:blip r:embed="rId6" cstate="print"/>
          <a:srcRect l="6250" t="9000" r="23750" b="50000"/>
          <a:stretch>
            <a:fillRect/>
          </a:stretch>
        </p:blipFill>
        <p:spPr>
          <a:xfrm>
            <a:off x="2826725" y="2966818"/>
            <a:ext cx="3072407" cy="1124714"/>
          </a:xfrm>
          <a:prstGeom prst="rect">
            <a:avLst/>
          </a:prstGeom>
        </p:spPr>
      </p:pic>
      <p:pic>
        <p:nvPicPr>
          <p:cNvPr id="14" name="Picture 13" descr="W00212.png"/>
          <p:cNvPicPr>
            <a:picLocks noChangeAspect="1"/>
          </p:cNvPicPr>
          <p:nvPr/>
        </p:nvPicPr>
        <p:blipFill>
          <a:blip r:embed="rId7" cstate="print"/>
          <a:srcRect l="6250" t="9000" r="23750" b="50000"/>
          <a:stretch>
            <a:fillRect/>
          </a:stretch>
        </p:blipFill>
        <p:spPr>
          <a:xfrm>
            <a:off x="2826725" y="4365297"/>
            <a:ext cx="3072407" cy="1124714"/>
          </a:xfrm>
          <a:prstGeom prst="rect">
            <a:avLst/>
          </a:prstGeom>
        </p:spPr>
      </p:pic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6132221" y="1116841"/>
            <a:ext cx="3011779" cy="584775"/>
          </a:xfrm>
          <a:prstGeom prst="rect">
            <a:avLst/>
          </a:prstGeom>
          <a:noFill/>
          <a:ln w="9525">
            <a:solidFill>
              <a:schemeClr val="accent4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Background-error variance estimates (T at equator) </a:t>
            </a:r>
          </a:p>
        </p:txBody>
      </p:sp>
      <p:pic>
        <p:nvPicPr>
          <p:cNvPr id="7" name="Picture 6" descr="W00103.png"/>
          <p:cNvPicPr>
            <a:picLocks noChangeAspect="1"/>
          </p:cNvPicPr>
          <p:nvPr/>
        </p:nvPicPr>
        <p:blipFill>
          <a:blip r:embed="rId8" cstate="print"/>
          <a:srcRect l="6250" t="9000" r="23750" b="50000"/>
          <a:stretch>
            <a:fillRect/>
          </a:stretch>
        </p:blipFill>
        <p:spPr>
          <a:xfrm>
            <a:off x="4459" y="1595788"/>
            <a:ext cx="3072407" cy="1124714"/>
          </a:xfrm>
          <a:prstGeom prst="rect">
            <a:avLst/>
          </a:prstGeom>
        </p:spPr>
      </p:pic>
      <p:pic>
        <p:nvPicPr>
          <p:cNvPr id="8" name="Picture 7" descr="W00106.png"/>
          <p:cNvPicPr>
            <a:picLocks noChangeAspect="1"/>
          </p:cNvPicPr>
          <p:nvPr/>
        </p:nvPicPr>
        <p:blipFill>
          <a:blip r:embed="rId9" cstate="print"/>
          <a:srcRect l="6250" t="9000" r="23750" b="50000"/>
          <a:stretch>
            <a:fillRect/>
          </a:stretch>
        </p:blipFill>
        <p:spPr>
          <a:xfrm>
            <a:off x="4459" y="218026"/>
            <a:ext cx="3072407" cy="1124714"/>
          </a:xfrm>
          <a:prstGeom prst="rect">
            <a:avLst/>
          </a:prstGeom>
        </p:spPr>
      </p:pic>
      <p:pic>
        <p:nvPicPr>
          <p:cNvPr id="9" name="Picture 8" descr="W00109.png"/>
          <p:cNvPicPr>
            <a:picLocks noChangeAspect="1"/>
          </p:cNvPicPr>
          <p:nvPr/>
        </p:nvPicPr>
        <p:blipFill>
          <a:blip r:embed="rId10" cstate="print"/>
          <a:srcRect l="6250" t="9000" r="23750" b="50000"/>
          <a:stretch>
            <a:fillRect/>
          </a:stretch>
        </p:blipFill>
        <p:spPr>
          <a:xfrm>
            <a:off x="4459" y="2966818"/>
            <a:ext cx="3072407" cy="1124714"/>
          </a:xfrm>
          <a:prstGeom prst="rect">
            <a:avLst/>
          </a:prstGeom>
        </p:spPr>
      </p:pic>
      <p:pic>
        <p:nvPicPr>
          <p:cNvPr id="10" name="Picture 9" descr="W00112.png"/>
          <p:cNvPicPr>
            <a:picLocks noChangeAspect="1"/>
          </p:cNvPicPr>
          <p:nvPr/>
        </p:nvPicPr>
        <p:blipFill>
          <a:blip r:embed="rId11" cstate="print"/>
          <a:srcRect l="6250" t="9000" r="23750" b="50000"/>
          <a:stretch>
            <a:fillRect/>
          </a:stretch>
        </p:blipFill>
        <p:spPr>
          <a:xfrm>
            <a:off x="4459" y="4365297"/>
            <a:ext cx="3072407" cy="11247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97952" y="-12460"/>
            <a:ext cx="5934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SAFE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80705" y="-31879"/>
            <a:ext cx="5421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LIFE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7608" y="6000023"/>
            <a:ext cx="5677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EnOI</a:t>
            </a:r>
            <a:endParaRPr lang="en-US" sz="12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87" y="1332285"/>
            <a:ext cx="10983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03/31/2011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587" y="2712890"/>
            <a:ext cx="10983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06/26/2011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7" y="4102460"/>
            <a:ext cx="10983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09/26/2011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87" y="5483065"/>
            <a:ext cx="10983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12/31/2011</a:t>
            </a:r>
          </a:p>
        </p:txBody>
      </p: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209549" y="252878"/>
            <a:ext cx="432722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accent3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T-Profiles assimilation results</a:t>
            </a:r>
          </a:p>
          <a:p>
            <a:endParaRPr lang="en-US" sz="1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  <p:sp>
        <p:nvSpPr>
          <p:cNvPr id="14" name="TextBox 30"/>
          <p:cNvSpPr txBox="1">
            <a:spLocks noChangeArrowheads="1"/>
          </p:cNvSpPr>
          <p:nvPr/>
        </p:nvSpPr>
        <p:spPr bwMode="auto">
          <a:xfrm>
            <a:off x="328614" y="905304"/>
            <a:ext cx="420815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ARGO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RMS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passive S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OMF/OMA </a:t>
            </a:r>
          </a:p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Control</a:t>
            </a:r>
          </a:p>
          <a:p>
            <a:r>
              <a:rPr lang="en-US" sz="1600" b="1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EUOI</a:t>
            </a:r>
          </a:p>
          <a:p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SAFE</a:t>
            </a:r>
          </a:p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LIFE</a:t>
            </a:r>
          </a:p>
          <a:p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EnOI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endParaRPr lang="en-US" sz="1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  <p:pic>
        <p:nvPicPr>
          <p:cNvPr id="17" name="Picture 16" descr="stats_argo_t.png"/>
          <p:cNvPicPr>
            <a:picLocks noChangeAspect="1"/>
          </p:cNvPicPr>
          <p:nvPr/>
        </p:nvPicPr>
        <p:blipFill>
          <a:blip r:embed="rId3" cstate="print"/>
          <a:srcRect l="5000" t="7500" r="9400" b="53333"/>
          <a:stretch>
            <a:fillRect/>
          </a:stretch>
        </p:blipFill>
        <p:spPr>
          <a:xfrm>
            <a:off x="4217737" y="904620"/>
            <a:ext cx="4696378" cy="2578636"/>
          </a:xfrm>
          <a:prstGeom prst="rect">
            <a:avLst/>
          </a:prstGeom>
        </p:spPr>
      </p:pic>
      <p:pic>
        <p:nvPicPr>
          <p:cNvPr id="10" name="Picture 9" descr="stats_s_200+.png"/>
          <p:cNvPicPr>
            <a:picLocks noChangeAspect="1"/>
          </p:cNvPicPr>
          <p:nvPr/>
        </p:nvPicPr>
        <p:blipFill>
          <a:blip r:embed="rId4" cstate="print"/>
          <a:srcRect l="5000" t="7500" r="9400" b="53333"/>
          <a:stretch>
            <a:fillRect/>
          </a:stretch>
        </p:blipFill>
        <p:spPr>
          <a:xfrm>
            <a:off x="4227262" y="4117295"/>
            <a:ext cx="4696378" cy="25786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55571" y="341607"/>
            <a:ext cx="417454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Above 200m:</a:t>
            </a:r>
          </a:p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SAFE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EnOI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LIFE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&gt; </a:t>
            </a:r>
            <a:r>
              <a:rPr lang="en-U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EUOI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&gt;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control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33336" y="3591194"/>
            <a:ext cx="417454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Below 200m:</a:t>
            </a:r>
          </a:p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SAFE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&gt;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LIFE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&gt;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EnOI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&gt;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control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&gt; </a:t>
            </a:r>
            <a:r>
              <a:rPr lang="en-U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EUOI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557" y="3716793"/>
            <a:ext cx="3985392" cy="2965873"/>
            <a:chOff x="4105927" y="3383169"/>
            <a:chExt cx="4572235" cy="3333884"/>
          </a:xfrm>
        </p:grpSpPr>
        <p:pic>
          <p:nvPicPr>
            <p:cNvPr id="19" name="Picture 18" descr="MOOR_2011.png"/>
            <p:cNvPicPr>
              <a:picLocks noChangeAspect="1"/>
            </p:cNvPicPr>
            <p:nvPr/>
          </p:nvPicPr>
          <p:blipFill>
            <a:blip r:embed="rId5" cstate="print"/>
            <a:srcRect l="10001" t="14801" r="10001" b="15201"/>
            <a:stretch>
              <a:fillRect/>
            </a:stretch>
          </p:blipFill>
          <p:spPr>
            <a:xfrm>
              <a:off x="4105927" y="3383169"/>
              <a:ext cx="4572235" cy="3333884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965408" y="4853670"/>
              <a:ext cx="557597" cy="2594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ADCP</a:t>
              </a:r>
              <a:endParaRPr lang="en-US" sz="900" b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62540" y="4341868"/>
              <a:ext cx="482198" cy="2594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CTD</a:t>
              </a:r>
              <a:endParaRPr lang="en-US" sz="9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39832" y="4658162"/>
              <a:ext cx="724951" cy="2594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 smtClean="0">
                  <a:solidFill>
                    <a:srgbClr val="FF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PIRATA</a:t>
              </a:r>
              <a:endParaRPr lang="en-US" sz="900" b="1" dirty="0">
                <a:solidFill>
                  <a:srgbClr val="FF33CC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81114" y="4942820"/>
              <a:ext cx="609091" cy="2594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Mangal" pitchFamily="2"/>
                </a:rPr>
                <a:t>RAMA</a:t>
              </a:r>
              <a:endParaRPr lang="en-US" sz="9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974056" y="3758190"/>
              <a:ext cx="588862" cy="2594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Mangal" pitchFamily="2"/>
                </a:rPr>
                <a:t>ARGO</a:t>
              </a:r>
              <a:endParaRPr lang="en-US" sz="9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>
            <a:spLocks noChangeArrowheads="1"/>
          </p:cNvSpPr>
          <p:nvPr/>
        </p:nvSpPr>
        <p:spPr bwMode="auto">
          <a:xfrm>
            <a:off x="0" y="376518"/>
            <a:ext cx="9096375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3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Ensemble data assimilation and </a:t>
            </a:r>
            <a:r>
              <a:rPr lang="en-US" dirty="0" err="1" smtClean="0">
                <a:solidFill>
                  <a:schemeClr val="accent3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EnKF</a:t>
            </a:r>
            <a:r>
              <a:rPr lang="en-US" dirty="0" smtClean="0">
                <a:solidFill>
                  <a:schemeClr val="accent3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 </a:t>
            </a:r>
          </a:p>
          <a:p>
            <a:endParaRPr lang="en-US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Use of ensemble of model states to represent forecast errors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Evensen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(1996) and in the title of 400+ other research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papers</a:t>
            </a: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Commonly cited advantages:</a:t>
            </a: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ea typeface="Mangal" pitchFamily="2"/>
              <a:cs typeface="Mangal" pitchFamily="2"/>
            </a:endParaRPr>
          </a:p>
          <a:p>
            <a:pPr marL="457200" lvl="2">
              <a:buFont typeface="Arial" charset="0"/>
              <a:buChar char="•"/>
            </a:pPr>
            <a:endParaRPr lang="en-US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 marL="457200" lvl="2">
              <a:buFont typeface="Arial" charset="0"/>
              <a:buChar char="•"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Works better than…</a:t>
            </a:r>
          </a:p>
          <a:p>
            <a:pPr marL="457200" lvl="2">
              <a:buFont typeface="Arial" charset="0"/>
              <a:buChar char="•"/>
            </a:pPr>
            <a:endParaRPr lang="en-US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 marL="457200" lvl="2">
              <a:buFont typeface="Arial" charset="0"/>
              <a:buChar char="•"/>
            </a:pPr>
            <a:endParaRPr lang="en-US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 marL="457200" lvl="2">
              <a:buFont typeface="Arial" charset="0"/>
              <a:buChar char="•"/>
            </a:pPr>
            <a:endParaRPr lang="en-US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 lvl="1">
              <a:buFont typeface="Arial" charset="0"/>
              <a:buChar char="•"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Economical: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EnKF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offers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Kalman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filter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like analysis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at small fraction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of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cost</a:t>
            </a:r>
          </a:p>
          <a:p>
            <a:pPr lvl="1">
              <a:buFont typeface="Arial" charset="0"/>
              <a:buChar char="•"/>
            </a:pPr>
            <a:endParaRPr lang="en-US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 lvl="1">
              <a:buFont typeface="Arial" charset="0"/>
              <a:buChar char="•"/>
            </a:pPr>
            <a:endParaRPr lang="en-US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 lvl="1">
              <a:buFont typeface="Arial" charset="0"/>
              <a:buChar char="•"/>
            </a:pPr>
            <a:endParaRPr lang="en-US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 lvl="1">
              <a:buFont typeface="Arial" charset="0"/>
              <a:buChar char="•"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Adaptively estimates background errors and error statistics</a:t>
            </a:r>
          </a:p>
          <a:p>
            <a:pPr lvl="2">
              <a:buFont typeface="Arial" charset="0"/>
              <a:buChar char="•"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Amplitude</a:t>
            </a:r>
          </a:p>
          <a:p>
            <a:pPr lvl="2">
              <a:buFont typeface="Arial" charset="0"/>
              <a:buChar char="•"/>
            </a:pPr>
            <a:endParaRPr lang="en-US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 lvl="2">
              <a:buFont typeface="Arial" charset="0"/>
              <a:buChar char="•"/>
            </a:pPr>
            <a:endParaRPr lang="en-US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 lvl="2">
              <a:buFont typeface="Arial" charset="0"/>
              <a:buChar char="•"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Spatial distribution</a:t>
            </a:r>
          </a:p>
          <a:p>
            <a:pPr lvl="2"/>
            <a:endParaRPr lang="en-US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 lvl="2"/>
            <a:endParaRPr 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 lvl="1">
              <a:buFont typeface="Arial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Cross-field ensemble statistics make it easy to update unobserved variables</a:t>
            </a:r>
          </a:p>
          <a:p>
            <a:pPr lvl="1">
              <a:buFont typeface="Arial" charset="0"/>
              <a:buChar char="•"/>
            </a:pPr>
            <a:endParaRPr lang="en-US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524250" y="2324100"/>
            <a:ext cx="1390650" cy="47625"/>
          </a:xfrm>
          <a:prstGeom prst="rightArrow">
            <a:avLst/>
          </a:prstGeom>
          <a:solidFill>
            <a:schemeClr val="accent6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224" y="1713236"/>
            <a:ext cx="3669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Sounds good but…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24" y="2428877"/>
            <a:ext cx="90721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Hardly ever works in practice (ensemble size) unless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EnKF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is augmented with OI in “hybrid” scheme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4757" y="3365670"/>
            <a:ext cx="79696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Still much more expensive than conventional analysis scheme</a:t>
            </a:r>
          </a:p>
        </p:txBody>
      </p:sp>
      <p:sp>
        <p:nvSpPr>
          <p:cNvPr id="8" name="Rectangle 7"/>
          <p:cNvSpPr/>
          <p:nvPr/>
        </p:nvSpPr>
        <p:spPr>
          <a:xfrm>
            <a:off x="919238" y="4347467"/>
            <a:ext cx="87178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In practice, amplitude result of covariance inflation/perturbation choice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8" y="5011664"/>
            <a:ext cx="1728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Agreed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5193" y="5658436"/>
            <a:ext cx="4209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Id., especially important in ocean assimilation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4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  <p:bldP spid="7" grpId="0" build="allAtOnce"/>
      <p:bldP spid="8" grpId="0" build="allAtOnce"/>
      <p:bldP spid="9" grpId="0" build="allAtOnce"/>
      <p:bldP spid="1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209549" y="553821"/>
            <a:ext cx="43086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T-Profiles </a:t>
            </a:r>
            <a:r>
              <a:rPr lang="en-US" sz="1800" dirty="0" smtClean="0">
                <a:solidFill>
                  <a:schemeClr val="accent3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assimilation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 results</a:t>
            </a:r>
          </a:p>
          <a:p>
            <a:endParaRPr lang="en-US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  <p:sp>
        <p:nvSpPr>
          <p:cNvPr id="14" name="TextBox 30"/>
          <p:cNvSpPr txBox="1">
            <a:spLocks noChangeArrowheads="1"/>
          </p:cNvSpPr>
          <p:nvPr/>
        </p:nvSpPr>
        <p:spPr bwMode="auto">
          <a:xfrm>
            <a:off x="310058" y="1136563"/>
            <a:ext cx="420815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Pirata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, RAMA, 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CTD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RMS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passive S</a:t>
            </a:r>
            <a:r>
              <a:rPr lang="en-U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OMF/OMA </a:t>
            </a:r>
          </a:p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Control</a:t>
            </a:r>
          </a:p>
          <a:p>
            <a:r>
              <a:rPr lang="en-US" sz="1600" b="1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EUOI</a:t>
            </a:r>
          </a:p>
          <a:p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SAFE</a:t>
            </a:r>
          </a:p>
          <a:p>
            <a:r>
              <a:rPr lang="en-U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LIFE</a:t>
            </a:r>
          </a:p>
          <a:p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EnOI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endParaRPr lang="en-US" sz="1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  <p:pic>
        <p:nvPicPr>
          <p:cNvPr id="17" name="Picture 16" descr="stats_argo_t.png"/>
          <p:cNvPicPr>
            <a:picLocks noChangeAspect="1"/>
          </p:cNvPicPr>
          <p:nvPr/>
        </p:nvPicPr>
        <p:blipFill>
          <a:blip r:embed="rId3" cstate="print"/>
          <a:srcRect l="5000" t="9500" r="9500" b="57917"/>
          <a:stretch>
            <a:fillRect/>
          </a:stretch>
        </p:blipFill>
        <p:spPr>
          <a:xfrm>
            <a:off x="5277803" y="568203"/>
            <a:ext cx="3361798" cy="1537368"/>
          </a:xfrm>
          <a:prstGeom prst="rect">
            <a:avLst/>
          </a:prstGeom>
        </p:spPr>
      </p:pic>
      <p:pic>
        <p:nvPicPr>
          <p:cNvPr id="10" name="Picture 9" descr="stats_s_200+.png"/>
          <p:cNvPicPr>
            <a:picLocks noChangeAspect="1"/>
          </p:cNvPicPr>
          <p:nvPr/>
        </p:nvPicPr>
        <p:blipFill>
          <a:blip r:embed="rId4" cstate="print"/>
          <a:srcRect l="5000" t="9500" r="9500" b="57917"/>
          <a:stretch>
            <a:fillRect/>
          </a:stretch>
        </p:blipFill>
        <p:spPr>
          <a:xfrm>
            <a:off x="5277803" y="2493853"/>
            <a:ext cx="3361798" cy="1537368"/>
          </a:xfrm>
          <a:prstGeom prst="rect">
            <a:avLst/>
          </a:prstGeom>
        </p:spPr>
      </p:pic>
      <p:pic>
        <p:nvPicPr>
          <p:cNvPr id="16" name="Picture 15" descr="stats_argo_t.png"/>
          <p:cNvPicPr>
            <a:picLocks noChangeAspect="1"/>
          </p:cNvPicPr>
          <p:nvPr/>
        </p:nvPicPr>
        <p:blipFill>
          <a:blip r:embed="rId5" cstate="print"/>
          <a:srcRect l="5000" t="9500" r="9500" b="53333"/>
          <a:stretch>
            <a:fillRect/>
          </a:stretch>
        </p:blipFill>
        <p:spPr>
          <a:xfrm>
            <a:off x="5277803" y="4494863"/>
            <a:ext cx="3361798" cy="175365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639889" y="559239"/>
            <a:ext cx="1941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Pirata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S (passive)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92289" y="2495674"/>
            <a:ext cx="19656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RAMA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S (passive)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48844" y="4494864"/>
            <a:ext cx="18582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CTD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 S (passive)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68364" y="4121654"/>
            <a:ext cx="41745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SAFE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EnOI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LIFE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EUOI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&gt;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control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68364" y="2124464"/>
            <a:ext cx="41745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SAFE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EnOI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LIFE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EUOI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&gt;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control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68364" y="208748"/>
            <a:ext cx="42643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SAFE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EnOI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LIFE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&gt;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control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 &gt;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EUOI </a:t>
            </a: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angal" pitchFamily="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4904" y="1439699"/>
            <a:ext cx="901521" cy="135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Group 37"/>
          <p:cNvGrpSpPr/>
          <p:nvPr/>
        </p:nvGrpSpPr>
        <p:grpSpPr>
          <a:xfrm>
            <a:off x="284101" y="3716793"/>
            <a:ext cx="3985392" cy="2965873"/>
            <a:chOff x="4105927" y="3383169"/>
            <a:chExt cx="4572235" cy="3333884"/>
          </a:xfrm>
        </p:grpSpPr>
        <p:pic>
          <p:nvPicPr>
            <p:cNvPr id="39" name="Picture 38" descr="MOOR_2011.png"/>
            <p:cNvPicPr>
              <a:picLocks noChangeAspect="1"/>
            </p:cNvPicPr>
            <p:nvPr/>
          </p:nvPicPr>
          <p:blipFill>
            <a:blip r:embed="rId7" cstate="print"/>
            <a:srcRect l="10001" t="14801" r="10001" b="15201"/>
            <a:stretch>
              <a:fillRect/>
            </a:stretch>
          </p:blipFill>
          <p:spPr>
            <a:xfrm>
              <a:off x="4105927" y="3383169"/>
              <a:ext cx="4572235" cy="3333884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5965408" y="4853670"/>
              <a:ext cx="557597" cy="2594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ADCP</a:t>
              </a:r>
              <a:endParaRPr lang="en-US" sz="900" b="1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962540" y="4341868"/>
              <a:ext cx="482198" cy="2594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CTD</a:t>
              </a:r>
              <a:endParaRPr lang="en-US" sz="9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339832" y="4658162"/>
              <a:ext cx="724951" cy="2594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 smtClean="0">
                  <a:solidFill>
                    <a:srgbClr val="FF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PIRATA</a:t>
              </a:r>
              <a:endParaRPr lang="en-US" sz="900" b="1" dirty="0">
                <a:solidFill>
                  <a:srgbClr val="FF33CC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81114" y="4942820"/>
              <a:ext cx="609091" cy="2594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Mangal" pitchFamily="2"/>
                </a:rPr>
                <a:t>RAMA</a:t>
              </a:r>
              <a:endParaRPr lang="en-US" sz="9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974056" y="3758190"/>
              <a:ext cx="588862" cy="2594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Mangal" pitchFamily="2"/>
                </a:rPr>
                <a:t>ARGO</a:t>
              </a:r>
              <a:endParaRPr lang="en-US" sz="9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23893" y="2941722"/>
            <a:ext cx="4693767" cy="58477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Multivariate update in SAFE, LIFE &amp; </a:t>
            </a:r>
            <a:r>
              <a:rPr lang="en-US" sz="1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EnOI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preserves S when it is not assimilated</a:t>
            </a:r>
          </a:p>
        </p:txBody>
      </p: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442640" y="241908"/>
            <a:ext cx="382685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T-Profiles assimilation results</a:t>
            </a:r>
          </a:p>
          <a:p>
            <a:endParaRPr lang="en-US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  <p:sp>
        <p:nvSpPr>
          <p:cNvPr id="14" name="TextBox 30"/>
          <p:cNvSpPr txBox="1">
            <a:spLocks noChangeArrowheads="1"/>
          </p:cNvSpPr>
          <p:nvPr/>
        </p:nvSpPr>
        <p:spPr bwMode="auto">
          <a:xfrm>
            <a:off x="537616" y="700132"/>
            <a:ext cx="397134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ADCP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passive U, V RMS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OMF/OMA </a:t>
            </a:r>
          </a:p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Control</a:t>
            </a:r>
          </a:p>
          <a:p>
            <a:r>
              <a:rPr lang="en-US" sz="1600" b="1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EUOI</a:t>
            </a:r>
          </a:p>
          <a:p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SAFE</a:t>
            </a:r>
          </a:p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LIFE</a:t>
            </a:r>
          </a:p>
          <a:p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EnOI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endParaRPr lang="en-US" sz="1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  <p:pic>
        <p:nvPicPr>
          <p:cNvPr id="17" name="Picture 16" descr="stats_argo_t.png"/>
          <p:cNvPicPr>
            <a:picLocks noChangeAspect="1"/>
          </p:cNvPicPr>
          <p:nvPr/>
        </p:nvPicPr>
        <p:blipFill>
          <a:blip r:embed="rId3" cstate="print"/>
          <a:srcRect l="6000" t="9500" r="9400" b="53333"/>
          <a:stretch>
            <a:fillRect/>
          </a:stretch>
        </p:blipFill>
        <p:spPr>
          <a:xfrm>
            <a:off x="4742265" y="1023952"/>
            <a:ext cx="4332070" cy="2283831"/>
          </a:xfrm>
          <a:prstGeom prst="rect">
            <a:avLst/>
          </a:prstGeom>
        </p:spPr>
      </p:pic>
      <p:pic>
        <p:nvPicPr>
          <p:cNvPr id="10" name="Picture 9" descr="stats_s_200+.png"/>
          <p:cNvPicPr>
            <a:picLocks noChangeAspect="1"/>
          </p:cNvPicPr>
          <p:nvPr/>
        </p:nvPicPr>
        <p:blipFill>
          <a:blip r:embed="rId4" cstate="print"/>
          <a:srcRect l="5988" t="9500" r="9381" b="53333"/>
          <a:stretch>
            <a:fillRect/>
          </a:stretch>
        </p:blipFill>
        <p:spPr>
          <a:xfrm>
            <a:off x="4740980" y="3693697"/>
            <a:ext cx="4342325" cy="228383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759151" y="1007791"/>
            <a:ext cx="16834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ADCP U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(passive)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11551" y="3724181"/>
            <a:ext cx="1672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ADCP V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(passive)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11117" y="775617"/>
            <a:ext cx="36936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Control &gt;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SAFE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EnOI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LIFE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&gt;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EUOI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angal" pitchFamily="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11117" y="3476293"/>
            <a:ext cx="36936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Control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SAFE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EnOI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LIFE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&gt;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EUOI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angal" pitchFamily="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57738" y="2489275"/>
            <a:ext cx="456670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Not much to write home about in terms of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current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but SAFE, LIFE &amp; </a:t>
            </a:r>
            <a:r>
              <a:rPr lang="en-US" sz="1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EnOI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all do better than </a:t>
            </a:r>
            <a:r>
              <a:rPr lang="en-US" sz="1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univariate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T + ice assimilation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4087" y="1142836"/>
            <a:ext cx="1678062" cy="111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284101" y="3716793"/>
            <a:ext cx="3985392" cy="2965873"/>
            <a:chOff x="4105927" y="3383169"/>
            <a:chExt cx="4572235" cy="3333884"/>
          </a:xfrm>
        </p:grpSpPr>
        <p:pic>
          <p:nvPicPr>
            <p:cNvPr id="15" name="Picture 14" descr="MOOR_2011.png"/>
            <p:cNvPicPr>
              <a:picLocks noChangeAspect="1"/>
            </p:cNvPicPr>
            <p:nvPr/>
          </p:nvPicPr>
          <p:blipFill>
            <a:blip r:embed="rId6" cstate="print"/>
            <a:srcRect l="10001" t="14801" r="10001" b="15201"/>
            <a:stretch>
              <a:fillRect/>
            </a:stretch>
          </p:blipFill>
          <p:spPr>
            <a:xfrm>
              <a:off x="4105927" y="3383169"/>
              <a:ext cx="4572235" cy="333388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65408" y="4853670"/>
              <a:ext cx="596218" cy="276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ADCP</a:t>
              </a:r>
              <a:endParaRPr lang="en-US" sz="1000" b="1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962540" y="4341868"/>
              <a:ext cx="511622" cy="276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CTD</a:t>
              </a:r>
              <a:endParaRPr lang="en-US" sz="1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339832" y="4658162"/>
              <a:ext cx="785639" cy="276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FF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PIRATA</a:t>
              </a:r>
              <a:endParaRPr lang="en-US" sz="1000" b="1" dirty="0">
                <a:solidFill>
                  <a:srgbClr val="FF33CC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381114" y="4942820"/>
              <a:ext cx="653228" cy="276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Mangal" pitchFamily="2"/>
                </a:rPr>
                <a:t>RAMA</a:t>
              </a:r>
              <a:endParaRPr lang="en-US" sz="1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74056" y="3758190"/>
              <a:ext cx="631160" cy="276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Mangal" pitchFamily="2"/>
                </a:rPr>
                <a:t>ARGO</a:t>
              </a:r>
              <a:endParaRPr lang="en-US" sz="10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W008_atl_201003.png"/>
          <p:cNvPicPr>
            <a:picLocks noChangeAspect="1"/>
          </p:cNvPicPr>
          <p:nvPr/>
        </p:nvPicPr>
        <p:blipFill>
          <a:blip r:embed="rId3" cstate="print"/>
          <a:srcRect t="8571" r="11250" b="5714"/>
          <a:stretch>
            <a:fillRect/>
          </a:stretch>
        </p:blipFill>
        <p:spPr>
          <a:xfrm>
            <a:off x="255424" y="2126046"/>
            <a:ext cx="1607461" cy="678713"/>
          </a:xfrm>
          <a:prstGeom prst="rect">
            <a:avLst/>
          </a:prstGeom>
        </p:spPr>
      </p:pic>
      <p:pic>
        <p:nvPicPr>
          <p:cNvPr id="36" name="Picture 35" descr="W008_atl_201006.png"/>
          <p:cNvPicPr>
            <a:picLocks noChangeAspect="1"/>
          </p:cNvPicPr>
          <p:nvPr/>
        </p:nvPicPr>
        <p:blipFill>
          <a:blip r:embed="rId4" cstate="print"/>
          <a:srcRect l="9375" t="8571" r="11250" b="5714"/>
          <a:stretch>
            <a:fillRect/>
          </a:stretch>
        </p:blipFill>
        <p:spPr>
          <a:xfrm>
            <a:off x="1949620" y="2126046"/>
            <a:ext cx="1437659" cy="678713"/>
          </a:xfrm>
          <a:prstGeom prst="rect">
            <a:avLst/>
          </a:prstGeom>
        </p:spPr>
      </p:pic>
      <p:pic>
        <p:nvPicPr>
          <p:cNvPr id="37" name="Picture 36" descr="W008_atl_201009.png"/>
          <p:cNvPicPr>
            <a:picLocks noChangeAspect="1"/>
          </p:cNvPicPr>
          <p:nvPr/>
        </p:nvPicPr>
        <p:blipFill>
          <a:blip r:embed="rId5" cstate="print"/>
          <a:srcRect l="9375" t="8571" r="11250" b="5714"/>
          <a:stretch>
            <a:fillRect/>
          </a:stretch>
        </p:blipFill>
        <p:spPr>
          <a:xfrm>
            <a:off x="3449211" y="2126046"/>
            <a:ext cx="1437659" cy="678713"/>
          </a:xfrm>
          <a:prstGeom prst="rect">
            <a:avLst/>
          </a:prstGeom>
        </p:spPr>
      </p:pic>
      <p:pic>
        <p:nvPicPr>
          <p:cNvPr id="38" name="Picture 37" descr="W008_atl_201012.png"/>
          <p:cNvPicPr>
            <a:picLocks noChangeAspect="1"/>
          </p:cNvPicPr>
          <p:nvPr/>
        </p:nvPicPr>
        <p:blipFill>
          <a:blip r:embed="rId6" cstate="print"/>
          <a:srcRect l="9375" t="8571" r="1250" b="5714"/>
          <a:stretch>
            <a:fillRect/>
          </a:stretch>
        </p:blipFill>
        <p:spPr>
          <a:xfrm>
            <a:off x="4935029" y="2126046"/>
            <a:ext cx="1618781" cy="67871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529765" y="736755"/>
            <a:ext cx="6639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Control</a:t>
            </a: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29765" y="1426878"/>
            <a:ext cx="5661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EUOI</a:t>
            </a:r>
            <a:endParaRPr lang="en-US" sz="1100" b="1" dirty="0"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29765" y="2126046"/>
            <a:ext cx="5581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SAFE</a:t>
            </a:r>
            <a:endParaRPr lang="en-US" sz="11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29765" y="2826261"/>
            <a:ext cx="5116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LIFE</a:t>
            </a:r>
            <a:endParaRPr lang="en-US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29765" y="3576121"/>
            <a:ext cx="5357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EnOI</a:t>
            </a:r>
            <a:endParaRPr lang="en-US" sz="11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 descr="W008_atl_201003.png"/>
          <p:cNvPicPr>
            <a:picLocks noChangeAspect="1"/>
          </p:cNvPicPr>
          <p:nvPr/>
        </p:nvPicPr>
        <p:blipFill>
          <a:blip r:embed="rId7" cstate="print"/>
          <a:srcRect t="8571" r="11250" b="5714"/>
          <a:stretch>
            <a:fillRect/>
          </a:stretch>
        </p:blipFill>
        <p:spPr>
          <a:xfrm>
            <a:off x="255424" y="731898"/>
            <a:ext cx="1607461" cy="678713"/>
          </a:xfrm>
          <a:prstGeom prst="rect">
            <a:avLst/>
          </a:prstGeom>
        </p:spPr>
      </p:pic>
      <p:pic>
        <p:nvPicPr>
          <p:cNvPr id="26" name="Picture 25" descr="W008_atl_201006.png"/>
          <p:cNvPicPr>
            <a:picLocks noChangeAspect="1"/>
          </p:cNvPicPr>
          <p:nvPr/>
        </p:nvPicPr>
        <p:blipFill>
          <a:blip r:embed="rId8" cstate="print"/>
          <a:srcRect l="9375" t="8571" r="11250" b="5714"/>
          <a:stretch>
            <a:fillRect/>
          </a:stretch>
        </p:blipFill>
        <p:spPr>
          <a:xfrm>
            <a:off x="1949620" y="731898"/>
            <a:ext cx="1437659" cy="678713"/>
          </a:xfrm>
          <a:prstGeom prst="rect">
            <a:avLst/>
          </a:prstGeom>
        </p:spPr>
      </p:pic>
      <p:pic>
        <p:nvPicPr>
          <p:cNvPr id="27" name="Picture 26" descr="W008_atl_201009.png"/>
          <p:cNvPicPr>
            <a:picLocks noChangeAspect="1"/>
          </p:cNvPicPr>
          <p:nvPr/>
        </p:nvPicPr>
        <p:blipFill>
          <a:blip r:embed="rId9" cstate="print"/>
          <a:srcRect l="9375" t="8571" r="11250" b="5714"/>
          <a:stretch>
            <a:fillRect/>
          </a:stretch>
        </p:blipFill>
        <p:spPr>
          <a:xfrm>
            <a:off x="3449211" y="731898"/>
            <a:ext cx="1437659" cy="678713"/>
          </a:xfrm>
          <a:prstGeom prst="rect">
            <a:avLst/>
          </a:prstGeom>
        </p:spPr>
      </p:pic>
      <p:pic>
        <p:nvPicPr>
          <p:cNvPr id="30" name="Picture 29" descr="W008_atl_201012.png"/>
          <p:cNvPicPr>
            <a:picLocks noChangeAspect="1"/>
          </p:cNvPicPr>
          <p:nvPr/>
        </p:nvPicPr>
        <p:blipFill>
          <a:blip r:embed="rId10" cstate="print"/>
          <a:srcRect l="9375" t="8571" r="1250" b="5714"/>
          <a:stretch>
            <a:fillRect/>
          </a:stretch>
        </p:blipFill>
        <p:spPr>
          <a:xfrm>
            <a:off x="4935029" y="731886"/>
            <a:ext cx="1618781" cy="678713"/>
          </a:xfrm>
          <a:prstGeom prst="rect">
            <a:avLst/>
          </a:prstGeom>
        </p:spPr>
      </p:pic>
      <p:pic>
        <p:nvPicPr>
          <p:cNvPr id="31" name="Picture 30" descr="W008_atl_201003.png"/>
          <p:cNvPicPr>
            <a:picLocks noChangeAspect="1"/>
          </p:cNvPicPr>
          <p:nvPr/>
        </p:nvPicPr>
        <p:blipFill>
          <a:blip r:embed="rId11" cstate="print"/>
          <a:srcRect t="8571" r="11250" b="5714"/>
          <a:stretch>
            <a:fillRect/>
          </a:stretch>
        </p:blipFill>
        <p:spPr>
          <a:xfrm>
            <a:off x="255424" y="1426878"/>
            <a:ext cx="1607461" cy="678713"/>
          </a:xfrm>
          <a:prstGeom prst="rect">
            <a:avLst/>
          </a:prstGeom>
        </p:spPr>
      </p:pic>
      <p:pic>
        <p:nvPicPr>
          <p:cNvPr id="32" name="Picture 31" descr="W008_atl_201006.png"/>
          <p:cNvPicPr>
            <a:picLocks noChangeAspect="1"/>
          </p:cNvPicPr>
          <p:nvPr/>
        </p:nvPicPr>
        <p:blipFill>
          <a:blip r:embed="rId12" cstate="print"/>
          <a:srcRect l="9375" t="8571" r="11250" b="5714"/>
          <a:stretch>
            <a:fillRect/>
          </a:stretch>
        </p:blipFill>
        <p:spPr>
          <a:xfrm>
            <a:off x="1949620" y="1426878"/>
            <a:ext cx="1437659" cy="678713"/>
          </a:xfrm>
          <a:prstGeom prst="rect">
            <a:avLst/>
          </a:prstGeom>
        </p:spPr>
      </p:pic>
      <p:pic>
        <p:nvPicPr>
          <p:cNvPr id="33" name="Picture 32" descr="W008_atl_201009.png"/>
          <p:cNvPicPr>
            <a:picLocks noChangeAspect="1"/>
          </p:cNvPicPr>
          <p:nvPr/>
        </p:nvPicPr>
        <p:blipFill>
          <a:blip r:embed="rId13" cstate="print"/>
          <a:srcRect l="9375" t="8571" r="11250" b="5714"/>
          <a:stretch>
            <a:fillRect/>
          </a:stretch>
        </p:blipFill>
        <p:spPr>
          <a:xfrm>
            <a:off x="3449211" y="1426878"/>
            <a:ext cx="1437659" cy="678713"/>
          </a:xfrm>
          <a:prstGeom prst="rect">
            <a:avLst/>
          </a:prstGeom>
        </p:spPr>
      </p:pic>
      <p:pic>
        <p:nvPicPr>
          <p:cNvPr id="34" name="Picture 33" descr="W008_atl_201012.png"/>
          <p:cNvPicPr>
            <a:picLocks noChangeAspect="1"/>
          </p:cNvPicPr>
          <p:nvPr/>
        </p:nvPicPr>
        <p:blipFill>
          <a:blip r:embed="rId14" cstate="print"/>
          <a:srcRect l="9375" t="8571" r="1250" b="5714"/>
          <a:stretch>
            <a:fillRect/>
          </a:stretch>
        </p:blipFill>
        <p:spPr>
          <a:xfrm>
            <a:off x="4935029" y="1426878"/>
            <a:ext cx="1618781" cy="678713"/>
          </a:xfrm>
          <a:prstGeom prst="rect">
            <a:avLst/>
          </a:prstGeom>
        </p:spPr>
      </p:pic>
      <p:pic>
        <p:nvPicPr>
          <p:cNvPr id="39" name="Picture 38" descr="W008_atl_201003.png"/>
          <p:cNvPicPr>
            <a:picLocks noChangeAspect="1"/>
          </p:cNvPicPr>
          <p:nvPr/>
        </p:nvPicPr>
        <p:blipFill>
          <a:blip r:embed="rId15" cstate="print"/>
          <a:srcRect t="8571" r="11250" b="5714"/>
          <a:stretch>
            <a:fillRect/>
          </a:stretch>
        </p:blipFill>
        <p:spPr>
          <a:xfrm>
            <a:off x="255424" y="2826261"/>
            <a:ext cx="1607461" cy="678713"/>
          </a:xfrm>
          <a:prstGeom prst="rect">
            <a:avLst/>
          </a:prstGeom>
        </p:spPr>
      </p:pic>
      <p:pic>
        <p:nvPicPr>
          <p:cNvPr id="40" name="Picture 39" descr="W008_atl_201006.png"/>
          <p:cNvPicPr>
            <a:picLocks noChangeAspect="1"/>
          </p:cNvPicPr>
          <p:nvPr/>
        </p:nvPicPr>
        <p:blipFill>
          <a:blip r:embed="rId16" cstate="print"/>
          <a:srcRect l="9375" t="8571" r="11250" b="5714"/>
          <a:stretch>
            <a:fillRect/>
          </a:stretch>
        </p:blipFill>
        <p:spPr>
          <a:xfrm>
            <a:off x="1949620" y="2826261"/>
            <a:ext cx="1437659" cy="678713"/>
          </a:xfrm>
          <a:prstGeom prst="rect">
            <a:avLst/>
          </a:prstGeom>
        </p:spPr>
      </p:pic>
      <p:pic>
        <p:nvPicPr>
          <p:cNvPr id="41" name="Picture 40" descr="W008_atl_201009.png"/>
          <p:cNvPicPr>
            <a:picLocks noChangeAspect="1"/>
          </p:cNvPicPr>
          <p:nvPr/>
        </p:nvPicPr>
        <p:blipFill>
          <a:blip r:embed="rId17" cstate="print"/>
          <a:srcRect l="9375" t="8571" r="11250" b="5714"/>
          <a:stretch>
            <a:fillRect/>
          </a:stretch>
        </p:blipFill>
        <p:spPr>
          <a:xfrm>
            <a:off x="3449211" y="2826261"/>
            <a:ext cx="1437659" cy="678713"/>
          </a:xfrm>
          <a:prstGeom prst="rect">
            <a:avLst/>
          </a:prstGeom>
        </p:spPr>
      </p:pic>
      <p:pic>
        <p:nvPicPr>
          <p:cNvPr id="42" name="Picture 41" descr="W008_atl_201012.png"/>
          <p:cNvPicPr>
            <a:picLocks noChangeAspect="1"/>
          </p:cNvPicPr>
          <p:nvPr/>
        </p:nvPicPr>
        <p:blipFill>
          <a:blip r:embed="rId18" cstate="print"/>
          <a:srcRect l="9375" t="8571" r="1250" b="5714"/>
          <a:stretch>
            <a:fillRect/>
          </a:stretch>
        </p:blipFill>
        <p:spPr>
          <a:xfrm>
            <a:off x="4935029" y="2816346"/>
            <a:ext cx="1618781" cy="678713"/>
          </a:xfrm>
          <a:prstGeom prst="rect">
            <a:avLst/>
          </a:prstGeom>
        </p:spPr>
      </p:pic>
      <p:pic>
        <p:nvPicPr>
          <p:cNvPr id="43" name="Picture 42" descr="W008_atl_201003.png"/>
          <p:cNvPicPr>
            <a:picLocks noChangeAspect="1"/>
          </p:cNvPicPr>
          <p:nvPr/>
        </p:nvPicPr>
        <p:blipFill>
          <a:blip r:embed="rId19" cstate="print"/>
          <a:srcRect t="8571" r="11250" b="5714"/>
          <a:stretch>
            <a:fillRect/>
          </a:stretch>
        </p:blipFill>
        <p:spPr>
          <a:xfrm>
            <a:off x="255424" y="3541609"/>
            <a:ext cx="1607461" cy="678713"/>
          </a:xfrm>
          <a:prstGeom prst="rect">
            <a:avLst/>
          </a:prstGeom>
        </p:spPr>
      </p:pic>
      <p:pic>
        <p:nvPicPr>
          <p:cNvPr id="44" name="Picture 43" descr="W008_atl_201006.png"/>
          <p:cNvPicPr>
            <a:picLocks noChangeAspect="1"/>
          </p:cNvPicPr>
          <p:nvPr/>
        </p:nvPicPr>
        <p:blipFill>
          <a:blip r:embed="rId20" cstate="print"/>
          <a:srcRect l="9375" t="8571" r="11250" b="5714"/>
          <a:stretch>
            <a:fillRect/>
          </a:stretch>
        </p:blipFill>
        <p:spPr>
          <a:xfrm>
            <a:off x="1949620" y="3551471"/>
            <a:ext cx="1437659" cy="678713"/>
          </a:xfrm>
          <a:prstGeom prst="rect">
            <a:avLst/>
          </a:prstGeom>
        </p:spPr>
      </p:pic>
      <p:pic>
        <p:nvPicPr>
          <p:cNvPr id="45" name="Picture 44" descr="W008_atl_201009.png"/>
          <p:cNvPicPr>
            <a:picLocks noChangeAspect="1"/>
          </p:cNvPicPr>
          <p:nvPr/>
        </p:nvPicPr>
        <p:blipFill>
          <a:blip r:embed="rId21" cstate="print"/>
          <a:srcRect l="9375" t="8571" r="11250" b="5714"/>
          <a:stretch>
            <a:fillRect/>
          </a:stretch>
        </p:blipFill>
        <p:spPr>
          <a:xfrm>
            <a:off x="3449211" y="3551471"/>
            <a:ext cx="1437659" cy="678713"/>
          </a:xfrm>
          <a:prstGeom prst="rect">
            <a:avLst/>
          </a:prstGeom>
        </p:spPr>
      </p:pic>
      <p:pic>
        <p:nvPicPr>
          <p:cNvPr id="46" name="Picture 45" descr="W008_atl_201012.png"/>
          <p:cNvPicPr>
            <a:picLocks noChangeAspect="1"/>
          </p:cNvPicPr>
          <p:nvPr/>
        </p:nvPicPr>
        <p:blipFill>
          <a:blip r:embed="rId22" cstate="print"/>
          <a:srcRect l="9375" t="8571" r="1250" b="5714"/>
          <a:stretch>
            <a:fillRect/>
          </a:stretch>
        </p:blipFill>
        <p:spPr>
          <a:xfrm>
            <a:off x="4935029" y="3551471"/>
            <a:ext cx="1618781" cy="678713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021909" y="511005"/>
            <a:ext cx="7761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03/2010</a:t>
            </a: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478508" y="519970"/>
            <a:ext cx="7761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06/2010</a:t>
            </a: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989617" y="509516"/>
            <a:ext cx="7761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09/2010</a:t>
            </a: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582360" y="511005"/>
            <a:ext cx="7761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12/2010</a:t>
            </a: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" name="Picture 54" descr="RAPID_MOC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250978" y="4367126"/>
            <a:ext cx="4874167" cy="2437084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463492" y="4341824"/>
            <a:ext cx="4473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AMOC 26ºN compared to rapid array during 2010</a:t>
            </a: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rot="5400000">
            <a:off x="736742" y="5442095"/>
            <a:ext cx="1699156" cy="8704"/>
          </a:xfrm>
          <a:prstGeom prst="line">
            <a:avLst/>
          </a:prstGeom>
          <a:ln w="53975">
            <a:solidFill>
              <a:schemeClr val="accent1">
                <a:lumMod val="60000"/>
                <a:lumOff val="4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1632092" y="5442095"/>
            <a:ext cx="1699156" cy="8704"/>
          </a:xfrm>
          <a:prstGeom prst="line">
            <a:avLst/>
          </a:prstGeom>
          <a:ln w="53975">
            <a:solidFill>
              <a:schemeClr val="accent1">
                <a:lumMod val="60000"/>
                <a:lumOff val="4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2598879" y="5442095"/>
            <a:ext cx="1699156" cy="8704"/>
          </a:xfrm>
          <a:prstGeom prst="line">
            <a:avLst/>
          </a:prstGeom>
          <a:ln w="53975">
            <a:solidFill>
              <a:schemeClr val="accent1">
                <a:lumMod val="60000"/>
                <a:lumOff val="4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3532329" y="5442095"/>
            <a:ext cx="1699156" cy="8704"/>
          </a:xfrm>
          <a:prstGeom prst="line">
            <a:avLst/>
          </a:prstGeom>
          <a:ln w="53975">
            <a:solidFill>
              <a:schemeClr val="accent1">
                <a:lumMod val="60000"/>
                <a:lumOff val="4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5268514" y="5351925"/>
            <a:ext cx="31045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EnOI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LIFE</a:t>
            </a:r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control &gt; </a:t>
            </a:r>
            <a:r>
              <a:rPr lang="en-US" sz="11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SAFE</a:t>
            </a:r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&gt; </a:t>
            </a:r>
            <a:r>
              <a:rPr lang="en-US" sz="11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EUOI</a:t>
            </a:r>
            <a:endParaRPr lang="en-US" sz="1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angal" pitchFamily="2"/>
            </a:endParaRPr>
          </a:p>
        </p:txBody>
      </p:sp>
      <p:sp>
        <p:nvSpPr>
          <p:cNvPr id="51" name="TextBox 30"/>
          <p:cNvSpPr txBox="1">
            <a:spLocks noChangeArrowheads="1"/>
          </p:cNvSpPr>
          <p:nvPr/>
        </p:nvSpPr>
        <p:spPr bwMode="auto">
          <a:xfrm>
            <a:off x="1035524" y="60846"/>
            <a:ext cx="55650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Atlantic </a:t>
            </a:r>
            <a:r>
              <a:rPr lang="en-US" b="1" dirty="0" err="1" smtClean="0">
                <a:solidFill>
                  <a:schemeClr val="accent3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meridional</a:t>
            </a:r>
            <a:r>
              <a:rPr lang="en-US" b="1" dirty="0" smtClean="0">
                <a:solidFill>
                  <a:schemeClr val="accent3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overturning circulation </a:t>
            </a:r>
          </a:p>
          <a:p>
            <a:endParaRPr lang="en-US" b="1" dirty="0" smtClean="0">
              <a:solidFill>
                <a:schemeClr val="accent3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0"/>
          <p:cNvSpPr txBox="1">
            <a:spLocks noChangeArrowheads="1"/>
          </p:cNvSpPr>
          <p:nvPr/>
        </p:nvSpPr>
        <p:spPr bwMode="auto">
          <a:xfrm>
            <a:off x="427726" y="787186"/>
            <a:ext cx="855237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Multivariate ice update procedure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(SAFE, LIFE, </a:t>
            </a: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EnOI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)</a:t>
            </a:r>
          </a:p>
          <a:p>
            <a:endParaRPr lang="en-US" sz="20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ea typeface="Mangal" pitchFamily="2"/>
              <a:cs typeface="Mangal" pitchFamily="2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 Stage 1: </a:t>
            </a:r>
          </a:p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Compute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Mangal" pitchFamily="2"/>
                <a:cs typeface="Mangal" pitchFamily="2"/>
              </a:rPr>
              <a:t>D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ice assimilation increment + use of &lt;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ice,T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&gt; and &lt;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ice,S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&gt; </a:t>
            </a:r>
          </a:p>
          <a:p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covariances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to compute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Mangal" pitchFamily="2"/>
                <a:cs typeface="Mangal" pitchFamily="2"/>
              </a:rPr>
              <a:t>D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T and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Mangal" pitchFamily="2"/>
                <a:cs typeface="Mangal" pitchFamily="2"/>
              </a:rPr>
              <a:t>D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 increments</a:t>
            </a:r>
          </a:p>
          <a:p>
            <a:endParaRPr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 Stage 2:</a:t>
            </a:r>
          </a:p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Calculate</a:t>
            </a: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T</a:t>
            </a:r>
            <a:r>
              <a:rPr lang="en-US" sz="20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fr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,S</a:t>
            </a:r>
            <a:r>
              <a:rPr lang="en-US" sz="20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fr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)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that minimize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[(T-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T</a:t>
            </a:r>
            <a:r>
              <a:rPr lang="en-US" sz="20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fr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)/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Mangal" pitchFamily="2"/>
                <a:cs typeface="Mangal" pitchFamily="2"/>
              </a:rPr>
              <a:t>s</a:t>
            </a:r>
            <a:r>
              <a:rPr lang="en-US" sz="20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]</a:t>
            </a:r>
            <a:r>
              <a:rPr lang="en-US" sz="2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+ [(S-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</a:t>
            </a:r>
            <a:r>
              <a:rPr lang="en-US" sz="20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fr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)/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Mangal" pitchFamily="2"/>
                <a:cs typeface="Mangal" pitchFamily="2"/>
              </a:rPr>
              <a:t>s</a:t>
            </a:r>
            <a:r>
              <a:rPr lang="en-US" sz="20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]</a:t>
            </a:r>
            <a:r>
              <a:rPr lang="en-US" sz="2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2</a:t>
            </a:r>
            <a:endPara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endParaRPr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 Stage 3: </a:t>
            </a:r>
          </a:p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Validation of stage 1 correction to ensure:</a:t>
            </a:r>
          </a:p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If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Mangal" pitchFamily="2"/>
                <a:cs typeface="Mangal" pitchFamily="2"/>
              </a:rPr>
              <a:t>D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ice &lt; &gt; 0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, then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T analysis &gt;= &lt;= (1-ice)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T</a:t>
            </a:r>
            <a:r>
              <a:rPr lang="en-US" sz="20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ocean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+ ice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T</a:t>
            </a:r>
            <a:r>
              <a:rPr lang="en-US" sz="20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fr</a:t>
            </a:r>
            <a:endParaRPr lang="en-US" sz="2000" b="1" baseline="-25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endParaRPr lang="en-US" sz="20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ea typeface="Mangal" pitchFamily="2"/>
              <a:cs typeface="Mangal" pitchFamily="2"/>
            </a:endParaRPr>
          </a:p>
          <a:p>
            <a:endParaRPr lang="en-US" sz="20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ea typeface="Mangal" pitchFamily="2"/>
              <a:cs typeface="Mangal" pitchFamily="2"/>
            </a:endParaRPr>
          </a:p>
        </p:txBody>
      </p: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171814" y="728270"/>
            <a:ext cx="88773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NSIDC Ice fraction assimilation configuration summary</a:t>
            </a:r>
          </a:p>
          <a:p>
            <a:endParaRPr lang="en-US" sz="16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ea typeface="Mangal" pitchFamily="2"/>
              <a:cs typeface="Mangal" pitchFamily="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17223" y="1255586"/>
          <a:ext cx="8918244" cy="3242547"/>
        </p:xfrm>
        <a:graphic>
          <a:graphicData uri="http://schemas.openxmlformats.org/drawingml/2006/table">
            <a:tbl>
              <a:tblPr firstRow="1" firstCol="1">
                <a:effectLst/>
                <a:tableStyleId>{21E4AEA4-8DFA-4A89-87EB-49C32662AFE0}</a:tableStyleId>
              </a:tblPr>
              <a:tblGrid>
                <a:gridCol w="1793463"/>
                <a:gridCol w="1827936"/>
                <a:gridCol w="1806194"/>
                <a:gridCol w="1828538"/>
                <a:gridCol w="1662113"/>
              </a:tblGrid>
              <a:tr h="687653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EnOI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Ensemble in space (SAFE)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Ensemble in time (LIFE)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Enhanced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Univariate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OI (EUOI)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398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Covariance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localization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adaptive (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itchFamily="18" charset="2"/>
                        </a:rPr>
                        <a:t>r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)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Adaptive (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itchFamily="18" charset="2"/>
                        </a:rPr>
                        <a:t>r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)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Adaptive (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itchFamily="18" charset="2"/>
                        </a:rPr>
                        <a:t>r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)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adaptive (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itchFamily="18" charset="2"/>
                        </a:rPr>
                        <a:t>r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)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20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Background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-error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covariance model</a:t>
                      </a:r>
                      <a:endParaRPr lang="en-US" sz="1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static: 20 leading EOFs of ensemble of 30-60 day forecast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anomalies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adaptive: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SAFE methodology 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adaptive: 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20 (5-day) lags of 30-day high-pass trajectory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static: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vertical dependence only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6467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updated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Ice, T, S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Ice, T,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S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Ice, T,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S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Ice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407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multi-scale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Repeat with halved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x,y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scales</a:t>
                      </a:r>
                      <a:endParaRPr lang="en-US" sz="1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Repeat with halved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x,y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scales</a:t>
                      </a:r>
                      <a:endParaRPr lang="en-US" sz="1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Repeat with halved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x,y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scales</a:t>
                      </a:r>
                      <a:endParaRPr lang="en-US" sz="1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Mono-scale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171814" y="728270"/>
            <a:ext cx="88773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NSIDC Ice fraction assimilation configuration summary</a:t>
            </a:r>
          </a:p>
          <a:p>
            <a:endParaRPr lang="en-US" sz="16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ea typeface="Mangal" pitchFamily="2"/>
              <a:cs typeface="Mangal" pitchFamily="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17223" y="1255586"/>
          <a:ext cx="8918244" cy="1732062"/>
        </p:xfrm>
        <a:graphic>
          <a:graphicData uri="http://schemas.openxmlformats.org/drawingml/2006/table">
            <a:tbl>
              <a:tblPr firstRow="1" firstCol="1">
                <a:effectLst/>
                <a:tableStyleId>{21E4AEA4-8DFA-4A89-87EB-49C32662AFE0}</a:tableStyleId>
              </a:tblPr>
              <a:tblGrid>
                <a:gridCol w="1793463"/>
                <a:gridCol w="1827936"/>
                <a:gridCol w="1806194"/>
                <a:gridCol w="1828538"/>
                <a:gridCol w="1662113"/>
              </a:tblGrid>
              <a:tr h="687653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EnOI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Ensemble in space (SAFE)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Ensemble in time (LIFE)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Enhanced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Univariate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OI (EUOI)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6467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updated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Ice, T, S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Ice, T,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S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Ice, T,</a:t>
                      </a:r>
                      <a:r>
                        <a:rPr lang="en-US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S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Ice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407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multi-scale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Bi-scale</a:t>
                      </a:r>
                      <a:endParaRPr lang="en-US" sz="1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Bi-scale</a:t>
                      </a:r>
                      <a:endParaRPr lang="en-US" sz="1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Bi-scale</a:t>
                      </a:r>
                      <a:endParaRPr lang="en-US" sz="1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Mono-scale</a:t>
                      </a:r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-6260" y="265325"/>
            <a:ext cx="49330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Ice fraction assimilation results</a:t>
            </a:r>
          </a:p>
          <a:p>
            <a:endParaRPr lang="en-US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  <p:sp>
        <p:nvSpPr>
          <p:cNvPr id="14" name="TextBox 30"/>
          <p:cNvSpPr txBox="1">
            <a:spLocks noChangeArrowheads="1"/>
          </p:cNvSpPr>
          <p:nvPr/>
        </p:nvSpPr>
        <p:spPr bwMode="auto">
          <a:xfrm>
            <a:off x="410501" y="1179384"/>
            <a:ext cx="343816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NSIDC RMS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ice</a:t>
            </a:r>
            <a:r>
              <a:rPr lang="en-U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OMF/OMA </a:t>
            </a:r>
          </a:p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Control</a:t>
            </a:r>
          </a:p>
          <a:p>
            <a:r>
              <a:rPr lang="en-US" sz="1600" b="1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EUOI</a:t>
            </a:r>
          </a:p>
          <a:p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SAFE</a:t>
            </a:r>
          </a:p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LIFE</a:t>
            </a:r>
          </a:p>
          <a:p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EnOI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endParaRPr lang="en-US" sz="1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52018" y="3541184"/>
            <a:ext cx="359746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Southern hemisphere ice: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SAFE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&gt;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EnOI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LIFE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Mangal" pitchFamily="2"/>
              </a:rPr>
              <a:t>≈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EUOI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&gt;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control</a:t>
            </a:r>
            <a:endParaRPr lang="en-US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angal" pitchFamily="2"/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 descr="stats_ice_n.png"/>
          <p:cNvPicPr>
            <a:picLocks noChangeAspect="1"/>
          </p:cNvPicPr>
          <p:nvPr/>
        </p:nvPicPr>
        <p:blipFill>
          <a:blip r:embed="rId3" cstate="print"/>
          <a:srcRect l="5000" t="7500" r="9500" b="53333"/>
          <a:stretch>
            <a:fillRect/>
          </a:stretch>
        </p:blipFill>
        <p:spPr>
          <a:xfrm>
            <a:off x="4032607" y="845394"/>
            <a:ext cx="4690896" cy="2578741"/>
          </a:xfrm>
          <a:prstGeom prst="rect">
            <a:avLst/>
          </a:prstGeom>
        </p:spPr>
      </p:pic>
      <p:pic>
        <p:nvPicPr>
          <p:cNvPr id="16" name="Picture 15" descr="stats_ice_s.png"/>
          <p:cNvPicPr>
            <a:picLocks noChangeAspect="1"/>
          </p:cNvPicPr>
          <p:nvPr/>
        </p:nvPicPr>
        <p:blipFill>
          <a:blip r:embed="rId4" cstate="print"/>
          <a:srcRect l="5000" t="7500" r="9500" b="53333"/>
          <a:stretch>
            <a:fillRect/>
          </a:stretch>
        </p:blipFill>
        <p:spPr>
          <a:xfrm>
            <a:off x="4032607" y="3980895"/>
            <a:ext cx="4690895" cy="25787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34819" y="343940"/>
            <a:ext cx="367600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Northern hemisphere ice: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SAFE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&gt;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EnOI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&gt;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LIFE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 &gt;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EUOI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&gt;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control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32607" y="817015"/>
            <a:ext cx="7906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NH ice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32607" y="3925621"/>
            <a:ext cx="7697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SH ice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149898"/>
            <a:ext cx="3848668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Can’t do without update of T, S when assimilating ice in NH!</a:t>
            </a:r>
          </a:p>
        </p:txBody>
      </p: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266700" y="286864"/>
            <a:ext cx="88773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Ice assimilation results</a:t>
            </a:r>
          </a:p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01/01/2011</a:t>
            </a:r>
          </a:p>
          <a:p>
            <a:endParaRPr lang="en-US" sz="1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  <p:pic>
        <p:nvPicPr>
          <p:cNvPr id="12" name="Picture 11" descr="Sice090111control.png"/>
          <p:cNvPicPr>
            <a:picLocks noChangeAspect="1"/>
          </p:cNvPicPr>
          <p:nvPr/>
        </p:nvPicPr>
        <p:blipFill>
          <a:blip r:embed="rId3" cstate="print"/>
          <a:srcRect l="31250" t="10000" r="26250" b="54000"/>
          <a:stretch>
            <a:fillRect/>
          </a:stretch>
        </p:blipFill>
        <p:spPr>
          <a:xfrm>
            <a:off x="1672264" y="1277162"/>
            <a:ext cx="1368023" cy="1448524"/>
          </a:xfrm>
          <a:prstGeom prst="rect">
            <a:avLst/>
          </a:prstGeom>
        </p:spPr>
      </p:pic>
      <p:pic>
        <p:nvPicPr>
          <p:cNvPr id="13" name="Picture 12" descr="Sice090111uoi.png"/>
          <p:cNvPicPr>
            <a:picLocks noChangeAspect="1"/>
          </p:cNvPicPr>
          <p:nvPr/>
        </p:nvPicPr>
        <p:blipFill>
          <a:blip r:embed="rId4" cstate="print"/>
          <a:srcRect l="31250" t="10000" r="26250" b="54000"/>
          <a:stretch>
            <a:fillRect/>
          </a:stretch>
        </p:blipFill>
        <p:spPr>
          <a:xfrm>
            <a:off x="3084317" y="1277162"/>
            <a:ext cx="1368023" cy="1448524"/>
          </a:xfrm>
          <a:prstGeom prst="rect">
            <a:avLst/>
          </a:prstGeom>
        </p:spPr>
      </p:pic>
      <p:pic>
        <p:nvPicPr>
          <p:cNvPr id="14" name="Picture 13" descr="Sice090111safe.png"/>
          <p:cNvPicPr>
            <a:picLocks noChangeAspect="1"/>
          </p:cNvPicPr>
          <p:nvPr/>
        </p:nvPicPr>
        <p:blipFill>
          <a:blip r:embed="rId5" cstate="print"/>
          <a:srcRect l="31250" t="10000" r="26250" b="54000"/>
          <a:stretch>
            <a:fillRect/>
          </a:stretch>
        </p:blipFill>
        <p:spPr>
          <a:xfrm>
            <a:off x="4488126" y="1277162"/>
            <a:ext cx="1368023" cy="1448524"/>
          </a:xfrm>
          <a:prstGeom prst="rect">
            <a:avLst/>
          </a:prstGeom>
        </p:spPr>
      </p:pic>
      <p:pic>
        <p:nvPicPr>
          <p:cNvPr id="15" name="Picture 14" descr="Sice090111life.png"/>
          <p:cNvPicPr>
            <a:picLocks noChangeAspect="1"/>
          </p:cNvPicPr>
          <p:nvPr/>
        </p:nvPicPr>
        <p:blipFill>
          <a:blip r:embed="rId6" cstate="print"/>
          <a:srcRect l="31250" t="10000" r="26250" b="54000"/>
          <a:stretch>
            <a:fillRect/>
          </a:stretch>
        </p:blipFill>
        <p:spPr>
          <a:xfrm>
            <a:off x="5888927" y="1277162"/>
            <a:ext cx="1368023" cy="1448524"/>
          </a:xfrm>
          <a:prstGeom prst="rect">
            <a:avLst/>
          </a:prstGeom>
        </p:spPr>
      </p:pic>
      <p:pic>
        <p:nvPicPr>
          <p:cNvPr id="16" name="Picture 15" descr="Sice090111enoi.png"/>
          <p:cNvPicPr>
            <a:picLocks noChangeAspect="1"/>
          </p:cNvPicPr>
          <p:nvPr/>
        </p:nvPicPr>
        <p:blipFill>
          <a:blip r:embed="rId7" cstate="print"/>
          <a:srcRect l="31250" t="10000" r="13750" b="54000"/>
          <a:stretch>
            <a:fillRect/>
          </a:stretch>
        </p:blipFill>
        <p:spPr>
          <a:xfrm>
            <a:off x="7288734" y="1277162"/>
            <a:ext cx="1770401" cy="1448524"/>
          </a:xfrm>
          <a:prstGeom prst="rect">
            <a:avLst/>
          </a:prstGeom>
        </p:spPr>
      </p:pic>
      <p:pic>
        <p:nvPicPr>
          <p:cNvPr id="17" name="Picture 16" descr="Sice090111control.png"/>
          <p:cNvPicPr>
            <a:picLocks noChangeAspect="1"/>
          </p:cNvPicPr>
          <p:nvPr/>
        </p:nvPicPr>
        <p:blipFill>
          <a:blip r:embed="rId3" cstate="print"/>
          <a:srcRect l="31250" t="54000" r="26250" b="10000"/>
          <a:stretch>
            <a:fillRect/>
          </a:stretch>
        </p:blipFill>
        <p:spPr>
          <a:xfrm>
            <a:off x="266700" y="1285434"/>
            <a:ext cx="1368023" cy="145009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72225" y="965228"/>
            <a:ext cx="880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NSIDC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61055" y="965223"/>
            <a:ext cx="864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control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72162" y="986183"/>
            <a:ext cx="7393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EUOI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68409" y="984694"/>
            <a:ext cx="731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SAFE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31955" y="965401"/>
            <a:ext cx="663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LIFE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38704" y="986183"/>
            <a:ext cx="6960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EnOI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Picture 34" descr="Nice090111control.png"/>
          <p:cNvPicPr>
            <a:picLocks noChangeAspect="1"/>
          </p:cNvPicPr>
          <p:nvPr/>
        </p:nvPicPr>
        <p:blipFill>
          <a:blip r:embed="rId8" cstate="print"/>
          <a:srcRect l="31250" t="10000" r="26250" b="54000"/>
          <a:stretch>
            <a:fillRect/>
          </a:stretch>
        </p:blipFill>
        <p:spPr>
          <a:xfrm>
            <a:off x="3058524" y="2883436"/>
            <a:ext cx="1368023" cy="1448524"/>
          </a:xfrm>
          <a:prstGeom prst="rect">
            <a:avLst/>
          </a:prstGeom>
        </p:spPr>
      </p:pic>
      <p:pic>
        <p:nvPicPr>
          <p:cNvPr id="36" name="Picture 35" descr="Nice090111uoi.png"/>
          <p:cNvPicPr>
            <a:picLocks noChangeAspect="1"/>
          </p:cNvPicPr>
          <p:nvPr/>
        </p:nvPicPr>
        <p:blipFill>
          <a:blip r:embed="rId9" cstate="print"/>
          <a:srcRect l="31250" t="10000" r="26250" b="54000"/>
          <a:stretch>
            <a:fillRect/>
          </a:stretch>
        </p:blipFill>
        <p:spPr>
          <a:xfrm>
            <a:off x="1646470" y="2883436"/>
            <a:ext cx="1368023" cy="1448524"/>
          </a:xfrm>
          <a:prstGeom prst="rect">
            <a:avLst/>
          </a:prstGeom>
        </p:spPr>
      </p:pic>
      <p:pic>
        <p:nvPicPr>
          <p:cNvPr id="37" name="Picture 36" descr="Nice090111life.png"/>
          <p:cNvPicPr>
            <a:picLocks noChangeAspect="1"/>
          </p:cNvPicPr>
          <p:nvPr/>
        </p:nvPicPr>
        <p:blipFill>
          <a:blip r:embed="rId10" cstate="print"/>
          <a:srcRect l="31250" t="10000" r="26250" b="54000"/>
          <a:stretch>
            <a:fillRect/>
          </a:stretch>
        </p:blipFill>
        <p:spPr>
          <a:xfrm>
            <a:off x="4467840" y="2883436"/>
            <a:ext cx="1367992" cy="1448524"/>
          </a:xfrm>
          <a:prstGeom prst="rect">
            <a:avLst/>
          </a:prstGeom>
        </p:spPr>
      </p:pic>
      <p:pic>
        <p:nvPicPr>
          <p:cNvPr id="39" name="Picture 38" descr="Nice090111safe.png"/>
          <p:cNvPicPr>
            <a:picLocks noChangeAspect="1"/>
          </p:cNvPicPr>
          <p:nvPr/>
        </p:nvPicPr>
        <p:blipFill>
          <a:blip r:embed="rId11" cstate="print"/>
          <a:srcRect l="31250" t="10000" r="26250" b="54000"/>
          <a:stretch>
            <a:fillRect/>
          </a:stretch>
        </p:blipFill>
        <p:spPr>
          <a:xfrm>
            <a:off x="5868641" y="2883436"/>
            <a:ext cx="1367992" cy="1448524"/>
          </a:xfrm>
          <a:prstGeom prst="rect">
            <a:avLst/>
          </a:prstGeom>
        </p:spPr>
      </p:pic>
      <p:pic>
        <p:nvPicPr>
          <p:cNvPr id="40" name="Picture 39" descr="Nice090111enoi.png"/>
          <p:cNvPicPr>
            <a:picLocks noChangeAspect="1"/>
          </p:cNvPicPr>
          <p:nvPr/>
        </p:nvPicPr>
        <p:blipFill>
          <a:blip r:embed="rId12" cstate="print"/>
          <a:srcRect l="31250" t="10000" r="13750" b="54000"/>
          <a:stretch>
            <a:fillRect/>
          </a:stretch>
        </p:blipFill>
        <p:spPr>
          <a:xfrm>
            <a:off x="7262941" y="2883436"/>
            <a:ext cx="1770401" cy="1448524"/>
          </a:xfrm>
          <a:prstGeom prst="rect">
            <a:avLst/>
          </a:prstGeom>
        </p:spPr>
      </p:pic>
      <p:pic>
        <p:nvPicPr>
          <p:cNvPr id="41" name="Picture 40" descr="Nice090111uoi.png"/>
          <p:cNvPicPr>
            <a:picLocks noChangeAspect="1"/>
          </p:cNvPicPr>
          <p:nvPr/>
        </p:nvPicPr>
        <p:blipFill>
          <a:blip r:embed="rId13" cstate="print"/>
          <a:srcRect l="31250" t="54000" r="26250" b="10000"/>
          <a:stretch>
            <a:fillRect/>
          </a:stretch>
        </p:blipFill>
        <p:spPr>
          <a:xfrm>
            <a:off x="266701" y="2882651"/>
            <a:ext cx="1368023" cy="1450094"/>
          </a:xfrm>
          <a:prstGeom prst="rect">
            <a:avLst/>
          </a:prstGeom>
        </p:spPr>
      </p:pic>
      <p:pic>
        <p:nvPicPr>
          <p:cNvPr id="24" name="Picture 23" descr="stats_ice_n.png"/>
          <p:cNvPicPr>
            <a:picLocks noChangeAspect="1"/>
          </p:cNvPicPr>
          <p:nvPr/>
        </p:nvPicPr>
        <p:blipFill>
          <a:blip r:embed="rId14" cstate="print"/>
          <a:srcRect l="5000" t="7500" r="2000" b="53333"/>
          <a:stretch>
            <a:fillRect/>
          </a:stretch>
        </p:blipFill>
        <p:spPr>
          <a:xfrm>
            <a:off x="4378136" y="5112594"/>
            <a:ext cx="3034039" cy="1533406"/>
          </a:xfrm>
          <a:prstGeom prst="rect">
            <a:avLst/>
          </a:prstGeom>
        </p:spPr>
      </p:pic>
      <p:pic>
        <p:nvPicPr>
          <p:cNvPr id="25" name="Picture 24" descr="stats_ice_s.png"/>
          <p:cNvPicPr>
            <a:picLocks noChangeAspect="1"/>
          </p:cNvPicPr>
          <p:nvPr/>
        </p:nvPicPr>
        <p:blipFill>
          <a:blip r:embed="rId15" cstate="print"/>
          <a:srcRect l="5000" t="7500" r="2000" b="53333"/>
          <a:stretch>
            <a:fillRect/>
          </a:stretch>
        </p:blipFill>
        <p:spPr>
          <a:xfrm>
            <a:off x="1006286" y="5112594"/>
            <a:ext cx="3034039" cy="153340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378137" y="4958705"/>
            <a:ext cx="14061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NH ice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06287" y="4958705"/>
            <a:ext cx="1253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SH ice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1892208" y="5826957"/>
            <a:ext cx="1234440" cy="8704"/>
          </a:xfrm>
          <a:prstGeom prst="line">
            <a:avLst/>
          </a:prstGeom>
          <a:ln w="53975">
            <a:solidFill>
              <a:schemeClr val="accent1">
                <a:lumMod val="60000"/>
                <a:lumOff val="4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5261770" y="5826957"/>
            <a:ext cx="1234440" cy="8704"/>
          </a:xfrm>
          <a:prstGeom prst="line">
            <a:avLst/>
          </a:prstGeom>
          <a:ln w="53975">
            <a:solidFill>
              <a:schemeClr val="accent1">
                <a:lumMod val="60000"/>
                <a:lumOff val="4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266700" y="286864"/>
            <a:ext cx="88773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Ice assimilation results</a:t>
            </a:r>
          </a:p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05/01/2011</a:t>
            </a:r>
          </a:p>
          <a:p>
            <a:endParaRPr lang="en-US" sz="1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  <p:pic>
        <p:nvPicPr>
          <p:cNvPr id="12" name="Picture 11" descr="Sice090111control.png"/>
          <p:cNvPicPr>
            <a:picLocks noChangeAspect="1"/>
          </p:cNvPicPr>
          <p:nvPr/>
        </p:nvPicPr>
        <p:blipFill>
          <a:blip r:embed="rId3" cstate="print"/>
          <a:srcRect l="31250" t="10000" r="26250" b="54000"/>
          <a:stretch>
            <a:fillRect/>
          </a:stretch>
        </p:blipFill>
        <p:spPr>
          <a:xfrm>
            <a:off x="1548357" y="1220012"/>
            <a:ext cx="1367992" cy="1448524"/>
          </a:xfrm>
          <a:prstGeom prst="rect">
            <a:avLst/>
          </a:prstGeom>
        </p:spPr>
      </p:pic>
      <p:pic>
        <p:nvPicPr>
          <p:cNvPr id="13" name="Picture 12" descr="Sice090111uoi.png"/>
          <p:cNvPicPr>
            <a:picLocks noChangeAspect="1"/>
          </p:cNvPicPr>
          <p:nvPr/>
        </p:nvPicPr>
        <p:blipFill>
          <a:blip r:embed="rId4" cstate="print"/>
          <a:srcRect l="31250" t="10000" r="26250" b="54000"/>
          <a:stretch>
            <a:fillRect/>
          </a:stretch>
        </p:blipFill>
        <p:spPr>
          <a:xfrm>
            <a:off x="2960410" y="1220012"/>
            <a:ext cx="1367992" cy="1448524"/>
          </a:xfrm>
          <a:prstGeom prst="rect">
            <a:avLst/>
          </a:prstGeom>
        </p:spPr>
      </p:pic>
      <p:pic>
        <p:nvPicPr>
          <p:cNvPr id="14" name="Picture 13" descr="Sice090111safe.png"/>
          <p:cNvPicPr>
            <a:picLocks noChangeAspect="1"/>
          </p:cNvPicPr>
          <p:nvPr/>
        </p:nvPicPr>
        <p:blipFill>
          <a:blip r:embed="rId5" cstate="print"/>
          <a:srcRect l="31250" t="10000" r="26250" b="54000"/>
          <a:stretch>
            <a:fillRect/>
          </a:stretch>
        </p:blipFill>
        <p:spPr>
          <a:xfrm>
            <a:off x="4364219" y="1220012"/>
            <a:ext cx="1367992" cy="1448524"/>
          </a:xfrm>
          <a:prstGeom prst="rect">
            <a:avLst/>
          </a:prstGeom>
        </p:spPr>
      </p:pic>
      <p:pic>
        <p:nvPicPr>
          <p:cNvPr id="15" name="Picture 14" descr="Sice090111life.png"/>
          <p:cNvPicPr>
            <a:picLocks noChangeAspect="1"/>
          </p:cNvPicPr>
          <p:nvPr/>
        </p:nvPicPr>
        <p:blipFill>
          <a:blip r:embed="rId6" cstate="print"/>
          <a:srcRect l="31250" t="10000" r="26250" b="54000"/>
          <a:stretch>
            <a:fillRect/>
          </a:stretch>
        </p:blipFill>
        <p:spPr>
          <a:xfrm>
            <a:off x="5765020" y="1220012"/>
            <a:ext cx="1367992" cy="1448524"/>
          </a:xfrm>
          <a:prstGeom prst="rect">
            <a:avLst/>
          </a:prstGeom>
        </p:spPr>
      </p:pic>
      <p:pic>
        <p:nvPicPr>
          <p:cNvPr id="16" name="Picture 15" descr="Sice090111enoi.png"/>
          <p:cNvPicPr>
            <a:picLocks noChangeAspect="1"/>
          </p:cNvPicPr>
          <p:nvPr/>
        </p:nvPicPr>
        <p:blipFill>
          <a:blip r:embed="rId7" cstate="print"/>
          <a:srcRect l="31250" t="10000" r="13750" b="54000"/>
          <a:stretch>
            <a:fillRect/>
          </a:stretch>
        </p:blipFill>
        <p:spPr>
          <a:xfrm>
            <a:off x="7163668" y="1220012"/>
            <a:ext cx="1770360" cy="1448524"/>
          </a:xfrm>
          <a:prstGeom prst="rect">
            <a:avLst/>
          </a:prstGeom>
        </p:spPr>
      </p:pic>
      <p:pic>
        <p:nvPicPr>
          <p:cNvPr id="17" name="Picture 16" descr="Sice090111control.png"/>
          <p:cNvPicPr>
            <a:picLocks noChangeAspect="1"/>
          </p:cNvPicPr>
          <p:nvPr/>
        </p:nvPicPr>
        <p:blipFill>
          <a:blip r:embed="rId3" cstate="print"/>
          <a:srcRect l="31250" t="54000" r="26250" b="10000"/>
          <a:stretch>
            <a:fillRect/>
          </a:stretch>
        </p:blipFill>
        <p:spPr>
          <a:xfrm>
            <a:off x="142875" y="1219676"/>
            <a:ext cx="1367992" cy="14487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72225" y="940387"/>
            <a:ext cx="880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NSIDC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61055" y="940382"/>
            <a:ext cx="864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control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72162" y="961342"/>
            <a:ext cx="7393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EUOI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68409" y="959853"/>
            <a:ext cx="731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SAFE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31955" y="940560"/>
            <a:ext cx="663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LIFE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38704" y="961342"/>
            <a:ext cx="6960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EnOI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Picture 34" descr="Nice090111control.png"/>
          <p:cNvPicPr>
            <a:picLocks noChangeAspect="1"/>
          </p:cNvPicPr>
          <p:nvPr/>
        </p:nvPicPr>
        <p:blipFill>
          <a:blip r:embed="rId8" cstate="print"/>
          <a:srcRect l="31250" t="10000" r="26250" b="54000"/>
          <a:stretch>
            <a:fillRect/>
          </a:stretch>
        </p:blipFill>
        <p:spPr>
          <a:xfrm>
            <a:off x="2934617" y="2820386"/>
            <a:ext cx="1367991" cy="1448524"/>
          </a:xfrm>
          <a:prstGeom prst="rect">
            <a:avLst/>
          </a:prstGeom>
        </p:spPr>
      </p:pic>
      <p:pic>
        <p:nvPicPr>
          <p:cNvPr id="36" name="Picture 35" descr="Nice090111uoi.png"/>
          <p:cNvPicPr>
            <a:picLocks noChangeAspect="1"/>
          </p:cNvPicPr>
          <p:nvPr/>
        </p:nvPicPr>
        <p:blipFill>
          <a:blip r:embed="rId9" cstate="print"/>
          <a:srcRect l="31250" t="10000" r="26250" b="54000"/>
          <a:stretch>
            <a:fillRect/>
          </a:stretch>
        </p:blipFill>
        <p:spPr>
          <a:xfrm>
            <a:off x="1522563" y="2820386"/>
            <a:ext cx="1367991" cy="1448524"/>
          </a:xfrm>
          <a:prstGeom prst="rect">
            <a:avLst/>
          </a:prstGeom>
        </p:spPr>
      </p:pic>
      <p:pic>
        <p:nvPicPr>
          <p:cNvPr id="37" name="Picture 36" descr="Nice090111life.png"/>
          <p:cNvPicPr>
            <a:picLocks noChangeAspect="1"/>
          </p:cNvPicPr>
          <p:nvPr/>
        </p:nvPicPr>
        <p:blipFill>
          <a:blip r:embed="rId10" cstate="print"/>
          <a:srcRect l="31250" t="10000" r="26250" b="54000"/>
          <a:stretch>
            <a:fillRect/>
          </a:stretch>
        </p:blipFill>
        <p:spPr>
          <a:xfrm>
            <a:off x="4338426" y="2820386"/>
            <a:ext cx="1367991" cy="1448524"/>
          </a:xfrm>
          <a:prstGeom prst="rect">
            <a:avLst/>
          </a:prstGeom>
        </p:spPr>
      </p:pic>
      <p:pic>
        <p:nvPicPr>
          <p:cNvPr id="39" name="Picture 38" descr="Nice090111safe.png"/>
          <p:cNvPicPr>
            <a:picLocks noChangeAspect="1"/>
          </p:cNvPicPr>
          <p:nvPr/>
        </p:nvPicPr>
        <p:blipFill>
          <a:blip r:embed="rId11" cstate="print"/>
          <a:srcRect l="31250" t="10000" r="26250" b="54000"/>
          <a:stretch>
            <a:fillRect/>
          </a:stretch>
        </p:blipFill>
        <p:spPr>
          <a:xfrm>
            <a:off x="5739227" y="2820386"/>
            <a:ext cx="1367991" cy="1448524"/>
          </a:xfrm>
          <a:prstGeom prst="rect">
            <a:avLst/>
          </a:prstGeom>
        </p:spPr>
      </p:pic>
      <p:pic>
        <p:nvPicPr>
          <p:cNvPr id="40" name="Picture 39" descr="Nice090111enoi.png"/>
          <p:cNvPicPr>
            <a:picLocks noChangeAspect="1"/>
          </p:cNvPicPr>
          <p:nvPr/>
        </p:nvPicPr>
        <p:blipFill>
          <a:blip r:embed="rId12" cstate="print"/>
          <a:srcRect l="31250" t="10000" r="13750" b="54000"/>
          <a:stretch>
            <a:fillRect/>
          </a:stretch>
        </p:blipFill>
        <p:spPr>
          <a:xfrm>
            <a:off x="7137875" y="2820386"/>
            <a:ext cx="1770359" cy="1448524"/>
          </a:xfrm>
          <a:prstGeom prst="rect">
            <a:avLst/>
          </a:prstGeom>
        </p:spPr>
      </p:pic>
      <p:pic>
        <p:nvPicPr>
          <p:cNvPr id="41" name="Picture 40" descr="Nice090111uoi.png"/>
          <p:cNvPicPr>
            <a:picLocks noChangeAspect="1"/>
          </p:cNvPicPr>
          <p:nvPr/>
        </p:nvPicPr>
        <p:blipFill>
          <a:blip r:embed="rId9" cstate="print"/>
          <a:srcRect l="31250" t="54000" r="26250" b="10000"/>
          <a:stretch>
            <a:fillRect/>
          </a:stretch>
        </p:blipFill>
        <p:spPr>
          <a:xfrm>
            <a:off x="142876" y="2820181"/>
            <a:ext cx="1367991" cy="1448729"/>
          </a:xfrm>
          <a:prstGeom prst="rect">
            <a:avLst/>
          </a:prstGeom>
        </p:spPr>
      </p:pic>
      <p:pic>
        <p:nvPicPr>
          <p:cNvPr id="24" name="Picture 23" descr="stats_ice_n.png"/>
          <p:cNvPicPr>
            <a:picLocks noChangeAspect="1"/>
          </p:cNvPicPr>
          <p:nvPr/>
        </p:nvPicPr>
        <p:blipFill>
          <a:blip r:embed="rId13" cstate="print"/>
          <a:srcRect l="5000" t="7500" r="2000" b="53333"/>
          <a:stretch>
            <a:fillRect/>
          </a:stretch>
        </p:blipFill>
        <p:spPr>
          <a:xfrm>
            <a:off x="4378136" y="5112594"/>
            <a:ext cx="3034039" cy="1533406"/>
          </a:xfrm>
          <a:prstGeom prst="rect">
            <a:avLst/>
          </a:prstGeom>
        </p:spPr>
      </p:pic>
      <p:pic>
        <p:nvPicPr>
          <p:cNvPr id="25" name="Picture 24" descr="stats_ice_s.png"/>
          <p:cNvPicPr>
            <a:picLocks noChangeAspect="1"/>
          </p:cNvPicPr>
          <p:nvPr/>
        </p:nvPicPr>
        <p:blipFill>
          <a:blip r:embed="rId14" cstate="print"/>
          <a:srcRect l="5000" t="7500" r="2000" b="53333"/>
          <a:stretch>
            <a:fillRect/>
          </a:stretch>
        </p:blipFill>
        <p:spPr>
          <a:xfrm>
            <a:off x="1006286" y="5112594"/>
            <a:ext cx="3034039" cy="153340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378137" y="4958705"/>
            <a:ext cx="14061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NH ice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06287" y="4958705"/>
            <a:ext cx="1253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SH ice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rot="5400000">
            <a:off x="2325641" y="5826957"/>
            <a:ext cx="1234440" cy="8704"/>
          </a:xfrm>
          <a:prstGeom prst="line">
            <a:avLst/>
          </a:prstGeom>
          <a:ln w="53975">
            <a:solidFill>
              <a:schemeClr val="accent1">
                <a:lumMod val="60000"/>
                <a:lumOff val="4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5680914" y="5826957"/>
            <a:ext cx="1234440" cy="8704"/>
          </a:xfrm>
          <a:prstGeom prst="line">
            <a:avLst/>
          </a:prstGeom>
          <a:ln w="53975">
            <a:solidFill>
              <a:schemeClr val="accent1">
                <a:lumMod val="60000"/>
                <a:lumOff val="4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266700" y="286864"/>
            <a:ext cx="88773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Ice assimilation results</a:t>
            </a:r>
          </a:p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09/01/2011</a:t>
            </a:r>
          </a:p>
          <a:p>
            <a:endParaRPr lang="en-US" sz="1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  <p:pic>
        <p:nvPicPr>
          <p:cNvPr id="12" name="Picture 11" descr="Sice090111control.png"/>
          <p:cNvPicPr>
            <a:picLocks noChangeAspect="1"/>
          </p:cNvPicPr>
          <p:nvPr/>
        </p:nvPicPr>
        <p:blipFill>
          <a:blip r:embed="rId3" cstate="print"/>
          <a:srcRect l="31250" t="10000" r="26250" b="54000"/>
          <a:stretch>
            <a:fillRect/>
          </a:stretch>
        </p:blipFill>
        <p:spPr>
          <a:xfrm>
            <a:off x="1511682" y="1220190"/>
            <a:ext cx="1367951" cy="1448413"/>
          </a:xfrm>
          <a:prstGeom prst="rect">
            <a:avLst/>
          </a:prstGeom>
        </p:spPr>
      </p:pic>
      <p:pic>
        <p:nvPicPr>
          <p:cNvPr id="13" name="Picture 12" descr="Sice090111uoi.png"/>
          <p:cNvPicPr>
            <a:picLocks noChangeAspect="1"/>
          </p:cNvPicPr>
          <p:nvPr/>
        </p:nvPicPr>
        <p:blipFill>
          <a:blip r:embed="rId4" cstate="print"/>
          <a:srcRect l="31250" t="10000" r="26250" b="54000"/>
          <a:stretch>
            <a:fillRect/>
          </a:stretch>
        </p:blipFill>
        <p:spPr>
          <a:xfrm>
            <a:off x="2923735" y="1220190"/>
            <a:ext cx="1367951" cy="1448413"/>
          </a:xfrm>
          <a:prstGeom prst="rect">
            <a:avLst/>
          </a:prstGeom>
        </p:spPr>
      </p:pic>
      <p:pic>
        <p:nvPicPr>
          <p:cNvPr id="14" name="Picture 13" descr="Sice090111safe.png"/>
          <p:cNvPicPr>
            <a:picLocks noChangeAspect="1"/>
          </p:cNvPicPr>
          <p:nvPr/>
        </p:nvPicPr>
        <p:blipFill>
          <a:blip r:embed="rId5" cstate="print"/>
          <a:srcRect l="31250" t="10000" r="26250" b="54000"/>
          <a:stretch>
            <a:fillRect/>
          </a:stretch>
        </p:blipFill>
        <p:spPr>
          <a:xfrm>
            <a:off x="4346594" y="1220190"/>
            <a:ext cx="1367951" cy="1448413"/>
          </a:xfrm>
          <a:prstGeom prst="rect">
            <a:avLst/>
          </a:prstGeom>
        </p:spPr>
      </p:pic>
      <p:pic>
        <p:nvPicPr>
          <p:cNvPr id="15" name="Picture 14" descr="Sice090111life.png"/>
          <p:cNvPicPr>
            <a:picLocks noChangeAspect="1"/>
          </p:cNvPicPr>
          <p:nvPr/>
        </p:nvPicPr>
        <p:blipFill>
          <a:blip r:embed="rId6" cstate="print"/>
          <a:srcRect l="31250" t="10000" r="26250" b="54000"/>
          <a:stretch>
            <a:fillRect/>
          </a:stretch>
        </p:blipFill>
        <p:spPr>
          <a:xfrm>
            <a:off x="5804545" y="1220190"/>
            <a:ext cx="1367951" cy="1448413"/>
          </a:xfrm>
          <a:prstGeom prst="rect">
            <a:avLst/>
          </a:prstGeom>
        </p:spPr>
      </p:pic>
      <p:pic>
        <p:nvPicPr>
          <p:cNvPr id="16" name="Picture 15" descr="Sice090111enoi.png"/>
          <p:cNvPicPr>
            <a:picLocks noChangeAspect="1"/>
          </p:cNvPicPr>
          <p:nvPr/>
        </p:nvPicPr>
        <p:blipFill>
          <a:blip r:embed="rId7" cstate="print"/>
          <a:srcRect l="31250" t="10000" r="13750" b="54000"/>
          <a:stretch>
            <a:fillRect/>
          </a:stretch>
        </p:blipFill>
        <p:spPr>
          <a:xfrm>
            <a:off x="7182977" y="1220190"/>
            <a:ext cx="1770332" cy="1448413"/>
          </a:xfrm>
          <a:prstGeom prst="rect">
            <a:avLst/>
          </a:prstGeom>
        </p:spPr>
      </p:pic>
      <p:pic>
        <p:nvPicPr>
          <p:cNvPr id="17" name="Picture 16" descr="Sice090111control.png"/>
          <p:cNvPicPr>
            <a:picLocks noChangeAspect="1"/>
          </p:cNvPicPr>
          <p:nvPr/>
        </p:nvPicPr>
        <p:blipFill>
          <a:blip r:embed="rId3" cstate="print"/>
          <a:srcRect l="31250" t="54000" r="26250" b="10000"/>
          <a:stretch>
            <a:fillRect/>
          </a:stretch>
        </p:blipFill>
        <p:spPr>
          <a:xfrm>
            <a:off x="128411" y="1220017"/>
            <a:ext cx="1367951" cy="144875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72225" y="938734"/>
            <a:ext cx="880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NSIDC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61055" y="938729"/>
            <a:ext cx="864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control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72162" y="959689"/>
            <a:ext cx="7393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EUOI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68409" y="958200"/>
            <a:ext cx="731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SAFE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31955" y="938907"/>
            <a:ext cx="663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LIFE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38704" y="959689"/>
            <a:ext cx="6960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EnOI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Picture 34" descr="Nice090111control.png"/>
          <p:cNvPicPr>
            <a:picLocks noChangeAspect="1"/>
          </p:cNvPicPr>
          <p:nvPr/>
        </p:nvPicPr>
        <p:blipFill>
          <a:blip r:embed="rId8" cstate="print"/>
          <a:srcRect l="31250" t="10000" r="26250" b="54000"/>
          <a:stretch>
            <a:fillRect/>
          </a:stretch>
        </p:blipFill>
        <p:spPr>
          <a:xfrm>
            <a:off x="2923715" y="2820562"/>
            <a:ext cx="1367991" cy="1448524"/>
          </a:xfrm>
          <a:prstGeom prst="rect">
            <a:avLst/>
          </a:prstGeom>
        </p:spPr>
      </p:pic>
      <p:pic>
        <p:nvPicPr>
          <p:cNvPr id="36" name="Picture 35" descr="Nice090111uoi.png"/>
          <p:cNvPicPr>
            <a:picLocks noChangeAspect="1"/>
          </p:cNvPicPr>
          <p:nvPr/>
        </p:nvPicPr>
        <p:blipFill>
          <a:blip r:embed="rId9" cstate="print"/>
          <a:srcRect l="31250" t="10000" r="26250" b="54000"/>
          <a:stretch>
            <a:fillRect/>
          </a:stretch>
        </p:blipFill>
        <p:spPr>
          <a:xfrm>
            <a:off x="1511658" y="2820562"/>
            <a:ext cx="1367998" cy="1448524"/>
          </a:xfrm>
          <a:prstGeom prst="rect">
            <a:avLst/>
          </a:prstGeom>
        </p:spPr>
      </p:pic>
      <p:pic>
        <p:nvPicPr>
          <p:cNvPr id="37" name="Picture 36" descr="Nice090111life.png"/>
          <p:cNvPicPr>
            <a:picLocks noChangeAspect="1"/>
          </p:cNvPicPr>
          <p:nvPr/>
        </p:nvPicPr>
        <p:blipFill>
          <a:blip r:embed="rId10" cstate="print"/>
          <a:srcRect l="31250" t="10000" r="26250" b="54000"/>
          <a:stretch>
            <a:fillRect/>
          </a:stretch>
        </p:blipFill>
        <p:spPr>
          <a:xfrm>
            <a:off x="4346574" y="2820562"/>
            <a:ext cx="1367991" cy="1448524"/>
          </a:xfrm>
          <a:prstGeom prst="rect">
            <a:avLst/>
          </a:prstGeom>
        </p:spPr>
      </p:pic>
      <p:pic>
        <p:nvPicPr>
          <p:cNvPr id="39" name="Picture 38" descr="Nice090111safe.png"/>
          <p:cNvPicPr>
            <a:picLocks noChangeAspect="1"/>
          </p:cNvPicPr>
          <p:nvPr/>
        </p:nvPicPr>
        <p:blipFill>
          <a:blip r:embed="rId11" cstate="print"/>
          <a:srcRect l="31250" t="10000" r="26250" b="54000"/>
          <a:stretch>
            <a:fillRect/>
          </a:stretch>
        </p:blipFill>
        <p:spPr>
          <a:xfrm>
            <a:off x="5804525" y="2820562"/>
            <a:ext cx="1367991" cy="1448524"/>
          </a:xfrm>
          <a:prstGeom prst="rect">
            <a:avLst/>
          </a:prstGeom>
        </p:spPr>
      </p:pic>
      <p:pic>
        <p:nvPicPr>
          <p:cNvPr id="40" name="Picture 39" descr="Nice090111enoi.png"/>
          <p:cNvPicPr>
            <a:picLocks noChangeAspect="1"/>
          </p:cNvPicPr>
          <p:nvPr/>
        </p:nvPicPr>
        <p:blipFill>
          <a:blip r:embed="rId12" cstate="print"/>
          <a:srcRect l="31250" t="10000" r="13750" b="54000"/>
          <a:stretch>
            <a:fillRect/>
          </a:stretch>
        </p:blipFill>
        <p:spPr>
          <a:xfrm>
            <a:off x="7182964" y="2820562"/>
            <a:ext cx="1770359" cy="1448524"/>
          </a:xfrm>
          <a:prstGeom prst="rect">
            <a:avLst/>
          </a:prstGeom>
        </p:spPr>
      </p:pic>
      <p:pic>
        <p:nvPicPr>
          <p:cNvPr id="41" name="Picture 40" descr="Nice090111uoi.png"/>
          <p:cNvPicPr>
            <a:picLocks noChangeAspect="1"/>
          </p:cNvPicPr>
          <p:nvPr/>
        </p:nvPicPr>
        <p:blipFill>
          <a:blip r:embed="rId9" cstate="print"/>
          <a:srcRect l="31250" t="54000" r="26250" b="10000"/>
          <a:stretch>
            <a:fillRect/>
          </a:stretch>
        </p:blipFill>
        <p:spPr>
          <a:xfrm>
            <a:off x="128387" y="2820520"/>
            <a:ext cx="1367998" cy="1448608"/>
          </a:xfrm>
          <a:prstGeom prst="rect">
            <a:avLst/>
          </a:prstGeom>
        </p:spPr>
      </p:pic>
      <p:pic>
        <p:nvPicPr>
          <p:cNvPr id="24" name="Picture 23" descr="stats_ice_n.png"/>
          <p:cNvPicPr>
            <a:picLocks noChangeAspect="1"/>
          </p:cNvPicPr>
          <p:nvPr/>
        </p:nvPicPr>
        <p:blipFill>
          <a:blip r:embed="rId13" cstate="print"/>
          <a:srcRect l="5000" t="7500" r="2000" b="53333"/>
          <a:stretch>
            <a:fillRect/>
          </a:stretch>
        </p:blipFill>
        <p:spPr>
          <a:xfrm>
            <a:off x="4378136" y="5112594"/>
            <a:ext cx="3034039" cy="1533406"/>
          </a:xfrm>
          <a:prstGeom prst="rect">
            <a:avLst/>
          </a:prstGeom>
        </p:spPr>
      </p:pic>
      <p:pic>
        <p:nvPicPr>
          <p:cNvPr id="25" name="Picture 24" descr="stats_ice_s.png"/>
          <p:cNvPicPr>
            <a:picLocks noChangeAspect="1"/>
          </p:cNvPicPr>
          <p:nvPr/>
        </p:nvPicPr>
        <p:blipFill>
          <a:blip r:embed="rId14" cstate="print"/>
          <a:srcRect l="5000" t="7500" r="2000" b="53333"/>
          <a:stretch>
            <a:fillRect/>
          </a:stretch>
        </p:blipFill>
        <p:spPr>
          <a:xfrm>
            <a:off x="1006286" y="5112594"/>
            <a:ext cx="3034039" cy="153340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378137" y="4958705"/>
            <a:ext cx="14061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NH ice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06287" y="4958705"/>
            <a:ext cx="1253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SH ice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rot="5400000">
            <a:off x="2744785" y="5826957"/>
            <a:ext cx="1234440" cy="8704"/>
          </a:xfrm>
          <a:prstGeom prst="line">
            <a:avLst/>
          </a:prstGeom>
          <a:ln w="53975">
            <a:solidFill>
              <a:schemeClr val="accent1">
                <a:lumMod val="60000"/>
                <a:lumOff val="4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6114347" y="5826957"/>
            <a:ext cx="1234440" cy="8704"/>
          </a:xfrm>
          <a:prstGeom prst="line">
            <a:avLst/>
          </a:prstGeom>
          <a:ln w="53975">
            <a:solidFill>
              <a:schemeClr val="accent1">
                <a:lumMod val="60000"/>
                <a:lumOff val="4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37415" y="1429942"/>
            <a:ext cx="749193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We don’t hate the </a:t>
            </a:r>
            <a:r>
              <a:rPr lang="en-US" sz="2400" dirty="0" err="1" smtClean="0">
                <a:solidFill>
                  <a:schemeClr val="accent3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EnKF</a:t>
            </a:r>
            <a:r>
              <a:rPr lang="en-US" sz="2400" dirty="0" smtClean="0">
                <a:solidFill>
                  <a:schemeClr val="accent3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! </a:t>
            </a:r>
            <a:endParaRPr lang="en-US" sz="2400" dirty="0" smtClean="0">
              <a:solidFill>
                <a:schemeClr val="accent3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ea typeface="Mangal" pitchFamily="2"/>
              <a:cs typeface="Mangal" pitchFamily="2"/>
            </a:endParaRPr>
          </a:p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Of course,  it helps to have more than just one shot.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86603" y="2352893"/>
            <a:ext cx="9253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24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ea typeface="Mangal" pitchFamily="2"/>
              <a:cs typeface="Mangal" pitchFamily="2"/>
            </a:endParaRPr>
          </a:p>
          <a:p>
            <a:pPr lvl="1"/>
            <a:r>
              <a:rPr lang="en-US" sz="18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EnKF</a:t>
            </a:r>
            <a:r>
              <a:rPr lang="en-US" sz="1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 use at GMAO</a:t>
            </a:r>
          </a:p>
          <a:p>
            <a:pPr lvl="1">
              <a:buFontTx/>
              <a:buChar char="-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Ocean data assimilation since 2001 (</a:t>
            </a:r>
            <a:r>
              <a:rPr lang="en-US" sz="1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Keppenne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et al.)</a:t>
            </a:r>
          </a:p>
          <a:p>
            <a:pPr lvl="1">
              <a:buFontTx/>
              <a:buChar char="-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Land assimilation and initialization since 2002 (</a:t>
            </a:r>
            <a:r>
              <a:rPr lang="en-US" sz="1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Reichle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et al.)</a:t>
            </a:r>
          </a:p>
          <a:p>
            <a:pPr lvl="1" algn="just">
              <a:buFontTx/>
              <a:buChar char="-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Ensemble-based 4DVAR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planned for next generation ADAS (</a:t>
            </a:r>
            <a:r>
              <a:rPr lang="en-US" sz="1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Todling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et al.)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b="3474"/>
          <a:stretch>
            <a:fillRect/>
          </a:stretch>
        </p:blipFill>
        <p:spPr bwMode="auto">
          <a:xfrm>
            <a:off x="7514097" y="1416294"/>
            <a:ext cx="1239942" cy="125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04719" y="4380932"/>
            <a:ext cx="79293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n-US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Objective</a:t>
            </a:r>
          </a:p>
          <a:p>
            <a:pPr lvl="1" algn="just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Maximize assimilation performance when only 1 model trajectory is available to estimate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bckground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covariances</a:t>
            </a:r>
            <a:endParaRPr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266700" y="286864"/>
            <a:ext cx="50135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Ice assimilation results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98620" y="3476224"/>
            <a:ext cx="16473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PIOMAS </a:t>
            </a:r>
            <a:r>
              <a:rPr lang="en-US" sz="1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clim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. (not assimilated)</a:t>
            </a:r>
          </a:p>
          <a:p>
            <a:pPr algn="ctr"/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74703" y="3867477"/>
            <a:ext cx="864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control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85810" y="3888437"/>
            <a:ext cx="7393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EUOI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82057" y="3886948"/>
            <a:ext cx="731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SAFE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45603" y="3867655"/>
            <a:ext cx="663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LIFE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52352" y="3888437"/>
            <a:ext cx="6960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EnOI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Picture 35" descr="Nice090111uoi.png"/>
          <p:cNvPicPr>
            <a:picLocks noChangeAspect="1"/>
          </p:cNvPicPr>
          <p:nvPr/>
        </p:nvPicPr>
        <p:blipFill>
          <a:blip r:embed="rId3" cstate="print"/>
          <a:srcRect l="29375" t="8000" r="25000" b="52000"/>
          <a:stretch>
            <a:fillRect/>
          </a:stretch>
        </p:blipFill>
        <p:spPr>
          <a:xfrm>
            <a:off x="1516067" y="4298841"/>
            <a:ext cx="1401821" cy="1536296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/>
          <a:srcRect l="53400" t="17280" r="8400" b="22080"/>
          <a:stretch>
            <a:fillRect/>
          </a:stretch>
        </p:blipFill>
        <p:spPr bwMode="auto">
          <a:xfrm>
            <a:off x="38761" y="4333497"/>
            <a:ext cx="1455420" cy="144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Nice090111control.png"/>
          <p:cNvPicPr>
            <a:picLocks noChangeAspect="1"/>
          </p:cNvPicPr>
          <p:nvPr/>
        </p:nvPicPr>
        <p:blipFill>
          <a:blip r:embed="rId5" cstate="print"/>
          <a:srcRect l="29375" t="8000" r="25000" b="52000"/>
          <a:stretch>
            <a:fillRect/>
          </a:stretch>
        </p:blipFill>
        <p:spPr>
          <a:xfrm>
            <a:off x="2946051" y="4298841"/>
            <a:ext cx="1401821" cy="1536296"/>
          </a:xfrm>
          <a:prstGeom prst="rect">
            <a:avLst/>
          </a:prstGeom>
        </p:spPr>
      </p:pic>
      <p:pic>
        <p:nvPicPr>
          <p:cNvPr id="37" name="Picture 36" descr="Nice090111life.png"/>
          <p:cNvPicPr>
            <a:picLocks noChangeAspect="1"/>
          </p:cNvPicPr>
          <p:nvPr/>
        </p:nvPicPr>
        <p:blipFill>
          <a:blip r:embed="rId6" cstate="print"/>
          <a:srcRect l="29375" t="8000" r="25000" b="52000"/>
          <a:stretch>
            <a:fillRect/>
          </a:stretch>
        </p:blipFill>
        <p:spPr>
          <a:xfrm>
            <a:off x="4368910" y="4298841"/>
            <a:ext cx="1401821" cy="1536296"/>
          </a:xfrm>
          <a:prstGeom prst="rect">
            <a:avLst/>
          </a:prstGeom>
        </p:spPr>
      </p:pic>
      <p:pic>
        <p:nvPicPr>
          <p:cNvPr id="39" name="Picture 38" descr="Nice090111safe.png"/>
          <p:cNvPicPr>
            <a:picLocks noChangeAspect="1"/>
          </p:cNvPicPr>
          <p:nvPr/>
        </p:nvPicPr>
        <p:blipFill>
          <a:blip r:embed="rId7" cstate="print"/>
          <a:srcRect l="29375" t="8000" r="25000" b="52000"/>
          <a:stretch>
            <a:fillRect/>
          </a:stretch>
        </p:blipFill>
        <p:spPr>
          <a:xfrm>
            <a:off x="5791001" y="4298841"/>
            <a:ext cx="1401821" cy="1536296"/>
          </a:xfrm>
          <a:prstGeom prst="rect">
            <a:avLst/>
          </a:prstGeom>
        </p:spPr>
      </p:pic>
      <p:pic>
        <p:nvPicPr>
          <p:cNvPr id="40" name="Picture 39" descr="Nice090111enoi.png"/>
          <p:cNvPicPr>
            <a:picLocks noChangeAspect="1"/>
          </p:cNvPicPr>
          <p:nvPr/>
        </p:nvPicPr>
        <p:blipFill>
          <a:blip r:embed="rId8" cstate="print"/>
          <a:srcRect l="29375" t="8000" r="12500" b="52000"/>
          <a:stretch>
            <a:fillRect/>
          </a:stretch>
        </p:blipFill>
        <p:spPr>
          <a:xfrm>
            <a:off x="7209254" y="4298841"/>
            <a:ext cx="1785932" cy="1536296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/>
          <a:srcRect l="19200" t="86400" r="19200" b="5760"/>
          <a:stretch>
            <a:fillRect/>
          </a:stretch>
        </p:blipFill>
        <p:spPr bwMode="auto">
          <a:xfrm>
            <a:off x="8965" y="5828582"/>
            <a:ext cx="1431124" cy="11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Nhice010110control.png"/>
          <p:cNvPicPr>
            <a:picLocks noChangeAspect="1"/>
          </p:cNvPicPr>
          <p:nvPr/>
        </p:nvPicPr>
        <p:blipFill>
          <a:blip r:embed="rId9" cstate="print"/>
          <a:srcRect l="28125" t="8000" r="11250" b="52000"/>
          <a:stretch>
            <a:fillRect/>
          </a:stretch>
        </p:blipFill>
        <p:spPr>
          <a:xfrm>
            <a:off x="1120852" y="1521144"/>
            <a:ext cx="1729591" cy="14264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8735" y="891038"/>
            <a:ext cx="2772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ngal" pitchFamily="2"/>
              </a:rPr>
              <a:t>Initial ice thickness 01/01/2010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30"/>
          <p:cNvSpPr txBox="1">
            <a:spLocks noChangeArrowheads="1"/>
          </p:cNvSpPr>
          <p:nvPr/>
        </p:nvSpPr>
        <p:spPr bwMode="auto">
          <a:xfrm>
            <a:off x="3173779" y="2840515"/>
            <a:ext cx="535607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Ice thickness at end of run (12/01/2011)</a:t>
            </a:r>
          </a:p>
          <a:p>
            <a:endParaRPr lang="en-US" sz="18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ea typeface="Mangal" pitchFamily="2"/>
              <a:cs typeface="Mangal" pitchFamily="2"/>
            </a:endParaRPr>
          </a:p>
        </p:txBody>
      </p: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0" y="1393481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Conclusions</a:t>
            </a:r>
          </a:p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Some benefits of ensemble data assimilation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schemes</a:t>
            </a:r>
          </a:p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- estimating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background-error spatial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distribution, 	- multivariate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update of unobserved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variables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,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</a:p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are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available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with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background-error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covariances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estimated from a single model run.</a:t>
            </a:r>
          </a:p>
        </p:txBody>
      </p: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61370" y="1470078"/>
            <a:ext cx="888402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n-US" sz="2000" dirty="0" smtClean="0">
              <a:solidFill>
                <a:schemeClr val="accent3">
                  <a:lumMod val="95000"/>
                </a:schemeClr>
              </a:solidFill>
              <a:latin typeface="Snap ITC" pitchFamily="82" charset="0"/>
              <a:ea typeface="Mangal" pitchFamily="2"/>
              <a:cs typeface="Mangal" pitchFamily="2"/>
            </a:endParaRPr>
          </a:p>
          <a:p>
            <a:r>
              <a:rPr lang="en-US" sz="2000" dirty="0" smtClean="0">
                <a:solidFill>
                  <a:schemeClr val="accent3">
                    <a:lumMod val="95000"/>
                  </a:schemeClr>
                </a:solidFill>
                <a:latin typeface="Snap ITC" pitchFamily="82" charset="0"/>
                <a:ea typeface="Mangal" pitchFamily="2"/>
                <a:cs typeface="Mangal" pitchFamily="2"/>
              </a:rPr>
              <a:t>3  </a:t>
            </a:r>
            <a:r>
              <a:rPr lang="en-US" sz="2000" dirty="0" err="1">
                <a:solidFill>
                  <a:schemeClr val="accent3">
                    <a:lumMod val="95000"/>
                  </a:schemeClr>
                </a:solidFill>
                <a:latin typeface="Snap ITC" pitchFamily="82" charset="0"/>
                <a:ea typeface="Mangal" pitchFamily="2"/>
                <a:cs typeface="Mangal" pitchFamily="2"/>
              </a:rPr>
              <a:t>EnKF</a:t>
            </a:r>
            <a:r>
              <a:rPr lang="en-US" sz="2000" dirty="0">
                <a:solidFill>
                  <a:schemeClr val="accent3">
                    <a:lumMod val="95000"/>
                  </a:schemeClr>
                </a:solidFill>
                <a:latin typeface="Snap ITC" pitchFamily="82" charset="0"/>
                <a:ea typeface="Mangal" pitchFamily="2"/>
                <a:cs typeface="Mangal" pitchFamily="2"/>
              </a:rPr>
              <a:t> </a:t>
            </a:r>
            <a:r>
              <a:rPr lang="en-US" sz="2000" dirty="0" smtClean="0">
                <a:solidFill>
                  <a:schemeClr val="accent3">
                    <a:lumMod val="95000"/>
                  </a:schemeClr>
                </a:solidFill>
                <a:latin typeface="Snap ITC" pitchFamily="82" charset="0"/>
                <a:ea typeface="Mangal" pitchFamily="2"/>
                <a:cs typeface="Mangal" pitchFamily="2"/>
              </a:rPr>
              <a:t>alternatives </a:t>
            </a:r>
          </a:p>
          <a:p>
            <a:pPr lvl="1">
              <a:buFont typeface="Arial" charset="0"/>
              <a:buChar char="•"/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Steady state ensemble (a.k.a.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enOI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, asymptotic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EnKF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, SE*K) </a:t>
            </a:r>
          </a:p>
          <a:p>
            <a:pPr lvl="1">
              <a:buFont typeface="Arial" charset="0"/>
              <a:buChar char="•"/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Ensemble in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time (LIFE)</a:t>
            </a:r>
          </a:p>
          <a:p>
            <a:pPr lvl="1">
              <a:buFont typeface="Arial" charset="0"/>
              <a:buChar char="•"/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Ensemble in space (SAFE)</a:t>
            </a:r>
          </a:p>
          <a:p>
            <a:pPr lvl="1">
              <a:buFont typeface="Arial" charset="0"/>
              <a:buChar char="•"/>
            </a:pPr>
            <a:endParaRPr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 lvl="1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Other acronyms throughout:</a:t>
            </a:r>
          </a:p>
          <a:p>
            <a:pPr lvl="1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RMSF: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rms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observation minus forecast errors</a:t>
            </a:r>
          </a:p>
          <a:p>
            <a:pPr lvl="1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RMSA: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rms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observation minus analysis errors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351237" y="3881021"/>
            <a:ext cx="3804605" cy="2958863"/>
            <a:chOff x="4105927" y="3383169"/>
            <a:chExt cx="4572235" cy="3333884"/>
          </a:xfrm>
        </p:grpSpPr>
        <p:pic>
          <p:nvPicPr>
            <p:cNvPr id="12" name="Picture 11" descr="MOOR_2011.png"/>
            <p:cNvPicPr>
              <a:picLocks noChangeAspect="1"/>
            </p:cNvPicPr>
            <p:nvPr/>
          </p:nvPicPr>
          <p:blipFill>
            <a:blip r:embed="rId3" cstate="print"/>
            <a:srcRect l="10001" t="14801" r="10001" b="15201"/>
            <a:stretch>
              <a:fillRect/>
            </a:stretch>
          </p:blipFill>
          <p:spPr>
            <a:xfrm>
              <a:off x="4105927" y="3383169"/>
              <a:ext cx="4572235" cy="333388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965408" y="4853670"/>
              <a:ext cx="45236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ADCP</a:t>
              </a:r>
              <a:endParaRPr lang="en-US" sz="800" b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62540" y="4341868"/>
              <a:ext cx="39466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CTD</a:t>
              </a:r>
              <a:endParaRPr lang="en-US" sz="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339832" y="4658162"/>
              <a:ext cx="58381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>
                  <a:solidFill>
                    <a:srgbClr val="FF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PIRATA</a:t>
              </a:r>
              <a:endParaRPr lang="en-US" sz="800" b="1" dirty="0">
                <a:solidFill>
                  <a:srgbClr val="FF33CC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381114" y="4942820"/>
              <a:ext cx="49244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Mangal" pitchFamily="2"/>
                </a:rPr>
                <a:t>RAMA</a:t>
              </a:r>
              <a:endParaRPr lang="en-US" sz="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974056" y="3758190"/>
              <a:ext cx="4780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Mangal" pitchFamily="2"/>
                </a:rPr>
                <a:t>ARGO</a:t>
              </a:r>
              <a:endParaRPr lang="en-US" sz="8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9" name="TextBox 30"/>
          <p:cNvSpPr txBox="1">
            <a:spLocks noChangeArrowheads="1"/>
          </p:cNvSpPr>
          <p:nvPr/>
        </p:nvSpPr>
        <p:spPr bwMode="auto">
          <a:xfrm>
            <a:off x="76984" y="24344"/>
            <a:ext cx="9144000" cy="726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Experimental context</a:t>
            </a:r>
            <a:endParaRPr lang="en-US" sz="1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 Model: </a:t>
            </a:r>
          </a:p>
          <a:p>
            <a:pPr lvl="1"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GFDL MOM4p1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(OGCM component of GEOS-5 modeling system)</a:t>
            </a:r>
          </a:p>
          <a:p>
            <a:pPr lvl="1"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8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LANL CICE IGCM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Resolution: 720x410x40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Tripolar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grid – </a:t>
            </a:r>
            <a:r>
              <a:rPr lang="en-US" sz="1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cartesian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below 60ºN (same as NCEP GODAS)</a:t>
            </a:r>
          </a:p>
          <a:p>
            <a:pPr>
              <a:buFont typeface="Arial" pitchFamily="34" charset="0"/>
              <a:buChar char="•"/>
            </a:pPr>
            <a:endParaRPr lang="en-US" sz="1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 Forcing:</a:t>
            </a: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 Surface fields from 2009-2011 coupled GEOS-5 run replaying </a:t>
            </a:r>
            <a:r>
              <a:rPr lang="en-US" sz="18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MERRA</a:t>
            </a:r>
          </a:p>
          <a:p>
            <a:endParaRPr lang="en-US" sz="1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Time span covered: 2010-2011</a:t>
            </a:r>
          </a:p>
          <a:p>
            <a:pPr>
              <a:buFont typeface="Arial" pitchFamily="34" charset="0"/>
              <a:buChar char="•"/>
            </a:pPr>
            <a:endParaRPr lang="en-US" sz="1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 Data assimilated:</a:t>
            </a:r>
          </a:p>
          <a:p>
            <a:pPr lvl="1">
              <a:buFontTx/>
              <a:buChar char="-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Temperature profiles from </a:t>
            </a:r>
            <a:r>
              <a:rPr lang="en-US" sz="1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ARGO, TAO, XBT, CTD &amp; RAMA</a:t>
            </a:r>
          </a:p>
          <a:p>
            <a:pPr lvl="1">
              <a:buFontTx/>
              <a:buChar char="-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Ice fractional coverage from </a:t>
            </a:r>
            <a:r>
              <a:rPr lang="en-US" sz="1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NSIDC</a:t>
            </a:r>
          </a:p>
          <a:p>
            <a:pPr lvl="1">
              <a:buFontTx/>
              <a:buChar char="-"/>
            </a:pPr>
            <a:r>
              <a:rPr lang="en-US" sz="1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Reynolds SSTs</a:t>
            </a:r>
          </a:p>
          <a:p>
            <a:endParaRPr lang="en-US" sz="1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 Data used for validation: </a:t>
            </a:r>
          </a:p>
          <a:p>
            <a:pPr lvl="1">
              <a:buFontTx/>
              <a:buChar char="-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ARGO S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, </a:t>
            </a:r>
            <a:r>
              <a:rPr lang="en-US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CTD S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,</a:t>
            </a:r>
            <a:r>
              <a:rPr lang="en-US" sz="1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RAMA S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, </a:t>
            </a:r>
            <a:r>
              <a:rPr lang="en-US" sz="18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Pirata</a:t>
            </a:r>
            <a:r>
              <a:rPr lang="en-US" sz="18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S</a:t>
            </a:r>
          </a:p>
          <a:p>
            <a:pPr lvl="1">
              <a:buFontTx/>
              <a:buChar char="-"/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ADCP u &amp; v</a:t>
            </a:r>
          </a:p>
          <a:p>
            <a:pPr lvl="1"/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- PIOMAS ice thickness</a:t>
            </a:r>
          </a:p>
          <a:p>
            <a:pPr lvl="1"/>
            <a:endParaRPr lang="en-US" sz="1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 lvl="1"/>
            <a:endParaRPr lang="en-US" sz="1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pPr>
              <a:buFont typeface="Arial" pitchFamily="34" charset="0"/>
              <a:buChar char="•"/>
            </a:pPr>
            <a:endParaRPr lang="en-US" sz="1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endParaRPr lang="en-US" sz="1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endParaRPr lang="en-US" sz="1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394445" y="1397000"/>
          <a:ext cx="7691719" cy="500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242055" y="277906"/>
            <a:ext cx="875851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Steady state ensemble: asymptotic ensemble filter (</a:t>
            </a:r>
            <a:r>
              <a:rPr lang="en-US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EnOI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)</a:t>
            </a: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 </a:t>
            </a:r>
          </a:p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Ensemble of leading EOFs of forecast anomalies</a:t>
            </a:r>
            <a:endParaRPr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</p:txBody>
      </p: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rms_s_life_ctd.png"/>
          <p:cNvPicPr>
            <a:picLocks noChangeAspect="1"/>
          </p:cNvPicPr>
          <p:nvPr/>
        </p:nvPicPr>
        <p:blipFill>
          <a:blip r:embed="rId3" cstate="print"/>
          <a:srcRect l="6000" t="8333" r="9400" b="53333"/>
          <a:stretch>
            <a:fillRect/>
          </a:stretch>
        </p:blipFill>
        <p:spPr>
          <a:xfrm>
            <a:off x="49437" y="5248007"/>
            <a:ext cx="2939619" cy="1598393"/>
          </a:xfrm>
          <a:prstGeom prst="rect">
            <a:avLst/>
          </a:prstGeom>
        </p:spPr>
      </p:pic>
      <p:pic>
        <p:nvPicPr>
          <p:cNvPr id="20" name="Picture 19" descr="rms_s_life.png"/>
          <p:cNvPicPr>
            <a:picLocks noChangeAspect="1"/>
          </p:cNvPicPr>
          <p:nvPr/>
        </p:nvPicPr>
        <p:blipFill>
          <a:blip r:embed="rId4" cstate="print"/>
          <a:srcRect l="6000" t="8333" r="9400" b="57917"/>
          <a:stretch>
            <a:fillRect/>
          </a:stretch>
        </p:blipFill>
        <p:spPr>
          <a:xfrm>
            <a:off x="3006227" y="3794659"/>
            <a:ext cx="2939619" cy="1407284"/>
          </a:xfrm>
          <a:prstGeom prst="rect">
            <a:avLst/>
          </a:prstGeom>
        </p:spPr>
      </p:pic>
      <p:pic>
        <p:nvPicPr>
          <p:cNvPr id="4" name="Picture 3" descr="rms_t_life.png"/>
          <p:cNvPicPr>
            <a:picLocks noChangeAspect="1"/>
          </p:cNvPicPr>
          <p:nvPr/>
        </p:nvPicPr>
        <p:blipFill>
          <a:blip r:embed="rId5" cstate="print"/>
          <a:srcRect l="6000" t="8333" r="9400" b="57917"/>
          <a:stretch>
            <a:fillRect/>
          </a:stretch>
        </p:blipFill>
        <p:spPr>
          <a:xfrm>
            <a:off x="15330" y="2362743"/>
            <a:ext cx="2939619" cy="1407265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20000"/>
                <a:lumOff val="80000"/>
              </a:schemeClr>
            </a:outerShdw>
          </a:effectLst>
        </p:spPr>
      </p:pic>
      <p:sp>
        <p:nvSpPr>
          <p:cNvPr id="6" name="TextBox 30"/>
          <p:cNvSpPr txBox="1">
            <a:spLocks noChangeArrowheads="1"/>
          </p:cNvSpPr>
          <p:nvPr/>
        </p:nvSpPr>
        <p:spPr bwMode="auto">
          <a:xfrm>
            <a:off x="92964" y="196070"/>
            <a:ext cx="7105695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Ensemble in time: 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L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agged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i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nstantiation of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f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orecast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e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rrors (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LIFE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) </a:t>
            </a:r>
          </a:p>
          <a:p>
            <a:endParaRPr lang="en-US" sz="1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ea typeface="Mangal" pitchFamily="2"/>
              <a:cs typeface="Mangal" pitchFamily="2"/>
            </a:endParaRPr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Analysis increment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Mangal" pitchFamily="2"/>
                <a:cs typeface="Mangal" pitchFamily="2"/>
              </a:rPr>
              <a:t>D</a:t>
            </a:r>
            <a:r>
              <a:rPr lang="en-US" sz="16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x</a:t>
            </a:r>
            <a:r>
              <a:rPr lang="en-US" sz="1600" i="1" baseline="-25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k</a:t>
            </a:r>
            <a:r>
              <a:rPr lang="en-US" sz="1600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at time </a:t>
            </a:r>
            <a:r>
              <a:rPr lang="en-US" sz="16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t</a:t>
            </a:r>
            <a:r>
              <a:rPr lang="en-US" sz="1600" i="1" baseline="-25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k</a:t>
            </a:r>
            <a:r>
              <a:rPr lang="en-US" sz="16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computed from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ensemble</a:t>
            </a:r>
          </a:p>
          <a:p>
            <a:r>
              <a:rPr lang="en-US" sz="16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(</a:t>
            </a:r>
            <a:r>
              <a:rPr lang="en-US" sz="16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x’</a:t>
            </a:r>
            <a:r>
              <a:rPr lang="en-US" sz="1600" b="1" i="1" baseline="-25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k</a:t>
            </a:r>
            <a:r>
              <a:rPr lang="en-US" sz="16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, x’</a:t>
            </a:r>
            <a:r>
              <a:rPr lang="en-US" sz="1600" b="1" i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k-1</a:t>
            </a:r>
            <a:r>
              <a:rPr lang="en-US" sz="16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, .., </a:t>
            </a:r>
            <a:r>
              <a:rPr lang="en-US" sz="16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x’</a:t>
            </a:r>
            <a:r>
              <a:rPr lang="en-US" sz="1600" b="1" i="1" baseline="-25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k</a:t>
            </a:r>
            <a:r>
              <a:rPr lang="en-US" sz="1600" b="1" i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-n</a:t>
            </a:r>
            <a:r>
              <a:rPr lang="en-US" sz="16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)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of high-pass filtered lagged background</a:t>
            </a:r>
          </a:p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states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of current model run</a:t>
            </a:r>
            <a:endParaRPr lang="en-US" sz="1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endPara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ea typeface="Mangal" pitchFamily="2"/>
              <a:cs typeface="Mangal" pitchFamily="2"/>
            </a:endParaRPr>
          </a:p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Window centering effect:</a:t>
            </a:r>
          </a:p>
          <a:p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W/o high-pass filtering,</a:t>
            </a:r>
          </a:p>
          <a:p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ensemble is dominated by lag = 0 and lag = n instances</a:t>
            </a:r>
          </a:p>
        </p:txBody>
      </p:sp>
      <p:pic>
        <p:nvPicPr>
          <p:cNvPr id="7" name="Picture 6" descr="rms_s_life_pir.png"/>
          <p:cNvPicPr>
            <a:picLocks noChangeAspect="1"/>
          </p:cNvPicPr>
          <p:nvPr/>
        </p:nvPicPr>
        <p:blipFill>
          <a:blip r:embed="rId6" cstate="print"/>
          <a:srcRect l="6000" t="8333" r="9400" b="53333"/>
          <a:stretch>
            <a:fillRect/>
          </a:stretch>
        </p:blipFill>
        <p:spPr>
          <a:xfrm>
            <a:off x="3015951" y="5248007"/>
            <a:ext cx="2939619" cy="15984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95570" y="4864562"/>
            <a:ext cx="1451038" cy="553998"/>
          </a:xfrm>
          <a:prstGeom prst="rect">
            <a:avLst/>
          </a:prstGeom>
          <a:solidFill>
            <a:schemeClr val="accent3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Control</a:t>
            </a:r>
          </a:p>
          <a:p>
            <a:r>
              <a:rPr lang="en-US" sz="1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LIFE HP-filtered</a:t>
            </a:r>
            <a:endParaRPr lang="en-US" sz="10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cs typeface="Mangal" pitchFamily="2"/>
            </a:endParaRPr>
          </a:p>
          <a:p>
            <a:r>
              <a:rPr lang="en-US" sz="1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LIFE unfiltered</a:t>
            </a:r>
            <a:endParaRPr lang="en-U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cs typeface="Mangal" pitchFamily="2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3015951" y="5250971"/>
            <a:ext cx="23128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Pirata</a:t>
            </a:r>
            <a:r>
              <a:rPr lang="en-US" sz="105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 S (passive)</a:t>
            </a:r>
            <a:endParaRPr lang="en-US" sz="1050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3024577" y="3805040"/>
            <a:ext cx="23128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ARGO S (passive)</a:t>
            </a:r>
            <a:endParaRPr lang="en-US" sz="105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6704" y="5250971"/>
            <a:ext cx="23128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CTD S (passive)</a:t>
            </a:r>
            <a:endParaRPr lang="en-US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23956" y="2312742"/>
            <a:ext cx="23128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ARGO T (active)</a:t>
            </a:r>
            <a:endParaRPr lang="en-US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</a:endParaRPr>
          </a:p>
        </p:txBody>
      </p:sp>
      <p:pic>
        <p:nvPicPr>
          <p:cNvPr id="17" name="Picture 16" descr="rms_s_life_rama.png"/>
          <p:cNvPicPr>
            <a:picLocks noChangeAspect="1"/>
          </p:cNvPicPr>
          <p:nvPr/>
        </p:nvPicPr>
        <p:blipFill>
          <a:blip r:embed="rId7" cstate="print"/>
          <a:srcRect l="6000" t="8333" r="9400" b="57917"/>
          <a:stretch>
            <a:fillRect/>
          </a:stretch>
        </p:blipFill>
        <p:spPr>
          <a:xfrm>
            <a:off x="8626" y="3803285"/>
            <a:ext cx="2939619" cy="140729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flipH="1">
            <a:off x="7836" y="3800307"/>
            <a:ext cx="23128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RAMA S (passive)</a:t>
            </a:r>
            <a:endParaRPr lang="en-US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74274" y="650569"/>
            <a:ext cx="3769726" cy="2782744"/>
            <a:chOff x="4105927" y="3383169"/>
            <a:chExt cx="4572235" cy="3333884"/>
          </a:xfrm>
        </p:grpSpPr>
        <p:pic>
          <p:nvPicPr>
            <p:cNvPr id="22" name="Picture 21" descr="MOOR_2011.png"/>
            <p:cNvPicPr>
              <a:picLocks noChangeAspect="1"/>
            </p:cNvPicPr>
            <p:nvPr/>
          </p:nvPicPr>
          <p:blipFill>
            <a:blip r:embed="rId8" cstate="print"/>
            <a:srcRect l="10001" t="14801" r="10001" b="15201"/>
            <a:stretch>
              <a:fillRect/>
            </a:stretch>
          </p:blipFill>
          <p:spPr>
            <a:xfrm>
              <a:off x="4105927" y="3383169"/>
              <a:ext cx="4572235" cy="333388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5965408" y="4853670"/>
              <a:ext cx="619004" cy="308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ADCP</a:t>
              </a:r>
              <a:endParaRPr lang="en-US" sz="700" b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988044" y="4315263"/>
              <a:ext cx="543169" cy="308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CTD</a:t>
              </a:r>
              <a:endParaRPr lang="en-US" sz="7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39831" y="4658162"/>
              <a:ext cx="789634" cy="308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" b="1" dirty="0" smtClean="0">
                  <a:solidFill>
                    <a:srgbClr val="FF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PIRATA</a:t>
              </a:r>
              <a:endParaRPr lang="en-US" sz="700" b="1" dirty="0">
                <a:solidFill>
                  <a:srgbClr val="FF33CC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81114" y="4942820"/>
              <a:ext cx="668772" cy="308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Mangal" pitchFamily="2"/>
                </a:rPr>
                <a:t>RAMA</a:t>
              </a:r>
              <a:endParaRPr lang="en-US" sz="7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974056" y="3704979"/>
              <a:ext cx="652182" cy="308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Mangal" pitchFamily="2"/>
                </a:rPr>
                <a:t>ARGO</a:t>
              </a:r>
              <a:endParaRPr lang="en-US" sz="7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ms_t_life.png"/>
          <p:cNvPicPr>
            <a:picLocks noChangeAspect="1"/>
          </p:cNvPicPr>
          <p:nvPr/>
        </p:nvPicPr>
        <p:blipFill>
          <a:blip r:embed="rId3" cstate="print"/>
          <a:srcRect l="6000" t="8333" r="9400" b="57917"/>
          <a:stretch>
            <a:fillRect/>
          </a:stretch>
        </p:blipFill>
        <p:spPr>
          <a:xfrm>
            <a:off x="267807" y="3405343"/>
            <a:ext cx="4660668" cy="2231171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20000"/>
                <a:lumOff val="80000"/>
              </a:schemeClr>
            </a:outerShdw>
          </a:effectLst>
        </p:spPr>
      </p:pic>
      <p:sp>
        <p:nvSpPr>
          <p:cNvPr id="6" name="TextBox 30"/>
          <p:cNvSpPr txBox="1">
            <a:spLocks noChangeArrowheads="1"/>
          </p:cNvSpPr>
          <p:nvPr/>
        </p:nvSpPr>
        <p:spPr bwMode="auto">
          <a:xfrm>
            <a:off x="161204" y="455382"/>
            <a:ext cx="8636737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Ensemble in time: </a:t>
            </a:r>
          </a:p>
          <a:p>
            <a:r>
              <a:rPr 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L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agged </a:t>
            </a:r>
            <a:r>
              <a:rPr 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i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nstantiation of </a:t>
            </a:r>
            <a:r>
              <a:rPr 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f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orecast </a:t>
            </a:r>
            <a:r>
              <a:rPr 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e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rrors (</a:t>
            </a:r>
            <a:r>
              <a:rPr 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LIFE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) </a:t>
            </a:r>
          </a:p>
          <a:p>
            <a:endParaRPr lang="en-US" sz="16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ea typeface="Mangal" pitchFamily="2"/>
              <a:cs typeface="Mangal" pitchFamily="2"/>
            </a:endParaRP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Analysis increment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Mangal" pitchFamily="2"/>
                <a:cs typeface="Mangal" pitchFamily="2"/>
              </a:rPr>
              <a:t>D</a:t>
            </a:r>
            <a:r>
              <a:rPr lang="en-US" sz="20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x</a:t>
            </a:r>
            <a:r>
              <a:rPr lang="en-US" sz="2000" i="1" baseline="-25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k</a:t>
            </a:r>
            <a:r>
              <a:rPr lang="en-US" sz="2000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at time </a:t>
            </a:r>
            <a:r>
              <a:rPr lang="en-US" sz="20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t</a:t>
            </a:r>
            <a:r>
              <a:rPr lang="en-US" sz="2000" i="1" baseline="-25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k</a:t>
            </a:r>
            <a:r>
              <a:rPr lang="en-US" sz="20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computed from </a:t>
            </a: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ensemble 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(</a:t>
            </a:r>
            <a:r>
              <a:rPr lang="en-US" sz="20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x’</a:t>
            </a:r>
            <a:r>
              <a:rPr lang="en-US" sz="2000" b="1" i="1" baseline="-25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k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, x’</a:t>
            </a:r>
            <a:r>
              <a:rPr lang="en-US" sz="2000" b="1" i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k-1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, .., </a:t>
            </a:r>
            <a:r>
              <a:rPr lang="en-US" sz="20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x’</a:t>
            </a:r>
            <a:r>
              <a:rPr lang="en-US" sz="2000" b="1" i="1" baseline="-25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k</a:t>
            </a:r>
            <a:r>
              <a:rPr lang="en-US" sz="2000" b="1" i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-n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ngal" pitchFamily="2"/>
                <a:cs typeface="Times New Roman" pitchFamily="18" charset="0"/>
              </a:rPr>
              <a:t>) </a:t>
            </a: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of high-pass filtered lagged background states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of current model run</a:t>
            </a:r>
            <a:endParaRPr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endPara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ea typeface="Mangal" pitchFamily="2"/>
              <a:cs typeface="Mangal" pitchFamily="2"/>
            </a:endParaRPr>
          </a:p>
          <a:p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Window centering effect:</a:t>
            </a: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W/o high-pass filtering,</a:t>
            </a:r>
          </a:p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ensemble is dominated by lag = 0 and lag = n instances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656733" y="4091718"/>
            <a:ext cx="1711238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Control</a:t>
            </a:r>
          </a:p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LIFE HP-filtered</a:t>
            </a:r>
            <a:endParaRPr lang="en-US" sz="1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cs typeface="Mangal" pitchFamily="2"/>
            </a:endParaRPr>
          </a:p>
          <a:p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LIFE unfiltered</a:t>
            </a: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cs typeface="Mangal" pitchFamily="2"/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481156" y="3437236"/>
            <a:ext cx="23128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rgbClr val="84E8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ARGO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cs typeface="Mangal" pitchFamily="2"/>
              </a:rPr>
              <a:t> T (active)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028215" y="3144151"/>
            <a:ext cx="3769726" cy="2782744"/>
            <a:chOff x="4105927" y="3383169"/>
            <a:chExt cx="4572235" cy="3333884"/>
          </a:xfrm>
        </p:grpSpPr>
        <p:pic>
          <p:nvPicPr>
            <p:cNvPr id="28" name="Picture 27" descr="MOOR_2011.png"/>
            <p:cNvPicPr>
              <a:picLocks noChangeAspect="1"/>
            </p:cNvPicPr>
            <p:nvPr/>
          </p:nvPicPr>
          <p:blipFill>
            <a:blip r:embed="rId4" cstate="print"/>
            <a:srcRect l="10001" t="14801" r="10001" b="15201"/>
            <a:stretch>
              <a:fillRect/>
            </a:stretch>
          </p:blipFill>
          <p:spPr>
            <a:xfrm>
              <a:off x="4105927" y="3383169"/>
              <a:ext cx="4572235" cy="3333884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5965408" y="4853670"/>
              <a:ext cx="548669" cy="2581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ADCP</a:t>
              </a:r>
              <a:endParaRPr lang="en-US" sz="800" b="1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988044" y="4315263"/>
              <a:ext cx="478676" cy="2581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CTD</a:t>
              </a:r>
              <a:endParaRPr lang="en-US" sz="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39831" y="4658162"/>
              <a:ext cx="708098" cy="2581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>
                  <a:solidFill>
                    <a:srgbClr val="FF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angal" pitchFamily="2"/>
                  <a:cs typeface="Mangal" pitchFamily="2"/>
                </a:rPr>
                <a:t>PIRATA</a:t>
              </a:r>
              <a:endParaRPr lang="en-US" sz="800" b="1" dirty="0">
                <a:solidFill>
                  <a:srgbClr val="FF33CC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381114" y="4942820"/>
              <a:ext cx="597276" cy="2581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Mangal" pitchFamily="2"/>
                </a:rPr>
                <a:t>RAMA</a:t>
              </a:r>
              <a:endParaRPr lang="en-US" sz="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974056" y="3704979"/>
              <a:ext cx="579777" cy="2581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Mangal" pitchFamily="2"/>
                </a:rPr>
                <a:t>ARGO</a:t>
              </a:r>
              <a:endParaRPr lang="en-US" sz="8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0"/>
          <p:cNvSpPr txBox="1">
            <a:spLocks noChangeArrowheads="1"/>
          </p:cNvSpPr>
          <p:nvPr/>
        </p:nvSpPr>
        <p:spPr bwMode="auto">
          <a:xfrm>
            <a:off x="93009" y="376522"/>
            <a:ext cx="9050991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Ensemble in space: </a:t>
            </a:r>
          </a:p>
          <a:p>
            <a:r>
              <a:rPr 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S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pace </a:t>
            </a:r>
            <a:r>
              <a:rPr 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a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daptive </a:t>
            </a:r>
            <a:r>
              <a:rPr 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f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orecast </a:t>
            </a:r>
            <a:r>
              <a:rPr 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e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rrors (</a:t>
            </a:r>
            <a:r>
              <a:rPr 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SAFE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)</a:t>
            </a:r>
          </a:p>
          <a:p>
            <a:endParaRPr lang="en-US" sz="1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r>
              <a:rPr lang="en-US" sz="1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Covariances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computed as if an </a:t>
            </a: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ensemble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 were </a:t>
            </a: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sampled near every </a:t>
            </a:r>
            <a:r>
              <a:rPr lang="en-US" sz="1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ngal" pitchFamily="2"/>
                <a:cs typeface="Mangal" pitchFamily="2"/>
              </a:rPr>
              <a:t>gridpoint</a:t>
            </a:r>
            <a:endParaRPr lang="en-US" sz="1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endParaRPr lang="en-US" sz="18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endParaRPr lang="en-US" sz="18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endParaRPr lang="en-US" sz="18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endParaRPr lang="en-US" sz="18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ngal" pitchFamily="2"/>
              <a:cs typeface="Mangal" pitchFamily="2"/>
            </a:endParaRPr>
          </a:p>
          <a:p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  <a:ea typeface="Mangal" pitchFamily="2"/>
                <a:cs typeface="Mangal" pitchFamily="2"/>
              </a:rPr>
              <a:t>  </a:t>
            </a:r>
            <a:endParaRPr lang="en-US" sz="1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  <a:ea typeface="Mangal" pitchFamily="2"/>
              <a:cs typeface="Mangal" pitchFamily="2"/>
            </a:endParaRPr>
          </a:p>
        </p:txBody>
      </p:sp>
      <p:graphicFrame>
        <p:nvGraphicFramePr>
          <p:cNvPr id="21" name="Diagram 20"/>
          <p:cNvGraphicFramePr/>
          <p:nvPr/>
        </p:nvGraphicFramePr>
        <p:xfrm>
          <a:off x="483979" y="1828800"/>
          <a:ext cx="7663736" cy="3858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 advTm="49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40000"/>
            <a:lumOff val="60000"/>
            <a:alpha val="25000"/>
          </a:schemeClr>
        </a:solidFill>
        <a:ln>
          <a:noFill/>
        </a:ln>
      </a:spPr>
      <a:bodyPr rtlCol="0" anchor="ctr"/>
      <a:lstStyle>
        <a:defPPr algn="ctr">
          <a:defRPr sz="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77005</TotalTime>
  <Words>1948</Words>
  <Application>Microsoft Office PowerPoint</Application>
  <PresentationFormat>On-screen Show (4:3)</PresentationFormat>
  <Paragraphs>517</Paragraphs>
  <Slides>31</Slides>
  <Notes>31</Notes>
  <HiddenSlides>8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Sony Customer</cp:lastModifiedBy>
  <cp:revision>1736</cp:revision>
  <cp:lastPrinted>2006-08-30T16:56:35Z</cp:lastPrinted>
  <dcterms:created xsi:type="dcterms:W3CDTF">2009-04-22T19:24:48Z</dcterms:created>
  <dcterms:modified xsi:type="dcterms:W3CDTF">2012-05-09T17:00:11Z</dcterms:modified>
  <cp:category/>
</cp:coreProperties>
</file>