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102"/>
  </p:notesMasterIdLst>
  <p:sldIdLst>
    <p:sldId id="413" r:id="rId2"/>
    <p:sldId id="289" r:id="rId3"/>
    <p:sldId id="388" r:id="rId4"/>
    <p:sldId id="389" r:id="rId5"/>
    <p:sldId id="337" r:id="rId6"/>
    <p:sldId id="373" r:id="rId7"/>
    <p:sldId id="375" r:id="rId8"/>
    <p:sldId id="380" r:id="rId9"/>
    <p:sldId id="428" r:id="rId10"/>
    <p:sldId id="430" r:id="rId11"/>
    <p:sldId id="299" r:id="rId12"/>
    <p:sldId id="390" r:id="rId13"/>
    <p:sldId id="392" r:id="rId14"/>
    <p:sldId id="300" r:id="rId15"/>
    <p:sldId id="427" r:id="rId16"/>
    <p:sldId id="324" r:id="rId17"/>
    <p:sldId id="326" r:id="rId18"/>
    <p:sldId id="316" r:id="rId19"/>
    <p:sldId id="364" r:id="rId20"/>
    <p:sldId id="327" r:id="rId21"/>
    <p:sldId id="401" r:id="rId22"/>
    <p:sldId id="402" r:id="rId23"/>
    <p:sldId id="403" r:id="rId24"/>
    <p:sldId id="405" r:id="rId25"/>
    <p:sldId id="410" r:id="rId26"/>
    <p:sldId id="406" r:id="rId27"/>
    <p:sldId id="334" r:id="rId28"/>
    <p:sldId id="335" r:id="rId29"/>
    <p:sldId id="336" r:id="rId30"/>
    <p:sldId id="357" r:id="rId31"/>
    <p:sldId id="360" r:id="rId32"/>
    <p:sldId id="305" r:id="rId33"/>
    <p:sldId id="367" r:id="rId34"/>
    <p:sldId id="313" r:id="rId35"/>
    <p:sldId id="429" r:id="rId36"/>
    <p:sldId id="379" r:id="rId37"/>
    <p:sldId id="341" r:id="rId38"/>
    <p:sldId id="359" r:id="rId39"/>
    <p:sldId id="317" r:id="rId40"/>
    <p:sldId id="378" r:id="rId41"/>
    <p:sldId id="354" r:id="rId42"/>
    <p:sldId id="302" r:id="rId43"/>
    <p:sldId id="298" r:id="rId44"/>
    <p:sldId id="377" r:id="rId45"/>
    <p:sldId id="315" r:id="rId46"/>
    <p:sldId id="414" r:id="rId47"/>
    <p:sldId id="415" r:id="rId48"/>
    <p:sldId id="416" r:id="rId49"/>
    <p:sldId id="417" r:id="rId50"/>
    <p:sldId id="376" r:id="rId51"/>
    <p:sldId id="418" r:id="rId52"/>
    <p:sldId id="419" r:id="rId53"/>
    <p:sldId id="420" r:id="rId54"/>
    <p:sldId id="421" r:id="rId55"/>
    <p:sldId id="422" r:id="rId56"/>
    <p:sldId id="423" r:id="rId57"/>
    <p:sldId id="394" r:id="rId58"/>
    <p:sldId id="424" r:id="rId59"/>
    <p:sldId id="425" r:id="rId60"/>
    <p:sldId id="426" r:id="rId61"/>
    <p:sldId id="318" r:id="rId62"/>
    <p:sldId id="319" r:id="rId63"/>
    <p:sldId id="320" r:id="rId64"/>
    <p:sldId id="363" r:id="rId65"/>
    <p:sldId id="398" r:id="rId66"/>
    <p:sldId id="412" r:id="rId67"/>
    <p:sldId id="361" r:id="rId68"/>
    <p:sldId id="366" r:id="rId69"/>
    <p:sldId id="411" r:id="rId70"/>
    <p:sldId id="399" r:id="rId71"/>
    <p:sldId id="400" r:id="rId72"/>
    <p:sldId id="397" r:id="rId73"/>
    <p:sldId id="325" r:id="rId74"/>
    <p:sldId id="374" r:id="rId75"/>
    <p:sldId id="307" r:id="rId76"/>
    <p:sldId id="386" r:id="rId77"/>
    <p:sldId id="387" r:id="rId78"/>
    <p:sldId id="323" r:id="rId79"/>
    <p:sldId id="339" r:id="rId80"/>
    <p:sldId id="340"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5" r:id="rId94"/>
    <p:sldId id="271" r:id="rId95"/>
    <p:sldId id="295" r:id="rId96"/>
    <p:sldId id="296" r:id="rId97"/>
    <p:sldId id="306" r:id="rId98"/>
    <p:sldId id="358" r:id="rId99"/>
    <p:sldId id="265" r:id="rId100"/>
    <p:sldId id="275" r:id="rId101"/>
  </p:sldIdLst>
  <p:sldSz cx="9144000" cy="6858000" type="screen4x3"/>
  <p:notesSz cx="6735763" cy="9866313"/>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charset="-128"/>
        <a:cs typeface="+mn-cs"/>
      </a:defRPr>
    </a:lvl5pPr>
    <a:lvl6pPr marL="2286000" algn="l" defTabSz="914400" rtl="0" eaLnBrk="1" latinLnBrk="0" hangingPunct="1">
      <a:defRPr kumimoji="1" sz="1600" kern="1200">
        <a:solidFill>
          <a:schemeClr val="tx1"/>
        </a:solidFill>
        <a:latin typeface="Arial" charset="0"/>
        <a:ea typeface="ＭＳ Ｐゴシック" charset="-128"/>
        <a:cs typeface="+mn-cs"/>
      </a:defRPr>
    </a:lvl6pPr>
    <a:lvl7pPr marL="2743200" algn="l" defTabSz="914400" rtl="0" eaLnBrk="1" latinLnBrk="0" hangingPunct="1">
      <a:defRPr kumimoji="1" sz="1600" kern="1200">
        <a:solidFill>
          <a:schemeClr val="tx1"/>
        </a:solidFill>
        <a:latin typeface="Arial" charset="0"/>
        <a:ea typeface="ＭＳ Ｐゴシック" charset="-128"/>
        <a:cs typeface="+mn-cs"/>
      </a:defRPr>
    </a:lvl7pPr>
    <a:lvl8pPr marL="3200400" algn="l" defTabSz="914400" rtl="0" eaLnBrk="1" latinLnBrk="0" hangingPunct="1">
      <a:defRPr kumimoji="1" sz="1600" kern="1200">
        <a:solidFill>
          <a:schemeClr val="tx1"/>
        </a:solidFill>
        <a:latin typeface="Arial" charset="0"/>
        <a:ea typeface="ＭＳ Ｐゴシック" charset="-128"/>
        <a:cs typeface="+mn-cs"/>
      </a:defRPr>
    </a:lvl8pPr>
    <a:lvl9pPr marL="3657600" algn="l" defTabSz="914400" rtl="0" eaLnBrk="1" latinLnBrk="0" hangingPunct="1">
      <a:defRPr kumimoji="1" sz="1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8000"/>
    <a:srgbClr val="FF0000"/>
    <a:srgbClr val="53A62A"/>
    <a:srgbClr val="000099"/>
    <a:srgbClr val="0066CC"/>
    <a:srgbClr val="F1E4AB"/>
    <a:srgbClr val="DFFBA1"/>
    <a:srgbClr val="0033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906" autoAdjust="0"/>
  </p:normalViewPr>
  <p:slideViewPr>
    <p:cSldViewPr>
      <p:cViewPr varScale="1">
        <p:scale>
          <a:sx n="67" d="100"/>
          <a:sy n="67" d="100"/>
        </p:scale>
        <p:origin x="-12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122.wmf"/><Relationship Id="rId1"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06.wmf"/><Relationship Id="rId7" Type="http://schemas.openxmlformats.org/officeDocument/2006/relationships/image" Target="../media/image128.wmf"/><Relationship Id="rId2" Type="http://schemas.openxmlformats.org/officeDocument/2006/relationships/image" Target="../media/image105.wmf"/><Relationship Id="rId1" Type="http://schemas.openxmlformats.org/officeDocument/2006/relationships/image" Target="../media/image125.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0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1"/>
            <a:ext cx="2917997" cy="4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16205" y="1"/>
            <a:ext cx="2917997" cy="4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8676" name="Rectangle 4"/>
          <p:cNvSpPr>
            <a:spLocks noGrp="1" noRot="1" noChangeAspect="1" noChangeArrowheads="1" noTextEdit="1"/>
          </p:cNvSpPr>
          <p:nvPr>
            <p:ph type="sldImg" idx="2"/>
          </p:nvPr>
        </p:nvSpPr>
        <p:spPr bwMode="auto">
          <a:xfrm>
            <a:off x="904875" y="741363"/>
            <a:ext cx="4927600"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264" y="4687129"/>
            <a:ext cx="5389236" cy="44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1" y="9371106"/>
            <a:ext cx="2917997" cy="4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16205" y="9371106"/>
            <a:ext cx="2917997" cy="4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4" tIns="45322" rIns="90644" bIns="45322" numCol="1" anchor="b" anchorCtr="0" compatLnSpc="1">
            <a:prstTxWarp prst="textNoShape">
              <a:avLst/>
            </a:prstTxWarp>
          </a:bodyPr>
          <a:lstStyle>
            <a:lvl1pPr algn="r">
              <a:defRPr sz="1200">
                <a:ea typeface="ＭＳ Ｐゴシック" pitchFamily="50" charset="-128"/>
              </a:defRPr>
            </a:lvl1pPr>
          </a:lstStyle>
          <a:p>
            <a:pPr>
              <a:defRPr/>
            </a:pPr>
            <a:fld id="{E3BD2773-1B99-4E09-A20E-C1CF01FE6CBC}" type="slidenum">
              <a:rPr lang="en-US" altLang="ja-JP"/>
              <a:pPr>
                <a:defRPr/>
              </a:pPr>
              <a:t>‹#›</a:t>
            </a:fld>
            <a:endParaRPr lang="en-US" altLang="ja-JP"/>
          </a:p>
        </p:txBody>
      </p:sp>
    </p:spTree>
    <p:extLst>
      <p:ext uri="{BB962C8B-B14F-4D97-AF65-F5344CB8AC3E}">
        <p14:creationId xmlns:p14="http://schemas.microsoft.com/office/powerpoint/2010/main" val="1231667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r>
              <a:rPr lang="en-US" altLang="ja-JP" dirty="0" smtClean="0"/>
              <a:t>Thank you Dr. </a:t>
            </a:r>
            <a:r>
              <a:rPr lang="en-US" altLang="ja-JP" dirty="0" err="1" smtClean="0"/>
              <a:t>Boukabara</a:t>
            </a:r>
            <a:r>
              <a:rPr lang="en-US" altLang="ja-JP" dirty="0" smtClean="0"/>
              <a:t>.</a:t>
            </a:r>
          </a:p>
          <a:p>
            <a:r>
              <a:rPr lang="en-US" altLang="ja-JP" baseline="0" dirty="0" smtClean="0"/>
              <a:t>I am Toshiyuki Ishibashi from MRI/JMA Japan.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aseline="0" dirty="0" smtClean="0"/>
              <a:t>Today, I am glad to make a presentation in this EMC seminar, and </a:t>
            </a:r>
          </a:p>
          <a:p>
            <a:r>
              <a:rPr lang="en-US" altLang="ja-JP" baseline="0" dirty="0" smtClean="0"/>
              <a:t>Thank you Dr. </a:t>
            </a:r>
            <a:r>
              <a:rPr lang="en-US" altLang="ja-JP" baseline="0" dirty="0" err="1" smtClean="0"/>
              <a:t>Masutani</a:t>
            </a:r>
            <a:r>
              <a:rPr lang="en-US" altLang="ja-JP" baseline="0" dirty="0" smtClean="0"/>
              <a:t> for preparing this seminar ,and thank you every one for preparing my visit.</a:t>
            </a:r>
          </a:p>
          <a:p>
            <a:r>
              <a:rPr lang="en-US" altLang="ja-JP" dirty="0" smtClean="0"/>
              <a:t>Now, I</a:t>
            </a:r>
            <a:r>
              <a:rPr lang="en-US" altLang="ja-JP" baseline="0" dirty="0" smtClean="0"/>
              <a:t> would like to talk about “</a:t>
            </a:r>
            <a:r>
              <a:rPr lang="en-US" altLang="ja-JP" b="0" dirty="0" smtClean="0"/>
              <a:t>Estimation of linear observation impact and its applications.</a:t>
            </a:r>
            <a:r>
              <a:rPr lang="en-US" altLang="ja-JP" baseline="0" dirty="0" smtClean="0"/>
              <a:t>”</a:t>
            </a:r>
            <a:endParaRPr lang="en-US" altLang="ja-JP" dirty="0" smtClean="0"/>
          </a:p>
          <a:p>
            <a:r>
              <a:rPr lang="en-US" altLang="ja-JP" dirty="0" smtClean="0"/>
              <a:t>(I’m going to give a talk on “title”.)</a:t>
            </a:r>
          </a:p>
          <a:p>
            <a:endParaRPr lang="en-US" altLang="ja-JP" dirty="0" smtClean="0"/>
          </a:p>
          <a:p>
            <a:endParaRPr lang="en-US" altLang="ja-JP"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14DF2F7C-F80F-46C8-87ED-90E561FC60BB}" type="slidenum">
              <a:rPr lang="en-US" altLang="ja-JP" sz="1200"/>
              <a:pPr eaLnBrk="1" hangingPunct="1"/>
              <a:t>1</a:t>
            </a:fld>
            <a:endParaRPr lang="en-US" altLang="ja-JP"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p:spPr>
        <p:txBody>
          <a:bodyPr/>
          <a:lstStyle/>
          <a:p>
            <a:endParaRPr lang="ja-JP" altLang="en-US" smtClean="0"/>
          </a:p>
        </p:txBody>
      </p:sp>
      <p:sp>
        <p:nvSpPr>
          <p:cNvPr id="39940"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2F7BEEF4-0416-4F76-AB0B-D20FD4445653}" type="slidenum">
              <a:rPr lang="en-US" altLang="ja-JP" sz="1200"/>
              <a:pPr eaLnBrk="1" hangingPunct="1"/>
              <a:t>11</a:t>
            </a:fld>
            <a:endParaRPr lang="en-US" altLang="ja-JP"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p:spPr>
        <p:txBody>
          <a:bodyPr/>
          <a:lstStyle/>
          <a:p>
            <a:endParaRPr lang="ja-JP" altLang="en-US" smtClean="0"/>
          </a:p>
        </p:txBody>
      </p:sp>
      <p:sp>
        <p:nvSpPr>
          <p:cNvPr id="39940"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2F7BEEF4-0416-4F76-AB0B-D20FD4445653}" type="slidenum">
              <a:rPr lang="en-US" altLang="ja-JP" sz="1200"/>
              <a:pPr eaLnBrk="1" hangingPunct="1"/>
              <a:t>12</a:t>
            </a:fld>
            <a:endParaRPr lang="en-US" altLang="ja-JP"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en-US" altLang="ja-JP" smtClean="0"/>
              <a:t>These figures show improvement of forecast accuracy by the optimization of R with D08.</a:t>
            </a:r>
          </a:p>
          <a:p>
            <a:endParaRPr lang="ja-JP" altLang="en-US" smtClean="0"/>
          </a:p>
        </p:txBody>
      </p:sp>
      <p:sp>
        <p:nvSpPr>
          <p:cNvPr id="4096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39107A2-F0A0-4199-8664-551D59DA3C95}" type="slidenum">
              <a:rPr lang="en-US" altLang="ja-JP" sz="1200"/>
              <a:pPr eaLnBrk="1" hangingPunct="1"/>
              <a:t>14</a:t>
            </a:fld>
            <a:endParaRPr lang="en-US" altLang="ja-JP"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en-US" altLang="ja-JP" smtClean="0"/>
              <a:t>This slide shows the formulation of AD-based method under TL-approximation: </a:t>
            </a:r>
          </a:p>
          <a:p>
            <a:r>
              <a:rPr lang="ja-JP" altLang="en-US" smtClean="0"/>
              <a:t>・　</a:t>
            </a:r>
            <a:r>
              <a:rPr lang="en-US" altLang="ja-JP" smtClean="0"/>
              <a:t>The definition of scalar forecast error </a:t>
            </a:r>
            <a:r>
              <a:rPr lang="en-US" altLang="ja-JP" i="1" smtClean="0"/>
              <a:t>F </a:t>
            </a:r>
            <a:r>
              <a:rPr lang="en-US" altLang="ja-JP" smtClean="0"/>
              <a:t>is </a:t>
            </a:r>
          </a:p>
          <a:p>
            <a:r>
              <a:rPr lang="ja-JP" altLang="en-US" smtClean="0"/>
              <a:t>・  </a:t>
            </a:r>
            <a:r>
              <a:rPr lang="en-US" altLang="ja-JP" smtClean="0"/>
              <a:t>The variation of </a:t>
            </a:r>
            <a:r>
              <a:rPr lang="en-US" altLang="ja-JP" i="1" smtClean="0"/>
              <a:t>F</a:t>
            </a:r>
            <a:r>
              <a:rPr lang="en-US" altLang="ja-JP" smtClean="0"/>
              <a:t> caused by an analysis is </a:t>
            </a:r>
          </a:p>
          <a:p>
            <a:r>
              <a:rPr lang="en-US" altLang="ja-JP" smtClean="0"/>
              <a:t>     Each term of dF is a inner product between the first-order quantities of TL approximation.</a:t>
            </a:r>
          </a:p>
          <a:p>
            <a:r>
              <a:rPr lang="en-US" altLang="ja-JP" smtClean="0"/>
              <a:t>     , as a result, both terms become the second order quantities of TLA.</a:t>
            </a:r>
          </a:p>
          <a:p>
            <a:endParaRPr lang="en-US" altLang="ja-JP" smtClean="0"/>
          </a:p>
          <a:p>
            <a:r>
              <a:rPr lang="ja-JP" altLang="en-US" smtClean="0"/>
              <a:t>・   </a:t>
            </a:r>
            <a:r>
              <a:rPr lang="en-US" altLang="ja-JP" smtClean="0"/>
              <a:t>For example, a linear observation impact of a dataset P is calculated as follows; </a:t>
            </a:r>
          </a:p>
          <a:p>
            <a:endParaRPr lang="en-US" altLang="ja-JP" smtClean="0"/>
          </a:p>
          <a:p>
            <a:r>
              <a:rPr lang="en-US" altLang="ja-JP" smtClean="0"/>
              <a:t>Q df caused by analysis ?</a:t>
            </a:r>
          </a:p>
          <a:p>
            <a:r>
              <a:rPr lang="en-US" altLang="ja-JP" smtClean="0"/>
              <a:t>A analysis changes initial state by adding dx to background field. This change is df.</a:t>
            </a:r>
          </a:p>
          <a:p>
            <a:endParaRPr lang="en-US" altLang="ja-JP" smtClean="0"/>
          </a:p>
          <a:p>
            <a:r>
              <a:rPr lang="en-US" altLang="ja-JP" smtClean="0"/>
              <a:t>Q So, background field will change, not invariant, so depature is not only observaiton funciton but also xb ?</a:t>
            </a:r>
          </a:p>
          <a:p>
            <a:r>
              <a:rPr lang="en-US" altLang="ja-JP" smtClean="0"/>
              <a:t>A no, changes are not on bg but on initla field. So bg is invariant in linear inpact analysis.</a:t>
            </a:r>
          </a:p>
          <a:p>
            <a:endParaRPr lang="en-US" altLang="ja-JP" smtClean="0"/>
          </a:p>
          <a:p>
            <a:r>
              <a:rPr lang="en-US" altLang="ja-JP" smtClean="0"/>
              <a:t>Q Explain second order of TLA, which have to ignore in TLA?</a:t>
            </a:r>
          </a:p>
          <a:p>
            <a:r>
              <a:rPr lang="en-US" altLang="ja-JP" smtClean="0"/>
              <a:t>A no this second order is inner product of firest order of TLA so fully have meening, not second order of TLA and 0 order.</a:t>
            </a:r>
          </a:p>
          <a:p>
            <a:endParaRPr lang="en-US" altLang="ja-JP" smtClean="0"/>
          </a:p>
          <a:p>
            <a:r>
              <a:rPr lang="en-US" altLang="ja-JP" smtClean="0"/>
              <a:t>Q first term express only invalidity of the sysrtem?</a:t>
            </a:r>
          </a:p>
          <a:p>
            <a:r>
              <a:rPr lang="en-US" altLang="ja-JP" smtClean="0"/>
              <a:t>A I do not think so, both are same magnitude, and if DAS is optimal dx=-eb so firest term become -2eCe and second is eCe</a:t>
            </a:r>
          </a:p>
          <a:p>
            <a:r>
              <a:rPr lang="en-US" altLang="ja-JP" smtClean="0"/>
              <a:t>So if first must be vanish in optimal DAS. So firest term does not vanish for optimal DAS.</a:t>
            </a:r>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p:txBody>
      </p:sp>
      <p:sp>
        <p:nvSpPr>
          <p:cNvPr id="3277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F1EB1F7-896E-48D0-9CC1-75370A601A63}" type="slidenum">
              <a:rPr lang="en-US" altLang="ja-JP" sz="1200"/>
              <a:pPr eaLnBrk="1" hangingPunct="1"/>
              <a:t>15</a:t>
            </a:fld>
            <a:endParaRPr lang="en-US" altLang="ja-JP"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a:pPr eaLnBrk="1" hangingPunct="1"/>
              <a:t>30</a:t>
            </a:fld>
            <a:endParaRPr lang="en-US" altLang="ja-JP"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a:pPr eaLnBrk="1" hangingPunct="1"/>
              <a:t>31</a:t>
            </a:fld>
            <a:endParaRPr lang="en-US" altLang="ja-JP"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p:spPr>
        <p:txBody>
          <a:bodyPr/>
          <a:lstStyle/>
          <a:p>
            <a:endParaRPr lang="ja-JP" altLang="en-US" smtClean="0"/>
          </a:p>
        </p:txBody>
      </p:sp>
      <p:sp>
        <p:nvSpPr>
          <p:cNvPr id="41988"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ADAD74E5-5BC1-4D04-9FFA-3751B5D75310}" type="slidenum">
              <a:rPr lang="en-US" altLang="ja-JP" sz="1200"/>
              <a:pPr eaLnBrk="1" hangingPunct="1"/>
              <a:t>32</a:t>
            </a:fld>
            <a:endParaRPr lang="en-US" altLang="ja-JP"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endParaRPr lang="ja-JP" altLang="en-US" dirty="0" smtClean="0"/>
          </a:p>
        </p:txBody>
      </p:sp>
      <p:sp>
        <p:nvSpPr>
          <p:cNvPr id="4301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6FA8019-D96A-42DA-A7E4-97B8B20CD090}" type="slidenum">
              <a:rPr lang="en-US" altLang="ja-JP" sz="1200"/>
              <a:pPr eaLnBrk="1" hangingPunct="1"/>
              <a:t>33</a:t>
            </a:fld>
            <a:endParaRPr lang="en-US" altLang="ja-JP"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35</a:t>
            </a:fld>
            <a:endParaRPr lang="en-US" altLang="ja-JP"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36</a:t>
            </a:fld>
            <a:endParaRPr lang="en-US" altLang="ja-JP"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p:spPr>
        <p:txBody>
          <a:bodyPr/>
          <a:lstStyle/>
          <a:p>
            <a:r>
              <a:rPr lang="en-US" altLang="ja-JP" dirty="0" smtClean="0"/>
              <a:t>I will talk about three topics,</a:t>
            </a:r>
            <a:r>
              <a:rPr lang="en-US" altLang="ja-JP" baseline="0" dirty="0" smtClean="0"/>
              <a:t> </a:t>
            </a:r>
            <a:endParaRPr lang="en-US" altLang="ja-JP" dirty="0" smtClean="0"/>
          </a:p>
          <a:p>
            <a:r>
              <a:rPr lang="en-US" altLang="ja-JP" dirty="0" smtClean="0"/>
              <a:t>First, Observation impact estimation. </a:t>
            </a:r>
          </a:p>
          <a:p>
            <a:r>
              <a:rPr lang="en-US" altLang="ja-JP" dirty="0" smtClean="0"/>
              <a:t>Second, Error covariance matrix optimization. </a:t>
            </a:r>
          </a:p>
          <a:p>
            <a:r>
              <a:rPr lang="en-US" altLang="ja-JP" dirty="0" smtClean="0"/>
              <a:t>Third, Analysis error estimation.</a:t>
            </a:r>
          </a:p>
          <a:p>
            <a:r>
              <a:rPr lang="en-US" altLang="ja-JP" dirty="0" smtClean="0"/>
              <a:t>Then</a:t>
            </a:r>
            <a:r>
              <a:rPr lang="en-US" altLang="ja-JP" baseline="0" dirty="0" smtClean="0"/>
              <a:t> , finally, I will summarize my talk.</a:t>
            </a:r>
            <a:endParaRPr lang="en-US" altLang="ja-JP" dirty="0" smtClean="0"/>
          </a:p>
          <a:p>
            <a:endParaRPr lang="en-US" altLang="ja-JP" dirty="0" smtClean="0"/>
          </a:p>
          <a:p>
            <a:endParaRPr lang="ja-JP" altLang="en-US" dirty="0" smtClean="0"/>
          </a:p>
        </p:txBody>
      </p:sp>
      <p:sp>
        <p:nvSpPr>
          <p:cNvPr id="3072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A5BF593-F2E3-45D1-82C5-332544E8A22F}" type="slidenum">
              <a:rPr lang="en-US" altLang="ja-JP" sz="1200"/>
              <a:pPr eaLnBrk="1" hangingPunct="1"/>
              <a:t>2</a:t>
            </a:fld>
            <a:endParaRPr lang="en-US" altLang="ja-JP"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 vertically integrated contributions</a:t>
            </a:r>
            <a:r>
              <a:rPr kumimoji="1" lang="en-US" altLang="ja-JP" baseline="0" dirty="0" smtClean="0"/>
              <a:t> of each a dataset types.</a:t>
            </a:r>
          </a:p>
          <a:p>
            <a:r>
              <a:rPr kumimoji="1" lang="en-US" altLang="ja-JP" baseline="0" dirty="0" smtClean="0"/>
              <a:t>Blue points are observations which reduce forecast errors, and red points are those increase them.</a:t>
            </a:r>
          </a:p>
          <a:p>
            <a:endParaRPr kumimoji="1" lang="en-US" altLang="ja-JP" baseline="0" dirty="0" smtClean="0"/>
          </a:p>
          <a:p>
            <a:r>
              <a:rPr kumimoji="1" lang="en-US" altLang="ja-JP" baseline="0" dirty="0" smtClean="0"/>
              <a:t>We can find that blue is dominant. However, red points also exist. These points degenerate forecast accuracy in monthly average.</a:t>
            </a:r>
          </a:p>
          <a:p>
            <a:r>
              <a:rPr kumimoji="1" lang="en-US" altLang="ja-JP" baseline="0" dirty="0" smtClean="0"/>
              <a:t>It is hoped that these red points can be eliminated in operational QCs.</a:t>
            </a: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3BD2773-1B99-4E09-A20E-C1CF01FE6CBC}" type="slidenum">
              <a:rPr lang="en-US" altLang="ja-JP" smtClean="0"/>
              <a:pPr>
                <a:defRPr/>
              </a:pPr>
              <a:t>37</a:t>
            </a:fld>
            <a:endParaRPr lang="en-US" altLang="ja-JP"/>
          </a:p>
        </p:txBody>
      </p:sp>
    </p:spTree>
    <p:extLst>
      <p:ext uri="{BB962C8B-B14F-4D97-AF65-F5344CB8AC3E}">
        <p14:creationId xmlns:p14="http://schemas.microsoft.com/office/powerpoint/2010/main" val="293253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Since, forecast error information constrain only fast growing modes, the corn has  very wide top circle.</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3BD2773-1B99-4E09-A20E-C1CF01FE6CBC}" type="slidenum">
              <a:rPr lang="en-US" altLang="ja-JP" smtClean="0"/>
              <a:pPr>
                <a:defRPr/>
              </a:pPr>
              <a:t>38</a:t>
            </a:fld>
            <a:endParaRPr lang="en-US" altLang="ja-JP"/>
          </a:p>
        </p:txBody>
      </p:sp>
    </p:spTree>
    <p:extLst>
      <p:ext uri="{BB962C8B-B14F-4D97-AF65-F5344CB8AC3E}">
        <p14:creationId xmlns:p14="http://schemas.microsoft.com/office/powerpoint/2010/main" val="191791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en-US" altLang="ja-JP" smtClean="0"/>
              <a:t>This slide shows the formulation of AD-based method under TL-approximation: </a:t>
            </a:r>
          </a:p>
          <a:p>
            <a:r>
              <a:rPr lang="ja-JP" altLang="en-US" smtClean="0"/>
              <a:t>・　</a:t>
            </a:r>
            <a:r>
              <a:rPr lang="en-US" altLang="ja-JP" smtClean="0"/>
              <a:t>The definition of scalar forecast error </a:t>
            </a:r>
            <a:r>
              <a:rPr lang="en-US" altLang="ja-JP" i="1" smtClean="0"/>
              <a:t>F </a:t>
            </a:r>
            <a:r>
              <a:rPr lang="en-US" altLang="ja-JP" smtClean="0"/>
              <a:t>is </a:t>
            </a:r>
          </a:p>
          <a:p>
            <a:r>
              <a:rPr lang="ja-JP" altLang="en-US" smtClean="0"/>
              <a:t>・  </a:t>
            </a:r>
            <a:r>
              <a:rPr lang="en-US" altLang="ja-JP" smtClean="0"/>
              <a:t>The variation of </a:t>
            </a:r>
            <a:r>
              <a:rPr lang="en-US" altLang="ja-JP" i="1" smtClean="0"/>
              <a:t>F</a:t>
            </a:r>
            <a:r>
              <a:rPr lang="en-US" altLang="ja-JP" smtClean="0"/>
              <a:t> caused by an analysis is </a:t>
            </a:r>
          </a:p>
          <a:p>
            <a:r>
              <a:rPr lang="en-US" altLang="ja-JP" smtClean="0"/>
              <a:t>     Each term of dF is a inner product between the first-order quantities of TL approximation.</a:t>
            </a:r>
          </a:p>
          <a:p>
            <a:r>
              <a:rPr lang="en-US" altLang="ja-JP" smtClean="0"/>
              <a:t>     , as a result, both terms become the second order quantities of TLA.</a:t>
            </a:r>
          </a:p>
          <a:p>
            <a:endParaRPr lang="en-US" altLang="ja-JP" smtClean="0"/>
          </a:p>
          <a:p>
            <a:r>
              <a:rPr lang="ja-JP" altLang="en-US" smtClean="0"/>
              <a:t>・   </a:t>
            </a:r>
            <a:r>
              <a:rPr lang="en-US" altLang="ja-JP" smtClean="0"/>
              <a:t>For example, a linear observation impact of a dataset P is calculated as follows; </a:t>
            </a:r>
          </a:p>
          <a:p>
            <a:endParaRPr lang="en-US" altLang="ja-JP" smtClean="0"/>
          </a:p>
          <a:p>
            <a:r>
              <a:rPr lang="en-US" altLang="ja-JP" smtClean="0"/>
              <a:t>Q df caused by analysis ?</a:t>
            </a:r>
          </a:p>
          <a:p>
            <a:r>
              <a:rPr lang="en-US" altLang="ja-JP" smtClean="0"/>
              <a:t>A analysis changes initial state by adding dx to background field. This change is df.</a:t>
            </a:r>
          </a:p>
          <a:p>
            <a:endParaRPr lang="en-US" altLang="ja-JP" smtClean="0"/>
          </a:p>
          <a:p>
            <a:r>
              <a:rPr lang="en-US" altLang="ja-JP" smtClean="0"/>
              <a:t>Q So, background field will change, not invariant, so depature is not only observaiton funciton but also xb ?</a:t>
            </a:r>
          </a:p>
          <a:p>
            <a:r>
              <a:rPr lang="en-US" altLang="ja-JP" smtClean="0"/>
              <a:t>A no, changes are not on bg but on initla field. So bg is invariant in linear inpact analysis.</a:t>
            </a:r>
          </a:p>
          <a:p>
            <a:endParaRPr lang="en-US" altLang="ja-JP" smtClean="0"/>
          </a:p>
          <a:p>
            <a:r>
              <a:rPr lang="en-US" altLang="ja-JP" smtClean="0"/>
              <a:t>Q Explain second order of TLA, which have to ignore in TLA?</a:t>
            </a:r>
          </a:p>
          <a:p>
            <a:r>
              <a:rPr lang="en-US" altLang="ja-JP" smtClean="0"/>
              <a:t>A no this second order is inner product of firest order of TLA so fully have meening, not second order of TLA and 0 order.</a:t>
            </a:r>
          </a:p>
          <a:p>
            <a:endParaRPr lang="en-US" altLang="ja-JP" smtClean="0"/>
          </a:p>
          <a:p>
            <a:r>
              <a:rPr lang="en-US" altLang="ja-JP" smtClean="0"/>
              <a:t>Q first term express only invalidity of the sysrtem?</a:t>
            </a:r>
          </a:p>
          <a:p>
            <a:r>
              <a:rPr lang="en-US" altLang="ja-JP" smtClean="0"/>
              <a:t>A I do not think so, both are same magnitude, and if DAS is optimal dx=-eb so firest term become -2eCe and second is eCe</a:t>
            </a:r>
          </a:p>
          <a:p>
            <a:r>
              <a:rPr lang="en-US" altLang="ja-JP" smtClean="0"/>
              <a:t>So if first must be vanish in optimal DAS. So firest term does not vanish for optimal DAS.</a:t>
            </a:r>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p:txBody>
      </p:sp>
      <p:sp>
        <p:nvSpPr>
          <p:cNvPr id="3277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F1EB1F7-896E-48D0-9CC1-75370A601A63}" type="slidenum">
              <a:rPr lang="en-US" altLang="ja-JP" sz="1200"/>
              <a:pPr eaLnBrk="1" hangingPunct="1"/>
              <a:t>39</a:t>
            </a:fld>
            <a:endParaRPr lang="en-US" altLang="ja-JP"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40</a:t>
            </a:fld>
            <a:endParaRPr lang="en-US" altLang="ja-JP"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are accumulated PDFs of DJs of SONDE and AMSU-A. </a:t>
            </a:r>
          </a:p>
          <a:p>
            <a:r>
              <a:rPr kumimoji="1" lang="en-US" altLang="ja-JP" baseline="0" dirty="0" smtClean="0"/>
              <a:t>The horizontal axis is DJ of individual data point, and the  vertical axis is accumulated probability.</a:t>
            </a:r>
          </a:p>
          <a:p>
            <a:r>
              <a:rPr kumimoji="1" lang="en-US" altLang="ja-JP" baseline="0" dirty="0" smtClean="0"/>
              <a:t>We can find that about a half observations decrease forecast errors and the other half increase them.</a:t>
            </a:r>
          </a:p>
          <a:p>
            <a:r>
              <a:rPr kumimoji="1" lang="en-US" altLang="ja-JP" baseline="0" dirty="0" smtClean="0"/>
              <a:t>We can also find a difference in slopes of PDF gradients. SONDE is more shallow and AMSU-A is more vertical. </a:t>
            </a:r>
          </a:p>
          <a:p>
            <a:r>
              <a:rPr kumimoji="1" lang="en-US" altLang="ja-JP" baseline="0" dirty="0" smtClean="0"/>
              <a:t>We can guess the slope depends on R and B </a:t>
            </a:r>
            <a:r>
              <a:rPr kumimoji="1" lang="en-US" altLang="ja-JP" baseline="0" dirty="0" err="1" smtClean="0"/>
              <a:t>settiongs</a:t>
            </a:r>
            <a:r>
              <a:rPr kumimoji="1" lang="en-US" altLang="ja-JP" baseline="0" dirty="0" smtClean="0"/>
              <a:t> and real information </a:t>
            </a:r>
            <a:r>
              <a:rPr kumimoji="1" lang="en-US" altLang="ja-JP" baseline="0" dirty="0" err="1" smtClean="0"/>
              <a:t>cntent</a:t>
            </a:r>
            <a:r>
              <a:rPr kumimoji="1" lang="en-US" altLang="ja-JP" baseline="0" dirty="0" smtClean="0"/>
              <a:t> of these data.</a:t>
            </a:r>
          </a:p>
        </p:txBody>
      </p:sp>
      <p:sp>
        <p:nvSpPr>
          <p:cNvPr id="4" name="スライド番号プレースホルダー 3"/>
          <p:cNvSpPr>
            <a:spLocks noGrp="1"/>
          </p:cNvSpPr>
          <p:nvPr>
            <p:ph type="sldNum" sz="quarter" idx="10"/>
          </p:nvPr>
        </p:nvSpPr>
        <p:spPr/>
        <p:txBody>
          <a:bodyPr/>
          <a:lstStyle/>
          <a:p>
            <a:pPr>
              <a:defRPr/>
            </a:pPr>
            <a:fld id="{E3BD2773-1B99-4E09-A20E-C1CF01FE6CBC}" type="slidenum">
              <a:rPr lang="en-US" altLang="ja-JP" smtClean="0"/>
              <a:pPr>
                <a:defRPr/>
              </a:pPr>
              <a:t>41</a:t>
            </a:fld>
            <a:endParaRPr lang="en-US" altLang="ja-JP"/>
          </a:p>
        </p:txBody>
      </p:sp>
    </p:spTree>
    <p:extLst>
      <p:ext uri="{BB962C8B-B14F-4D97-AF65-F5344CB8AC3E}">
        <p14:creationId xmlns:p14="http://schemas.microsoft.com/office/powerpoint/2010/main" val="103877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p:spPr>
        <p:txBody>
          <a:bodyPr/>
          <a:lstStyle/>
          <a:p>
            <a:r>
              <a:rPr lang="en-US" altLang="ja-JP" smtClean="0"/>
              <a:t>Next, let’s compare the JMA results with those of ECMWF.</a:t>
            </a:r>
          </a:p>
          <a:p>
            <a:r>
              <a:rPr lang="en-US" altLang="ja-JP" smtClean="0"/>
              <a:t>This figure is results of AD-based impact estimation in ECMEF adapted from Cardinali 2009. </a:t>
            </a:r>
          </a:p>
          <a:p>
            <a:endParaRPr lang="en-US" altLang="ja-JP" smtClean="0"/>
          </a:p>
          <a:p>
            <a:r>
              <a:rPr lang="en-US" altLang="ja-JP" smtClean="0"/>
              <a:t>These two FSOs are calculated in different settings; ECMEF result are four months average and using 24 hour forecast, </a:t>
            </a:r>
          </a:p>
          <a:p>
            <a:r>
              <a:rPr lang="en-US" altLang="ja-JP" smtClean="0"/>
              <a:t>while the JMA results are a single analysis snap shot and using 15hour forecast.</a:t>
            </a:r>
          </a:p>
          <a:p>
            <a:endParaRPr lang="en-US" altLang="ja-JP" smtClean="0"/>
          </a:p>
          <a:p>
            <a:r>
              <a:rPr lang="en-US" altLang="ja-JP" smtClean="0"/>
              <a:t>But we can find some basic differences between these two FSOs. First, the large contribution from AIS, IASI, and GPSRO in ECMWF. </a:t>
            </a:r>
          </a:p>
          <a:p>
            <a:r>
              <a:rPr lang="en-US" altLang="ja-JP" smtClean="0"/>
              <a:t>In JMA, these data are not assimilated or only partially used. The AIRS IASI are now in developing stage, and the operational use of cosmic data in JMA was </a:t>
            </a:r>
          </a:p>
          <a:p>
            <a:r>
              <a:rPr lang="en-US" altLang="ja-JP" smtClean="0"/>
              <a:t>started in Nov 2010. </a:t>
            </a:r>
          </a:p>
          <a:p>
            <a:endParaRPr lang="en-US" altLang="ja-JP" smtClean="0"/>
          </a:p>
          <a:p>
            <a:r>
              <a:rPr lang="en-US" altLang="ja-JP" smtClean="0"/>
              <a:t>Second, the contributions of water vapor sensors are clear in ECMWF, but not clear in in JMA.</a:t>
            </a:r>
          </a:p>
          <a:p>
            <a:endParaRPr lang="en-US" altLang="ja-JP" smtClean="0"/>
          </a:p>
          <a:p>
            <a:r>
              <a:rPr lang="en-US" altLang="ja-JP" smtClean="0"/>
              <a:t>These are AD-based estimation results using wet TE norm and using MSE of specific humidity norm.</a:t>
            </a:r>
          </a:p>
          <a:p>
            <a:r>
              <a:rPr lang="en-US" altLang="ja-JP" smtClean="0"/>
              <a:t>We can find, in these norm,  the contribution of water vapor sensors are clear.</a:t>
            </a:r>
          </a:p>
          <a:p>
            <a:endParaRPr lang="en-US" altLang="ja-JP" smtClean="0"/>
          </a:p>
          <a:p>
            <a:endParaRPr lang="en-US" altLang="ja-JP" smtClean="0"/>
          </a:p>
          <a:p>
            <a:r>
              <a:rPr lang="en-US" altLang="ja-JP" smtClean="0"/>
              <a:t> </a:t>
            </a:r>
            <a:endParaRPr lang="ja-JP" altLang="en-US" smtClean="0"/>
          </a:p>
        </p:txBody>
      </p:sp>
      <p:sp>
        <p:nvSpPr>
          <p:cNvPr id="34820"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9C08233E-77FF-4607-818E-9FEFB2E7E91D}" type="slidenum">
              <a:rPr lang="en-US" altLang="ja-JP" sz="1200"/>
              <a:pPr eaLnBrk="1" hangingPunct="1"/>
              <a:t>42</a:t>
            </a:fld>
            <a:endParaRPr lang="en-US" altLang="ja-JP"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endParaRPr lang="ja-JP" altLang="en-US" smtClean="0"/>
          </a:p>
        </p:txBody>
      </p:sp>
      <p:sp>
        <p:nvSpPr>
          <p:cNvPr id="3584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CD2753D4-2D08-4DBB-B25A-92940CADBE72}" type="slidenum">
              <a:rPr lang="en-US" altLang="ja-JP" sz="1200"/>
              <a:pPr eaLnBrk="1" hangingPunct="1"/>
              <a:t>43</a:t>
            </a:fld>
            <a:endParaRPr lang="en-US" altLang="ja-JP"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44</a:t>
            </a:fld>
            <a:endParaRPr lang="en-US" altLang="ja-JP"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en-US" altLang="ja-JP" dirty="0" smtClean="0"/>
              <a:t>This figure is adapted from LB 2004, showing basic idea</a:t>
            </a:r>
            <a:r>
              <a:rPr lang="en-US" altLang="ja-JP" baseline="0" dirty="0" smtClean="0"/>
              <a:t> of AD-based method. </a:t>
            </a:r>
          </a:p>
          <a:p>
            <a:r>
              <a:rPr lang="en-US" altLang="ja-JP" baseline="0" dirty="0" smtClean="0"/>
              <a:t>The horizontal axis is forecast time, vertical is forecast RMSE. We think two forecasts, </a:t>
            </a:r>
          </a:p>
          <a:p>
            <a:r>
              <a:rPr lang="en-US" altLang="ja-JP" baseline="0" dirty="0" smtClean="0"/>
              <a:t>One starts from 00UTC analysis, and the other  starts background of 00UTC analysis (6hr before analysis).</a:t>
            </a:r>
          </a:p>
          <a:p>
            <a:r>
              <a:rPr lang="en-US" altLang="ja-JP" baseline="0" dirty="0" smtClean="0"/>
              <a:t>Forecast errors are measured at the same time t. The differences between </a:t>
            </a:r>
            <a:r>
              <a:rPr lang="en-US" altLang="ja-JP" baseline="0" dirty="0" err="1" smtClean="0"/>
              <a:t>eg</a:t>
            </a:r>
            <a:r>
              <a:rPr lang="en-US" altLang="ja-JP" baseline="0" dirty="0" smtClean="0"/>
              <a:t> and </a:t>
            </a:r>
            <a:r>
              <a:rPr lang="en-US" altLang="ja-JP" baseline="0" dirty="0" err="1" smtClean="0"/>
              <a:t>ef</a:t>
            </a:r>
            <a:r>
              <a:rPr lang="en-US" altLang="ja-JP" baseline="0" dirty="0" smtClean="0"/>
              <a:t> are due to observations assimilated 00UTC analysis.</a:t>
            </a:r>
          </a:p>
          <a:p>
            <a:r>
              <a:rPr lang="en-US" altLang="ja-JP" baseline="0" dirty="0" smtClean="0"/>
              <a:t>So from the difference, we can evaluate observation impact assimilated 00UTC analysis.</a:t>
            </a:r>
          </a:p>
          <a:p>
            <a:endParaRPr lang="en-US" altLang="ja-JP" baseline="0" dirty="0" smtClean="0"/>
          </a:p>
          <a:p>
            <a:endParaRPr lang="en-US" altLang="ja-JP" baseline="0" dirty="0" smtClean="0"/>
          </a:p>
          <a:p>
            <a:endParaRPr lang="en-US" altLang="ja-JP" dirty="0" smtClean="0"/>
          </a:p>
        </p:txBody>
      </p:sp>
      <p:sp>
        <p:nvSpPr>
          <p:cNvPr id="3277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B1878333-FF7C-4D7E-A563-D0C0FEF2ABB7}" type="slidenum">
              <a:rPr lang="en-US" altLang="ja-JP" sz="1200" smtClean="0"/>
              <a:pPr eaLnBrk="1" hangingPunct="1"/>
              <a:t>47</a:t>
            </a:fld>
            <a:endParaRPr lang="en-US" altLang="ja-JP"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en-US" altLang="ja-JP" dirty="0" smtClean="0"/>
              <a:t>This slide shows the formulation of AD-based method under TL-approximation: </a:t>
            </a:r>
          </a:p>
          <a:p>
            <a:r>
              <a:rPr lang="ja-JP" altLang="en-US" dirty="0" smtClean="0"/>
              <a:t>・　</a:t>
            </a:r>
            <a:r>
              <a:rPr lang="en-US" altLang="ja-JP" dirty="0" smtClean="0"/>
              <a:t>The definition of scalar forecast error </a:t>
            </a:r>
            <a:r>
              <a:rPr lang="en-US" altLang="ja-JP" i="1" dirty="0" smtClean="0"/>
              <a:t>F </a:t>
            </a:r>
            <a:r>
              <a:rPr lang="en-US" altLang="ja-JP" dirty="0" smtClean="0"/>
              <a:t>is </a:t>
            </a:r>
          </a:p>
          <a:p>
            <a:r>
              <a:rPr lang="ja-JP" altLang="en-US" dirty="0" smtClean="0"/>
              <a:t>・  </a:t>
            </a:r>
            <a:r>
              <a:rPr lang="en-US" altLang="ja-JP" dirty="0" smtClean="0"/>
              <a:t>The variation of </a:t>
            </a:r>
            <a:r>
              <a:rPr lang="en-US" altLang="ja-JP" i="1" dirty="0" smtClean="0"/>
              <a:t>F</a:t>
            </a:r>
            <a:r>
              <a:rPr lang="en-US" altLang="ja-JP" dirty="0" smtClean="0"/>
              <a:t> caused by an analysis is </a:t>
            </a:r>
          </a:p>
          <a:p>
            <a:r>
              <a:rPr lang="en-US" altLang="ja-JP" dirty="0" smtClean="0"/>
              <a:t>     Each term of </a:t>
            </a:r>
            <a:r>
              <a:rPr lang="en-US" altLang="ja-JP" dirty="0" err="1" smtClean="0"/>
              <a:t>dF</a:t>
            </a:r>
            <a:r>
              <a:rPr lang="en-US" altLang="ja-JP" dirty="0" smtClean="0"/>
              <a:t> is a inner product between the first-order quantities of TL approximation.</a:t>
            </a:r>
          </a:p>
          <a:p>
            <a:r>
              <a:rPr lang="en-US" altLang="ja-JP" dirty="0" smtClean="0"/>
              <a:t>     , as a result, both terms become the second order quantities of TLA.</a:t>
            </a:r>
          </a:p>
          <a:p>
            <a:endParaRPr lang="en-US" altLang="ja-JP" dirty="0" smtClean="0"/>
          </a:p>
          <a:p>
            <a:r>
              <a:rPr lang="ja-JP" altLang="en-US" dirty="0" smtClean="0"/>
              <a:t>・   </a:t>
            </a:r>
            <a:r>
              <a:rPr lang="en-US" altLang="ja-JP" dirty="0" smtClean="0"/>
              <a:t>For example, a linear observation impact of a dataset P is calculated as follows; </a:t>
            </a:r>
          </a:p>
          <a:p>
            <a:endParaRPr lang="en-US" altLang="ja-JP" dirty="0" smtClean="0"/>
          </a:p>
          <a:p>
            <a:r>
              <a:rPr lang="en-US" altLang="ja-JP" dirty="0" smtClean="0"/>
              <a:t>Q: </a:t>
            </a:r>
            <a:r>
              <a:rPr lang="en-US" altLang="ja-JP" dirty="0" err="1" smtClean="0"/>
              <a:t>df</a:t>
            </a:r>
            <a:r>
              <a:rPr lang="en-US" altLang="ja-JP" dirty="0" smtClean="0"/>
              <a:t> caused by analysis ?</a:t>
            </a:r>
          </a:p>
          <a:p>
            <a:r>
              <a:rPr lang="en-US" altLang="ja-JP" dirty="0" smtClean="0"/>
              <a:t>A: analysis changes initial state by adding dx to background field. This change is </a:t>
            </a:r>
            <a:r>
              <a:rPr lang="en-US" altLang="ja-JP" dirty="0" err="1" smtClean="0"/>
              <a:t>df</a:t>
            </a:r>
            <a:r>
              <a:rPr lang="en-US" altLang="ja-JP" dirty="0" smtClean="0"/>
              <a:t>.</a:t>
            </a:r>
          </a:p>
          <a:p>
            <a:endParaRPr lang="en-US" altLang="ja-JP" dirty="0" smtClean="0"/>
          </a:p>
          <a:p>
            <a:r>
              <a:rPr lang="en-US" altLang="ja-JP" dirty="0" smtClean="0"/>
              <a:t>Q: So, background field will change, not invariant, so departure is not only observation function but also </a:t>
            </a:r>
            <a:r>
              <a:rPr lang="en-US" altLang="ja-JP" dirty="0" err="1" smtClean="0"/>
              <a:t>xb</a:t>
            </a:r>
            <a:r>
              <a:rPr lang="en-US" altLang="ja-JP" dirty="0" smtClean="0"/>
              <a:t> ?</a:t>
            </a:r>
          </a:p>
          <a:p>
            <a:r>
              <a:rPr lang="en-US" altLang="ja-JP" dirty="0" smtClean="0"/>
              <a:t>A: no, changes are not on </a:t>
            </a:r>
            <a:r>
              <a:rPr lang="en-US" altLang="ja-JP" dirty="0" err="1" smtClean="0"/>
              <a:t>bg</a:t>
            </a:r>
            <a:r>
              <a:rPr lang="en-US" altLang="ja-JP" dirty="0" smtClean="0"/>
              <a:t> but on initial field. So </a:t>
            </a:r>
            <a:r>
              <a:rPr lang="en-US" altLang="ja-JP" dirty="0" err="1" smtClean="0"/>
              <a:t>bg</a:t>
            </a:r>
            <a:r>
              <a:rPr lang="en-US" altLang="ja-JP" dirty="0" smtClean="0"/>
              <a:t> is invariant in linear impact analysis.</a:t>
            </a:r>
          </a:p>
          <a:p>
            <a:endParaRPr lang="en-US" altLang="ja-JP" dirty="0" smtClean="0"/>
          </a:p>
          <a:p>
            <a:r>
              <a:rPr lang="en-US" altLang="ja-JP" dirty="0" smtClean="0"/>
              <a:t>Q: Explain second order of TLA, which have to ignore in TLA?</a:t>
            </a:r>
          </a:p>
          <a:p>
            <a:r>
              <a:rPr lang="en-US" altLang="ja-JP" dirty="0" smtClean="0"/>
              <a:t>A: No, this second order is inner product of first order of TLA. so fully have meaning, not second order of TLA and 0 order.</a:t>
            </a:r>
          </a:p>
          <a:p>
            <a:endParaRPr lang="en-US" altLang="ja-JP" dirty="0" smtClean="0"/>
          </a:p>
          <a:p>
            <a:r>
              <a:rPr lang="en-US" altLang="ja-JP" dirty="0" smtClean="0"/>
              <a:t>Q: first term express only invalidity of the system?</a:t>
            </a:r>
          </a:p>
          <a:p>
            <a:r>
              <a:rPr lang="en-US" altLang="ja-JP" dirty="0" smtClean="0"/>
              <a:t>A: For, ordering of Errico paper. I do not think so, both are same magnitude, and if DAS is optimal dx=-</a:t>
            </a:r>
            <a:r>
              <a:rPr lang="en-US" altLang="ja-JP" dirty="0" err="1" smtClean="0"/>
              <a:t>eb</a:t>
            </a:r>
            <a:r>
              <a:rPr lang="en-US" altLang="ja-JP" dirty="0" smtClean="0"/>
              <a:t> so first term become -2eCe and second is </a:t>
            </a:r>
            <a:r>
              <a:rPr lang="en-US" altLang="ja-JP" dirty="0" err="1" smtClean="0"/>
              <a:t>eCe</a:t>
            </a:r>
            <a:endParaRPr lang="en-US" altLang="ja-JP" dirty="0" smtClean="0"/>
          </a:p>
          <a:p>
            <a:r>
              <a:rPr lang="en-US" altLang="ja-JP" dirty="0" smtClean="0"/>
              <a:t>So if first must be vanish in optimal DAS. So first term does not vanish for optimal DAS.</a:t>
            </a:r>
          </a:p>
          <a:p>
            <a:r>
              <a:rPr lang="en-US" altLang="ja-JP" dirty="0" smtClean="0"/>
              <a:t>Please</a:t>
            </a:r>
            <a:r>
              <a:rPr lang="en-US" altLang="ja-JP" baseline="0" dirty="0" smtClean="0"/>
              <a:t> notice that </a:t>
            </a:r>
            <a:r>
              <a:rPr lang="en-US" altLang="ja-JP" dirty="0" smtClean="0"/>
              <a:t>Cardinali 2009?</a:t>
            </a:r>
            <a:r>
              <a:rPr lang="en-US" altLang="ja-JP" baseline="0" dirty="0" smtClean="0"/>
              <a:t> </a:t>
            </a:r>
            <a:r>
              <a:rPr lang="en-US" altLang="ja-JP" dirty="0" smtClean="0"/>
              <a:t>papers ordering different.</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p:txBody>
      </p:sp>
      <p:sp>
        <p:nvSpPr>
          <p:cNvPr id="3277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F1EB1F7-896E-48D0-9CC1-75370A601A63}" type="slidenum">
              <a:rPr lang="en-US" altLang="ja-JP" sz="1200"/>
              <a:pPr eaLnBrk="1" hangingPunct="1"/>
              <a:t>48</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p:spPr>
        <p:txBody>
          <a:bodyPr/>
          <a:lstStyle/>
          <a:p>
            <a:r>
              <a:rPr lang="en-US" altLang="ja-JP" dirty="0" smtClean="0"/>
              <a:t>First, Let’s think about definitions of observation impact.</a:t>
            </a:r>
          </a:p>
          <a:p>
            <a:r>
              <a:rPr lang="en-US" altLang="ja-JP" dirty="0" smtClean="0"/>
              <a:t>We know two types of observation impact definition, The first type is “non-linear impact” and </a:t>
            </a:r>
          </a:p>
          <a:p>
            <a:r>
              <a:rPr lang="en-US" altLang="ja-JP" dirty="0" smtClean="0"/>
              <a:t>the second is “linear impact”.</a:t>
            </a:r>
          </a:p>
          <a:p>
            <a:endParaRPr lang="en-US" altLang="ja-JP" dirty="0" smtClean="0"/>
          </a:p>
          <a:p>
            <a:r>
              <a:rPr lang="en-US" altLang="ja-JP" dirty="0" smtClean="0"/>
              <a:t>The “non-linear observation impact” is defined as the variations in an analysis (and forecast) field when we add changes to observation data.</a:t>
            </a:r>
          </a:p>
          <a:p>
            <a:r>
              <a:rPr lang="en-US" altLang="ja-JP" dirty="0" smtClean="0"/>
              <a:t>(perturbations in observation data values, addition of observation datasets to the DAS).</a:t>
            </a:r>
          </a:p>
          <a:p>
            <a:endParaRPr lang="en-US" altLang="ja-JP" dirty="0" smtClean="0"/>
          </a:p>
          <a:p>
            <a:r>
              <a:rPr lang="en-US" altLang="ja-JP" dirty="0" smtClean="0"/>
              <a:t>The “linear observation impact” is defined as the variations in an analysis (and forecast) field when we add changes to observation data </a:t>
            </a:r>
          </a:p>
          <a:p>
            <a:r>
              <a:rPr lang="en-US" altLang="ja-JP" dirty="0" smtClean="0"/>
              <a:t>Under the condition that the Kalman gain is invariant.</a:t>
            </a:r>
          </a:p>
          <a:p>
            <a:endParaRPr lang="en-US" altLang="ja-JP" dirty="0" smtClean="0"/>
          </a:p>
          <a:p>
            <a:r>
              <a:rPr lang="en-US" altLang="ja-JP" dirty="0" smtClean="0"/>
              <a:t>These two types of observation impact are different quantities, so, in general, they cannot work as a proxy for</a:t>
            </a:r>
          </a:p>
          <a:p>
            <a:r>
              <a:rPr lang="en-US" altLang="ja-JP" dirty="0" smtClean="0"/>
              <a:t>each other.</a:t>
            </a:r>
          </a:p>
          <a:p>
            <a:endParaRPr lang="en-US" altLang="ja-JP" dirty="0" smtClean="0"/>
          </a:p>
          <a:p>
            <a:r>
              <a:rPr lang="en-US" altLang="ja-JP" dirty="0" smtClean="0"/>
              <a:t>Hereafter, we see linear observation impact estimation.</a:t>
            </a:r>
          </a:p>
          <a:p>
            <a:endParaRPr lang="en-US" altLang="ja-JP" dirty="0" smtClean="0"/>
          </a:p>
          <a:p>
            <a:endParaRPr lang="en-US" altLang="ja-JP" dirty="0" smtClean="0"/>
          </a:p>
          <a:p>
            <a:r>
              <a:rPr lang="en-US" altLang="ja-JP" dirty="0" smtClean="0"/>
              <a:t>QA</a:t>
            </a:r>
          </a:p>
          <a:p>
            <a:r>
              <a:rPr lang="en-US" altLang="ja-JP" dirty="0" smtClean="0"/>
              <a:t>Q Explain the differences of the two types of ODI definitions.  </a:t>
            </a:r>
          </a:p>
          <a:p>
            <a:r>
              <a:rPr lang="en-US" altLang="ja-JP" dirty="0" smtClean="0"/>
              <a:t>  A Suppose two DASs. DAS_1 assimilates observation data P, and DAS_2 assimilates observation data P and Q.</a:t>
            </a:r>
          </a:p>
          <a:p>
            <a:r>
              <a:rPr lang="en-US" altLang="ja-JP" dirty="0" smtClean="0"/>
              <a:t>  The differences between analysis (and forecast) field between DAS_1 and DAS_2 are Non-linear impact, </a:t>
            </a:r>
          </a:p>
          <a:p>
            <a:r>
              <a:rPr lang="en-US" altLang="ja-JP" dirty="0" smtClean="0"/>
              <a:t>  And not linear impact since K is different between these DASs.</a:t>
            </a:r>
          </a:p>
          <a:p>
            <a:r>
              <a:rPr lang="en-US" altLang="ja-JP" dirty="0" smtClean="0"/>
              <a:t>  If one want to know action od K on dataset P in DAS_2, one has to use Linear impact estimation methods, not to </a:t>
            </a:r>
          </a:p>
          <a:p>
            <a:r>
              <a:rPr lang="en-US" altLang="ja-JP" dirty="0" smtClean="0"/>
              <a:t>  Break K. </a:t>
            </a:r>
          </a:p>
          <a:p>
            <a:r>
              <a:rPr lang="en-US" altLang="ja-JP" dirty="0" smtClean="0"/>
              <a:t>Q AD and DFS is not linear since quadratic measurement.</a:t>
            </a:r>
          </a:p>
          <a:p>
            <a:r>
              <a:rPr lang="en-US" altLang="ja-JP" dirty="0" smtClean="0"/>
              <a:t>A yes, in principal, quadratic measure include nonlinear effect between another datasets, so AD and DFS approximate that</a:t>
            </a:r>
          </a:p>
          <a:p>
            <a:r>
              <a:rPr lang="en-US" altLang="ja-JP" dirty="0" smtClean="0"/>
              <a:t>   such interaction can be negligible.  The validity of this approximation depends on the way to division of observation datasets.</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en-US" altLang="ja-JP" dirty="0" smtClean="0"/>
              <a:t> </a:t>
            </a:r>
          </a:p>
          <a:p>
            <a:endParaRPr lang="en-US" altLang="ja-JP" dirty="0" smtClean="0"/>
          </a:p>
          <a:p>
            <a:endParaRPr lang="en-US" altLang="ja-JP" dirty="0" smtClean="0"/>
          </a:p>
          <a:p>
            <a:endParaRPr lang="en-US" altLang="ja-JP" dirty="0" smtClean="0"/>
          </a:p>
          <a:p>
            <a:endParaRPr lang="en-US" altLang="ja-JP" dirty="0" smtClean="0"/>
          </a:p>
        </p:txBody>
      </p:sp>
      <p:sp>
        <p:nvSpPr>
          <p:cNvPr id="31748"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1924A5D9-9785-438F-858B-CB6CF5EEFC7D}" type="slidenum">
              <a:rPr lang="en-US" altLang="ja-JP" sz="1200"/>
              <a:pPr eaLnBrk="1" hangingPunct="1"/>
              <a:t>4</a:t>
            </a:fld>
            <a:endParaRPr lang="en-US" altLang="ja-JP"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p:spPr>
        <p:txBody>
          <a:bodyPr/>
          <a:lstStyle/>
          <a:p>
            <a:r>
              <a:rPr lang="en-US" altLang="ja-JP" smtClean="0"/>
              <a:t>This figure shows results of AD-based estimation in JMA global DAS for a single analysis at 00UTC Jul 20 2009.</a:t>
            </a:r>
          </a:p>
          <a:p>
            <a:r>
              <a:rPr lang="en-US" altLang="ja-JP" smtClean="0"/>
              <a:t>C is given as dry total energy norm .</a:t>
            </a:r>
          </a:p>
          <a:p>
            <a:endParaRPr lang="en-US" altLang="ja-JP" smtClean="0"/>
          </a:p>
          <a:p>
            <a:r>
              <a:rPr lang="en-US" altLang="ja-JP" smtClean="0"/>
              <a:t>The horizontal axis is the forecast error reduction by each observation dataset.</a:t>
            </a:r>
          </a:p>
          <a:p>
            <a:r>
              <a:rPr lang="en-US" altLang="ja-JP" smtClean="0"/>
              <a:t>The vertical axis is the observation dataset names; TBB is radiance data total and CNV is conventional data total. </a:t>
            </a:r>
          </a:p>
          <a:p>
            <a:endParaRPr lang="en-US" altLang="ja-JP" smtClean="0"/>
          </a:p>
          <a:p>
            <a:r>
              <a:rPr lang="en-US" altLang="ja-JP" smtClean="0"/>
              <a:t>We can see the forecast error reduction by the Radiance total (TBB) is smaller than that of the conventional total.</a:t>
            </a:r>
          </a:p>
          <a:p>
            <a:r>
              <a:rPr lang="en-US" altLang="ja-JP" smtClean="0"/>
              <a:t>But the satellite total (TBB+SCAT+AMV) is larger than the non-satellite totals.</a:t>
            </a:r>
          </a:p>
          <a:p>
            <a:endParaRPr lang="en-US" altLang="ja-JP" smtClean="0"/>
          </a:p>
          <a:p>
            <a:r>
              <a:rPr lang="en-US" altLang="ja-JP" smtClean="0"/>
              <a:t>The largest contribution is from AMSU-A, and the next is Sonde data.</a:t>
            </a:r>
          </a:p>
          <a:p>
            <a:endParaRPr lang="en-US" altLang="ja-JP" smtClean="0"/>
          </a:p>
          <a:p>
            <a:r>
              <a:rPr lang="en-US" altLang="ja-JP" smtClean="0"/>
              <a:t> </a:t>
            </a:r>
          </a:p>
          <a:p>
            <a:r>
              <a:rPr lang="en-US" altLang="ja-JP" smtClean="0"/>
              <a:t> </a:t>
            </a:r>
          </a:p>
          <a:p>
            <a:endParaRPr lang="en-US" altLang="ja-JP" smtClean="0"/>
          </a:p>
          <a:p>
            <a:endParaRPr lang="ja-JP" altLang="en-US" smtClean="0"/>
          </a:p>
        </p:txBody>
      </p:sp>
      <p:sp>
        <p:nvSpPr>
          <p:cNvPr id="3379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06A44BD-50A5-4D1E-81B4-9E8F014BE6A8}" type="slidenum">
              <a:rPr lang="en-US" altLang="ja-JP" sz="1200"/>
              <a:pPr eaLnBrk="1" hangingPunct="1"/>
              <a:t>49</a:t>
            </a:fld>
            <a:endParaRPr lang="en-US" altLang="ja-JP"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50</a:t>
            </a:fld>
            <a:endParaRPr lang="en-US" altLang="ja-JP"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51</a:t>
            </a:fld>
            <a:endParaRPr lang="en-US" altLang="ja-JP"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52</a:t>
            </a:fld>
            <a:endParaRPr lang="en-US" altLang="ja-JP"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53</a:t>
            </a:fld>
            <a:endParaRPr lang="en-US" altLang="ja-JP"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r>
              <a:rPr lang="en-US" altLang="ja-JP" smtClean="0"/>
              <a:t>This slide shows the formulation of AD-based method under TL-approximation: </a:t>
            </a:r>
          </a:p>
          <a:p>
            <a:r>
              <a:rPr lang="ja-JP" altLang="en-US" smtClean="0"/>
              <a:t>・　</a:t>
            </a:r>
            <a:r>
              <a:rPr lang="en-US" altLang="ja-JP" smtClean="0"/>
              <a:t>The definition of scalar forecast error </a:t>
            </a:r>
            <a:r>
              <a:rPr lang="en-US" altLang="ja-JP" i="1" smtClean="0"/>
              <a:t>F </a:t>
            </a:r>
            <a:r>
              <a:rPr lang="en-US" altLang="ja-JP" smtClean="0"/>
              <a:t>is </a:t>
            </a:r>
          </a:p>
          <a:p>
            <a:r>
              <a:rPr lang="ja-JP" altLang="en-US" smtClean="0"/>
              <a:t>・  </a:t>
            </a:r>
            <a:r>
              <a:rPr lang="en-US" altLang="ja-JP" smtClean="0"/>
              <a:t>The variation of </a:t>
            </a:r>
            <a:r>
              <a:rPr lang="en-US" altLang="ja-JP" i="1" smtClean="0"/>
              <a:t>F</a:t>
            </a:r>
            <a:r>
              <a:rPr lang="en-US" altLang="ja-JP" smtClean="0"/>
              <a:t> caused by an analysis is </a:t>
            </a:r>
          </a:p>
          <a:p>
            <a:r>
              <a:rPr lang="en-US" altLang="ja-JP" smtClean="0"/>
              <a:t>     Each term of dF is a inner product between the first-order quantities of TL approximation.</a:t>
            </a:r>
          </a:p>
          <a:p>
            <a:r>
              <a:rPr lang="en-US" altLang="ja-JP" smtClean="0"/>
              <a:t>     , as a result, both terms become the second order quantities of TLA.</a:t>
            </a:r>
          </a:p>
          <a:p>
            <a:endParaRPr lang="en-US" altLang="ja-JP" smtClean="0"/>
          </a:p>
          <a:p>
            <a:r>
              <a:rPr lang="ja-JP" altLang="en-US" smtClean="0"/>
              <a:t>・   </a:t>
            </a:r>
            <a:r>
              <a:rPr lang="en-US" altLang="ja-JP" smtClean="0"/>
              <a:t>For example, a linear observation impact of a dataset P is calculated as follows; </a:t>
            </a:r>
          </a:p>
          <a:p>
            <a:endParaRPr lang="en-US" altLang="ja-JP" smtClean="0"/>
          </a:p>
          <a:p>
            <a:r>
              <a:rPr lang="en-US" altLang="ja-JP" smtClean="0"/>
              <a:t>Q df caused by analysis ?</a:t>
            </a:r>
          </a:p>
          <a:p>
            <a:r>
              <a:rPr lang="en-US" altLang="ja-JP" smtClean="0"/>
              <a:t>A analysis changes initial state by adding dx to background field. This change is df.</a:t>
            </a:r>
          </a:p>
          <a:p>
            <a:endParaRPr lang="en-US" altLang="ja-JP" smtClean="0"/>
          </a:p>
          <a:p>
            <a:r>
              <a:rPr lang="en-US" altLang="ja-JP" smtClean="0"/>
              <a:t>Q So, background field will change, not invariant, so depature is not only observaiton funciton but also xb ?</a:t>
            </a:r>
          </a:p>
          <a:p>
            <a:r>
              <a:rPr lang="en-US" altLang="ja-JP" smtClean="0"/>
              <a:t>A no, changes are not on bg but on initla field. So bg is invariant in linear inpact analysis.</a:t>
            </a:r>
          </a:p>
          <a:p>
            <a:endParaRPr lang="en-US" altLang="ja-JP" smtClean="0"/>
          </a:p>
          <a:p>
            <a:r>
              <a:rPr lang="en-US" altLang="ja-JP" smtClean="0"/>
              <a:t>Q Explain second order of TLA, which have to ignore in TLA?</a:t>
            </a:r>
          </a:p>
          <a:p>
            <a:r>
              <a:rPr lang="en-US" altLang="ja-JP" smtClean="0"/>
              <a:t>A no this second order is inner product of firest order of TLA so fully have meening, not second order of TLA and 0 order.</a:t>
            </a:r>
          </a:p>
          <a:p>
            <a:endParaRPr lang="en-US" altLang="ja-JP" smtClean="0"/>
          </a:p>
          <a:p>
            <a:r>
              <a:rPr lang="en-US" altLang="ja-JP" smtClean="0"/>
              <a:t>Q first term express only invalidity of the sysrtem?</a:t>
            </a:r>
          </a:p>
          <a:p>
            <a:r>
              <a:rPr lang="en-US" altLang="ja-JP" smtClean="0"/>
              <a:t>A I do not think so, both are same magnitude, and if DAS is optimal dx=-eb so firest term become -2eCe and second is eCe</a:t>
            </a:r>
          </a:p>
          <a:p>
            <a:r>
              <a:rPr lang="en-US" altLang="ja-JP" smtClean="0"/>
              <a:t>So if first must be vanish in optimal DAS. So firest term does not vanish for optimal DAS.</a:t>
            </a:r>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p:txBody>
      </p:sp>
      <p:sp>
        <p:nvSpPr>
          <p:cNvPr id="3277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B1878333-FF7C-4D7E-A563-D0C0FEF2ABB7}" type="slidenum">
              <a:rPr lang="en-US" altLang="ja-JP" sz="1200" smtClean="0"/>
              <a:pPr eaLnBrk="1" hangingPunct="1"/>
              <a:t>54</a:t>
            </a:fld>
            <a:endParaRPr lang="en-US" altLang="ja-JP"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dirty="0" smtClean="0"/>
              <a:t>This figure shows the space structure of PIVs along 50 degrees south latitude. </a:t>
            </a:r>
          </a:p>
          <a:p>
            <a:r>
              <a:rPr lang="en-US" altLang="ja-JP" dirty="0" smtClean="0"/>
              <a:t>Like this, the TL-based method can calculate space structure of observation impacts.</a:t>
            </a:r>
          </a:p>
          <a:p>
            <a:endParaRPr lang="ja-JP" altLang="en-US" dirty="0"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55</a:t>
            </a:fld>
            <a:endParaRPr lang="en-US" altLang="ja-JP"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en-US" altLang="ja-JP" smtClean="0"/>
              <a:t>These figures show improvement of forecast accuracy by the optimization of R with D08.</a:t>
            </a:r>
          </a:p>
          <a:p>
            <a:endParaRPr lang="ja-JP" altLang="en-US" smtClean="0"/>
          </a:p>
        </p:txBody>
      </p:sp>
      <p:sp>
        <p:nvSpPr>
          <p:cNvPr id="4096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39107A2-F0A0-4199-8664-551D59DA3C95}" type="slidenum">
              <a:rPr lang="en-US" altLang="ja-JP" sz="1200"/>
              <a:pPr eaLnBrk="1" hangingPunct="1"/>
              <a:t>59</a:t>
            </a:fld>
            <a:endParaRPr lang="en-US" altLang="ja-JP"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en-US" altLang="ja-JP" dirty="0" smtClean="0"/>
              <a:t>These figures show improvement of forecast accuracy by the optimization of R with D08.</a:t>
            </a:r>
          </a:p>
          <a:p>
            <a:endParaRPr lang="ja-JP" altLang="en-US" dirty="0" smtClean="0"/>
          </a:p>
        </p:txBody>
      </p:sp>
      <p:sp>
        <p:nvSpPr>
          <p:cNvPr id="4096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39107A2-F0A0-4199-8664-551D59DA3C95}" type="slidenum">
              <a:rPr lang="en-US" altLang="ja-JP" sz="1200"/>
              <a:pPr eaLnBrk="1" hangingPunct="1"/>
              <a:t>60</a:t>
            </a:fld>
            <a:endParaRPr lang="en-US" altLang="ja-JP"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3BD2773-1B99-4E09-A20E-C1CF01FE6CBC}" type="slidenum">
              <a:rPr lang="en-US" altLang="ja-JP" smtClean="0"/>
              <a:pPr>
                <a:defRPr/>
              </a:pPr>
              <a:t>65</a:t>
            </a:fld>
            <a:endParaRPr lang="en-US" altLang="ja-JP"/>
          </a:p>
        </p:txBody>
      </p:sp>
    </p:spTree>
    <p:extLst>
      <p:ext uri="{BB962C8B-B14F-4D97-AF65-F5344CB8AC3E}">
        <p14:creationId xmlns:p14="http://schemas.microsoft.com/office/powerpoint/2010/main" val="360190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p:spPr>
        <p:txBody>
          <a:bodyPr/>
          <a:lstStyle/>
          <a:p>
            <a:r>
              <a:rPr lang="en-US" altLang="ja-JP" dirty="0" smtClean="0"/>
              <a:t>This figure shows results of AD-based estimation in JMA global DAS during</a:t>
            </a:r>
            <a:r>
              <a:rPr lang="en-US" altLang="ja-JP" baseline="0" dirty="0" smtClean="0"/>
              <a:t> </a:t>
            </a:r>
            <a:r>
              <a:rPr lang="en-US" altLang="ja-JP" dirty="0" smtClean="0"/>
              <a:t>August and January of 2010.</a:t>
            </a:r>
          </a:p>
          <a:p>
            <a:r>
              <a:rPr lang="en-US" altLang="ja-JP" dirty="0" smtClean="0"/>
              <a:t>Here, JMA</a:t>
            </a:r>
            <a:r>
              <a:rPr lang="en-US" altLang="ja-JP" baseline="0" dirty="0" smtClean="0"/>
              <a:t> global data assimilation system is 4D-Var system, with a single outer loop.</a:t>
            </a:r>
          </a:p>
          <a:p>
            <a:r>
              <a:rPr lang="en-US" altLang="ja-JP" baseline="0" dirty="0" smtClean="0"/>
              <a:t>Although, model resolution of operational system is about 20km for outer and 60km for inner, this results is calculated  </a:t>
            </a:r>
          </a:p>
          <a:p>
            <a:r>
              <a:rPr lang="en-US" altLang="ja-JP" baseline="0" dirty="0" smtClean="0"/>
              <a:t>low resolution version experimental system, so 60km outer and 120km </a:t>
            </a:r>
            <a:r>
              <a:rPr lang="en-US" altLang="ja-JP" baseline="0" dirty="0" err="1" smtClean="0"/>
              <a:t>innner</a:t>
            </a:r>
            <a:r>
              <a:rPr lang="en-US" altLang="ja-JP" baseline="0" dirty="0" smtClean="0"/>
              <a:t>, both system is the same except for these </a:t>
            </a:r>
          </a:p>
          <a:p>
            <a:r>
              <a:rPr lang="en-US" altLang="ja-JP" baseline="0" dirty="0" smtClean="0"/>
              <a:t>Horizontal resolutions. Both has 60km vertical levels.</a:t>
            </a:r>
          </a:p>
          <a:p>
            <a:endParaRPr lang="en-US" altLang="ja-JP" dirty="0" smtClean="0"/>
          </a:p>
          <a:p>
            <a:r>
              <a:rPr lang="en-US" altLang="ja-JP" dirty="0" smtClean="0"/>
              <a:t>Forecast</a:t>
            </a:r>
            <a:r>
              <a:rPr lang="en-US" altLang="ja-JP" baseline="0" dirty="0" smtClean="0"/>
              <a:t> error </a:t>
            </a:r>
            <a:r>
              <a:rPr lang="en-US" altLang="ja-JP" baseline="0" dirty="0" err="1" smtClean="0"/>
              <a:t>evaluztion</a:t>
            </a:r>
            <a:r>
              <a:rPr lang="en-US" altLang="ja-JP" baseline="0" dirty="0" smtClean="0"/>
              <a:t> time is 15hr, norm is </a:t>
            </a:r>
            <a:r>
              <a:rPr lang="en-US" altLang="ja-JP" dirty="0" smtClean="0"/>
              <a:t>dry total energy norm.</a:t>
            </a:r>
          </a:p>
          <a:p>
            <a:endParaRPr lang="en-US" altLang="ja-JP" dirty="0" smtClean="0"/>
          </a:p>
          <a:p>
            <a:r>
              <a:rPr lang="en-US" altLang="ja-JP" dirty="0" smtClean="0"/>
              <a:t>The horizontal axis is the forecast error reduction by each observation dataset.</a:t>
            </a:r>
          </a:p>
          <a:p>
            <a:r>
              <a:rPr lang="en-US" altLang="ja-JP" dirty="0" smtClean="0"/>
              <a:t>The vertical axis is the observation dataset names.</a:t>
            </a:r>
          </a:p>
          <a:p>
            <a:endParaRPr lang="en-US" altLang="ja-JP" dirty="0" smtClean="0"/>
          </a:p>
          <a:p>
            <a:r>
              <a:rPr lang="en-US" altLang="ja-JP" dirty="0" smtClean="0"/>
              <a:t>We can see that most contributing dataset type is AMSU-A, which is temperature sensitive radiance data, and radio sonde.</a:t>
            </a:r>
          </a:p>
          <a:p>
            <a:r>
              <a:rPr lang="en-US" altLang="ja-JP" dirty="0" smtClean="0"/>
              <a:t>The next is aviation,</a:t>
            </a:r>
            <a:r>
              <a:rPr lang="en-US" altLang="ja-JP" baseline="0" dirty="0" smtClean="0"/>
              <a:t> which is  airplane </a:t>
            </a:r>
            <a:r>
              <a:rPr lang="en-US" altLang="ja-JP" baseline="0" dirty="0" err="1" smtClean="0"/>
              <a:t>observatoins</a:t>
            </a:r>
            <a:r>
              <a:rPr lang="en-US" altLang="ja-JP" baseline="0" dirty="0" smtClean="0"/>
              <a:t> of temperature and winds, and AMV_GEO, which is geostationary satellite winds, and SURF pressure.</a:t>
            </a:r>
          </a:p>
          <a:p>
            <a:r>
              <a:rPr lang="en-US" altLang="ja-JP" baseline="0" dirty="0" smtClean="0"/>
              <a:t> </a:t>
            </a:r>
            <a:endParaRPr lang="en-US" altLang="ja-JP" dirty="0" smtClean="0"/>
          </a:p>
          <a:p>
            <a:r>
              <a:rPr lang="en-US" altLang="ja-JP" dirty="0" smtClean="0"/>
              <a:t>This figure confirm us that past OSEs for introduction of new observation data</a:t>
            </a:r>
            <a:r>
              <a:rPr lang="en-US" altLang="ja-JP" baseline="0" dirty="0" smtClean="0"/>
              <a:t> are adequate. </a:t>
            </a:r>
          </a:p>
          <a:p>
            <a:r>
              <a:rPr lang="en-US" altLang="ja-JP" baseline="0" dirty="0" smtClean="0"/>
              <a:t>This figure also tells us some problems, The first is </a:t>
            </a:r>
            <a:r>
              <a:rPr lang="en-US" altLang="ja-JP" baseline="0" dirty="0" err="1" smtClean="0"/>
              <a:t>radnaicen</a:t>
            </a:r>
            <a:r>
              <a:rPr lang="en-US" altLang="ja-JP" baseline="0" dirty="0" smtClean="0"/>
              <a:t> contribution is not enough large, it is as the </a:t>
            </a:r>
            <a:r>
              <a:rPr lang="en-US" altLang="ja-JP" baseline="0" dirty="0" err="1" smtClean="0"/>
              <a:t>sama</a:t>
            </a:r>
            <a:r>
              <a:rPr lang="en-US" altLang="ja-JP" baseline="0" dirty="0" smtClean="0"/>
              <a:t> as the radio sonde,</a:t>
            </a:r>
          </a:p>
          <a:p>
            <a:r>
              <a:rPr lang="en-US" altLang="ja-JP" baseline="0" dirty="0" smtClean="0"/>
              <a:t>Since previous studies of other NWP centers reported more radiance contributions, We can </a:t>
            </a:r>
            <a:r>
              <a:rPr lang="en-US" altLang="ja-JP" baseline="0" dirty="0" err="1" smtClean="0"/>
              <a:t>gess</a:t>
            </a:r>
            <a:r>
              <a:rPr lang="en-US" altLang="ja-JP" baseline="0" dirty="0" smtClean="0"/>
              <a:t> there is many room for </a:t>
            </a:r>
            <a:r>
              <a:rPr lang="en-US" altLang="ja-JP" baseline="0" dirty="0" err="1" smtClean="0"/>
              <a:t>imrpvement</a:t>
            </a:r>
            <a:r>
              <a:rPr lang="en-US" altLang="ja-JP" baseline="0" dirty="0" smtClean="0"/>
              <a:t> of radiance data usage.</a:t>
            </a:r>
          </a:p>
          <a:p>
            <a:endParaRPr lang="en-US" altLang="ja-JP" baseline="0" dirty="0" smtClean="0"/>
          </a:p>
          <a:p>
            <a:r>
              <a:rPr lang="en-US" altLang="ja-JP" baseline="0" dirty="0" smtClean="0"/>
              <a:t>The humidity sensor </a:t>
            </a:r>
            <a:r>
              <a:rPr lang="en-US" altLang="ja-JP" baseline="0" dirty="0" err="1" smtClean="0"/>
              <a:t>contributios</a:t>
            </a:r>
            <a:r>
              <a:rPr lang="en-US" altLang="ja-JP" baseline="0" dirty="0" smtClean="0"/>
              <a:t> not large, although </a:t>
            </a:r>
            <a:r>
              <a:rPr lang="en-US" altLang="ja-JP" baseline="0" dirty="0" err="1" smtClean="0"/>
              <a:t>oane</a:t>
            </a:r>
            <a:r>
              <a:rPr lang="en-US" altLang="ja-JP" baseline="0" dirty="0" smtClean="0"/>
              <a:t> of the reasons is using DTE, </a:t>
            </a:r>
            <a:r>
              <a:rPr lang="en-US" altLang="ja-JP" baseline="0" dirty="0" err="1" smtClean="0"/>
              <a:t>onother</a:t>
            </a:r>
            <a:r>
              <a:rPr lang="en-US" altLang="ja-JP" baseline="0" dirty="0" smtClean="0"/>
              <a:t> reason is large inflation rate of these observation data, which are needed for </a:t>
            </a:r>
          </a:p>
          <a:p>
            <a:r>
              <a:rPr lang="en-US" altLang="ja-JP" baseline="0" dirty="0" smtClean="0"/>
              <a:t>Forecast model dry and wet biases in mid and low level troposphere in convective area.  </a:t>
            </a:r>
          </a:p>
          <a:p>
            <a:endParaRPr lang="en-US" altLang="ja-JP" baseline="0" dirty="0" smtClean="0"/>
          </a:p>
          <a:p>
            <a:r>
              <a:rPr lang="en-US" altLang="ja-JP" baseline="0" dirty="0" smtClean="0"/>
              <a:t>27hr evaluation is about same.</a:t>
            </a:r>
          </a:p>
          <a:p>
            <a:endParaRPr lang="en-US" altLang="ja-JP" baseline="0" dirty="0" smtClean="0"/>
          </a:p>
          <a:p>
            <a:endParaRPr lang="en-US" altLang="ja-JP" baseline="0" dirty="0" smtClean="0"/>
          </a:p>
          <a:p>
            <a:endParaRPr lang="en-US" altLang="ja-JP" dirty="0" smtClean="0"/>
          </a:p>
          <a:p>
            <a:r>
              <a:rPr lang="en-US" altLang="ja-JP" dirty="0" smtClean="0"/>
              <a:t> </a:t>
            </a:r>
          </a:p>
          <a:p>
            <a:r>
              <a:rPr lang="en-US" altLang="ja-JP" dirty="0" smtClean="0"/>
              <a:t> </a:t>
            </a:r>
          </a:p>
          <a:p>
            <a:endParaRPr lang="en-US" altLang="ja-JP" dirty="0" smtClean="0"/>
          </a:p>
          <a:p>
            <a:endParaRPr lang="ja-JP" altLang="en-US" dirty="0" smtClean="0"/>
          </a:p>
        </p:txBody>
      </p:sp>
      <p:sp>
        <p:nvSpPr>
          <p:cNvPr id="3379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06A44BD-50A5-4D1E-81B4-9E8F014BE6A8}" type="slidenum">
              <a:rPr lang="en-US" altLang="ja-JP" sz="1200"/>
              <a:pPr eaLnBrk="1" hangingPunct="1"/>
              <a:t>5</a:t>
            </a:fld>
            <a:endParaRPr lang="en-US" altLang="ja-JP"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p:spPr>
        <p:txBody>
          <a:bodyPr/>
          <a:lstStyle/>
          <a:p>
            <a:r>
              <a:rPr lang="en-US" altLang="ja-JP" smtClean="0"/>
              <a:t>First, Let’s think about definitions of observation impact.</a:t>
            </a:r>
          </a:p>
          <a:p>
            <a:r>
              <a:rPr lang="en-US" altLang="ja-JP" smtClean="0"/>
              <a:t>We know two types of observation impact definition, The first type is “non-linear impact” and </a:t>
            </a:r>
          </a:p>
          <a:p>
            <a:r>
              <a:rPr lang="en-US" altLang="ja-JP" smtClean="0"/>
              <a:t>the second is “linear impact”.</a:t>
            </a:r>
          </a:p>
          <a:p>
            <a:endParaRPr lang="en-US" altLang="ja-JP" smtClean="0"/>
          </a:p>
          <a:p>
            <a:r>
              <a:rPr lang="en-US" altLang="ja-JP" smtClean="0"/>
              <a:t>The “non-linear observation impact” is defined as the variations in an analysis (and forecast) field when we add changes to observation data.</a:t>
            </a:r>
          </a:p>
          <a:p>
            <a:r>
              <a:rPr lang="en-US" altLang="ja-JP" smtClean="0"/>
              <a:t>(perturbations in observation data values, addition of observation datasets to the DAS).</a:t>
            </a:r>
          </a:p>
          <a:p>
            <a:endParaRPr lang="en-US" altLang="ja-JP" smtClean="0"/>
          </a:p>
          <a:p>
            <a:r>
              <a:rPr lang="en-US" altLang="ja-JP" smtClean="0"/>
              <a:t>The “linear observation impact” is defined as the variations in an analysis (and forecast) field when we add changes to observation data </a:t>
            </a:r>
          </a:p>
          <a:p>
            <a:r>
              <a:rPr lang="en-US" altLang="ja-JP" smtClean="0"/>
              <a:t>Under the condition that the Kalman gain is invariant.</a:t>
            </a:r>
          </a:p>
          <a:p>
            <a:endParaRPr lang="en-US" altLang="ja-JP" smtClean="0"/>
          </a:p>
          <a:p>
            <a:r>
              <a:rPr lang="en-US" altLang="ja-JP" smtClean="0"/>
              <a:t>These two types of observation impact are different quantities, so, in general, they cannot work as a proxy for</a:t>
            </a:r>
          </a:p>
          <a:p>
            <a:r>
              <a:rPr lang="en-US" altLang="ja-JP" smtClean="0"/>
              <a:t>each other.</a:t>
            </a:r>
          </a:p>
          <a:p>
            <a:endParaRPr lang="en-US" altLang="ja-JP" smtClean="0"/>
          </a:p>
          <a:p>
            <a:r>
              <a:rPr lang="en-US" altLang="ja-JP" smtClean="0"/>
              <a:t>QA</a:t>
            </a:r>
          </a:p>
          <a:p>
            <a:r>
              <a:rPr lang="en-US" altLang="ja-JP" smtClean="0"/>
              <a:t>Q Explain the differences of the two types of ODI definitions.  </a:t>
            </a:r>
          </a:p>
          <a:p>
            <a:r>
              <a:rPr lang="en-US" altLang="ja-JP" smtClean="0"/>
              <a:t>  A Suppose two DASs. DAS_1 assimilates observation data P, and DAS_2 assimilates observation data P and Q.</a:t>
            </a:r>
          </a:p>
          <a:p>
            <a:r>
              <a:rPr lang="en-US" altLang="ja-JP" smtClean="0"/>
              <a:t>  The differences between analysis (and forecast) field between DAS_1 and DAS_2 are Non-linear impact, </a:t>
            </a:r>
          </a:p>
          <a:p>
            <a:r>
              <a:rPr lang="en-US" altLang="ja-JP" smtClean="0"/>
              <a:t>  And not linear impact since K is different between these DASs.</a:t>
            </a:r>
          </a:p>
          <a:p>
            <a:r>
              <a:rPr lang="en-US" altLang="ja-JP" smtClean="0"/>
              <a:t>  If one want to know action od K on dataset P in DAS_2, one has to use Linear impact estimation methods, not to </a:t>
            </a:r>
          </a:p>
          <a:p>
            <a:r>
              <a:rPr lang="en-US" altLang="ja-JP" smtClean="0"/>
              <a:t>  Break K. </a:t>
            </a:r>
          </a:p>
          <a:p>
            <a:r>
              <a:rPr lang="en-US" altLang="ja-JP" smtClean="0"/>
              <a:t>Q AD and DFS is not linear since quadratic measurement.</a:t>
            </a:r>
          </a:p>
          <a:p>
            <a:r>
              <a:rPr lang="en-US" altLang="ja-JP" smtClean="0"/>
              <a:t>A yes, in principal, quadratic measure is nonlinear effect between another datasets, so AD and DFS approximate that</a:t>
            </a:r>
          </a:p>
          <a:p>
            <a:r>
              <a:rPr lang="en-US" altLang="ja-JP" smtClean="0"/>
              <a:t>   such interaction can be negligible.  The validity of this approximation depends on the way to division of observation datasets.</a:t>
            </a:r>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en-US" altLang="ja-JP" smtClean="0"/>
              <a:t> </a:t>
            </a:r>
          </a:p>
          <a:p>
            <a:endParaRPr lang="en-US" altLang="ja-JP" smtClean="0"/>
          </a:p>
          <a:p>
            <a:endParaRPr lang="en-US" altLang="ja-JP" smtClean="0"/>
          </a:p>
          <a:p>
            <a:endParaRPr lang="en-US" altLang="ja-JP" smtClean="0"/>
          </a:p>
          <a:p>
            <a:endParaRPr lang="en-US" altLang="ja-JP" smtClean="0"/>
          </a:p>
        </p:txBody>
      </p:sp>
      <p:sp>
        <p:nvSpPr>
          <p:cNvPr id="31748"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C99F1A84-D5E6-43D3-AD79-60D09368A0CE}" type="slidenum">
              <a:rPr lang="en-US" altLang="ja-JP" sz="1200"/>
              <a:pPr eaLnBrk="1" hangingPunct="1"/>
              <a:t>66</a:t>
            </a:fld>
            <a:endParaRPr lang="en-US" altLang="ja-JP"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endParaRPr lang="ja-JP" altLang="en-US" smtClean="0"/>
          </a:p>
        </p:txBody>
      </p:sp>
      <p:sp>
        <p:nvSpPr>
          <p:cNvPr id="4301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6FA8019-D96A-42DA-A7E4-97B8B20CD090}" type="slidenum">
              <a:rPr lang="en-US" altLang="ja-JP" sz="1200"/>
              <a:pPr eaLnBrk="1" hangingPunct="1"/>
              <a:t>69</a:t>
            </a:fld>
            <a:endParaRPr lang="en-US" altLang="ja-JP"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en-US" altLang="ja-JP" smtClean="0"/>
              <a:t>These figures show improvement of forecast accuracy by the optimization of R with D08.</a:t>
            </a:r>
          </a:p>
          <a:p>
            <a:endParaRPr lang="ja-JP" altLang="en-US" smtClean="0"/>
          </a:p>
        </p:txBody>
      </p:sp>
      <p:sp>
        <p:nvSpPr>
          <p:cNvPr id="4096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39107A2-F0A0-4199-8664-551D59DA3C95}" type="slidenum">
              <a:rPr lang="en-US" altLang="ja-JP" sz="1200"/>
              <a:pPr eaLnBrk="1" hangingPunct="1"/>
              <a:t>70</a:t>
            </a:fld>
            <a:endParaRPr lang="en-US" altLang="ja-JP"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r>
              <a:rPr lang="en-US" altLang="ja-JP" dirty="0" smtClean="0"/>
              <a:t>These figures show improvement of forecast accuracy by the optimization of R with D08.</a:t>
            </a:r>
          </a:p>
          <a:p>
            <a:endParaRPr lang="ja-JP" altLang="en-US" dirty="0" smtClean="0"/>
          </a:p>
        </p:txBody>
      </p:sp>
      <p:sp>
        <p:nvSpPr>
          <p:cNvPr id="40964"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39107A2-F0A0-4199-8664-551D59DA3C95}" type="slidenum">
              <a:rPr lang="en-US" altLang="ja-JP" sz="1200"/>
              <a:pPr eaLnBrk="1" hangingPunct="1"/>
              <a:t>71</a:t>
            </a:fld>
            <a:endParaRPr lang="en-US" altLang="ja-JP"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74</a:t>
            </a:fld>
            <a:endParaRPr lang="en-US" altLang="ja-JP"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a:pPr eaLnBrk="1" hangingPunct="1"/>
              <a:t>98</a:t>
            </a:fld>
            <a:endParaRPr lang="en-US" altLang="ja-JP"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endParaRPr lang="ja-JP" altLang="en-US" smtClean="0"/>
          </a:p>
        </p:txBody>
      </p:sp>
      <p:sp>
        <p:nvSpPr>
          <p:cNvPr id="4301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36561" indent="-283293" eaLnBrk="0" hangingPunct="0">
              <a:defRPr kumimoji="1" sz="1600">
                <a:solidFill>
                  <a:schemeClr val="tx1"/>
                </a:solidFill>
                <a:latin typeface="Arial" charset="0"/>
                <a:ea typeface="ＭＳ Ｐゴシック" charset="-128"/>
              </a:defRPr>
            </a:lvl2pPr>
            <a:lvl3pPr marL="1133170" indent="-226634" eaLnBrk="0" hangingPunct="0">
              <a:defRPr kumimoji="1" sz="1600">
                <a:solidFill>
                  <a:schemeClr val="tx1"/>
                </a:solidFill>
                <a:latin typeface="Arial" charset="0"/>
                <a:ea typeface="ＭＳ Ｐゴシック" charset="-128"/>
              </a:defRPr>
            </a:lvl3pPr>
            <a:lvl4pPr marL="1586438" indent="-226634" eaLnBrk="0" hangingPunct="0">
              <a:defRPr kumimoji="1" sz="1600">
                <a:solidFill>
                  <a:schemeClr val="tx1"/>
                </a:solidFill>
                <a:latin typeface="Arial" charset="0"/>
                <a:ea typeface="ＭＳ Ｐゴシック" charset="-128"/>
              </a:defRPr>
            </a:lvl4pPr>
            <a:lvl5pPr marL="2039706" indent="-226634" eaLnBrk="0" hangingPunct="0">
              <a:defRPr kumimoji="1" sz="1600">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sz="1600">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sz="1600">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sz="1600">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6FA8019-D96A-42DA-A7E4-97B8B20CD090}" type="slidenum">
              <a:rPr lang="en-US" altLang="ja-JP" sz="1200"/>
              <a:pPr eaLnBrk="1" hangingPunct="1"/>
              <a:t>100</a:t>
            </a:fld>
            <a:endParaRPr lang="en-US" altLang="ja-JP"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6</a:t>
            </a:fld>
            <a:endParaRPr lang="en-US" altLang="ja-JP"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p:spPr>
        <p:txBody>
          <a:bodyPr/>
          <a:lstStyle/>
          <a:p>
            <a:endParaRPr lang="ja-JP" altLang="en-US" dirty="0" smtClean="0"/>
          </a:p>
        </p:txBody>
      </p:sp>
      <p:sp>
        <p:nvSpPr>
          <p:cNvPr id="36868"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AA09C045-959C-4D0D-B834-D584DA4FB5F1}" type="slidenum">
              <a:rPr lang="en-US" altLang="ja-JP" sz="1200" smtClean="0"/>
              <a:pPr eaLnBrk="1" hangingPunct="1"/>
              <a:t>7</a:t>
            </a:fld>
            <a:endParaRPr lang="en-US" altLang="ja-JP"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smtClean="0"/>
          </a:p>
        </p:txBody>
      </p:sp>
      <p:sp>
        <p:nvSpPr>
          <p:cNvPr id="37892"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8D075B1-5441-4D80-AD38-D098240D3D03}" type="slidenum">
              <a:rPr lang="en-US" altLang="ja-JP" sz="1200" smtClean="0"/>
              <a:pPr eaLnBrk="1" hangingPunct="1"/>
              <a:t>8</a:t>
            </a:fld>
            <a:endParaRPr lang="en-US" altLang="ja-JP"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9</a:t>
            </a:fld>
            <a:endParaRPr lang="en-US" altLang="ja-JP"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p:spPr>
        <p:txBody>
          <a:bodyPr/>
          <a:lstStyle/>
          <a:p>
            <a:r>
              <a:rPr lang="en-US" altLang="ja-JP" smtClean="0"/>
              <a:t>This figure shows the space structure of PIVs along 50 degrees south latitude. </a:t>
            </a:r>
          </a:p>
          <a:p>
            <a:r>
              <a:rPr lang="en-US" altLang="ja-JP" smtClean="0"/>
              <a:t>Like this, the TL-based method can calculate space structure of observation impacts.</a:t>
            </a:r>
          </a:p>
          <a:p>
            <a:endParaRPr lang="ja-JP" altLang="en-US" smtClean="0"/>
          </a:p>
        </p:txBody>
      </p:sp>
      <p:sp>
        <p:nvSpPr>
          <p:cNvPr id="38916" name="スライド番号プレースホルダー 3"/>
          <p:cNvSpPr>
            <a:spLocks noGrp="1"/>
          </p:cNvSpPr>
          <p:nvPr>
            <p:ph type="sldNum" sz="quarter" idx="5"/>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DA3E580B-5E28-47B6-B712-F28E223C739B}" type="slidenum">
              <a:rPr lang="en-US" altLang="ja-JP" sz="1200" smtClean="0"/>
              <a:pPr eaLnBrk="1" hangingPunct="1"/>
              <a:t>10</a:t>
            </a:fld>
            <a:endParaRPr lang="en-US" altLang="ja-JP"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6" name="Rectangle 6"/>
          <p:cNvSpPr>
            <a:spLocks noGrp="1" noChangeArrowheads="1"/>
          </p:cNvSpPr>
          <p:nvPr>
            <p:ph type="sldNum" sz="quarter" idx="12"/>
          </p:nvPr>
        </p:nvSpPr>
        <p:spPr>
          <a:ln/>
        </p:spPr>
        <p:txBody>
          <a:bodyPr/>
          <a:lstStyle>
            <a:lvl1pPr>
              <a:defRPr/>
            </a:lvl1pPr>
          </a:lstStyle>
          <a:p>
            <a:pPr>
              <a:defRPr/>
            </a:pPr>
            <a:fld id="{123A0B21-34FB-452D-B434-B7275EC17BBE}" type="slidenum">
              <a:rPr lang="en-US" altLang="ja-JP"/>
              <a:pPr>
                <a:defRPr/>
              </a:pPr>
              <a:t>‹#›</a:t>
            </a:fld>
            <a:endParaRPr lang="en-US" altLang="ja-JP"/>
          </a:p>
        </p:txBody>
      </p:sp>
    </p:spTree>
    <p:extLst>
      <p:ext uri="{BB962C8B-B14F-4D97-AF65-F5344CB8AC3E}">
        <p14:creationId xmlns:p14="http://schemas.microsoft.com/office/powerpoint/2010/main" val="95008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6" name="Rectangle 6"/>
          <p:cNvSpPr>
            <a:spLocks noGrp="1" noChangeArrowheads="1"/>
          </p:cNvSpPr>
          <p:nvPr>
            <p:ph type="sldNum" sz="quarter" idx="12"/>
          </p:nvPr>
        </p:nvSpPr>
        <p:spPr>
          <a:ln/>
        </p:spPr>
        <p:txBody>
          <a:bodyPr/>
          <a:lstStyle>
            <a:lvl1pPr>
              <a:defRPr/>
            </a:lvl1pPr>
          </a:lstStyle>
          <a:p>
            <a:pPr>
              <a:defRPr/>
            </a:pPr>
            <a:fld id="{652D175B-764D-47B7-A5AC-DE8865F063B0}" type="slidenum">
              <a:rPr lang="en-US" altLang="ja-JP"/>
              <a:pPr>
                <a:defRPr/>
              </a:pPr>
              <a:t>‹#›</a:t>
            </a:fld>
            <a:endParaRPr lang="en-US" altLang="ja-JP"/>
          </a:p>
        </p:txBody>
      </p:sp>
    </p:spTree>
    <p:extLst>
      <p:ext uri="{BB962C8B-B14F-4D97-AF65-F5344CB8AC3E}">
        <p14:creationId xmlns:p14="http://schemas.microsoft.com/office/powerpoint/2010/main" val="284383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6" name="Rectangle 6"/>
          <p:cNvSpPr>
            <a:spLocks noGrp="1" noChangeArrowheads="1"/>
          </p:cNvSpPr>
          <p:nvPr>
            <p:ph type="sldNum" sz="quarter" idx="12"/>
          </p:nvPr>
        </p:nvSpPr>
        <p:spPr>
          <a:ln/>
        </p:spPr>
        <p:txBody>
          <a:bodyPr/>
          <a:lstStyle>
            <a:lvl1pPr>
              <a:defRPr/>
            </a:lvl1pPr>
          </a:lstStyle>
          <a:p>
            <a:pPr>
              <a:defRPr/>
            </a:pPr>
            <a:fld id="{4C14F5EE-8C52-44B0-BEEC-3F977D3CAEC5}" type="slidenum">
              <a:rPr lang="en-US" altLang="ja-JP"/>
              <a:pPr>
                <a:defRPr/>
              </a:pPr>
              <a:t>‹#›</a:t>
            </a:fld>
            <a:endParaRPr lang="en-US" altLang="ja-JP"/>
          </a:p>
        </p:txBody>
      </p:sp>
    </p:spTree>
    <p:extLst>
      <p:ext uri="{BB962C8B-B14F-4D97-AF65-F5344CB8AC3E}">
        <p14:creationId xmlns:p14="http://schemas.microsoft.com/office/powerpoint/2010/main" val="36112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7" name="Rectangle 6"/>
          <p:cNvSpPr>
            <a:spLocks noGrp="1" noChangeArrowheads="1"/>
          </p:cNvSpPr>
          <p:nvPr>
            <p:ph type="sldNum" sz="quarter" idx="12"/>
          </p:nvPr>
        </p:nvSpPr>
        <p:spPr>
          <a:ln/>
        </p:spPr>
        <p:txBody>
          <a:bodyPr/>
          <a:lstStyle>
            <a:lvl1pPr>
              <a:defRPr/>
            </a:lvl1pPr>
          </a:lstStyle>
          <a:p>
            <a:pPr>
              <a:defRPr/>
            </a:pPr>
            <a:fld id="{CB9F6AF5-E9C8-4F03-BE8C-B9C801BF3FAB}" type="slidenum">
              <a:rPr lang="en-US" altLang="ja-JP"/>
              <a:pPr>
                <a:defRPr/>
              </a:pPr>
              <a:t>‹#›</a:t>
            </a:fld>
            <a:endParaRPr lang="en-US" altLang="ja-JP"/>
          </a:p>
        </p:txBody>
      </p:sp>
    </p:spTree>
    <p:extLst>
      <p:ext uri="{BB962C8B-B14F-4D97-AF65-F5344CB8AC3E}">
        <p14:creationId xmlns:p14="http://schemas.microsoft.com/office/powerpoint/2010/main" val="163503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6" name="Rectangle 6"/>
          <p:cNvSpPr>
            <a:spLocks noGrp="1" noChangeArrowheads="1"/>
          </p:cNvSpPr>
          <p:nvPr>
            <p:ph type="sldNum" sz="quarter" idx="12"/>
          </p:nvPr>
        </p:nvSpPr>
        <p:spPr>
          <a:ln/>
        </p:spPr>
        <p:txBody>
          <a:bodyPr/>
          <a:lstStyle>
            <a:lvl1pPr>
              <a:defRPr/>
            </a:lvl1pPr>
          </a:lstStyle>
          <a:p>
            <a:pPr>
              <a:defRPr/>
            </a:pPr>
            <a:fld id="{AD7CB906-F7FC-46D6-BDC6-9A57EFEC2ABC}" type="slidenum">
              <a:rPr lang="en-US" altLang="ja-JP"/>
              <a:pPr>
                <a:defRPr/>
              </a:pPr>
              <a:t>‹#›</a:t>
            </a:fld>
            <a:endParaRPr lang="en-US" altLang="ja-JP"/>
          </a:p>
        </p:txBody>
      </p:sp>
    </p:spTree>
    <p:extLst>
      <p:ext uri="{BB962C8B-B14F-4D97-AF65-F5344CB8AC3E}">
        <p14:creationId xmlns:p14="http://schemas.microsoft.com/office/powerpoint/2010/main" val="75230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6" name="Rectangle 6"/>
          <p:cNvSpPr>
            <a:spLocks noGrp="1" noChangeArrowheads="1"/>
          </p:cNvSpPr>
          <p:nvPr>
            <p:ph type="sldNum" sz="quarter" idx="12"/>
          </p:nvPr>
        </p:nvSpPr>
        <p:spPr>
          <a:ln/>
        </p:spPr>
        <p:txBody>
          <a:bodyPr/>
          <a:lstStyle>
            <a:lvl1pPr>
              <a:defRPr/>
            </a:lvl1pPr>
          </a:lstStyle>
          <a:p>
            <a:pPr>
              <a:defRPr/>
            </a:pPr>
            <a:fld id="{59A8AF89-E001-4ABA-98BA-A0247B3349DB}" type="slidenum">
              <a:rPr lang="en-US" altLang="ja-JP"/>
              <a:pPr>
                <a:defRPr/>
              </a:pPr>
              <a:t>‹#›</a:t>
            </a:fld>
            <a:endParaRPr lang="en-US" altLang="ja-JP"/>
          </a:p>
        </p:txBody>
      </p:sp>
    </p:spTree>
    <p:extLst>
      <p:ext uri="{BB962C8B-B14F-4D97-AF65-F5344CB8AC3E}">
        <p14:creationId xmlns:p14="http://schemas.microsoft.com/office/powerpoint/2010/main" val="110116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7" name="Rectangle 6"/>
          <p:cNvSpPr>
            <a:spLocks noGrp="1" noChangeArrowheads="1"/>
          </p:cNvSpPr>
          <p:nvPr>
            <p:ph type="sldNum" sz="quarter" idx="12"/>
          </p:nvPr>
        </p:nvSpPr>
        <p:spPr>
          <a:ln/>
        </p:spPr>
        <p:txBody>
          <a:bodyPr/>
          <a:lstStyle>
            <a:lvl1pPr>
              <a:defRPr/>
            </a:lvl1pPr>
          </a:lstStyle>
          <a:p>
            <a:pPr>
              <a:defRPr/>
            </a:pPr>
            <a:fld id="{67A80726-F845-45B9-B0AA-D15619E5A3E3}" type="slidenum">
              <a:rPr lang="en-US" altLang="ja-JP"/>
              <a:pPr>
                <a:defRPr/>
              </a:pPr>
              <a:t>‹#›</a:t>
            </a:fld>
            <a:endParaRPr lang="en-US" altLang="ja-JP"/>
          </a:p>
        </p:txBody>
      </p:sp>
    </p:spTree>
    <p:extLst>
      <p:ext uri="{BB962C8B-B14F-4D97-AF65-F5344CB8AC3E}">
        <p14:creationId xmlns:p14="http://schemas.microsoft.com/office/powerpoint/2010/main" val="384162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9" name="Rectangle 6"/>
          <p:cNvSpPr>
            <a:spLocks noGrp="1" noChangeArrowheads="1"/>
          </p:cNvSpPr>
          <p:nvPr>
            <p:ph type="sldNum" sz="quarter" idx="12"/>
          </p:nvPr>
        </p:nvSpPr>
        <p:spPr>
          <a:ln/>
        </p:spPr>
        <p:txBody>
          <a:bodyPr/>
          <a:lstStyle>
            <a:lvl1pPr>
              <a:defRPr/>
            </a:lvl1pPr>
          </a:lstStyle>
          <a:p>
            <a:pPr>
              <a:defRPr/>
            </a:pPr>
            <a:fld id="{C98E930B-F07B-4659-8FCE-6298E07504D1}" type="slidenum">
              <a:rPr lang="en-US" altLang="ja-JP"/>
              <a:pPr>
                <a:defRPr/>
              </a:pPr>
              <a:t>‹#›</a:t>
            </a:fld>
            <a:endParaRPr lang="en-US" altLang="ja-JP"/>
          </a:p>
        </p:txBody>
      </p:sp>
    </p:spTree>
    <p:extLst>
      <p:ext uri="{BB962C8B-B14F-4D97-AF65-F5344CB8AC3E}">
        <p14:creationId xmlns:p14="http://schemas.microsoft.com/office/powerpoint/2010/main" val="321558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5" name="Rectangle 6"/>
          <p:cNvSpPr>
            <a:spLocks noGrp="1" noChangeArrowheads="1"/>
          </p:cNvSpPr>
          <p:nvPr>
            <p:ph type="sldNum" sz="quarter" idx="12"/>
          </p:nvPr>
        </p:nvSpPr>
        <p:spPr>
          <a:ln/>
        </p:spPr>
        <p:txBody>
          <a:bodyPr/>
          <a:lstStyle>
            <a:lvl1pPr>
              <a:defRPr/>
            </a:lvl1pPr>
          </a:lstStyle>
          <a:p>
            <a:pPr>
              <a:defRPr/>
            </a:pPr>
            <a:fld id="{A32FFBC7-F462-474F-A900-32928D379DEA}" type="slidenum">
              <a:rPr lang="en-US" altLang="ja-JP"/>
              <a:pPr>
                <a:defRPr/>
              </a:pPr>
              <a:t>‹#›</a:t>
            </a:fld>
            <a:endParaRPr lang="en-US" altLang="ja-JP"/>
          </a:p>
        </p:txBody>
      </p:sp>
    </p:spTree>
    <p:extLst>
      <p:ext uri="{BB962C8B-B14F-4D97-AF65-F5344CB8AC3E}">
        <p14:creationId xmlns:p14="http://schemas.microsoft.com/office/powerpoint/2010/main" val="85376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4" name="Rectangle 6"/>
          <p:cNvSpPr>
            <a:spLocks noGrp="1" noChangeArrowheads="1"/>
          </p:cNvSpPr>
          <p:nvPr>
            <p:ph type="sldNum" sz="quarter" idx="12"/>
          </p:nvPr>
        </p:nvSpPr>
        <p:spPr>
          <a:ln/>
        </p:spPr>
        <p:txBody>
          <a:bodyPr/>
          <a:lstStyle>
            <a:lvl1pPr>
              <a:defRPr/>
            </a:lvl1pPr>
          </a:lstStyle>
          <a:p>
            <a:pPr>
              <a:defRPr/>
            </a:pPr>
            <a:fld id="{C8A1C7B2-513D-4B32-AAC7-D4DAC206A30A}" type="slidenum">
              <a:rPr lang="en-US" altLang="ja-JP"/>
              <a:pPr>
                <a:defRPr/>
              </a:pPr>
              <a:t>‹#›</a:t>
            </a:fld>
            <a:endParaRPr lang="en-US" altLang="ja-JP"/>
          </a:p>
        </p:txBody>
      </p:sp>
    </p:spTree>
    <p:extLst>
      <p:ext uri="{BB962C8B-B14F-4D97-AF65-F5344CB8AC3E}">
        <p14:creationId xmlns:p14="http://schemas.microsoft.com/office/powerpoint/2010/main" val="27940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7" name="Rectangle 6"/>
          <p:cNvSpPr>
            <a:spLocks noGrp="1" noChangeArrowheads="1"/>
          </p:cNvSpPr>
          <p:nvPr>
            <p:ph type="sldNum" sz="quarter" idx="12"/>
          </p:nvPr>
        </p:nvSpPr>
        <p:spPr>
          <a:ln/>
        </p:spPr>
        <p:txBody>
          <a:bodyPr/>
          <a:lstStyle>
            <a:lvl1pPr>
              <a:defRPr/>
            </a:lvl1pPr>
          </a:lstStyle>
          <a:p>
            <a:pPr>
              <a:defRPr/>
            </a:pPr>
            <a:fld id="{10D1C374-0BD4-47EE-87B2-A0809E23FBE9}" type="slidenum">
              <a:rPr lang="en-US" altLang="ja-JP"/>
              <a:pPr>
                <a:defRPr/>
              </a:pPr>
              <a:t>‹#›</a:t>
            </a:fld>
            <a:endParaRPr lang="en-US" altLang="ja-JP"/>
          </a:p>
        </p:txBody>
      </p:sp>
    </p:spTree>
    <p:extLst>
      <p:ext uri="{BB962C8B-B14F-4D97-AF65-F5344CB8AC3E}">
        <p14:creationId xmlns:p14="http://schemas.microsoft.com/office/powerpoint/2010/main" val="83473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気象学会春季大会2010/05/23</a:t>
            </a:r>
          </a:p>
        </p:txBody>
      </p:sp>
      <p:sp>
        <p:nvSpPr>
          <p:cNvPr id="7" name="Rectangle 6"/>
          <p:cNvSpPr>
            <a:spLocks noGrp="1" noChangeArrowheads="1"/>
          </p:cNvSpPr>
          <p:nvPr>
            <p:ph type="sldNum" sz="quarter" idx="12"/>
          </p:nvPr>
        </p:nvSpPr>
        <p:spPr>
          <a:ln/>
        </p:spPr>
        <p:txBody>
          <a:bodyPr/>
          <a:lstStyle>
            <a:lvl1pPr>
              <a:defRPr/>
            </a:lvl1pPr>
          </a:lstStyle>
          <a:p>
            <a:pPr>
              <a:defRPr/>
            </a:pPr>
            <a:fld id="{B8E19351-FF72-4437-8782-8CBBF4B312EA}" type="slidenum">
              <a:rPr lang="en-US" altLang="ja-JP"/>
              <a:pPr>
                <a:defRPr/>
              </a:pPr>
              <a:t>‹#›</a:t>
            </a:fld>
            <a:endParaRPr lang="en-US" altLang="ja-JP"/>
          </a:p>
        </p:txBody>
      </p:sp>
    </p:spTree>
    <p:extLst>
      <p:ext uri="{BB962C8B-B14F-4D97-AF65-F5344CB8AC3E}">
        <p14:creationId xmlns:p14="http://schemas.microsoft.com/office/powerpoint/2010/main" val="10503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defRPr/>
            </a:pPr>
            <a:endParaRPr lang="en-US" altLang="ja-JP"/>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r>
              <a:rPr lang="en-US" altLang="ja-JP"/>
              <a:t>気象学会春季大会2010/05/23</a:t>
            </a:r>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B7FFA78-C171-4E30-B5B5-0B60A4F95B7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2.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2.xml"/><Relationship Id="rId7"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jpeg"/><Relationship Id="rId10" Type="http://schemas.openxmlformats.org/officeDocument/2006/relationships/oleObject" Target="../embeddings/oleObject7.bin"/><Relationship Id="rId4" Type="http://schemas.openxmlformats.org/officeDocument/2006/relationships/notesSlide" Target="../notesSlides/notesSlide11.xml"/><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1.jpe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8.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1.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2.e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6.wm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29.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8.wmf"/><Relationship Id="rId5" Type="http://schemas.openxmlformats.org/officeDocument/2006/relationships/oleObject" Target="../embeddings/oleObject15.bin"/><Relationship Id="rId10" Type="http://schemas.openxmlformats.org/officeDocument/2006/relationships/image" Target="../media/image70.wmf"/><Relationship Id="rId4" Type="http://schemas.openxmlformats.org/officeDocument/2006/relationships/image" Target="../media/image1.jpeg"/><Relationship Id="rId9"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3.wmf"/><Relationship Id="rId5" Type="http://schemas.openxmlformats.org/officeDocument/2006/relationships/oleObject" Target="../embeddings/oleObject19.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93.pn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5.wmf"/><Relationship Id="rId5" Type="http://schemas.openxmlformats.org/officeDocument/2006/relationships/oleObject" Target="../embeddings/oleObject23.bin"/><Relationship Id="rId4" Type="http://schemas.openxmlformats.org/officeDocument/2006/relationships/image" Target="../media/image94.wmf"/></Relationships>
</file>

<file path=ppt/slides/_rels/slide62.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7.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27.bin"/><Relationship Id="rId14" Type="http://schemas.openxmlformats.org/officeDocument/2006/relationships/image" Target="../media/image101.wmf"/></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6.wmf"/><Relationship Id="rId5" Type="http://schemas.openxmlformats.org/officeDocument/2006/relationships/oleObject" Target="../embeddings/oleObject32.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34.bin"/></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2.wmf"/><Relationship Id="rId5" Type="http://schemas.openxmlformats.org/officeDocument/2006/relationships/oleObject" Target="../embeddings/oleObject36.bin"/><Relationship Id="rId4" Type="http://schemas.openxmlformats.org/officeDocument/2006/relationships/image" Target="../media/image111.wmf"/></Relationships>
</file>

<file path=ppt/slides/_rels/slide6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2.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eg"/><Relationship Id="rId11" Type="http://schemas.openxmlformats.org/officeDocument/2006/relationships/oleObject" Target="../embeddings/oleObject4.bin"/><Relationship Id="rId5" Type="http://schemas.openxmlformats.org/officeDocument/2006/relationships/image" Target="../media/image6.wmf"/><Relationship Id="rId10"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91.png"/><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93.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16.wmf"/></Relationships>
</file>

<file path=ppt/slides/_rels/slide7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7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22.wmf"/><Relationship Id="rId5" Type="http://schemas.openxmlformats.org/officeDocument/2006/relationships/oleObject" Target="../embeddings/oleObject39.bin"/><Relationship Id="rId4" Type="http://schemas.openxmlformats.org/officeDocument/2006/relationships/image" Target="../media/image82.wmf"/></Relationships>
</file>

<file path=ppt/slides/_rels/slide7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46.bin"/><Relationship Id="rId18" Type="http://schemas.openxmlformats.org/officeDocument/2006/relationships/image" Target="../media/image129.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126.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14.vml"/><Relationship Id="rId6" Type="http://schemas.openxmlformats.org/officeDocument/2006/relationships/image" Target="../media/image105.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107.wmf"/><Relationship Id="rId4" Type="http://schemas.openxmlformats.org/officeDocument/2006/relationships/image" Target="../media/image125.wmf"/><Relationship Id="rId9" Type="http://schemas.openxmlformats.org/officeDocument/2006/relationships/oleObject" Target="../embeddings/oleObject44.bin"/><Relationship Id="rId14" Type="http://schemas.openxmlformats.org/officeDocument/2006/relationships/image" Target="../media/image127.wmf"/></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4.wmf"/><Relationship Id="rId5" Type="http://schemas.openxmlformats.org/officeDocument/2006/relationships/oleObject" Target="../embeddings/oleObject50.bin"/><Relationship Id="rId4" Type="http://schemas.openxmlformats.org/officeDocument/2006/relationships/image" Target="../media/image13.wmf"/></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41.wmf"/><Relationship Id="rId5" Type="http://schemas.openxmlformats.org/officeDocument/2006/relationships/oleObject" Target="../embeddings/oleObject51.bin"/><Relationship Id="rId4" Type="http://schemas.openxmlformats.org/officeDocument/2006/relationships/image" Target="../media/image143.wmf"/></Relationships>
</file>

<file path=ppt/slides/_rels/slide9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7.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image" Target="../media/image146.wmf"/><Relationship Id="rId4" Type="http://schemas.openxmlformats.org/officeDocument/2006/relationships/oleObject" Target="../embeddings/oleObject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11188" y="1700213"/>
            <a:ext cx="7918450" cy="1584325"/>
          </a:xfrm>
        </p:spPr>
        <p:txBody>
          <a:bodyPr/>
          <a:lstStyle/>
          <a:p>
            <a:pPr eaLnBrk="1" hangingPunct="1"/>
            <a:r>
              <a:rPr lang="en-US" altLang="ja-JP" kern="1200" dirty="0">
                <a:solidFill>
                  <a:schemeClr val="tx1"/>
                </a:solidFill>
                <a:latin typeface="Arial" charset="0"/>
                <a:ea typeface="ＭＳ Ｐ明朝" pitchFamily="18" charset="-128"/>
              </a:rPr>
              <a:t>Diagnosis of data assimilation systems</a:t>
            </a:r>
            <a:endParaRPr lang="en-US" altLang="ja-JP" dirty="0" smtClean="0"/>
          </a:p>
        </p:txBody>
      </p:sp>
      <p:sp>
        <p:nvSpPr>
          <p:cNvPr id="2052" name="Rectangle 3"/>
          <p:cNvSpPr>
            <a:spLocks noGrp="1" noChangeArrowheads="1"/>
          </p:cNvSpPr>
          <p:nvPr>
            <p:ph type="subTitle" idx="1"/>
          </p:nvPr>
        </p:nvSpPr>
        <p:spPr>
          <a:xfrm>
            <a:off x="1331739" y="4221088"/>
            <a:ext cx="6624637" cy="1655763"/>
          </a:xfrm>
        </p:spPr>
        <p:txBody>
          <a:bodyPr/>
          <a:lstStyle/>
          <a:p>
            <a:pPr eaLnBrk="1" hangingPunct="1"/>
            <a:r>
              <a:rPr lang="en-US" altLang="ja-JP" sz="2800" dirty="0" smtClean="0"/>
              <a:t>Toshiyuki Ishibashi</a:t>
            </a:r>
            <a:r>
              <a:rPr lang="ja-JP" altLang="en-US" sz="2800" dirty="0" smtClean="0"/>
              <a:t>　</a:t>
            </a:r>
          </a:p>
          <a:p>
            <a:pPr eaLnBrk="1" hangingPunct="1"/>
            <a:r>
              <a:rPr lang="en-US" altLang="ja-JP" sz="2000" dirty="0" smtClean="0"/>
              <a:t>MRI/JMA, Japan</a:t>
            </a:r>
          </a:p>
          <a:p>
            <a:pPr eaLnBrk="1" hangingPunct="1"/>
            <a:r>
              <a:rPr lang="en-US" altLang="ja-JP" sz="2000" dirty="0" err="1" smtClean="0"/>
              <a:t>ishibasi</a:t>
            </a:r>
            <a:r>
              <a:rPr lang="en-US" altLang="ja-JP" sz="2000" dirty="0" smtClean="0"/>
              <a:t>[AT]mri-jma.go.jp</a:t>
            </a:r>
          </a:p>
        </p:txBody>
      </p:sp>
      <p:sp>
        <p:nvSpPr>
          <p:cNvPr id="2053"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5" name="Rectangle 3"/>
          <p:cNvSpPr txBox="1">
            <a:spLocks noChangeArrowheads="1"/>
          </p:cNvSpPr>
          <p:nvPr/>
        </p:nvSpPr>
        <p:spPr bwMode="auto">
          <a:xfrm>
            <a:off x="5436096" y="6237312"/>
            <a:ext cx="3707904" cy="61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eaLnBrk="1" hangingPunct="1"/>
            <a:r>
              <a:rPr lang="en-US" altLang="ja-JP" sz="1400" dirty="0" smtClean="0">
                <a:solidFill>
                  <a:schemeClr val="accent2">
                    <a:lumMod val="75000"/>
                  </a:schemeClr>
                </a:solidFill>
              </a:rPr>
              <a:t>*  MRI: Meteorological Research Institute.</a:t>
            </a:r>
          </a:p>
          <a:p>
            <a:pPr algn="l" eaLnBrk="1" hangingPunct="1"/>
            <a:r>
              <a:rPr lang="en-US" altLang="ja-JP" sz="1400" dirty="0" smtClean="0">
                <a:solidFill>
                  <a:schemeClr val="accent2">
                    <a:lumMod val="75000"/>
                  </a:schemeClr>
                </a:solidFill>
              </a:rPr>
              <a:t>**JMA: Japan Meteorological Agency.</a:t>
            </a:r>
          </a:p>
          <a:p>
            <a:pPr algn="l" eaLnBrk="1" hangingPunct="1"/>
            <a:endParaRPr lang="en-US" altLang="ja-JP" sz="1400" dirty="0" smtClean="0"/>
          </a:p>
        </p:txBody>
      </p:sp>
    </p:spTree>
    <p:extLst>
      <p:ext uri="{BB962C8B-B14F-4D97-AF65-F5344CB8AC3E}">
        <p14:creationId xmlns:p14="http://schemas.microsoft.com/office/powerpoint/2010/main" val="2782930068"/>
      </p:ext>
    </p:extLst>
  </p:cSld>
  <p:clrMapOvr>
    <a:masterClrMapping/>
  </p:clrMapOvr>
  <mc:AlternateContent xmlns:mc="http://schemas.openxmlformats.org/markup-compatibility/2006" xmlns:p14="http://schemas.microsoft.com/office/powerpoint/2010/main">
    <mc:Choice Requires="p14">
      <p:transition spd="slow" p14:dur="2000" advTm="7206"/>
    </mc:Choice>
    <mc:Fallback xmlns="">
      <p:transition spd="slow" advTm="72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835696" y="2060848"/>
            <a:ext cx="5734050" cy="3533775"/>
          </a:xfrm>
          <a:prstGeom prst="rect">
            <a:avLst/>
          </a:prstGeom>
          <a:solidFill>
            <a:schemeClr val="accent2">
              <a:lumMod val="50000"/>
            </a:schemeClr>
          </a:solidFill>
          <a:ln>
            <a:noFill/>
          </a:ln>
          <a:effectLst/>
          <a:extLst/>
        </p:spPr>
      </p:pic>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10</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8" name="テキスト ボックス 17"/>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Tree>
    <p:extLst>
      <p:ext uri="{BB962C8B-B14F-4D97-AF65-F5344CB8AC3E}">
        <p14:creationId xmlns:p14="http://schemas.microsoft.com/office/powerpoint/2010/main" val="34178436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5364" name="Text Box 11"/>
          <p:cNvSpPr txBox="1">
            <a:spLocks noChangeArrowheads="1"/>
          </p:cNvSpPr>
          <p:nvPr/>
        </p:nvSpPr>
        <p:spPr bwMode="auto">
          <a:xfrm>
            <a:off x="8532813" y="333375"/>
            <a:ext cx="611187"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845</a:t>
            </a:r>
          </a:p>
        </p:txBody>
      </p:sp>
      <p:sp>
        <p:nvSpPr>
          <p:cNvPr id="15365" name="コンテンツ プレースホルダー 3"/>
          <p:cNvSpPr>
            <a:spLocks noGrp="1"/>
          </p:cNvSpPr>
          <p:nvPr>
            <p:ph idx="1"/>
          </p:nvPr>
        </p:nvSpPr>
        <p:spPr>
          <a:xfrm>
            <a:off x="576263" y="2133600"/>
            <a:ext cx="8229600" cy="3629025"/>
          </a:xfrm>
        </p:spPr>
        <p:txBody>
          <a:bodyPr/>
          <a:lstStyle/>
          <a:p>
            <a:pPr marL="0" indent="0" algn="ctr">
              <a:buFontTx/>
              <a:buNone/>
            </a:pPr>
            <a:r>
              <a:rPr lang="en-US" altLang="ja-JP" sz="4800" smtClean="0">
                <a:solidFill>
                  <a:srgbClr val="0033CC"/>
                </a:solidFill>
              </a:rPr>
              <a:t>Thank you for listening</a:t>
            </a:r>
          </a:p>
          <a:p>
            <a:pPr marL="0" indent="0" algn="ctr">
              <a:buFontTx/>
              <a:buNone/>
            </a:pPr>
            <a:endParaRPr lang="en-US" altLang="ja-JP" smtClean="0"/>
          </a:p>
          <a:p>
            <a:pPr marL="0" indent="0" algn="ctr">
              <a:buFontTx/>
              <a:buNone/>
            </a:pPr>
            <a:r>
              <a:rPr lang="en-US" altLang="ja-JP" smtClean="0"/>
              <a:t>Comments or Questions ? </a:t>
            </a:r>
            <a:endParaRPr lang="en-US" altLang="ja-JP" smtClean="0">
              <a:solidFill>
                <a:srgbClr val="0033CC"/>
              </a:solidFill>
            </a:endParaRPr>
          </a:p>
          <a:p>
            <a:pPr marL="0" indent="0" algn="ctr">
              <a:buFontTx/>
              <a:buNone/>
            </a:pPr>
            <a:r>
              <a:rPr lang="en-US" altLang="ja-JP" smtClean="0">
                <a:solidFill>
                  <a:srgbClr val="0033CC"/>
                </a:solidFill>
              </a:rPr>
              <a:t>Please speak very slowly!</a:t>
            </a:r>
          </a:p>
          <a:p>
            <a:pPr marL="0" indent="0" algn="ctr">
              <a:buFontTx/>
              <a:buNone/>
            </a:pPr>
            <a:endParaRPr lang="en-US" altLang="ja-JP" smtClean="0"/>
          </a:p>
          <a:p>
            <a:pPr marL="0" indent="0" algn="ctr">
              <a:buFontTx/>
              <a:buNone/>
            </a:pPr>
            <a:endParaRPr lang="ja-JP" altLang="en-US" smtClean="0"/>
          </a:p>
        </p:txBody>
      </p:sp>
    </p:spTree>
  </p:cSld>
  <p:clrMapOvr>
    <a:masterClrMapping/>
  </p:clrMapOvr>
  <mc:AlternateContent xmlns:mc="http://schemas.openxmlformats.org/markup-compatibility/2006" xmlns:p14="http://schemas.microsoft.com/office/powerpoint/2010/main">
    <mc:Choice Requires="p14">
      <p:transition spd="slow" p14:dur="2000" advTm="6076"/>
    </mc:Choice>
    <mc:Fallback xmlns="">
      <p:transition spd="slow" advTm="607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1162" y="2420888"/>
            <a:ext cx="9165161" cy="2088232"/>
          </a:xfrm>
        </p:spPr>
        <p:txBody>
          <a:bodyPr/>
          <a:lstStyle/>
          <a:p>
            <a:pPr eaLnBrk="1" hangingPunct="1"/>
            <a:r>
              <a:rPr lang="en-US" altLang="ja-JP" sz="4800" dirty="0" smtClean="0">
                <a:solidFill>
                  <a:schemeClr val="tx1"/>
                </a:solidFill>
              </a:rPr>
              <a:t>2. Covariance matrix optimization</a:t>
            </a:r>
          </a:p>
        </p:txBody>
      </p:sp>
      <p:sp>
        <p:nvSpPr>
          <p:cNvPr id="12293"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2294" name="Rectangle 4"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2295"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12"/>
    </mc:Choice>
    <mc:Fallback xmlns="">
      <p:transition spd="slow" advTm="27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ja-JP" sz="3200" dirty="0" smtClean="0">
                <a:solidFill>
                  <a:schemeClr val="tx1"/>
                </a:solidFill>
              </a:rPr>
              <a:t>Relationships between observation impact estimations and covariance optimizations</a:t>
            </a:r>
          </a:p>
        </p:txBody>
      </p:sp>
      <p:sp>
        <p:nvSpPr>
          <p:cNvPr id="12293"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2294" name="Rectangle 4"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2295"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2296" name="Rectangle 10"/>
          <p:cNvSpPr>
            <a:spLocks noGrp="1" noChangeArrowheads="1"/>
          </p:cNvSpPr>
          <p:nvPr>
            <p:ph type="body" sz="half" idx="1"/>
          </p:nvPr>
        </p:nvSpPr>
        <p:spPr>
          <a:xfrm>
            <a:off x="323528" y="1695450"/>
            <a:ext cx="8532440" cy="4397846"/>
          </a:xfrm>
        </p:spPr>
        <p:txBody>
          <a:bodyPr/>
          <a:lstStyle/>
          <a:p>
            <a:pPr algn="just" eaLnBrk="1" hangingPunct="1">
              <a:lnSpc>
                <a:spcPct val="80000"/>
              </a:lnSpc>
            </a:pPr>
            <a:r>
              <a:rPr lang="en-US" altLang="ja-JP" sz="2000" dirty="0" smtClean="0"/>
              <a:t>Two types of error covariance matrix optimization methods. </a:t>
            </a:r>
          </a:p>
          <a:p>
            <a:pPr marL="800100" lvl="1" indent="-342900" algn="just" eaLnBrk="1" hangingPunct="1">
              <a:lnSpc>
                <a:spcPct val="80000"/>
              </a:lnSpc>
              <a:buFontTx/>
              <a:buAutoNum type="arabicPeriod"/>
            </a:pPr>
            <a:r>
              <a:rPr lang="en-US" altLang="ja-JP" sz="1800" dirty="0" smtClean="0">
                <a:solidFill>
                  <a:srgbClr val="0070C0"/>
                </a:solidFill>
              </a:rPr>
              <a:t>Expectation-based method</a:t>
            </a:r>
          </a:p>
          <a:p>
            <a:pPr marL="1200150" lvl="2" indent="-342900" algn="just" eaLnBrk="1" hangingPunct="1">
              <a:lnSpc>
                <a:spcPct val="80000"/>
              </a:lnSpc>
              <a:buFont typeface="Wingdings" pitchFamily="2" charset="2"/>
              <a:buChar char="p"/>
            </a:pPr>
            <a:r>
              <a:rPr lang="en-US" altLang="ja-JP" sz="1400" dirty="0" smtClean="0">
                <a:solidFill>
                  <a:srgbClr val="0070C0"/>
                </a:solidFill>
              </a:rPr>
              <a:t>This method optimizes error covariance matrices based on the theoretical relation ships;  </a:t>
            </a:r>
          </a:p>
          <a:p>
            <a:pPr marL="857250" lvl="2" indent="0" algn="just" eaLnBrk="1" hangingPunct="1">
              <a:lnSpc>
                <a:spcPct val="80000"/>
              </a:lnSpc>
              <a:buNone/>
            </a:pPr>
            <a:endParaRPr lang="en-US" altLang="ja-JP" sz="1800" dirty="0" smtClean="0">
              <a:solidFill>
                <a:srgbClr val="0070C0"/>
              </a:solidFill>
            </a:endParaRP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marL="1200150" lvl="2" indent="-342900" algn="just" eaLnBrk="1" hangingPunct="1">
              <a:lnSpc>
                <a:spcPct val="80000"/>
              </a:lnSpc>
              <a:buFont typeface="Wingdings" pitchFamily="2" charset="2"/>
              <a:buChar char="p"/>
            </a:pPr>
            <a:r>
              <a:rPr lang="en-US" altLang="ja-JP" sz="1400" dirty="0" smtClean="0">
                <a:solidFill>
                  <a:srgbClr val="0070C0"/>
                </a:solidFill>
              </a:rPr>
              <a:t>Desroziers and Ivanov (2001),  Desroziers et al (2005), and Chapnik et al (2004, 2006)</a:t>
            </a: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marL="800100" lvl="1" indent="-342900" algn="just" eaLnBrk="1" hangingPunct="1">
              <a:lnSpc>
                <a:spcPct val="80000"/>
              </a:lnSpc>
              <a:buFontTx/>
              <a:buAutoNum type="arabicPeriod"/>
            </a:pPr>
            <a:r>
              <a:rPr lang="en-US" altLang="ja-JP" sz="1800" dirty="0" smtClean="0">
                <a:solidFill>
                  <a:srgbClr val="0070C0"/>
                </a:solidFill>
              </a:rPr>
              <a:t>Sensitivity-based method </a:t>
            </a:r>
          </a:p>
          <a:p>
            <a:pPr marL="1200150" lvl="2" indent="-342900" algn="just" eaLnBrk="1" hangingPunct="1">
              <a:lnSpc>
                <a:spcPct val="80000"/>
              </a:lnSpc>
              <a:buFont typeface="Wingdings" pitchFamily="2" charset="2"/>
              <a:buChar char="p"/>
            </a:pPr>
            <a:r>
              <a:rPr lang="en-US" altLang="ja-JP" sz="1400" dirty="0" smtClean="0">
                <a:solidFill>
                  <a:srgbClr val="0070C0"/>
                </a:solidFill>
              </a:rPr>
              <a:t>This method uses sensitivity of forecast errors respect to covariance matrices;</a:t>
            </a: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marL="1200150" lvl="2" indent="-342900" algn="just" eaLnBrk="1" hangingPunct="1">
              <a:lnSpc>
                <a:spcPct val="80000"/>
              </a:lnSpc>
              <a:buFont typeface="Wingdings" pitchFamily="2" charset="2"/>
              <a:buChar char="p"/>
            </a:pPr>
            <a:endParaRPr lang="en-US" altLang="ja-JP" sz="1400" dirty="0">
              <a:solidFill>
                <a:srgbClr val="0070C0"/>
              </a:solidFill>
            </a:endParaRP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marL="1200150" lvl="2" indent="-342900" algn="just" eaLnBrk="1" hangingPunct="1">
              <a:lnSpc>
                <a:spcPct val="80000"/>
              </a:lnSpc>
              <a:buFont typeface="Wingdings" pitchFamily="2" charset="2"/>
              <a:buChar char="p"/>
            </a:pPr>
            <a:r>
              <a:rPr lang="en-US" altLang="ja-JP" sz="1400" dirty="0" smtClean="0">
                <a:solidFill>
                  <a:srgbClr val="0070C0"/>
                </a:solidFill>
              </a:rPr>
              <a:t>Daescu (2008) , Daescu and Todling (2010).</a:t>
            </a:r>
          </a:p>
          <a:p>
            <a:pPr marL="1200150" lvl="2" indent="-342900" algn="just" eaLnBrk="1" hangingPunct="1">
              <a:lnSpc>
                <a:spcPct val="80000"/>
              </a:lnSpc>
              <a:buFont typeface="Wingdings" pitchFamily="2" charset="2"/>
              <a:buChar char="p"/>
            </a:pPr>
            <a:endParaRPr lang="en-US" altLang="ja-JP" sz="1400" dirty="0" smtClean="0">
              <a:solidFill>
                <a:srgbClr val="0070C0"/>
              </a:solidFill>
            </a:endParaRPr>
          </a:p>
          <a:p>
            <a:pPr algn="just" eaLnBrk="1" hangingPunct="1">
              <a:lnSpc>
                <a:spcPct val="80000"/>
              </a:lnSpc>
            </a:pPr>
            <a:r>
              <a:rPr lang="en-US" altLang="ja-JP" sz="1800" dirty="0" smtClean="0"/>
              <a:t>Each optimization methods include a linear observation impact estimation.</a:t>
            </a:r>
          </a:p>
          <a:p>
            <a:pPr marL="800100" lvl="1" indent="-342900" algn="just" eaLnBrk="1" hangingPunct="1">
              <a:lnSpc>
                <a:spcPct val="80000"/>
              </a:lnSpc>
              <a:buFontTx/>
              <a:buAutoNum type="arabicPeriod"/>
            </a:pPr>
            <a:r>
              <a:rPr lang="en-US" altLang="ja-JP" sz="1800" dirty="0" smtClean="0">
                <a:solidFill>
                  <a:srgbClr val="0070C0"/>
                </a:solidFill>
              </a:rPr>
              <a:t>Expectation-based method includes DFS calculation</a:t>
            </a:r>
            <a:r>
              <a:rPr lang="en-US" altLang="ja-JP" sz="1800" dirty="0" smtClean="0"/>
              <a:t>.</a:t>
            </a:r>
          </a:p>
          <a:p>
            <a:pPr marL="800100" lvl="1" indent="-342900" algn="just" eaLnBrk="1" hangingPunct="1">
              <a:lnSpc>
                <a:spcPct val="80000"/>
              </a:lnSpc>
              <a:buFontTx/>
              <a:buAutoNum type="arabicPeriod"/>
            </a:pPr>
            <a:r>
              <a:rPr lang="en-US" altLang="ja-JP" sz="1800" dirty="0" smtClean="0">
                <a:solidFill>
                  <a:srgbClr val="0070C0"/>
                </a:solidFill>
              </a:rPr>
              <a:t>Sensitivity-based method includes ADJ-based estimation.</a:t>
            </a:r>
          </a:p>
          <a:p>
            <a:pPr marL="457200" lvl="1" indent="0" algn="just" eaLnBrk="1" hangingPunct="1">
              <a:lnSpc>
                <a:spcPct val="80000"/>
              </a:lnSpc>
              <a:buNone/>
            </a:pPr>
            <a:endParaRPr lang="en-US" altLang="ja-JP" sz="1800" dirty="0" smtClean="0"/>
          </a:p>
        </p:txBody>
      </p:sp>
      <p:sp>
        <p:nvSpPr>
          <p:cNvPr id="12299" name="下矢印 1"/>
          <p:cNvSpPr>
            <a:spLocks noChangeArrowheads="1"/>
          </p:cNvSpPr>
          <p:nvPr/>
        </p:nvSpPr>
        <p:spPr bwMode="auto">
          <a:xfrm>
            <a:off x="3707904" y="6197389"/>
            <a:ext cx="1368152" cy="652428"/>
          </a:xfrm>
          <a:prstGeom prst="downArrow">
            <a:avLst>
              <a:gd name="adj1" fmla="val 50000"/>
              <a:gd name="adj2" fmla="val 59145"/>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endParaRPr lang="ja-JP" altLang="en-US"/>
          </a:p>
        </p:txBody>
      </p:sp>
      <p:sp>
        <p:nvSpPr>
          <p:cNvPr id="12300" name="テキスト ボックス 2"/>
          <p:cNvSpPr txBox="1">
            <a:spLocks noChangeArrowheads="1"/>
          </p:cNvSpPr>
          <p:nvPr/>
        </p:nvSpPr>
        <p:spPr bwMode="auto">
          <a:xfrm>
            <a:off x="5227960" y="6232956"/>
            <a:ext cx="2880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dirty="0" smtClean="0"/>
              <a:t>Here, Let’s </a:t>
            </a:r>
            <a:r>
              <a:rPr lang="en-US" altLang="ja-JP" dirty="0"/>
              <a:t>see </a:t>
            </a:r>
            <a:r>
              <a:rPr lang="en-US" altLang="ja-JP" dirty="0" smtClean="0"/>
              <a:t>the sensitivity-based method</a:t>
            </a:r>
            <a:endParaRPr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663736185"/>
              </p:ext>
            </p:extLst>
          </p:nvPr>
        </p:nvGraphicFramePr>
        <p:xfrm>
          <a:off x="1475656" y="2531067"/>
          <a:ext cx="2289175" cy="382588"/>
        </p:xfrm>
        <a:graphic>
          <a:graphicData uri="http://schemas.openxmlformats.org/presentationml/2006/ole">
            <mc:AlternateContent xmlns:mc="http://schemas.openxmlformats.org/markup-compatibility/2006">
              <mc:Choice xmlns:v="urn:schemas-microsoft-com:vml" Requires="v">
                <p:oleObj spid="_x0000_s39400" name="数式" r:id="rId6" imgW="1143000" imgH="190500" progId="Equation.3">
                  <p:embed/>
                </p:oleObj>
              </mc:Choice>
              <mc:Fallback>
                <p:oleObj name="数式" r:id="rId6" imgW="1143000" imgH="1905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531067"/>
                        <a:ext cx="2289175" cy="38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568014967"/>
              </p:ext>
            </p:extLst>
          </p:nvPr>
        </p:nvGraphicFramePr>
        <p:xfrm>
          <a:off x="4139481" y="2532655"/>
          <a:ext cx="1968500" cy="381000"/>
        </p:xfrm>
        <a:graphic>
          <a:graphicData uri="http://schemas.openxmlformats.org/presentationml/2006/ole">
            <mc:AlternateContent xmlns:mc="http://schemas.openxmlformats.org/markup-compatibility/2006">
              <mc:Choice xmlns:v="urn:schemas-microsoft-com:vml" Requires="v">
                <p:oleObj spid="_x0000_s39401" name="数式" r:id="rId8" imgW="977900" imgH="190500" progId="Equation.3">
                  <p:embed/>
                </p:oleObj>
              </mc:Choice>
              <mc:Fallback>
                <p:oleObj name="数式" r:id="rId8" imgW="977900" imgH="1905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481" y="2532655"/>
                        <a:ext cx="1968500" cy="381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992608034"/>
              </p:ext>
            </p:extLst>
          </p:nvPr>
        </p:nvGraphicFramePr>
        <p:xfrm>
          <a:off x="3791645" y="3861048"/>
          <a:ext cx="1068387" cy="793750"/>
        </p:xfrm>
        <a:graphic>
          <a:graphicData uri="http://schemas.openxmlformats.org/presentationml/2006/ole">
            <mc:AlternateContent xmlns:mc="http://schemas.openxmlformats.org/markup-compatibility/2006">
              <mc:Choice xmlns:v="urn:schemas-microsoft-com:vml" Requires="v">
                <p:oleObj spid="_x0000_s39402" name="数式" r:id="rId10" imgW="533160" imgH="393480" progId="Equation.3">
                  <p:embed/>
                </p:oleObj>
              </mc:Choice>
              <mc:Fallback>
                <p:oleObj name="数式" r:id="rId10" imgW="533160" imgH="393480" progId="Equation.3">
                  <p:embed/>
                  <p:pic>
                    <p:nvPicPr>
                      <p:cNvPr id="0" name=""/>
                      <p:cNvPicPr>
                        <a:picLocks noChangeAspect="1" noChangeArrowheads="1"/>
                      </p:cNvPicPr>
                      <p:nvPr/>
                    </p:nvPicPr>
                    <p:blipFill>
                      <a:blip r:embed="rId11"/>
                      <a:srcRect/>
                      <a:stretch>
                        <a:fillRect/>
                      </a:stretch>
                    </p:blipFill>
                    <p:spPr bwMode="auto">
                      <a:xfrm>
                        <a:off x="3791645" y="3861048"/>
                        <a:ext cx="1068387" cy="79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025815910"/>
      </p:ext>
    </p:extLst>
  </p:cSld>
  <p:clrMapOvr>
    <a:masterClrMapping/>
  </p:clrMapOvr>
  <mc:AlternateContent xmlns:mc="http://schemas.openxmlformats.org/markup-compatibility/2006" xmlns:p14="http://schemas.microsoft.com/office/powerpoint/2010/main">
    <mc:Choice Requires="p14">
      <p:transition spd="slow" p14:dur="2000" advTm="2712"/>
    </mc:Choice>
    <mc:Fallback xmlns="">
      <p:transition spd="slow" advTm="271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Diagnoses of the JMA global 4D-Var</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4" name="Rectangle 3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0983" y="1711719"/>
            <a:ext cx="5310076" cy="340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53314" y="5254222"/>
            <a:ext cx="7992888" cy="830997"/>
          </a:xfrm>
          <a:prstGeom prst="rect">
            <a:avLst/>
          </a:prstGeom>
          <a:noFill/>
        </p:spPr>
        <p:txBody>
          <a:bodyPr wrap="square" rtlCol="0">
            <a:spAutoFit/>
          </a:bodyPr>
          <a:lstStyle/>
          <a:p>
            <a:pPr marL="285750" indent="-285750">
              <a:buFont typeface="Wingdings" pitchFamily="2" charset="2"/>
              <a:buChar char="l"/>
            </a:pPr>
            <a:r>
              <a:rPr lang="en-US" altLang="ja-JP" dirty="0" smtClean="0"/>
              <a:t>Sensitivity calculation results </a:t>
            </a:r>
            <a:r>
              <a:rPr kumimoji="1" lang="en-US" altLang="ja-JP" dirty="0" smtClean="0"/>
              <a:t>in August 2010.</a:t>
            </a:r>
          </a:p>
          <a:p>
            <a:pPr marL="285750" indent="-285750">
              <a:buFont typeface="Wingdings" pitchFamily="2" charset="2"/>
              <a:buChar char="l"/>
            </a:pPr>
            <a:r>
              <a:rPr lang="en-US" altLang="ja-JP" dirty="0" smtClean="0"/>
              <a:t>Using dry total energy norm with 15hr forecasts.</a:t>
            </a:r>
          </a:p>
          <a:p>
            <a:pPr marL="285750" indent="-285750">
              <a:buFont typeface="Wingdings" pitchFamily="2" charset="2"/>
              <a:buChar char="l"/>
            </a:pPr>
            <a:r>
              <a:rPr lang="en-US" altLang="ja-JP" dirty="0" smtClean="0"/>
              <a:t>The results show that  </a:t>
            </a:r>
            <a:r>
              <a:rPr lang="en-US" altLang="ja-JP" b="1" dirty="0" smtClean="0"/>
              <a:t>B</a:t>
            </a:r>
            <a:r>
              <a:rPr lang="en-US" altLang="ja-JP" dirty="0" smtClean="0"/>
              <a:t> is too small and </a:t>
            </a:r>
            <a:r>
              <a:rPr lang="en-US" altLang="ja-JP" b="1" dirty="0" smtClean="0"/>
              <a:t>R</a:t>
            </a:r>
            <a:r>
              <a:rPr lang="en-US" altLang="ja-JP" dirty="0" smtClean="0"/>
              <a:t> is too large </a:t>
            </a:r>
            <a:r>
              <a:rPr lang="en-US" altLang="ja-JP" dirty="0"/>
              <a:t>in </a:t>
            </a:r>
            <a:r>
              <a:rPr lang="en-US" altLang="ja-JP" dirty="0" smtClean="0"/>
              <a:t>average.</a:t>
            </a:r>
            <a:endParaRPr kumimoji="1" lang="ja-JP" altLang="en-US" dirty="0"/>
          </a:p>
        </p:txBody>
      </p:sp>
    </p:spTree>
    <p:extLst>
      <p:ext uri="{BB962C8B-B14F-4D97-AF65-F5344CB8AC3E}">
        <p14:creationId xmlns:p14="http://schemas.microsoft.com/office/powerpoint/2010/main" val="688142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188640"/>
            <a:ext cx="8229600" cy="1143000"/>
          </a:xfrm>
        </p:spPr>
        <p:txBody>
          <a:bodyPr/>
          <a:lstStyle/>
          <a:p>
            <a:pPr eaLnBrk="1" hangingPunct="1"/>
            <a:r>
              <a:rPr lang="en-US" altLang="ja-JP" sz="3600" dirty="0" smtClean="0">
                <a:solidFill>
                  <a:schemeClr val="tx1"/>
                </a:solidFill>
              </a:rPr>
              <a:t>Impact of error covariance optimization on forecast accuracy</a:t>
            </a:r>
          </a:p>
        </p:txBody>
      </p:sp>
      <p:sp>
        <p:nvSpPr>
          <p:cNvPr id="1331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3317"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3318"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smtClean="0">
              <a:solidFill>
                <a:srgbClr val="000099"/>
              </a:solidFill>
            </a:endParaRPr>
          </a:p>
          <a:p>
            <a:pPr marL="0" indent="0" algn="just" eaLnBrk="1" hangingPunct="1">
              <a:lnSpc>
                <a:spcPct val="90000"/>
              </a:lnSpc>
            </a:pPr>
            <a:endParaRPr lang="en-US" altLang="ja-JP" sz="1800" smtClean="0">
              <a:solidFill>
                <a:srgbClr val="000099"/>
              </a:solidFill>
            </a:endParaRPr>
          </a:p>
          <a:p>
            <a:pPr marL="0" indent="0" algn="just" eaLnBrk="1" hangingPunct="1">
              <a:lnSpc>
                <a:spcPct val="90000"/>
              </a:lnSpc>
            </a:pPr>
            <a:endParaRPr lang="en-US" altLang="ja-JP" sz="1800" smtClean="0">
              <a:solidFill>
                <a:srgbClr val="000099"/>
              </a:solidFill>
            </a:endParaRPr>
          </a:p>
        </p:txBody>
      </p:sp>
      <p:sp>
        <p:nvSpPr>
          <p:cNvPr id="13319" name="Text Box 14"/>
          <p:cNvSpPr txBox="1">
            <a:spLocks noChangeArrowheads="1"/>
          </p:cNvSpPr>
          <p:nvPr/>
        </p:nvSpPr>
        <p:spPr bwMode="auto">
          <a:xfrm rot="-5400000">
            <a:off x="3979069" y="3734594"/>
            <a:ext cx="719137"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ja-JP" altLang="en-US"/>
              <a:t>ｈ</a:t>
            </a:r>
            <a:r>
              <a:rPr lang="en-US" altLang="ja-JP" sz="2000"/>
              <a:t>Pa</a:t>
            </a:r>
          </a:p>
        </p:txBody>
      </p:sp>
      <p:pic>
        <p:nvPicPr>
          <p:cNvPr id="1332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1789113"/>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図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800" y="1770063"/>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7"/>
          <p:cNvSpPr txBox="1">
            <a:spLocks noChangeArrowheads="1"/>
          </p:cNvSpPr>
          <p:nvPr/>
        </p:nvSpPr>
        <p:spPr bwMode="auto">
          <a:xfrm>
            <a:off x="5283200" y="1579563"/>
            <a:ext cx="3681413"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a:t>Improvement rate: Temperature</a:t>
            </a:r>
          </a:p>
        </p:txBody>
      </p:sp>
      <p:sp>
        <p:nvSpPr>
          <p:cNvPr id="13323" name="Text Box 17"/>
          <p:cNvSpPr txBox="1">
            <a:spLocks noChangeArrowheads="1"/>
          </p:cNvSpPr>
          <p:nvPr/>
        </p:nvSpPr>
        <p:spPr bwMode="auto">
          <a:xfrm>
            <a:off x="1403350" y="1557338"/>
            <a:ext cx="3529013" cy="368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a:t>Improvement rate: Zonal wind</a:t>
            </a:r>
          </a:p>
        </p:txBody>
      </p:sp>
      <p:sp>
        <p:nvSpPr>
          <p:cNvPr id="2" name="Rectangle 13"/>
          <p:cNvSpPr>
            <a:spLocks noChangeArrowheads="1"/>
          </p:cNvSpPr>
          <p:nvPr/>
        </p:nvSpPr>
        <p:spPr bwMode="auto">
          <a:xfrm>
            <a:off x="554038" y="4845050"/>
            <a:ext cx="8382000" cy="1797050"/>
          </a:xfrm>
          <a:prstGeom prst="rect">
            <a:avLst/>
          </a:prstGeom>
          <a:solidFill>
            <a:schemeClr val="bg1"/>
          </a:solidFill>
          <a:ln>
            <a:noFill/>
          </a:ln>
          <a:effectLst/>
          <a:extLst/>
        </p:spPr>
        <p:txBody>
          <a:bodyPr/>
          <a:lstStyle/>
          <a:p>
            <a:pPr algn="just">
              <a:lnSpc>
                <a:spcPct val="90000"/>
              </a:lnSpc>
              <a:spcBef>
                <a:spcPct val="20000"/>
              </a:spcBef>
              <a:defRPr/>
            </a:pPr>
            <a:r>
              <a:rPr lang="en-US" altLang="ja-JP" sz="1800" dirty="0" smtClean="0">
                <a:solidFill>
                  <a:srgbClr val="0033CC"/>
                </a:solidFill>
                <a:ea typeface="ＭＳ Ｐゴシック" pitchFamily="50" charset="-128"/>
              </a:rPr>
              <a:t>Results of a single </a:t>
            </a:r>
            <a:r>
              <a:rPr lang="en-US" altLang="ja-JP" sz="1800" dirty="0">
                <a:solidFill>
                  <a:srgbClr val="0033CC"/>
                </a:solidFill>
                <a:ea typeface="ＭＳ Ｐゴシック" pitchFamily="50" charset="-128"/>
              </a:rPr>
              <a:t>case experiment of </a:t>
            </a:r>
            <a:r>
              <a:rPr lang="en-US" altLang="ja-JP" sz="1800" dirty="0" smtClean="0">
                <a:solidFill>
                  <a:srgbClr val="0033CC"/>
                </a:solidFill>
                <a:ea typeface="ＭＳ Ｐゴシック" pitchFamily="50" charset="-128"/>
              </a:rPr>
              <a:t>covariance optimization </a:t>
            </a:r>
            <a:r>
              <a:rPr lang="en-US" altLang="ja-JP" sz="1800" dirty="0">
                <a:solidFill>
                  <a:srgbClr val="0033CC"/>
                </a:solidFill>
                <a:ea typeface="ＭＳ Ｐゴシック" pitchFamily="50" charset="-128"/>
              </a:rPr>
              <a:t>using </a:t>
            </a:r>
            <a:r>
              <a:rPr lang="en-US" altLang="ja-JP" sz="1800" dirty="0" smtClean="0">
                <a:solidFill>
                  <a:srgbClr val="0033CC"/>
                </a:solidFill>
                <a:ea typeface="ＭＳ Ｐゴシック" pitchFamily="50" charset="-128"/>
              </a:rPr>
              <a:t>the sensitivity method.</a:t>
            </a:r>
            <a:endParaRPr lang="en-US" altLang="ja-JP" sz="1800" dirty="0">
              <a:solidFill>
                <a:srgbClr val="0033CC"/>
              </a:solidFill>
              <a:ea typeface="ＭＳ Ｐゴシック" pitchFamily="50" charset="-128"/>
            </a:endParaRPr>
          </a:p>
          <a:p>
            <a:pPr marL="342900" indent="-342900" algn="just">
              <a:lnSpc>
                <a:spcPct val="90000"/>
              </a:lnSpc>
              <a:spcBef>
                <a:spcPct val="20000"/>
              </a:spcBef>
              <a:buFont typeface="Wingdings" pitchFamily="2" charset="2"/>
              <a:buChar char="l"/>
              <a:defRPr/>
            </a:pPr>
            <a:r>
              <a:rPr lang="en-US" altLang="ja-JP" sz="1800" dirty="0">
                <a:solidFill>
                  <a:srgbClr val="0033CC"/>
                </a:solidFill>
                <a:ea typeface="ＭＳ Ｐゴシック" pitchFamily="50" charset="-128"/>
              </a:rPr>
              <a:t>TEST uses optimized </a:t>
            </a:r>
            <a:r>
              <a:rPr lang="en-US" altLang="ja-JP" sz="1800" b="1" dirty="0">
                <a:solidFill>
                  <a:srgbClr val="0033CC"/>
                </a:solidFill>
                <a:ea typeface="ＭＳ Ｐゴシック" pitchFamily="50" charset="-128"/>
              </a:rPr>
              <a:t>R, </a:t>
            </a:r>
            <a:r>
              <a:rPr lang="en-US" altLang="ja-JP" sz="1800" dirty="0">
                <a:solidFill>
                  <a:srgbClr val="0033CC"/>
                </a:solidFill>
                <a:ea typeface="ＭＳ Ｐゴシック" pitchFamily="50" charset="-128"/>
              </a:rPr>
              <a:t>CNTL uses original </a:t>
            </a:r>
            <a:r>
              <a:rPr lang="en-US" altLang="ja-JP" sz="1800" b="1" dirty="0">
                <a:solidFill>
                  <a:srgbClr val="0033CC"/>
                </a:solidFill>
                <a:ea typeface="ＭＳ Ｐゴシック" pitchFamily="50" charset="-128"/>
              </a:rPr>
              <a:t>R </a:t>
            </a:r>
            <a:r>
              <a:rPr lang="en-US" altLang="ja-JP" sz="1800" dirty="0">
                <a:solidFill>
                  <a:srgbClr val="0033CC"/>
                </a:solidFill>
                <a:ea typeface="ＭＳ Ｐゴシック" pitchFamily="50" charset="-128"/>
              </a:rPr>
              <a:t>(operational setting).</a:t>
            </a:r>
          </a:p>
          <a:p>
            <a:pPr marL="342900" indent="-342900" algn="just">
              <a:lnSpc>
                <a:spcPct val="90000"/>
              </a:lnSpc>
              <a:spcBef>
                <a:spcPct val="20000"/>
              </a:spcBef>
              <a:buFont typeface="Wingdings" pitchFamily="2" charset="2"/>
              <a:buChar char="l"/>
              <a:defRPr/>
            </a:pPr>
            <a:r>
              <a:rPr lang="en-US" altLang="ja-JP" sz="1800" dirty="0">
                <a:solidFill>
                  <a:srgbClr val="0033CC"/>
                </a:solidFill>
                <a:ea typeface="ＭＳ Ｐゴシック" pitchFamily="50" charset="-128"/>
              </a:rPr>
              <a:t>The figure shows normalized forecast RMSE differences between TEST and CNTL: (CNTL – TEST)/CNTL. </a:t>
            </a:r>
            <a:endParaRPr lang="en-US" altLang="ja-JP" sz="1800" dirty="0" smtClean="0">
              <a:solidFill>
                <a:srgbClr val="0033CC"/>
              </a:solidFill>
              <a:ea typeface="ＭＳ Ｐゴシック" pitchFamily="50" charset="-128"/>
            </a:endParaRPr>
          </a:p>
          <a:p>
            <a:pPr marL="342900" indent="-342900" algn="just">
              <a:lnSpc>
                <a:spcPct val="90000"/>
              </a:lnSpc>
              <a:spcBef>
                <a:spcPct val="20000"/>
              </a:spcBef>
              <a:buFont typeface="Wingdings" pitchFamily="2" charset="2"/>
              <a:buChar char="l"/>
              <a:defRPr/>
            </a:pPr>
            <a:r>
              <a:rPr lang="en-US" altLang="ja-JP" sz="1800" dirty="0" smtClean="0">
                <a:solidFill>
                  <a:srgbClr val="0033CC"/>
                </a:solidFill>
                <a:ea typeface="ＭＳ Ｐゴシック" pitchFamily="50" charset="-128"/>
              </a:rPr>
              <a:t>Warm (cold) color areas are forecast error decrease </a:t>
            </a:r>
            <a:r>
              <a:rPr lang="en-US" altLang="ja-JP" sz="1800" dirty="0">
                <a:solidFill>
                  <a:srgbClr val="0033CC"/>
                </a:solidFill>
                <a:ea typeface="ＭＳ Ｐゴシック" pitchFamily="50" charset="-128"/>
              </a:rPr>
              <a:t>(</a:t>
            </a:r>
            <a:r>
              <a:rPr lang="en-US" altLang="ja-JP" sz="1800" dirty="0" smtClean="0">
                <a:solidFill>
                  <a:srgbClr val="0033CC"/>
                </a:solidFill>
                <a:ea typeface="ＭＳ Ｐゴシック" pitchFamily="50" charset="-128"/>
              </a:rPr>
              <a:t>increase) areas. </a:t>
            </a:r>
            <a:endParaRPr lang="en-US" altLang="ja-JP" sz="1800" dirty="0">
              <a:solidFill>
                <a:srgbClr val="0033CC"/>
              </a:solidFill>
              <a:ea typeface="ＭＳ Ｐゴシック" pitchFamily="50" charset="-128"/>
            </a:endParaRPr>
          </a:p>
        </p:txBody>
      </p:sp>
      <p:grpSp>
        <p:nvGrpSpPr>
          <p:cNvPr id="13325" name="グループ化 11"/>
          <p:cNvGrpSpPr>
            <a:grpSpLocks/>
          </p:cNvGrpSpPr>
          <p:nvPr/>
        </p:nvGrpSpPr>
        <p:grpSpPr bwMode="auto">
          <a:xfrm>
            <a:off x="573088" y="2671763"/>
            <a:ext cx="647700" cy="663575"/>
            <a:chOff x="323528" y="2671763"/>
            <a:chExt cx="648072" cy="664143"/>
          </a:xfrm>
        </p:grpSpPr>
        <p:cxnSp>
          <p:nvCxnSpPr>
            <p:cNvPr id="13328" name="直線矢印コネクタ 4"/>
            <p:cNvCxnSpPr>
              <a:cxnSpLocks noChangeShapeType="1"/>
            </p:cNvCxnSpPr>
            <p:nvPr/>
          </p:nvCxnSpPr>
          <p:spPr bwMode="auto">
            <a:xfrm flipV="1">
              <a:off x="323528" y="2671763"/>
              <a:ext cx="0" cy="66414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9" name="直線矢印コネクタ 9"/>
            <p:cNvCxnSpPr>
              <a:cxnSpLocks noChangeShapeType="1"/>
            </p:cNvCxnSpPr>
            <p:nvPr/>
          </p:nvCxnSpPr>
          <p:spPr bwMode="auto">
            <a:xfrm>
              <a:off x="323528" y="3335906"/>
              <a:ext cx="648072"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26" name="テキスト ボックス 10"/>
          <p:cNvSpPr txBox="1">
            <a:spLocks noChangeArrowheads="1"/>
          </p:cNvSpPr>
          <p:nvPr/>
        </p:nvSpPr>
        <p:spPr bwMode="auto">
          <a:xfrm>
            <a:off x="465138" y="34512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a:t>Forecast time (3days)</a:t>
            </a:r>
            <a:endParaRPr lang="ja-JP" altLang="en-US" sz="1200"/>
          </a:p>
        </p:txBody>
      </p:sp>
      <p:sp>
        <p:nvSpPr>
          <p:cNvPr id="13327" name="テキスト ボックス 21"/>
          <p:cNvSpPr txBox="1">
            <a:spLocks noChangeArrowheads="1"/>
          </p:cNvSpPr>
          <p:nvPr/>
        </p:nvSpPr>
        <p:spPr bwMode="auto">
          <a:xfrm rot="-5400000">
            <a:off x="-465931" y="2810669"/>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Pressure </a:t>
            </a:r>
          </a:p>
          <a:p>
            <a:pPr algn="ctr" eaLnBrk="1" hangingPunct="1"/>
            <a:r>
              <a:rPr lang="en-US" altLang="ja-JP" sz="1200" dirty="0"/>
              <a:t>(1000 - 100 </a:t>
            </a:r>
            <a:r>
              <a:rPr lang="en-US" altLang="ja-JP" sz="1200" dirty="0" err="1"/>
              <a:t>hPa</a:t>
            </a:r>
            <a:r>
              <a:rPr lang="en-US" altLang="ja-JP" sz="1200" dirty="0"/>
              <a:t>)</a:t>
            </a:r>
            <a:endParaRPr lang="ja-JP"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5"/>
          <p:cNvSpPr>
            <a:spLocks noGrp="1" noChangeArrowheads="1"/>
          </p:cNvSpPr>
          <p:nvPr>
            <p:ph type="body" idx="1"/>
          </p:nvPr>
        </p:nvSpPr>
        <p:spPr>
          <a:xfrm>
            <a:off x="468313" y="1557338"/>
            <a:ext cx="8280400" cy="5040312"/>
          </a:xfrm>
        </p:spPr>
        <p:txBody>
          <a:bodyPr/>
          <a:lstStyle/>
          <a:p>
            <a:pPr marL="0" indent="0" eaLnBrk="1" hangingPunct="1">
              <a:buNone/>
              <a:defRPr/>
            </a:pPr>
            <a:r>
              <a:rPr lang="en-US" altLang="ja-JP" sz="1800" dirty="0" smtClean="0"/>
              <a:t>Background</a:t>
            </a:r>
          </a:p>
          <a:p>
            <a:pPr eaLnBrk="1" hangingPunct="1">
              <a:buFont typeface="Wingdings" pitchFamily="2" charset="2"/>
              <a:buChar char="l"/>
              <a:defRPr/>
            </a:pPr>
            <a:r>
              <a:rPr lang="en-US" altLang="ja-JP" sz="1600" dirty="0" smtClean="0">
                <a:solidFill>
                  <a:srgbClr val="0070C0"/>
                </a:solidFill>
              </a:rPr>
              <a:t>We want to know analysis errors of a DAS because the analysis error information is useful to improve current DASs and to design future observational systems which can detect the analysis errors.</a:t>
            </a:r>
          </a:p>
          <a:p>
            <a:pPr eaLnBrk="1" hangingPunct="1">
              <a:buFont typeface="Wingdings" pitchFamily="2" charset="2"/>
              <a:buChar char="l"/>
              <a:defRPr/>
            </a:pPr>
            <a:r>
              <a:rPr lang="en-US" altLang="ja-JP" sz="1600" dirty="0" smtClean="0">
                <a:solidFill>
                  <a:srgbClr val="0070C0"/>
                </a:solidFill>
              </a:rPr>
              <a:t>Analysis error estimation is the same with construction of more accurate analysis than current DASs. Such analyses can be used as “pseudo truth”. </a:t>
            </a:r>
          </a:p>
          <a:p>
            <a:pPr marL="0" indent="0" eaLnBrk="1" hangingPunct="1">
              <a:buNone/>
              <a:defRPr/>
            </a:pPr>
            <a:r>
              <a:rPr lang="en-US" altLang="ja-JP" sz="1800" dirty="0" smtClean="0"/>
              <a:t>Previous studies</a:t>
            </a:r>
          </a:p>
          <a:p>
            <a:pPr eaLnBrk="1" hangingPunct="1">
              <a:buFont typeface="Wingdings" pitchFamily="2" charset="2"/>
              <a:buChar char="l"/>
              <a:defRPr/>
            </a:pPr>
            <a:r>
              <a:rPr lang="en-US" altLang="ja-JP" sz="1800" dirty="0" smtClean="0">
                <a:solidFill>
                  <a:srgbClr val="0070C0"/>
                </a:solidFill>
              </a:rPr>
              <a:t>“</a:t>
            </a:r>
            <a:r>
              <a:rPr lang="en-US" altLang="ja-JP" sz="1600" dirty="0" smtClean="0">
                <a:solidFill>
                  <a:srgbClr val="0070C0"/>
                </a:solidFill>
              </a:rPr>
              <a:t>Key analysis error” (</a:t>
            </a:r>
            <a:r>
              <a:rPr lang="en-US" altLang="ja-JP" sz="1600" dirty="0" err="1" smtClean="0">
                <a:solidFill>
                  <a:srgbClr val="0070C0"/>
                </a:solidFill>
              </a:rPr>
              <a:t>Rabier</a:t>
            </a:r>
            <a:r>
              <a:rPr lang="en-US" altLang="ja-JP" sz="1600" dirty="0" smtClean="0">
                <a:solidFill>
                  <a:srgbClr val="0070C0"/>
                </a:solidFill>
              </a:rPr>
              <a:t> et al 1996, </a:t>
            </a:r>
            <a:r>
              <a:rPr lang="en-US" altLang="ja-JP" sz="1600" dirty="0" err="1" smtClean="0">
                <a:solidFill>
                  <a:srgbClr val="0070C0"/>
                </a:solidFill>
              </a:rPr>
              <a:t>Klinker</a:t>
            </a:r>
            <a:r>
              <a:rPr lang="en-US" altLang="ja-JP" sz="1600" dirty="0" smtClean="0">
                <a:solidFill>
                  <a:srgbClr val="0070C0"/>
                </a:solidFill>
              </a:rPr>
              <a:t> et al 1998, </a:t>
            </a:r>
            <a:r>
              <a:rPr lang="en-US" altLang="ja-JP" sz="1600" dirty="0" err="1" smtClean="0">
                <a:solidFill>
                  <a:srgbClr val="0070C0"/>
                </a:solidFill>
              </a:rPr>
              <a:t>Isaksen</a:t>
            </a:r>
            <a:r>
              <a:rPr lang="en-US" altLang="ja-JP" sz="1600" dirty="0" smtClean="0">
                <a:solidFill>
                  <a:srgbClr val="0070C0"/>
                </a:solidFill>
              </a:rPr>
              <a:t> et al 2005) can generate more accurate forecasts than current DASs.</a:t>
            </a:r>
          </a:p>
          <a:p>
            <a:pPr eaLnBrk="1" hangingPunct="1">
              <a:buFont typeface="Wingdings" pitchFamily="2" charset="2"/>
              <a:buChar char="l"/>
              <a:defRPr/>
            </a:pPr>
            <a:r>
              <a:rPr lang="en-US" altLang="ja-JP" sz="1600" dirty="0" smtClean="0">
                <a:solidFill>
                  <a:srgbClr val="0070C0"/>
                </a:solidFill>
              </a:rPr>
              <a:t>However, there are inconsistency between key analysis errors and observation information. SOSE (Marseille 2007) can reduce this problem.</a:t>
            </a:r>
            <a:r>
              <a:rPr lang="en-US" altLang="ja-JP" sz="1800" dirty="0" smtClean="0">
                <a:solidFill>
                  <a:srgbClr val="0070C0"/>
                </a:solidFill>
              </a:rPr>
              <a:t>  </a:t>
            </a:r>
            <a:endParaRPr lang="en-US" altLang="ja-JP" sz="1800" dirty="0">
              <a:solidFill>
                <a:srgbClr val="0070C0"/>
              </a:solidFill>
            </a:endParaRPr>
          </a:p>
          <a:p>
            <a:pPr marL="0" indent="0" eaLnBrk="1" hangingPunct="1">
              <a:buNone/>
              <a:defRPr/>
            </a:pPr>
            <a:r>
              <a:rPr lang="en-US" altLang="ja-JP" sz="1800" dirty="0" smtClean="0"/>
              <a:t>Our approach</a:t>
            </a:r>
          </a:p>
          <a:p>
            <a:pPr eaLnBrk="1" hangingPunct="1">
              <a:buFont typeface="+mj-lt"/>
              <a:buAutoNum type="arabicPeriod"/>
              <a:defRPr/>
            </a:pPr>
            <a:r>
              <a:rPr lang="en-US" altLang="ja-JP" sz="1800" dirty="0" smtClean="0"/>
              <a:t>We construct the pseudo truth based on the data assimilation theory.</a:t>
            </a:r>
          </a:p>
          <a:p>
            <a:pPr eaLnBrk="1" hangingPunct="1">
              <a:buFont typeface="+mj-lt"/>
              <a:buAutoNum type="arabicPeriod"/>
              <a:defRPr/>
            </a:pPr>
            <a:r>
              <a:rPr lang="en-US" altLang="ja-JP" sz="1800" dirty="0" smtClean="0"/>
              <a:t>We </a:t>
            </a:r>
            <a:r>
              <a:rPr lang="en-US" altLang="ja-JP" sz="1800" dirty="0"/>
              <a:t>construct the pseudo truth based on </a:t>
            </a:r>
            <a:r>
              <a:rPr lang="en-US" altLang="ja-JP" sz="1800" dirty="0" smtClean="0"/>
              <a:t>ADJ-based method.</a:t>
            </a:r>
            <a:endParaRPr lang="en-US" altLang="ja-JP" sz="1800" dirty="0"/>
          </a:p>
        </p:txBody>
      </p:sp>
      <p:sp>
        <p:nvSpPr>
          <p:cNvPr id="512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6"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9" name="Rectangle 14"/>
          <p:cNvSpPr>
            <a:spLocks noGrp="1" noChangeArrowheads="1"/>
          </p:cNvSpPr>
          <p:nvPr>
            <p:ph type="title"/>
          </p:nvPr>
        </p:nvSpPr>
        <p:spPr/>
        <p:txBody>
          <a:bodyPr/>
          <a:lstStyle/>
          <a:p>
            <a:pPr eaLnBrk="1" hangingPunct="1"/>
            <a:r>
              <a:rPr lang="en-US" altLang="ja-JP" sz="3600" dirty="0" smtClean="0"/>
              <a:t>3. Analysis error estimation</a:t>
            </a:r>
          </a:p>
        </p:txBody>
      </p:sp>
      <p:sp>
        <p:nvSpPr>
          <p:cNvPr id="5130"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Tree>
    <p:extLst>
      <p:ext uri="{BB962C8B-B14F-4D97-AF65-F5344CB8AC3E}">
        <p14:creationId xmlns:p14="http://schemas.microsoft.com/office/powerpoint/2010/main" val="1493523861"/>
      </p:ext>
    </p:extLst>
  </p:cSld>
  <p:clrMapOvr>
    <a:masterClrMapping/>
  </p:clrMapOvr>
  <mc:AlternateContent xmlns:mc="http://schemas.openxmlformats.org/markup-compatibility/2006" xmlns:p14="http://schemas.microsoft.com/office/powerpoint/2010/main">
    <mc:Choice Requires="p14">
      <p:transition spd="slow" p14:dur="2000" advTm="5924"/>
    </mc:Choice>
    <mc:Fallback xmlns="">
      <p:transition spd="slow" advTm="592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179953"/>
            <a:ext cx="8229600" cy="1143000"/>
          </a:xfrm>
        </p:spPr>
        <p:txBody>
          <a:bodyPr/>
          <a:lstStyle/>
          <a:p>
            <a:r>
              <a:rPr lang="en-US" altLang="ja-JP" sz="2800" dirty="0" smtClean="0"/>
              <a:t>Data assimilation theory based method</a:t>
            </a:r>
            <a:endParaRPr lang="ja-JP" altLang="en-US" sz="2800" dirty="0"/>
          </a:p>
        </p:txBody>
      </p:sp>
      <p:sp>
        <p:nvSpPr>
          <p:cNvPr id="189443"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89447" name="Object 7"/>
          <p:cNvGraphicFramePr>
            <a:graphicFrameLocks noChangeAspect="1"/>
          </p:cNvGraphicFramePr>
          <p:nvPr>
            <p:extLst>
              <p:ext uri="{D42A27DB-BD31-4B8C-83A1-F6EECF244321}">
                <p14:modId xmlns:p14="http://schemas.microsoft.com/office/powerpoint/2010/main" val="3059559121"/>
              </p:ext>
            </p:extLst>
          </p:nvPr>
        </p:nvGraphicFramePr>
        <p:xfrm>
          <a:off x="928688" y="3429000"/>
          <a:ext cx="6788150" cy="1066800"/>
        </p:xfrm>
        <a:graphic>
          <a:graphicData uri="http://schemas.openxmlformats.org/presentationml/2006/ole">
            <mc:AlternateContent xmlns:mc="http://schemas.openxmlformats.org/markup-compatibility/2006">
              <mc:Choice xmlns:v="urn:schemas-microsoft-com:vml" Requires="v">
                <p:oleObj spid="_x0000_s50610" name="数式" r:id="rId3" imgW="3390840" imgH="533160" progId="Equation.3">
                  <p:embed/>
                </p:oleObj>
              </mc:Choice>
              <mc:Fallback>
                <p:oleObj name="数式" r:id="rId3" imgW="3390840" imgH="533160" progId="Equation.3">
                  <p:embed/>
                  <p:pic>
                    <p:nvPicPr>
                      <p:cNvPr id="0" name=""/>
                      <p:cNvPicPr>
                        <a:picLocks noChangeAspect="1" noChangeArrowheads="1"/>
                      </p:cNvPicPr>
                      <p:nvPr/>
                    </p:nvPicPr>
                    <p:blipFill>
                      <a:blip r:embed="rId4"/>
                      <a:srcRect/>
                      <a:stretch>
                        <a:fillRect/>
                      </a:stretch>
                    </p:blipFill>
                    <p:spPr bwMode="auto">
                      <a:xfrm>
                        <a:off x="928688" y="3429000"/>
                        <a:ext cx="67881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48" name="Object 8"/>
          <p:cNvGraphicFramePr>
            <a:graphicFrameLocks noChangeAspect="1"/>
          </p:cNvGraphicFramePr>
          <p:nvPr>
            <p:extLst>
              <p:ext uri="{D42A27DB-BD31-4B8C-83A1-F6EECF244321}">
                <p14:modId xmlns:p14="http://schemas.microsoft.com/office/powerpoint/2010/main" val="971275672"/>
              </p:ext>
            </p:extLst>
          </p:nvPr>
        </p:nvGraphicFramePr>
        <p:xfrm>
          <a:off x="827584" y="5949280"/>
          <a:ext cx="7153275" cy="533400"/>
        </p:xfrm>
        <a:graphic>
          <a:graphicData uri="http://schemas.openxmlformats.org/presentationml/2006/ole">
            <mc:AlternateContent xmlns:mc="http://schemas.openxmlformats.org/markup-compatibility/2006">
              <mc:Choice xmlns:v="urn:schemas-microsoft-com:vml" Requires="v">
                <p:oleObj spid="_x0000_s50611" name="数式" r:id="rId5" imgW="3581280" imgH="266400" progId="Equation.3">
                  <p:embed/>
                </p:oleObj>
              </mc:Choice>
              <mc:Fallback>
                <p:oleObj name="数式" r:id="rId5" imgW="35812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5949280"/>
                        <a:ext cx="71532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49" name="Object 9"/>
          <p:cNvGraphicFramePr>
            <a:graphicFrameLocks noChangeAspect="1"/>
          </p:cNvGraphicFramePr>
          <p:nvPr>
            <p:extLst>
              <p:ext uri="{D42A27DB-BD31-4B8C-83A1-F6EECF244321}">
                <p14:modId xmlns:p14="http://schemas.microsoft.com/office/powerpoint/2010/main" val="1383838220"/>
              </p:ext>
            </p:extLst>
          </p:nvPr>
        </p:nvGraphicFramePr>
        <p:xfrm>
          <a:off x="1316038" y="4579938"/>
          <a:ext cx="4495800" cy="400050"/>
        </p:xfrm>
        <a:graphic>
          <a:graphicData uri="http://schemas.openxmlformats.org/presentationml/2006/ole">
            <mc:AlternateContent xmlns:mc="http://schemas.openxmlformats.org/markup-compatibility/2006">
              <mc:Choice xmlns:v="urn:schemas-microsoft-com:vml" Requires="v">
                <p:oleObj spid="_x0000_s50612" name="数式" r:id="rId7" imgW="2997000" imgH="266400" progId="Equation.3">
                  <p:embed/>
                </p:oleObj>
              </mc:Choice>
              <mc:Fallback>
                <p:oleObj name="数式" r:id="rId7" imgW="2997000" imgH="266400" progId="Equation.3">
                  <p:embed/>
                  <p:pic>
                    <p:nvPicPr>
                      <p:cNvPr id="0" name=""/>
                      <p:cNvPicPr>
                        <a:picLocks noChangeAspect="1" noChangeArrowheads="1"/>
                      </p:cNvPicPr>
                      <p:nvPr/>
                    </p:nvPicPr>
                    <p:blipFill>
                      <a:blip r:embed="rId8"/>
                      <a:srcRect/>
                      <a:stretch>
                        <a:fillRect/>
                      </a:stretch>
                    </p:blipFill>
                    <p:spPr bwMode="auto">
                      <a:xfrm>
                        <a:off x="1316038" y="4579938"/>
                        <a:ext cx="44958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51" name="Text Box 11"/>
          <p:cNvSpPr txBox="1">
            <a:spLocks noChangeArrowheads="1"/>
          </p:cNvSpPr>
          <p:nvPr/>
        </p:nvSpPr>
        <p:spPr bwMode="auto">
          <a:xfrm>
            <a:off x="323850" y="3068638"/>
            <a:ext cx="4751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spcBef>
                <a:spcPct val="50000"/>
              </a:spcBef>
              <a:buFont typeface="Wingdings" pitchFamily="2" charset="2"/>
              <a:buChar char="l"/>
            </a:pPr>
            <a:r>
              <a:rPr lang="ja-JP" altLang="en-US" dirty="0"/>
              <a:t>　</a:t>
            </a:r>
            <a:r>
              <a:rPr lang="en-US" altLang="ja-JP" dirty="0" smtClean="0">
                <a:solidFill>
                  <a:schemeClr val="accent2"/>
                </a:solidFill>
              </a:rPr>
              <a:t>Add reference analysis fields information</a:t>
            </a:r>
            <a:endParaRPr lang="ja-JP" altLang="en-US" dirty="0">
              <a:solidFill>
                <a:schemeClr val="accent2"/>
              </a:solidFill>
            </a:endParaRPr>
          </a:p>
        </p:txBody>
      </p:sp>
      <p:sp>
        <p:nvSpPr>
          <p:cNvPr id="189452" name="Text Box 12"/>
          <p:cNvSpPr txBox="1">
            <a:spLocks noChangeArrowheads="1"/>
          </p:cNvSpPr>
          <p:nvPr/>
        </p:nvSpPr>
        <p:spPr bwMode="auto">
          <a:xfrm>
            <a:off x="395635" y="5165646"/>
            <a:ext cx="6624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Wingdings" pitchFamily="2" charset="2"/>
              <a:buChar char="l"/>
            </a:pPr>
            <a:r>
              <a:rPr lang="en-US" altLang="ja-JP" dirty="0" smtClean="0">
                <a:solidFill>
                  <a:schemeClr val="accent2"/>
                </a:solidFill>
              </a:rPr>
              <a:t>Analytical solution has an error covariance matrix </a:t>
            </a:r>
            <a:r>
              <a:rPr lang="en-US" altLang="ja-JP" b="1" dirty="0" smtClean="0">
                <a:solidFill>
                  <a:schemeClr val="accent2"/>
                </a:solidFill>
              </a:rPr>
              <a:t>A</a:t>
            </a:r>
            <a:r>
              <a:rPr lang="en-US" altLang="ja-JP" dirty="0" smtClean="0">
                <a:solidFill>
                  <a:schemeClr val="accent2"/>
                </a:solidFill>
              </a:rPr>
              <a:t> of reference information in Kalman gain, and forecast error in input data, as follows, </a:t>
            </a:r>
            <a:endParaRPr lang="ja-JP" altLang="en-US" dirty="0">
              <a:solidFill>
                <a:schemeClr val="accent2"/>
              </a:solidFill>
            </a:endParaRPr>
          </a:p>
        </p:txBody>
      </p:sp>
      <p:sp>
        <p:nvSpPr>
          <p:cNvPr id="189453" name="Text Box 13"/>
          <p:cNvSpPr txBox="1">
            <a:spLocks noChangeArrowheads="1"/>
          </p:cNvSpPr>
          <p:nvPr/>
        </p:nvSpPr>
        <p:spPr bwMode="auto">
          <a:xfrm>
            <a:off x="323850" y="1508274"/>
            <a:ext cx="4751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spcBef>
                <a:spcPct val="50000"/>
              </a:spcBef>
              <a:buFont typeface="Wingdings" pitchFamily="2" charset="2"/>
              <a:buChar char="l"/>
            </a:pPr>
            <a:r>
              <a:rPr lang="en-US" altLang="ja-JP" dirty="0" smtClean="0">
                <a:solidFill>
                  <a:schemeClr val="accent2"/>
                </a:solidFill>
              </a:rPr>
              <a:t>Conditional PDF</a:t>
            </a:r>
            <a:endParaRPr lang="ja-JP" altLang="en-US" dirty="0">
              <a:solidFill>
                <a:schemeClr val="accent2"/>
              </a:solidFill>
            </a:endParaRPr>
          </a:p>
        </p:txBody>
      </p:sp>
      <p:graphicFrame>
        <p:nvGraphicFramePr>
          <p:cNvPr id="189454" name="Object 14"/>
          <p:cNvGraphicFramePr>
            <a:graphicFrameLocks noChangeAspect="1"/>
          </p:cNvGraphicFramePr>
          <p:nvPr>
            <p:extLst>
              <p:ext uri="{D42A27DB-BD31-4B8C-83A1-F6EECF244321}">
                <p14:modId xmlns:p14="http://schemas.microsoft.com/office/powerpoint/2010/main" val="673103214"/>
              </p:ext>
            </p:extLst>
          </p:nvPr>
        </p:nvGraphicFramePr>
        <p:xfrm>
          <a:off x="1042988" y="1844824"/>
          <a:ext cx="3940175" cy="457200"/>
        </p:xfrm>
        <a:graphic>
          <a:graphicData uri="http://schemas.openxmlformats.org/presentationml/2006/ole">
            <mc:AlternateContent xmlns:mc="http://schemas.openxmlformats.org/markup-compatibility/2006">
              <mc:Choice xmlns:v="urn:schemas-microsoft-com:vml" Requires="v">
                <p:oleObj spid="_x0000_s50613" name="数式" r:id="rId9" imgW="1968480" imgH="228600" progId="Equation.3">
                  <p:embed/>
                </p:oleObj>
              </mc:Choice>
              <mc:Fallback>
                <p:oleObj name="数式" r:id="rId9" imgW="19684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1844824"/>
                        <a:ext cx="3940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55" name="Object 15"/>
          <p:cNvGraphicFramePr>
            <a:graphicFrameLocks noChangeAspect="1"/>
          </p:cNvGraphicFramePr>
          <p:nvPr>
            <p:extLst>
              <p:ext uri="{D42A27DB-BD31-4B8C-83A1-F6EECF244321}">
                <p14:modId xmlns:p14="http://schemas.microsoft.com/office/powerpoint/2010/main" val="584129403"/>
              </p:ext>
            </p:extLst>
          </p:nvPr>
        </p:nvGraphicFramePr>
        <p:xfrm>
          <a:off x="1043608" y="2348880"/>
          <a:ext cx="5821362" cy="479425"/>
        </p:xfrm>
        <a:graphic>
          <a:graphicData uri="http://schemas.openxmlformats.org/presentationml/2006/ole">
            <mc:AlternateContent xmlns:mc="http://schemas.openxmlformats.org/markup-compatibility/2006">
              <mc:Choice xmlns:v="urn:schemas-microsoft-com:vml" Requires="v">
                <p:oleObj spid="_x0000_s50614" name="数式" r:id="rId11" imgW="2908080" imgH="241200" progId="Equation.3">
                  <p:embed/>
                </p:oleObj>
              </mc:Choice>
              <mc:Fallback>
                <p:oleObj name="数式" r:id="rId11" imgW="29080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2348880"/>
                        <a:ext cx="5821362"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56" name="Text Box 16"/>
          <p:cNvSpPr txBox="1">
            <a:spLocks noChangeArrowheads="1"/>
          </p:cNvSpPr>
          <p:nvPr/>
        </p:nvSpPr>
        <p:spPr bwMode="auto">
          <a:xfrm>
            <a:off x="7156119" y="1844824"/>
            <a:ext cx="2197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i="1" dirty="0" smtClean="0">
                <a:solidFill>
                  <a:schemeClr val="accent2"/>
                </a:solidFill>
              </a:rPr>
              <a:t>Ordinary 4D-Var </a:t>
            </a:r>
            <a:endParaRPr lang="en-US" altLang="ja-JP" i="1" dirty="0">
              <a:solidFill>
                <a:schemeClr val="accent2"/>
              </a:solidFill>
            </a:endParaRPr>
          </a:p>
        </p:txBody>
      </p:sp>
      <p:sp>
        <p:nvSpPr>
          <p:cNvPr id="189457" name="Text Box 17"/>
          <p:cNvSpPr txBox="1">
            <a:spLocks noChangeArrowheads="1"/>
          </p:cNvSpPr>
          <p:nvPr/>
        </p:nvSpPr>
        <p:spPr bwMode="auto">
          <a:xfrm>
            <a:off x="7164288" y="2204864"/>
            <a:ext cx="18732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i="1" dirty="0" smtClean="0">
                <a:solidFill>
                  <a:schemeClr val="accent2"/>
                </a:solidFill>
              </a:rPr>
              <a:t>Extended 4D-Var  with reference analyses information</a:t>
            </a:r>
            <a:endParaRPr lang="en-US" altLang="ja-JP" i="1" dirty="0">
              <a:solidFill>
                <a:schemeClr val="accent2"/>
              </a:solidFill>
            </a:endParaRPr>
          </a:p>
        </p:txBody>
      </p:sp>
      <p:sp>
        <p:nvSpPr>
          <p:cNvPr id="189459" name="Rectangle 19"/>
          <p:cNvSpPr>
            <a:spLocks noChangeArrowheads="1"/>
          </p:cNvSpPr>
          <p:nvPr/>
        </p:nvSpPr>
        <p:spPr bwMode="auto">
          <a:xfrm>
            <a:off x="5511947" y="2204864"/>
            <a:ext cx="1489075" cy="720725"/>
          </a:xfrm>
          <a:prstGeom prst="rect">
            <a:avLst/>
          </a:prstGeom>
          <a:noFill/>
          <a:ln w="38100" algn="ctr">
            <a:solidFill>
              <a:srgbClr val="FF0000"/>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9460" name="Text Box 20"/>
          <p:cNvSpPr txBox="1">
            <a:spLocks noChangeArrowheads="1"/>
          </p:cNvSpPr>
          <p:nvPr/>
        </p:nvSpPr>
        <p:spPr bwMode="auto">
          <a:xfrm>
            <a:off x="6948264" y="3933056"/>
            <a:ext cx="2123727" cy="1692771"/>
          </a:xfrm>
          <a:prstGeom prst="rect">
            <a:avLst/>
          </a:prstGeom>
          <a:noFill/>
          <a:ln w="9525" algn="ctr">
            <a:solidFill>
              <a:schemeClr val="bg2"/>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b="1" dirty="0" smtClean="0"/>
              <a:t>X: a</a:t>
            </a:r>
            <a:r>
              <a:rPr lang="en-US" altLang="ja-JP" dirty="0" smtClean="0"/>
              <a:t>nalysis,</a:t>
            </a:r>
            <a:endParaRPr lang="en-US" altLang="ja-JP" b="1" dirty="0"/>
          </a:p>
          <a:p>
            <a:pPr algn="l">
              <a:spcBef>
                <a:spcPct val="50000"/>
              </a:spcBef>
            </a:pPr>
            <a:r>
              <a:rPr lang="en-US" altLang="ja-JP" b="1" dirty="0" smtClean="0"/>
              <a:t>Y: </a:t>
            </a:r>
            <a:r>
              <a:rPr lang="en-US" altLang="ja-JP" dirty="0" smtClean="0"/>
              <a:t>observations</a:t>
            </a:r>
            <a:endParaRPr lang="en-US" altLang="ja-JP" b="1" dirty="0"/>
          </a:p>
          <a:p>
            <a:pPr>
              <a:spcBef>
                <a:spcPct val="50000"/>
              </a:spcBef>
            </a:pPr>
            <a:r>
              <a:rPr lang="en-US" altLang="ja-JP" b="1" dirty="0" err="1" smtClean="0"/>
              <a:t>X</a:t>
            </a:r>
            <a:r>
              <a:rPr lang="en-US" altLang="ja-JP" baseline="-25000" dirty="0" err="1" smtClean="0"/>
              <a:t>b</a:t>
            </a:r>
            <a:r>
              <a:rPr lang="en-US" altLang="ja-JP" b="1" baseline="-25000" dirty="0" smtClean="0"/>
              <a:t> </a:t>
            </a:r>
            <a:r>
              <a:rPr lang="en-US" altLang="ja-JP" dirty="0" smtClean="0"/>
              <a:t>: background field</a:t>
            </a:r>
          </a:p>
          <a:p>
            <a:pPr>
              <a:spcBef>
                <a:spcPct val="50000"/>
              </a:spcBef>
            </a:pPr>
            <a:r>
              <a:rPr lang="en-US" altLang="ja-JP" b="1" dirty="0" err="1" smtClean="0"/>
              <a:t>X</a:t>
            </a:r>
            <a:r>
              <a:rPr lang="en-US" altLang="ja-JP" dirty="0" err="1" smtClean="0"/>
              <a:t>ref</a:t>
            </a:r>
            <a:r>
              <a:rPr lang="en-US" altLang="ja-JP" dirty="0" smtClean="0"/>
              <a:t>: reference analyses</a:t>
            </a:r>
            <a:endParaRPr lang="en-US" altLang="ja-JP" b="1" baseline="-25000" dirty="0"/>
          </a:p>
        </p:txBody>
      </p:sp>
    </p:spTree>
    <p:extLst>
      <p:ext uri="{BB962C8B-B14F-4D97-AF65-F5344CB8AC3E}">
        <p14:creationId xmlns:p14="http://schemas.microsoft.com/office/powerpoint/2010/main" val="3633331389"/>
      </p:ext>
    </p:extLst>
  </p:cSld>
  <p:clrMapOvr>
    <a:masterClrMapping/>
  </p:clrMapOvr>
  <mc:AlternateContent xmlns:mc="http://schemas.openxmlformats.org/markup-compatibility/2006" xmlns:p14="http://schemas.microsoft.com/office/powerpoint/2010/main">
    <mc:Choice Requires="p14">
      <p:transition spd="slow" p14:dur="2000" advTm="86180"/>
    </mc:Choice>
    <mc:Fallback xmlns="">
      <p:transition spd="slow" advTm="8618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8788" y="198438"/>
            <a:ext cx="8229600" cy="1143000"/>
          </a:xfrm>
        </p:spPr>
        <p:txBody>
          <a:bodyPr/>
          <a:lstStyle/>
          <a:p>
            <a:r>
              <a:rPr lang="en-US" altLang="ja-JP" dirty="0" smtClean="0"/>
              <a:t>Accuracy of optimized forecasts</a:t>
            </a:r>
            <a:endParaRPr lang="ja-JP" altLang="en-US" dirty="0"/>
          </a:p>
        </p:txBody>
      </p:sp>
      <p:sp>
        <p:nvSpPr>
          <p:cNvPr id="193539"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193545" name="Picture 9" descr="nodata"/>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7444" b="15363"/>
          <a:stretch/>
        </p:blipFill>
        <p:spPr bwMode="auto">
          <a:xfrm>
            <a:off x="105395" y="1876365"/>
            <a:ext cx="4573588" cy="2305111"/>
          </a:xfrm>
          <a:prstGeom prst="rect">
            <a:avLst/>
          </a:prstGeom>
          <a:noFill/>
          <a:extLst>
            <a:ext uri="{909E8E84-426E-40DD-AFC4-6F175D3DCCD1}">
              <a14:hiddenFill xmlns:a14="http://schemas.microsoft.com/office/drawing/2010/main">
                <a:solidFill>
                  <a:srgbClr val="FFFFFF"/>
                </a:solidFill>
              </a14:hiddenFill>
            </a:ext>
          </a:extLst>
        </p:spPr>
      </p:pic>
      <p:pic>
        <p:nvPicPr>
          <p:cNvPr id="193547" name="Picture 11" descr="nodata"/>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6333" r="2836" b="16197"/>
          <a:stretch/>
        </p:blipFill>
        <p:spPr bwMode="auto">
          <a:xfrm>
            <a:off x="4595342" y="1866840"/>
            <a:ext cx="4443883" cy="2314636"/>
          </a:xfrm>
          <a:prstGeom prst="rect">
            <a:avLst/>
          </a:prstGeom>
          <a:noFill/>
          <a:extLst>
            <a:ext uri="{909E8E84-426E-40DD-AFC4-6F175D3DCCD1}">
              <a14:hiddenFill xmlns:a14="http://schemas.microsoft.com/office/drawing/2010/main">
                <a:solidFill>
                  <a:srgbClr val="FFFFFF"/>
                </a:solidFill>
              </a14:hiddenFill>
            </a:ext>
          </a:extLst>
        </p:spPr>
      </p:pic>
      <p:sp>
        <p:nvSpPr>
          <p:cNvPr id="193550" name="Text Box 14"/>
          <p:cNvSpPr txBox="1">
            <a:spLocks noChangeArrowheads="1"/>
          </p:cNvSpPr>
          <p:nvPr/>
        </p:nvSpPr>
        <p:spPr bwMode="auto">
          <a:xfrm>
            <a:off x="1727220" y="4331256"/>
            <a:ext cx="4105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800" b="1" dirty="0" smtClean="0"/>
              <a:t>*</a:t>
            </a:r>
            <a:r>
              <a:rPr lang="en-US" altLang="ja-JP" sz="1800" b="1" dirty="0" smtClean="0"/>
              <a:t>Inflation factor is one.</a:t>
            </a:r>
            <a:endParaRPr lang="ja-JP" altLang="en-US" sz="1800" dirty="0"/>
          </a:p>
        </p:txBody>
      </p:sp>
      <p:sp>
        <p:nvSpPr>
          <p:cNvPr id="193551" name="Text Box 15"/>
          <p:cNvSpPr txBox="1">
            <a:spLocks noChangeArrowheads="1"/>
          </p:cNvSpPr>
          <p:nvPr/>
        </p:nvSpPr>
        <p:spPr bwMode="auto">
          <a:xfrm>
            <a:off x="1737469" y="4862770"/>
            <a:ext cx="6533157" cy="1446550"/>
          </a:xfrm>
          <a:prstGeom prst="rect">
            <a:avLst/>
          </a:prstGeom>
          <a:noFill/>
          <a:ln w="9525" algn="ctr">
            <a:no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algn="l">
              <a:defRPr kumimoji="1">
                <a:solidFill>
                  <a:schemeClr val="tx1"/>
                </a:solidFill>
                <a:latin typeface="Arial" charset="0"/>
                <a:ea typeface="ＭＳ Ｐゴシック" charset="-128"/>
              </a:defRPr>
            </a:lvl1pPr>
            <a:lvl2pPr algn="l">
              <a:defRPr kumimoji="1">
                <a:solidFill>
                  <a:schemeClr val="tx1"/>
                </a:solidFill>
                <a:latin typeface="Arial" charset="0"/>
                <a:ea typeface="ＭＳ Ｐゴシック" charset="-128"/>
              </a:defRPr>
            </a:lvl2pPr>
            <a:lvl3pPr algn="l">
              <a:defRPr kumimoji="1">
                <a:solidFill>
                  <a:schemeClr val="tx1"/>
                </a:solidFill>
                <a:latin typeface="Arial" charset="0"/>
                <a:ea typeface="ＭＳ Ｐゴシック" charset="-128"/>
              </a:defRPr>
            </a:lvl3pPr>
            <a:lvl4pPr algn="l">
              <a:defRPr kumimoji="1">
                <a:solidFill>
                  <a:schemeClr val="tx1"/>
                </a:solidFill>
                <a:latin typeface="Arial" charset="0"/>
                <a:ea typeface="ＭＳ Ｐゴシック" charset="-128"/>
              </a:defRPr>
            </a:lvl4pPr>
            <a:lvl5pPr algn="l">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marL="285750" indent="-285750">
              <a:spcBef>
                <a:spcPct val="50000"/>
              </a:spcBef>
              <a:buFont typeface="Arial" pitchFamily="34" charset="0"/>
              <a:buChar char="•"/>
            </a:pPr>
            <a:r>
              <a:rPr lang="en-US" altLang="ja-JP" dirty="0" smtClean="0"/>
              <a:t>Optimized forecast with four reference analyses of every  6hours. </a:t>
            </a:r>
          </a:p>
          <a:p>
            <a:pPr marL="285750" indent="-285750">
              <a:spcBef>
                <a:spcPct val="50000"/>
              </a:spcBef>
              <a:buFont typeface="Arial" pitchFamily="34" charset="0"/>
              <a:buChar char="•"/>
            </a:pPr>
            <a:r>
              <a:rPr lang="en-US" altLang="ja-JP" dirty="0"/>
              <a:t>Optimized forecast with </a:t>
            </a:r>
            <a:r>
              <a:rPr lang="en-US" altLang="ja-JP" dirty="0" smtClean="0"/>
              <a:t>only two reference analyses</a:t>
            </a:r>
          </a:p>
          <a:p>
            <a:pPr marL="285750" indent="-285750">
              <a:spcBef>
                <a:spcPct val="50000"/>
              </a:spcBef>
              <a:buFont typeface="Arial" pitchFamily="34" charset="0"/>
              <a:buChar char="•"/>
            </a:pPr>
            <a:r>
              <a:rPr lang="en-US" altLang="ja-JP" dirty="0" smtClean="0"/>
              <a:t>Original forecast</a:t>
            </a:r>
          </a:p>
          <a:p>
            <a:pPr marL="285750" indent="-285750">
              <a:spcBef>
                <a:spcPct val="50000"/>
              </a:spcBef>
              <a:buFont typeface="Arial" pitchFamily="34" charset="0"/>
              <a:buChar char="•"/>
            </a:pPr>
            <a:r>
              <a:rPr lang="en-US" altLang="ja-JP" dirty="0" smtClean="0"/>
              <a:t>Original forecast from 6 hours after initial.</a:t>
            </a:r>
            <a:endParaRPr lang="ja-JP" altLang="en-US" dirty="0"/>
          </a:p>
        </p:txBody>
      </p:sp>
      <p:sp>
        <p:nvSpPr>
          <p:cNvPr id="193552" name="Line 16"/>
          <p:cNvSpPr>
            <a:spLocks noChangeShapeType="1"/>
          </p:cNvSpPr>
          <p:nvPr/>
        </p:nvSpPr>
        <p:spPr bwMode="auto">
          <a:xfrm>
            <a:off x="1556350" y="5032226"/>
            <a:ext cx="504000" cy="0"/>
          </a:xfrm>
          <a:prstGeom prst="line">
            <a:avLst/>
          </a:prstGeom>
          <a:noFill/>
          <a:ln w="762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3553" name="Line 17"/>
          <p:cNvSpPr>
            <a:spLocks noChangeShapeType="1"/>
          </p:cNvSpPr>
          <p:nvPr/>
        </p:nvSpPr>
        <p:spPr bwMode="auto">
          <a:xfrm>
            <a:off x="1548701" y="5382741"/>
            <a:ext cx="503237" cy="0"/>
          </a:xfrm>
          <a:prstGeom prst="line">
            <a:avLst/>
          </a:prstGeom>
          <a:noFill/>
          <a:ln w="76200">
            <a:solidFill>
              <a:schemeClr val="folHlink"/>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3554" name="Line 18"/>
          <p:cNvSpPr>
            <a:spLocks noChangeShapeType="1"/>
          </p:cNvSpPr>
          <p:nvPr/>
        </p:nvSpPr>
        <p:spPr bwMode="auto">
          <a:xfrm>
            <a:off x="1548700" y="5752306"/>
            <a:ext cx="503238" cy="0"/>
          </a:xfrm>
          <a:prstGeom prst="line">
            <a:avLst/>
          </a:prstGeom>
          <a:noFill/>
          <a:ln w="762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3555" name="Line 19"/>
          <p:cNvSpPr>
            <a:spLocks noChangeShapeType="1"/>
          </p:cNvSpPr>
          <p:nvPr/>
        </p:nvSpPr>
        <p:spPr bwMode="auto">
          <a:xfrm>
            <a:off x="1543000" y="6136729"/>
            <a:ext cx="503237" cy="0"/>
          </a:xfrm>
          <a:prstGeom prst="line">
            <a:avLst/>
          </a:prstGeom>
          <a:noFill/>
          <a:ln w="76200">
            <a:solidFill>
              <a:srgbClr val="000099"/>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2" name="テキスト ボックス 1"/>
          <p:cNvSpPr txBox="1"/>
          <p:nvPr/>
        </p:nvSpPr>
        <p:spPr>
          <a:xfrm>
            <a:off x="506637" y="1528285"/>
            <a:ext cx="3777331" cy="338554"/>
          </a:xfrm>
          <a:prstGeom prst="rect">
            <a:avLst/>
          </a:prstGeom>
          <a:noFill/>
        </p:spPr>
        <p:txBody>
          <a:bodyPr wrap="square" rtlCol="0">
            <a:spAutoFit/>
          </a:bodyPr>
          <a:lstStyle/>
          <a:p>
            <a:pPr algn="ctr"/>
            <a:r>
              <a:rPr kumimoji="1" lang="en-US" altLang="ja-JP" dirty="0" smtClean="0"/>
              <a:t>500hPa Temperature</a:t>
            </a:r>
            <a:endParaRPr kumimoji="1" lang="ja-JP" altLang="en-US" dirty="0"/>
          </a:p>
        </p:txBody>
      </p:sp>
      <p:sp>
        <p:nvSpPr>
          <p:cNvPr id="14" name="テキスト ボックス 13"/>
          <p:cNvSpPr txBox="1"/>
          <p:nvPr/>
        </p:nvSpPr>
        <p:spPr>
          <a:xfrm>
            <a:off x="5004048" y="1537810"/>
            <a:ext cx="3777331" cy="338554"/>
          </a:xfrm>
          <a:prstGeom prst="rect">
            <a:avLst/>
          </a:prstGeom>
          <a:noFill/>
        </p:spPr>
        <p:txBody>
          <a:bodyPr wrap="square" rtlCol="0">
            <a:spAutoFit/>
          </a:bodyPr>
          <a:lstStyle/>
          <a:p>
            <a:pPr algn="ctr"/>
            <a:r>
              <a:rPr kumimoji="1" lang="en-US" altLang="ja-JP" dirty="0" smtClean="0"/>
              <a:t>250hPa Zonal </a:t>
            </a:r>
            <a:r>
              <a:rPr lang="en-US" altLang="ja-JP" dirty="0" smtClean="0"/>
              <a:t>wind</a:t>
            </a:r>
            <a:endParaRPr kumimoji="1" lang="ja-JP" altLang="en-US" dirty="0"/>
          </a:p>
        </p:txBody>
      </p:sp>
    </p:spTree>
    <p:extLst>
      <p:ext uri="{BB962C8B-B14F-4D97-AF65-F5344CB8AC3E}">
        <p14:creationId xmlns:p14="http://schemas.microsoft.com/office/powerpoint/2010/main" val="3317479547"/>
      </p:ext>
    </p:extLst>
  </p:cSld>
  <p:clrMapOvr>
    <a:masterClrMapping/>
  </p:clrMapOvr>
  <mc:AlternateContent xmlns:mc="http://schemas.openxmlformats.org/markup-compatibility/2006" xmlns:p14="http://schemas.microsoft.com/office/powerpoint/2010/main">
    <mc:Choice Requires="p14">
      <p:transition spd="slow" p14:dur="2000" advTm="16341"/>
    </mc:Choice>
    <mc:Fallback xmlns="">
      <p:transition spd="slow" advTm="1634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2800" dirty="0" smtClean="0"/>
              <a:t>Assimilation of reference analyses</a:t>
            </a:r>
            <a:endParaRPr lang="ja-JP" altLang="en-US" sz="28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503" y="1592489"/>
            <a:ext cx="4572396"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1566883"/>
            <a:ext cx="3773751"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860032" y="2938602"/>
            <a:ext cx="648072" cy="778430"/>
          </a:xfrm>
          <a:prstGeom prst="rect">
            <a:avLst/>
          </a:prstGeom>
          <a:ln w="38100">
            <a:solidFill>
              <a:srgbClr val="0033CC"/>
            </a:solidFill>
          </a:ln>
        </p:spPr>
        <p:txBody>
          <a:bodyPr rtlCol="0" anchor="ctr"/>
          <a:lstStyle/>
          <a:p>
            <a:pPr algn="ctr"/>
            <a:endParaRPr kumimoji="1" lang="ja-JP" altLang="en-US"/>
          </a:p>
        </p:txBody>
      </p:sp>
      <p:sp>
        <p:nvSpPr>
          <p:cNvPr id="8" name="テキスト ボックス 7"/>
          <p:cNvSpPr txBox="1"/>
          <p:nvPr/>
        </p:nvSpPr>
        <p:spPr>
          <a:xfrm>
            <a:off x="539552" y="5085184"/>
            <a:ext cx="7920880" cy="584775"/>
          </a:xfrm>
          <a:prstGeom prst="rect">
            <a:avLst/>
          </a:prstGeom>
          <a:noFill/>
        </p:spPr>
        <p:txBody>
          <a:bodyPr wrap="square" rtlCol="0">
            <a:spAutoFit/>
          </a:bodyPr>
          <a:lstStyle/>
          <a:p>
            <a:pPr marL="285750" indent="-285750">
              <a:buFont typeface="Wingdings" pitchFamily="2" charset="2"/>
              <a:buChar char="l"/>
            </a:pPr>
            <a:r>
              <a:rPr lang="en-US" altLang="ja-JP" dirty="0" smtClean="0"/>
              <a:t>The inflation factor dominates the fittings of analysis to observations.</a:t>
            </a:r>
          </a:p>
          <a:p>
            <a:pPr marL="285750" indent="-285750">
              <a:buFont typeface="Wingdings" pitchFamily="2" charset="2"/>
              <a:buChar char="l"/>
            </a:pPr>
            <a:r>
              <a:rPr lang="en-US" altLang="ja-JP" dirty="0" smtClean="0"/>
              <a:t>The inflation factors larger than 500 achieve good fitting nearly the original 4D-Var. </a:t>
            </a:r>
          </a:p>
        </p:txBody>
      </p:sp>
    </p:spTree>
    <p:extLst>
      <p:ext uri="{BB962C8B-B14F-4D97-AF65-F5344CB8AC3E}">
        <p14:creationId xmlns:p14="http://schemas.microsoft.com/office/powerpoint/2010/main" val="3448523616"/>
      </p:ext>
    </p:extLst>
  </p:cSld>
  <p:clrMapOvr>
    <a:masterClrMapping/>
  </p:clrMapOvr>
  <mc:AlternateContent xmlns:mc="http://schemas.openxmlformats.org/markup-compatibility/2006" xmlns:p14="http://schemas.microsoft.com/office/powerpoint/2010/main">
    <mc:Choice Requires="p14">
      <p:transition spd="slow" p14:dur="2000" advTm="92684"/>
    </mc:Choice>
    <mc:Fallback xmlns="">
      <p:transition spd="slow" advTm="9268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Two weeks statistics</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 name="テキスト ボックス 7"/>
          <p:cNvSpPr txBox="1"/>
          <p:nvPr/>
        </p:nvSpPr>
        <p:spPr>
          <a:xfrm>
            <a:off x="566171" y="5229200"/>
            <a:ext cx="7920880" cy="584775"/>
          </a:xfrm>
          <a:prstGeom prst="rect">
            <a:avLst/>
          </a:prstGeom>
          <a:noFill/>
        </p:spPr>
        <p:txBody>
          <a:bodyPr wrap="square" rtlCol="0">
            <a:spAutoFit/>
          </a:bodyPr>
          <a:lstStyle/>
          <a:p>
            <a:pPr marL="285750" indent="-285750">
              <a:buFont typeface="Wingdings" pitchFamily="2" charset="2"/>
              <a:buChar char="l"/>
            </a:pPr>
            <a:r>
              <a:rPr lang="en-US" altLang="ja-JP" dirty="0" smtClean="0"/>
              <a:t>Forecast accuracy keeps until 9days with 95% statistical significance until 6 or 7days.</a:t>
            </a:r>
          </a:p>
        </p:txBody>
      </p:sp>
      <p:pic>
        <p:nvPicPr>
          <p:cNvPr id="36866" name="Picture 2" descr="C:\Users\isibasi\AppData\Local\Temp\LW_12days_ave_z_i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7338"/>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isibasi\AppData\Local\Temp\LW_12days_ave_t_ir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557338"/>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62825"/>
      </p:ext>
    </p:extLst>
  </p:cSld>
  <p:clrMapOvr>
    <a:masterClrMapping/>
  </p:clrMapOvr>
  <mc:AlternateContent xmlns:mc="http://schemas.openxmlformats.org/markup-compatibility/2006" xmlns:p14="http://schemas.microsoft.com/office/powerpoint/2010/main">
    <mc:Choice Requires="p14">
      <p:transition spd="slow" p14:dur="2000" advTm="72633"/>
    </mc:Choice>
    <mc:Fallback xmlns="">
      <p:transition spd="slow" advTm="7263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ja-JP" dirty="0" smtClean="0"/>
              <a:t>Contents</a:t>
            </a:r>
          </a:p>
        </p:txBody>
      </p:sp>
      <p:sp>
        <p:nvSpPr>
          <p:cNvPr id="3076" name="Rectangle 3"/>
          <p:cNvSpPr>
            <a:spLocks noGrp="1" noChangeArrowheads="1"/>
          </p:cNvSpPr>
          <p:nvPr>
            <p:ph type="body" idx="1"/>
          </p:nvPr>
        </p:nvSpPr>
        <p:spPr>
          <a:xfrm>
            <a:off x="457200" y="1600200"/>
            <a:ext cx="6844016" cy="5041900"/>
          </a:xfrm>
        </p:spPr>
        <p:txBody>
          <a:bodyPr/>
          <a:lstStyle/>
          <a:p>
            <a:pPr marL="609600" indent="-609600" eaLnBrk="1" hangingPunct="1">
              <a:lnSpc>
                <a:spcPct val="90000"/>
              </a:lnSpc>
              <a:buFontTx/>
              <a:buAutoNum type="arabicPeriod"/>
            </a:pPr>
            <a:r>
              <a:rPr lang="en-US" altLang="ja-JP" sz="2800" dirty="0" smtClean="0"/>
              <a:t>Observation impact estimation</a:t>
            </a:r>
          </a:p>
          <a:p>
            <a:pPr lvl="1" indent="-342900" eaLnBrk="1" hangingPunct="1">
              <a:lnSpc>
                <a:spcPct val="90000"/>
              </a:lnSpc>
              <a:buFont typeface="Wingdings" pitchFamily="2" charset="2"/>
              <a:buChar char="l"/>
            </a:pPr>
            <a:r>
              <a:rPr lang="en-US" altLang="ja-JP" sz="1800" dirty="0" smtClean="0">
                <a:solidFill>
                  <a:srgbClr val="0033CC"/>
                </a:solidFill>
              </a:rPr>
              <a:t>Definitions</a:t>
            </a:r>
          </a:p>
          <a:p>
            <a:pPr lvl="1" indent="-342900" eaLnBrk="1" hangingPunct="1">
              <a:lnSpc>
                <a:spcPct val="90000"/>
              </a:lnSpc>
              <a:buFont typeface="Wingdings" pitchFamily="2" charset="2"/>
              <a:buChar char="l"/>
            </a:pPr>
            <a:r>
              <a:rPr lang="en-US" altLang="ja-JP" sz="1800" dirty="0" smtClean="0">
                <a:solidFill>
                  <a:srgbClr val="0033CC"/>
                </a:solidFill>
              </a:rPr>
              <a:t>ADJ (Adjoint)-based estimation</a:t>
            </a:r>
          </a:p>
          <a:p>
            <a:pPr lvl="1" indent="-342900" eaLnBrk="1" hangingPunct="1">
              <a:lnSpc>
                <a:spcPct val="90000"/>
              </a:lnSpc>
              <a:buFont typeface="Wingdings" pitchFamily="2" charset="2"/>
              <a:buChar char="l"/>
            </a:pPr>
            <a:r>
              <a:rPr lang="en-US" altLang="ja-JP" sz="1800" dirty="0" smtClean="0">
                <a:solidFill>
                  <a:srgbClr val="0033CC"/>
                </a:solidFill>
              </a:rPr>
              <a:t>TL (Tangent linear)-based estimation </a:t>
            </a:r>
          </a:p>
          <a:p>
            <a:pPr marL="609600" indent="-609600" eaLnBrk="1" hangingPunct="1">
              <a:lnSpc>
                <a:spcPct val="90000"/>
              </a:lnSpc>
              <a:buFontTx/>
              <a:buAutoNum type="arabicPeriod"/>
            </a:pPr>
            <a:r>
              <a:rPr lang="en-US" altLang="ja-JP" sz="2800" dirty="0" smtClean="0"/>
              <a:t>Error covariance matrix optimization</a:t>
            </a:r>
          </a:p>
          <a:p>
            <a:pPr lvl="1" indent="-342900" eaLnBrk="1" hangingPunct="1">
              <a:lnSpc>
                <a:spcPct val="90000"/>
              </a:lnSpc>
              <a:buFont typeface="Wingdings" pitchFamily="2" charset="2"/>
              <a:buChar char="l"/>
            </a:pPr>
            <a:r>
              <a:rPr lang="en-US" altLang="ja-JP" sz="1800" dirty="0" smtClean="0">
                <a:solidFill>
                  <a:srgbClr val="0033CC"/>
                </a:solidFill>
              </a:rPr>
              <a:t>Optimization and observation impact</a:t>
            </a:r>
          </a:p>
          <a:p>
            <a:pPr lvl="1" indent="-342900" eaLnBrk="1" hangingPunct="1">
              <a:lnSpc>
                <a:spcPct val="90000"/>
              </a:lnSpc>
              <a:buFont typeface="Wingdings" pitchFamily="2" charset="2"/>
              <a:buChar char="l"/>
            </a:pPr>
            <a:r>
              <a:rPr lang="en-US" altLang="ja-JP" sz="1800" dirty="0" smtClean="0">
                <a:solidFill>
                  <a:srgbClr val="0033CC"/>
                </a:solidFill>
              </a:rPr>
              <a:t>Sensitivity based optimization</a:t>
            </a:r>
          </a:p>
          <a:p>
            <a:pPr marL="609600" indent="-609600" eaLnBrk="1" hangingPunct="1">
              <a:lnSpc>
                <a:spcPct val="90000"/>
              </a:lnSpc>
              <a:buFont typeface="+mj-lt"/>
              <a:buAutoNum type="arabicPeriod"/>
            </a:pPr>
            <a:r>
              <a:rPr lang="en-US" altLang="ja-JP" sz="2800" dirty="0" smtClean="0"/>
              <a:t>Analysis error estimation</a:t>
            </a:r>
          </a:p>
          <a:p>
            <a:pPr lvl="1" eaLnBrk="1" hangingPunct="1">
              <a:lnSpc>
                <a:spcPct val="90000"/>
              </a:lnSpc>
              <a:buFont typeface="Wingdings" pitchFamily="2" charset="2"/>
              <a:buChar char="l"/>
            </a:pPr>
            <a:r>
              <a:rPr lang="en-US" altLang="ja-JP" sz="1800" dirty="0" smtClean="0">
                <a:solidFill>
                  <a:srgbClr val="0033CC"/>
                </a:solidFill>
              </a:rPr>
              <a:t>Data assimilation theory based method </a:t>
            </a:r>
          </a:p>
          <a:p>
            <a:pPr marL="571500" indent="-514350" eaLnBrk="1" hangingPunct="1">
              <a:lnSpc>
                <a:spcPct val="90000"/>
              </a:lnSpc>
              <a:buFont typeface="+mj-lt"/>
              <a:buAutoNum type="arabicPeriod"/>
            </a:pPr>
            <a:r>
              <a:rPr lang="en-US" altLang="ja-JP" sz="2800" dirty="0" smtClean="0"/>
              <a:t>Summary</a:t>
            </a:r>
          </a:p>
        </p:txBody>
      </p:sp>
      <p:sp>
        <p:nvSpPr>
          <p:cNvPr id="3077"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078" name="Rectangle 5"/>
          <p:cNvSpPr>
            <a:spLocks noChangeArrowheads="1"/>
          </p:cNvSpPr>
          <p:nvPr/>
        </p:nvSpPr>
        <p:spPr bwMode="auto">
          <a:xfrm rot="770056">
            <a:off x="7372105" y="2830238"/>
            <a:ext cx="719138" cy="719137"/>
          </a:xfrm>
          <a:prstGeom prst="rect">
            <a:avLst/>
          </a:prstGeom>
          <a:gradFill rotWithShape="1">
            <a:gsLst>
              <a:gs pos="0">
                <a:srgbClr val="000047"/>
              </a:gs>
              <a:gs pos="100000">
                <a:srgbClr val="000099">
                  <a:alpha val="4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079" name="Rectangle 6"/>
          <p:cNvSpPr>
            <a:spLocks noChangeArrowheads="1"/>
          </p:cNvSpPr>
          <p:nvPr/>
        </p:nvSpPr>
        <p:spPr bwMode="auto">
          <a:xfrm rot="-1172220">
            <a:off x="8040042" y="3774834"/>
            <a:ext cx="792163" cy="720725"/>
          </a:xfrm>
          <a:prstGeom prst="rect">
            <a:avLst/>
          </a:prstGeom>
          <a:gradFill rotWithShape="1">
            <a:gsLst>
              <a:gs pos="0">
                <a:srgbClr val="760000"/>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080" name="AutoShape 7"/>
          <p:cNvSpPr>
            <a:spLocks noChangeArrowheads="1"/>
          </p:cNvSpPr>
          <p:nvPr/>
        </p:nvSpPr>
        <p:spPr bwMode="auto">
          <a:xfrm rot="-996165">
            <a:off x="7967812" y="1919834"/>
            <a:ext cx="936625" cy="720725"/>
          </a:xfrm>
          <a:prstGeom prst="triangle">
            <a:avLst>
              <a:gd name="adj" fmla="val 48306"/>
            </a:avLst>
          </a:prstGeom>
          <a:gradFill rotWithShape="1">
            <a:gsLst>
              <a:gs pos="0">
                <a:srgbClr val="7575BA"/>
              </a:gs>
              <a:gs pos="100000">
                <a:srgbClr val="00008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endParaRPr lang="ja-JP" altLang="en-US"/>
          </a:p>
        </p:txBody>
      </p:sp>
      <p:sp>
        <p:nvSpPr>
          <p:cNvPr id="3081" name="AutoShape 8"/>
          <p:cNvSpPr>
            <a:spLocks noChangeArrowheads="1"/>
          </p:cNvSpPr>
          <p:nvPr/>
        </p:nvSpPr>
        <p:spPr bwMode="auto">
          <a:xfrm rot="1173120">
            <a:off x="7350897" y="4444567"/>
            <a:ext cx="936625" cy="720725"/>
          </a:xfrm>
          <a:prstGeom prst="triangle">
            <a:avLst>
              <a:gd name="adj" fmla="val 50000"/>
            </a:avLst>
          </a:prstGeom>
          <a:gradFill rotWithShape="1">
            <a:gsLst>
              <a:gs pos="0">
                <a:srgbClr val="760000"/>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endParaRPr lang="ja-JP" altLang="en-US"/>
          </a:p>
        </p:txBody>
      </p:sp>
      <p:sp>
        <p:nvSpPr>
          <p:cNvPr id="4" name="テキスト ボックス 3"/>
          <p:cNvSpPr txBox="1"/>
          <p:nvPr/>
        </p:nvSpPr>
        <p:spPr>
          <a:xfrm>
            <a:off x="1259632" y="2636912"/>
            <a:ext cx="4176464" cy="369332"/>
          </a:xfrm>
          <a:prstGeom prst="rect">
            <a:avLst/>
          </a:prstGeom>
          <a:solidFill>
            <a:schemeClr val="accent2"/>
          </a:solidFill>
        </p:spPr>
        <p:txBody>
          <a:bodyPr wrap="square" rtlCol="0">
            <a:spAutoFit/>
          </a:bodyPr>
          <a:lstStyle/>
          <a:p>
            <a:pPr marL="0" lvl="1"/>
            <a:r>
              <a:rPr lang="en-US" altLang="ja-JP" sz="1800" i="1" dirty="0">
                <a:solidFill>
                  <a:schemeClr val="bg1"/>
                </a:solidFill>
              </a:rPr>
              <a:t>TL (Tangent linear)-based </a:t>
            </a:r>
            <a:r>
              <a:rPr lang="en-US" altLang="ja-JP" sz="1800" i="1" dirty="0" smtClean="0">
                <a:solidFill>
                  <a:schemeClr val="bg1"/>
                </a:solidFill>
              </a:rPr>
              <a:t>estimation</a:t>
            </a:r>
            <a:endParaRPr kumimoji="1" lang="ja-JP" altLang="en-US" i="1" dirty="0">
              <a:solidFill>
                <a:schemeClr val="bg1"/>
              </a:solidFill>
            </a:endParaRPr>
          </a:p>
        </p:txBody>
      </p:sp>
      <p:sp>
        <p:nvSpPr>
          <p:cNvPr id="12" name="テキスト ボックス 11"/>
          <p:cNvSpPr txBox="1"/>
          <p:nvPr/>
        </p:nvSpPr>
        <p:spPr>
          <a:xfrm>
            <a:off x="1259632" y="4505352"/>
            <a:ext cx="4176464" cy="369332"/>
          </a:xfrm>
          <a:prstGeom prst="rect">
            <a:avLst/>
          </a:prstGeom>
          <a:solidFill>
            <a:schemeClr val="accent2"/>
          </a:solidFill>
        </p:spPr>
        <p:txBody>
          <a:bodyPr wrap="square" rtlCol="0">
            <a:spAutoFit/>
          </a:bodyPr>
          <a:lstStyle/>
          <a:p>
            <a:pPr marL="0" lvl="1"/>
            <a:r>
              <a:rPr lang="en-US" altLang="ja-JP" sz="1800" i="1" dirty="0" smtClean="0">
                <a:solidFill>
                  <a:schemeClr val="bg1"/>
                </a:solidFill>
              </a:rPr>
              <a:t>Data assimilation theory based method</a:t>
            </a:r>
            <a:endParaRPr kumimoji="1" lang="ja-JP" altLang="en-US"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1685"/>
    </mc:Choice>
    <mc:Fallback xmlns="">
      <p:transition spd="slow" advTm="11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pic>
        <p:nvPicPr>
          <p:cNvPr id="160805" name="Picture 37"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072000</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2665890032"/>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072012</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1605925714"/>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072100</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1605925714"/>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072112</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1605925714"/>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5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072200</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1605925714"/>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072212</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4247938520"/>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9"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0792" name="Text Box 24"/>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60806" name="Rectangle 38"/>
          <p:cNvSpPr>
            <a:spLocks noGrp="1" noChangeArrowheads="1"/>
          </p:cNvSpPr>
          <p:nvPr>
            <p:ph type="title"/>
          </p:nvPr>
        </p:nvSpPr>
        <p:spPr>
          <a:xfrm>
            <a:off x="0" y="116632"/>
            <a:ext cx="9144000" cy="494928"/>
          </a:xfrm>
          <a:noFill/>
          <a:ln/>
        </p:spPr>
        <p:txBody>
          <a:bodyPr/>
          <a:lstStyle/>
          <a:p>
            <a:r>
              <a:rPr lang="en-US" altLang="ja-JP" sz="2400" dirty="0" smtClean="0"/>
              <a:t>Optimized analysis increments and background error</a:t>
            </a:r>
            <a:endParaRPr lang="ja-JP" altLang="en-US" sz="2400" dirty="0"/>
          </a:p>
        </p:txBody>
      </p:sp>
      <p:sp>
        <p:nvSpPr>
          <p:cNvPr id="7" name="Rectangle 38"/>
          <p:cNvSpPr txBox="1">
            <a:spLocks noChangeArrowheads="1"/>
          </p:cNvSpPr>
          <p:nvPr/>
        </p:nvSpPr>
        <p:spPr bwMode="auto">
          <a:xfrm>
            <a:off x="1691680" y="485800"/>
            <a:ext cx="5760640" cy="4949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400" dirty="0" smtClean="0"/>
              <a:t>072300</a:t>
            </a:r>
            <a:endParaRPr lang="ja-JP" altLang="en-US" sz="2400" dirty="0"/>
          </a:p>
        </p:txBody>
      </p:sp>
      <p:sp>
        <p:nvSpPr>
          <p:cNvPr id="8" name="Text Box 6"/>
          <p:cNvSpPr txBox="1">
            <a:spLocks noChangeArrowheads="1"/>
          </p:cNvSpPr>
          <p:nvPr/>
        </p:nvSpPr>
        <p:spPr bwMode="auto">
          <a:xfrm>
            <a:off x="323528" y="5411450"/>
            <a:ext cx="8496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spcBef>
                <a:spcPct val="50000"/>
              </a:spcBef>
              <a:buFont typeface="Wingdings" pitchFamily="2" charset="2"/>
              <a:buChar char="l"/>
            </a:pPr>
            <a:r>
              <a:rPr lang="en-US" altLang="ja-JP" dirty="0" smtClean="0"/>
              <a:t>Color shade: Optimized increments, red=plus, blue=minus.</a:t>
            </a:r>
          </a:p>
          <a:p>
            <a:pPr marL="285750" indent="-285750" algn="l">
              <a:spcBef>
                <a:spcPct val="50000"/>
              </a:spcBef>
              <a:buFont typeface="Wingdings" pitchFamily="2" charset="2"/>
              <a:buChar char="l"/>
            </a:pPr>
            <a:r>
              <a:rPr lang="en-US" altLang="ja-JP" dirty="0" smtClean="0"/>
              <a:t>Green contour: 500hPa height.</a:t>
            </a:r>
          </a:p>
          <a:p>
            <a:pPr marL="285750" indent="-285750" algn="l">
              <a:spcBef>
                <a:spcPct val="50000"/>
              </a:spcBef>
              <a:buFont typeface="Wingdings" pitchFamily="2" charset="2"/>
              <a:buChar char="l"/>
            </a:pPr>
            <a:r>
              <a:rPr lang="en-US" altLang="ja-JP" dirty="0" smtClean="0"/>
              <a:t>Black contour: Integrated background error, solid lines=plus, dotted lines=minus.</a:t>
            </a:r>
          </a:p>
          <a:p>
            <a:pPr algn="l">
              <a:spcBef>
                <a:spcPct val="50000"/>
              </a:spcBef>
            </a:pPr>
            <a:endParaRPr lang="ja-JP" altLang="en-US" dirty="0"/>
          </a:p>
        </p:txBody>
      </p:sp>
    </p:spTree>
    <p:extLst>
      <p:ext uri="{BB962C8B-B14F-4D97-AF65-F5344CB8AC3E}">
        <p14:creationId xmlns:p14="http://schemas.microsoft.com/office/powerpoint/2010/main" val="1605925714"/>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5587" name="Text Box 3"/>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95589" name="Rectangle 5"/>
          <p:cNvSpPr>
            <a:spLocks noGrp="1" noChangeArrowheads="1"/>
          </p:cNvSpPr>
          <p:nvPr>
            <p:ph type="title"/>
          </p:nvPr>
        </p:nvSpPr>
        <p:spPr>
          <a:xfrm>
            <a:off x="395288" y="2420938"/>
            <a:ext cx="8229600" cy="1143000"/>
          </a:xfrm>
          <a:noFill/>
          <a:ln/>
        </p:spPr>
        <p:txBody>
          <a:bodyPr/>
          <a:lstStyle/>
          <a:p>
            <a:r>
              <a:rPr lang="en-US" altLang="ja-JP" sz="3200" dirty="0" smtClean="0"/>
              <a:t>Comparison between original analysis and optimized analysis</a:t>
            </a:r>
            <a:endParaRPr lang="ja-JP" altLang="en-US" sz="3200" dirty="0"/>
          </a:p>
        </p:txBody>
      </p:sp>
    </p:spTree>
    <p:extLst>
      <p:ext uri="{BB962C8B-B14F-4D97-AF65-F5344CB8AC3E}">
        <p14:creationId xmlns:p14="http://schemas.microsoft.com/office/powerpoint/2010/main" val="707265937"/>
      </p:ext>
    </p:extLst>
  </p:cSld>
  <p:clrMapOvr>
    <a:masterClrMapping/>
  </p:clrMapOvr>
  <mc:AlternateContent xmlns:mc="http://schemas.openxmlformats.org/markup-compatibility/2006" xmlns:p14="http://schemas.microsoft.com/office/powerpoint/2010/main">
    <mc:Choice Requires="p14">
      <p:transition spd="slow" p14:dur="2000" advTm="1255"/>
    </mc:Choice>
    <mc:Fallback xmlns="">
      <p:transition spd="slow" advTm="125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6611" name="Text Box 3"/>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pic>
        <p:nvPicPr>
          <p:cNvPr id="196613" name="Picture 5"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96614" name="Rectangle 6"/>
          <p:cNvSpPr>
            <a:spLocks noGrp="1" noChangeArrowheads="1"/>
          </p:cNvSpPr>
          <p:nvPr>
            <p:ph type="title"/>
          </p:nvPr>
        </p:nvSpPr>
        <p:spPr>
          <a:xfrm>
            <a:off x="395288" y="0"/>
            <a:ext cx="8229600" cy="1143000"/>
          </a:xfrm>
          <a:noFill/>
          <a:ln/>
        </p:spPr>
        <p:txBody>
          <a:bodyPr/>
          <a:lstStyle/>
          <a:p>
            <a:r>
              <a:rPr lang="en-US" altLang="ja-JP" sz="3200" dirty="0" smtClean="0"/>
              <a:t>Optimized :FT48 </a:t>
            </a:r>
            <a:r>
              <a:rPr lang="en-US" altLang="ja-JP" sz="3200" dirty="0"/>
              <a:t>500hPa T</a:t>
            </a:r>
          </a:p>
        </p:txBody>
      </p:sp>
    </p:spTree>
    <p:extLst>
      <p:ext uri="{BB962C8B-B14F-4D97-AF65-F5344CB8AC3E}">
        <p14:creationId xmlns:p14="http://schemas.microsoft.com/office/powerpoint/2010/main" val="120461742"/>
      </p:ext>
    </p:extLst>
  </p:cSld>
  <p:clrMapOvr>
    <a:masterClrMapping/>
  </p:clrMapOvr>
  <mc:AlternateContent xmlns:mc="http://schemas.openxmlformats.org/markup-compatibility/2006" xmlns:p14="http://schemas.microsoft.com/office/powerpoint/2010/main">
    <mc:Choice Requires="p14">
      <p:transition spd="slow" p14:dur="2000" advTm="283"/>
    </mc:Choice>
    <mc:Fallback xmlns="">
      <p:transition spd="slow" advTm="28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7635" name="Text Box 3"/>
          <p:cNvSpPr txBox="1">
            <a:spLocks noChangeArrowheads="1"/>
          </p:cNvSpPr>
          <p:nvPr/>
        </p:nvSpPr>
        <p:spPr bwMode="auto">
          <a:xfrm>
            <a:off x="3111500" y="2886075"/>
            <a:ext cx="184150"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pic>
        <p:nvPicPr>
          <p:cNvPr id="197639" name="Picture 7" descr="no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97637" name="Rectangle 5"/>
          <p:cNvSpPr>
            <a:spLocks noGrp="1" noChangeArrowheads="1"/>
          </p:cNvSpPr>
          <p:nvPr>
            <p:ph type="title"/>
          </p:nvPr>
        </p:nvSpPr>
        <p:spPr>
          <a:xfrm>
            <a:off x="395288" y="0"/>
            <a:ext cx="8229600" cy="1143000"/>
          </a:xfrm>
          <a:noFill/>
          <a:ln/>
        </p:spPr>
        <p:txBody>
          <a:bodyPr/>
          <a:lstStyle/>
          <a:p>
            <a:r>
              <a:rPr lang="en-US" altLang="ja-JP" sz="3200" dirty="0" smtClean="0"/>
              <a:t>Original: FT48 </a:t>
            </a:r>
            <a:r>
              <a:rPr lang="en-US" altLang="ja-JP" sz="3200" dirty="0"/>
              <a:t>500hPa T</a:t>
            </a:r>
          </a:p>
        </p:txBody>
      </p:sp>
    </p:spTree>
    <p:extLst>
      <p:ext uri="{BB962C8B-B14F-4D97-AF65-F5344CB8AC3E}">
        <p14:creationId xmlns:p14="http://schemas.microsoft.com/office/powerpoint/2010/main" val="1831421263"/>
      </p:ext>
    </p:extLst>
  </p:cSld>
  <p:clrMapOvr>
    <a:masterClrMapping/>
  </p:clrMapOvr>
  <mc:AlternateContent xmlns:mc="http://schemas.openxmlformats.org/markup-compatibility/2006" xmlns:p14="http://schemas.microsoft.com/office/powerpoint/2010/main">
    <mc:Choice Requires="p14">
      <p:transition spd="slow" p14:dur="2000" advTm="5414"/>
    </mc:Choice>
    <mc:Fallback xmlns="">
      <p:transition spd="slow" advTm="54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タイトル 1"/>
          <p:cNvSpPr>
            <a:spLocks noGrp="1"/>
          </p:cNvSpPr>
          <p:nvPr>
            <p:ph type="title"/>
          </p:nvPr>
        </p:nvSpPr>
        <p:spPr>
          <a:xfrm>
            <a:off x="0" y="2420888"/>
            <a:ext cx="9144000" cy="1143000"/>
          </a:xfrm>
        </p:spPr>
        <p:txBody>
          <a:bodyPr/>
          <a:lstStyle/>
          <a:p>
            <a:r>
              <a:rPr lang="en-US" altLang="ja-JP" dirty="0"/>
              <a:t>1. </a:t>
            </a:r>
            <a:r>
              <a:rPr lang="en-US" altLang="ja-JP" dirty="0">
                <a:solidFill>
                  <a:schemeClr val="tx1"/>
                </a:solidFill>
              </a:rPr>
              <a:t>Observation impact estimation</a:t>
            </a:r>
            <a:endParaRPr kumimoji="1" lang="ja-JP" altLang="en-US" dirty="0">
              <a:solidFill>
                <a:schemeClr val="tx1"/>
              </a:solidFill>
            </a:endParaRPr>
          </a:p>
        </p:txBody>
      </p:sp>
    </p:spTree>
    <p:extLst>
      <p:ext uri="{BB962C8B-B14F-4D97-AF65-F5344CB8AC3E}">
        <p14:creationId xmlns:p14="http://schemas.microsoft.com/office/powerpoint/2010/main" val="1660454612"/>
      </p:ext>
    </p:extLst>
  </p:cSld>
  <p:clrMapOvr>
    <a:masterClrMapping/>
  </p:clrMapOvr>
  <mc:AlternateContent xmlns:mc="http://schemas.openxmlformats.org/markup-compatibility/2006" xmlns:p14="http://schemas.microsoft.com/office/powerpoint/2010/main">
    <mc:Choice Requires="p14">
      <p:transition spd="slow" p14:dur="2000" advTm="92684"/>
    </mc:Choice>
    <mc:Fallback xmlns="">
      <p:transition spd="slow" advTm="9268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normAutofit/>
          </a:bodyPr>
          <a:lstStyle/>
          <a:p>
            <a:pPr eaLnBrk="1" hangingPunct="1"/>
            <a:r>
              <a:rPr lang="en-US" altLang="ja-JP" sz="3600" dirty="0"/>
              <a:t>Pseudo truth </a:t>
            </a:r>
            <a:r>
              <a:rPr lang="en-US" altLang="ja-JP" sz="3600" dirty="0" smtClean="0"/>
              <a:t>with ADJ-based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9126" r="2499" b="2167"/>
          <a:stretch/>
        </p:blipFill>
        <p:spPr>
          <a:xfrm>
            <a:off x="5234533" y="2001664"/>
            <a:ext cx="3703796" cy="3075136"/>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9500" r="1875" b="2500"/>
          <a:stretch/>
        </p:blipFill>
        <p:spPr>
          <a:xfrm>
            <a:off x="1392610" y="2020515"/>
            <a:ext cx="3714274" cy="3064669"/>
          </a:xfrm>
          <a:prstGeom prst="rect">
            <a:avLst/>
          </a:prstGeom>
        </p:spPr>
      </p:pic>
      <p:grpSp>
        <p:nvGrpSpPr>
          <p:cNvPr id="18" name="グループ化 11"/>
          <p:cNvGrpSpPr>
            <a:grpSpLocks/>
          </p:cNvGrpSpPr>
          <p:nvPr/>
        </p:nvGrpSpPr>
        <p:grpSpPr bwMode="auto">
          <a:xfrm>
            <a:off x="573088" y="2671763"/>
            <a:ext cx="647700" cy="663575"/>
            <a:chOff x="323528" y="2671763"/>
            <a:chExt cx="648072" cy="664143"/>
          </a:xfrm>
        </p:grpSpPr>
        <p:cxnSp>
          <p:nvCxnSpPr>
            <p:cNvPr id="19" name="直線矢印コネクタ 4"/>
            <p:cNvCxnSpPr>
              <a:cxnSpLocks noChangeShapeType="1"/>
            </p:cNvCxnSpPr>
            <p:nvPr/>
          </p:nvCxnSpPr>
          <p:spPr bwMode="auto">
            <a:xfrm flipV="1">
              <a:off x="323528" y="2671763"/>
              <a:ext cx="0" cy="66414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9"/>
            <p:cNvCxnSpPr>
              <a:cxnSpLocks noChangeShapeType="1"/>
            </p:cNvCxnSpPr>
            <p:nvPr/>
          </p:nvCxnSpPr>
          <p:spPr bwMode="auto">
            <a:xfrm>
              <a:off x="323528" y="3335906"/>
              <a:ext cx="648072"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テキスト ボックス 10"/>
          <p:cNvSpPr txBox="1">
            <a:spLocks noChangeArrowheads="1"/>
          </p:cNvSpPr>
          <p:nvPr/>
        </p:nvSpPr>
        <p:spPr bwMode="auto">
          <a:xfrm>
            <a:off x="465138" y="34512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a:t>Forecast time (3days)</a:t>
            </a:r>
            <a:endParaRPr lang="ja-JP" altLang="en-US" sz="1200"/>
          </a:p>
        </p:txBody>
      </p:sp>
      <p:sp>
        <p:nvSpPr>
          <p:cNvPr id="22" name="テキスト ボックス 21"/>
          <p:cNvSpPr txBox="1">
            <a:spLocks noChangeArrowheads="1"/>
          </p:cNvSpPr>
          <p:nvPr/>
        </p:nvSpPr>
        <p:spPr bwMode="auto">
          <a:xfrm rot="-5400000">
            <a:off x="-465931" y="2810669"/>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Pressure </a:t>
            </a:r>
          </a:p>
          <a:p>
            <a:pPr algn="ctr" eaLnBrk="1" hangingPunct="1"/>
            <a:r>
              <a:rPr lang="en-US" altLang="ja-JP" sz="1200" dirty="0"/>
              <a:t>(1000 - </a:t>
            </a:r>
            <a:r>
              <a:rPr lang="en-US" altLang="ja-JP" sz="1200" dirty="0" smtClean="0"/>
              <a:t>1 </a:t>
            </a:r>
            <a:r>
              <a:rPr lang="en-US" altLang="ja-JP" sz="1200" dirty="0" err="1"/>
              <a:t>hPa</a:t>
            </a:r>
            <a:r>
              <a:rPr lang="en-US" altLang="ja-JP" sz="1200" dirty="0"/>
              <a:t>)</a:t>
            </a:r>
            <a:endParaRPr lang="ja-JP" altLang="en-US" sz="1200" dirty="0"/>
          </a:p>
        </p:txBody>
      </p:sp>
      <p:sp>
        <p:nvSpPr>
          <p:cNvPr id="23" name="Text Box 17"/>
          <p:cNvSpPr txBox="1">
            <a:spLocks noChangeArrowheads="1"/>
          </p:cNvSpPr>
          <p:nvPr/>
        </p:nvSpPr>
        <p:spPr bwMode="auto">
          <a:xfrm>
            <a:off x="5283200" y="1579563"/>
            <a:ext cx="3681413"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a:t>Improvement rate: Zonal wind</a:t>
            </a:r>
          </a:p>
        </p:txBody>
      </p:sp>
      <p:sp>
        <p:nvSpPr>
          <p:cNvPr id="24" name="Text Box 17"/>
          <p:cNvSpPr txBox="1">
            <a:spLocks noChangeArrowheads="1"/>
          </p:cNvSpPr>
          <p:nvPr/>
        </p:nvSpPr>
        <p:spPr bwMode="auto">
          <a:xfrm>
            <a:off x="1403350" y="1557338"/>
            <a:ext cx="3529013"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a:t>Improvement rate: </a:t>
            </a:r>
            <a:r>
              <a:rPr lang="en-US" altLang="ja-JP" sz="1800" dirty="0" smtClean="0"/>
              <a:t>Height</a:t>
            </a:r>
            <a:endParaRPr lang="en-US" altLang="ja-JP" sz="1800" dirty="0"/>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7499" y="5236010"/>
            <a:ext cx="2154068" cy="16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79858"/>
      </p:ext>
    </p:extLst>
  </p:cSld>
  <p:clrMapOvr>
    <a:masterClrMapping/>
  </p:clrMapOvr>
  <mc:AlternateContent xmlns:mc="http://schemas.openxmlformats.org/markup-compatibility/2006" xmlns:p14="http://schemas.microsoft.com/office/powerpoint/2010/main">
    <mc:Choice Requires="p14">
      <p:transition spd="slow" p14:dur="2000" advTm="9892"/>
    </mc:Choice>
    <mc:Fallback xmlns="">
      <p:transition spd="slow" advTm="989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normAutofit/>
          </a:bodyPr>
          <a:lstStyle/>
          <a:p>
            <a:pPr eaLnBrk="1" hangingPunct="1"/>
            <a:r>
              <a:rPr lang="en-US" altLang="ja-JP" sz="3600" dirty="0" smtClean="0"/>
              <a:t>Maxwell demon ?</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 name="テキスト ボックス 1"/>
          <p:cNvSpPr txBox="1"/>
          <p:nvPr/>
        </p:nvSpPr>
        <p:spPr>
          <a:xfrm>
            <a:off x="323528" y="4688135"/>
            <a:ext cx="3842717" cy="1815882"/>
          </a:xfrm>
          <a:prstGeom prst="rect">
            <a:avLst/>
          </a:prstGeom>
          <a:noFill/>
        </p:spPr>
        <p:txBody>
          <a:bodyPr wrap="square" rtlCol="0">
            <a:spAutoFit/>
          </a:bodyPr>
          <a:lstStyle/>
          <a:p>
            <a:r>
              <a:rPr lang="en-US" altLang="ja-JP" dirty="0" smtClean="0"/>
              <a:t>Lets think about a system on thermal equilibrium at temperature T. We know only statistical property of the system, temperature T. While, </a:t>
            </a:r>
            <a:r>
              <a:rPr lang="en-US" altLang="ja-JP" dirty="0"/>
              <a:t>i</a:t>
            </a:r>
            <a:r>
              <a:rPr lang="en-US" altLang="ja-JP" dirty="0" smtClean="0"/>
              <a:t>f we can know velocity </a:t>
            </a:r>
            <a:r>
              <a:rPr lang="en-US" altLang="ja-JP" dirty="0"/>
              <a:t>of each particle, </a:t>
            </a:r>
            <a:r>
              <a:rPr lang="en-US" altLang="ja-JP" dirty="0" smtClean="0"/>
              <a:t>we can get usable energy from this max entropy state, This is the Maxwell demon.</a:t>
            </a:r>
            <a:endParaRPr kumimoji="1" lang="ja-JP" altLang="en-US" dirty="0"/>
          </a:p>
        </p:txBody>
      </p:sp>
      <p:sp>
        <p:nvSpPr>
          <p:cNvPr id="4" name="円/楕円 3"/>
          <p:cNvSpPr/>
          <p:nvPr/>
        </p:nvSpPr>
        <p:spPr>
          <a:xfrm>
            <a:off x="5239494" y="206084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652120" y="2564259"/>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946873" y="285229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300192" y="1916832"/>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156176" y="282689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527526" y="307999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760293" y="2084487"/>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452320" y="3265537"/>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864946" y="376894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159699" y="4056980"/>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8513018" y="312152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369002" y="4031580"/>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740352" y="4284687"/>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973119" y="3289176"/>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88024" y="1700808"/>
            <a:ext cx="2016224" cy="1852761"/>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020272" y="2942650"/>
            <a:ext cx="2016224" cy="1852761"/>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88024" y="3638355"/>
            <a:ext cx="1987624" cy="830997"/>
          </a:xfrm>
          <a:prstGeom prst="rect">
            <a:avLst/>
          </a:prstGeom>
          <a:noFill/>
        </p:spPr>
        <p:txBody>
          <a:bodyPr wrap="square" rtlCol="0">
            <a:spAutoFit/>
          </a:bodyPr>
          <a:lstStyle/>
          <a:p>
            <a:r>
              <a:rPr lang="en-US" altLang="ja-JP" dirty="0" smtClean="0"/>
              <a:t>We know only </a:t>
            </a:r>
            <a:r>
              <a:rPr lang="en-US" altLang="ja-JP" dirty="0"/>
              <a:t>s</a:t>
            </a:r>
            <a:r>
              <a:rPr kumimoji="1" lang="en-US" altLang="ja-JP" dirty="0" smtClean="0"/>
              <a:t>tatistical  property of data, R and B.</a:t>
            </a:r>
            <a:endParaRPr kumimoji="1" lang="ja-JP" altLang="en-US" dirty="0"/>
          </a:p>
        </p:txBody>
      </p:sp>
      <p:sp>
        <p:nvSpPr>
          <p:cNvPr id="38" name="テキスト ボックス 37"/>
          <p:cNvSpPr txBox="1"/>
          <p:nvPr/>
        </p:nvSpPr>
        <p:spPr>
          <a:xfrm>
            <a:off x="6952717" y="4941168"/>
            <a:ext cx="2191283" cy="1200329"/>
          </a:xfrm>
          <a:prstGeom prst="rect">
            <a:avLst/>
          </a:prstGeom>
          <a:noFill/>
        </p:spPr>
        <p:txBody>
          <a:bodyPr wrap="square" rtlCol="0">
            <a:spAutoFit/>
          </a:bodyPr>
          <a:lstStyle/>
          <a:p>
            <a:r>
              <a:rPr lang="en-US" altLang="ja-JP" dirty="0" smtClean="0"/>
              <a:t>We know property of each observation and can use this information. </a:t>
            </a:r>
            <a:endParaRPr kumimoji="1" lang="ja-JP" altLang="en-US" dirty="0"/>
          </a:p>
        </p:txBody>
      </p:sp>
      <p:pic>
        <p:nvPicPr>
          <p:cNvPr id="368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67" r="13578"/>
          <a:stretch/>
        </p:blipFill>
        <p:spPr bwMode="auto">
          <a:xfrm>
            <a:off x="-3" y="1592510"/>
            <a:ext cx="4738617"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765573"/>
      </p:ext>
    </p:extLst>
  </p:cSld>
  <p:clrMapOvr>
    <a:masterClrMapping/>
  </p:clrMapOvr>
  <mc:AlternateContent xmlns:mc="http://schemas.openxmlformats.org/markup-compatibility/2006" xmlns:p14="http://schemas.microsoft.com/office/powerpoint/2010/main">
    <mc:Choice Requires="p14">
      <p:transition spd="slow" p14:dur="2000" advTm="32879"/>
    </mc:Choice>
    <mc:Fallback xmlns="">
      <p:transition spd="slow" advTm="3287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altLang="ja-JP" sz="3600" dirty="0" smtClean="0">
                <a:solidFill>
                  <a:schemeClr val="tx1"/>
                </a:solidFill>
              </a:rPr>
              <a:t>Summary</a:t>
            </a:r>
            <a:endParaRPr lang="en-US" altLang="ja-JP" sz="2800" dirty="0" smtClean="0"/>
          </a:p>
        </p:txBody>
      </p:sp>
      <p:sp>
        <p:nvSpPr>
          <p:cNvPr id="14340"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076" name="Rectangle 3"/>
          <p:cNvSpPr>
            <a:spLocks noGrp="1" noChangeArrowheads="1"/>
          </p:cNvSpPr>
          <p:nvPr>
            <p:ph type="body" idx="1"/>
          </p:nvPr>
        </p:nvSpPr>
        <p:spPr>
          <a:xfrm>
            <a:off x="426243" y="908720"/>
            <a:ext cx="8291513" cy="5472608"/>
          </a:xfrm>
          <a:solidFill>
            <a:schemeClr val="bg1"/>
          </a:solidFill>
        </p:spPr>
        <p:txBody>
          <a:bodyPr/>
          <a:lstStyle/>
          <a:p>
            <a:pPr marL="0" indent="0" eaLnBrk="1" hangingPunct="1">
              <a:lnSpc>
                <a:spcPct val="90000"/>
              </a:lnSpc>
              <a:buNone/>
              <a:defRPr/>
            </a:pPr>
            <a:r>
              <a:rPr lang="en-US" altLang="ja-JP" sz="1800" i="1" dirty="0" smtClean="0"/>
              <a:t>Observation impact </a:t>
            </a:r>
          </a:p>
          <a:p>
            <a:pPr eaLnBrk="1" hangingPunct="1">
              <a:lnSpc>
                <a:spcPct val="90000"/>
              </a:lnSpc>
              <a:buFont typeface="Wingdings" pitchFamily="2" charset="2"/>
              <a:buChar char="l"/>
              <a:defRPr/>
            </a:pPr>
            <a:r>
              <a:rPr lang="en-US" altLang="ja-JP" sz="1600" dirty="0" smtClean="0">
                <a:solidFill>
                  <a:srgbClr val="0070C0"/>
                </a:solidFill>
              </a:rPr>
              <a:t>We defined two types of observation impact; the linear impact and the non-linear impact.</a:t>
            </a:r>
          </a:p>
          <a:p>
            <a:pPr eaLnBrk="1" hangingPunct="1">
              <a:lnSpc>
                <a:spcPct val="90000"/>
              </a:lnSpc>
              <a:buFont typeface="Wingdings" pitchFamily="2" charset="2"/>
              <a:buChar char="l"/>
              <a:defRPr/>
            </a:pPr>
            <a:r>
              <a:rPr lang="en-US" altLang="ja-JP" sz="1600" dirty="0" smtClean="0">
                <a:solidFill>
                  <a:srgbClr val="0070C0"/>
                </a:solidFill>
              </a:rPr>
              <a:t>Diagnoses of the JMA global 4D-Var shows almost all observational dataset types contribute forecast error reduction in monthly averages.</a:t>
            </a:r>
          </a:p>
          <a:p>
            <a:pPr eaLnBrk="1" hangingPunct="1">
              <a:lnSpc>
                <a:spcPct val="90000"/>
              </a:lnSpc>
              <a:buFont typeface="Wingdings" pitchFamily="2" charset="2"/>
              <a:buChar char="l"/>
              <a:defRPr/>
            </a:pPr>
            <a:r>
              <a:rPr lang="en-US" altLang="ja-JP" sz="1600" dirty="0" smtClean="0">
                <a:solidFill>
                  <a:srgbClr val="0070C0"/>
                </a:solidFill>
              </a:rPr>
              <a:t>The diagnoses imply that  it is possible to derive more information from radiance data by improving usage of these data.</a:t>
            </a:r>
          </a:p>
          <a:p>
            <a:pPr eaLnBrk="1" hangingPunct="1">
              <a:lnSpc>
                <a:spcPct val="90000"/>
              </a:lnSpc>
              <a:buFont typeface="Wingdings" pitchFamily="2" charset="2"/>
              <a:buChar char="l"/>
              <a:defRPr/>
            </a:pPr>
            <a:r>
              <a:rPr lang="en-US" altLang="ja-JP" sz="1600" dirty="0" smtClean="0">
                <a:solidFill>
                  <a:srgbClr val="0070C0"/>
                </a:solidFill>
              </a:rPr>
              <a:t>The TL-based method has been introduced.  </a:t>
            </a:r>
            <a:endParaRPr lang="en-US" altLang="ja-JP" sz="1600" dirty="0">
              <a:solidFill>
                <a:srgbClr val="0070C0"/>
              </a:solidFill>
            </a:endParaRPr>
          </a:p>
          <a:p>
            <a:pPr eaLnBrk="1" hangingPunct="1">
              <a:lnSpc>
                <a:spcPct val="90000"/>
              </a:lnSpc>
              <a:buFont typeface="Wingdings" pitchFamily="2" charset="2"/>
              <a:buChar char="l"/>
              <a:defRPr/>
            </a:pPr>
            <a:r>
              <a:rPr lang="en-US" altLang="ja-JP" sz="1600" dirty="0" smtClean="0">
                <a:solidFill>
                  <a:srgbClr val="0070C0"/>
                </a:solidFill>
              </a:rPr>
              <a:t>We can see time evolutions and space distribution of each dataset impact, and evaluate them by comparison with integrated background errors.</a:t>
            </a:r>
            <a:endParaRPr lang="en-US" altLang="ja-JP" sz="1800" dirty="0" smtClean="0"/>
          </a:p>
          <a:p>
            <a:pPr marL="0" indent="0" eaLnBrk="1" hangingPunct="1">
              <a:lnSpc>
                <a:spcPct val="90000"/>
              </a:lnSpc>
              <a:buNone/>
              <a:defRPr/>
            </a:pPr>
            <a:r>
              <a:rPr lang="en-US" altLang="ja-JP" sz="1800" i="1" dirty="0" smtClean="0"/>
              <a:t>Covariance matrix optimization</a:t>
            </a:r>
          </a:p>
          <a:p>
            <a:pPr eaLnBrk="1" hangingPunct="1">
              <a:lnSpc>
                <a:spcPct val="90000"/>
              </a:lnSpc>
              <a:buFont typeface="Wingdings" pitchFamily="2" charset="2"/>
              <a:buChar char="l"/>
              <a:defRPr/>
            </a:pPr>
            <a:r>
              <a:rPr lang="en-US" altLang="ja-JP" sz="1600" dirty="0" smtClean="0">
                <a:solidFill>
                  <a:srgbClr val="0070C0"/>
                </a:solidFill>
              </a:rPr>
              <a:t>Optimization methods include observation impact estimations.</a:t>
            </a:r>
          </a:p>
          <a:p>
            <a:pPr eaLnBrk="1" hangingPunct="1">
              <a:lnSpc>
                <a:spcPct val="90000"/>
              </a:lnSpc>
              <a:buFont typeface="Wingdings" pitchFamily="2" charset="2"/>
              <a:buChar char="l"/>
              <a:defRPr/>
            </a:pPr>
            <a:r>
              <a:rPr lang="en-US" altLang="ja-JP" sz="1600" dirty="0" smtClean="0">
                <a:solidFill>
                  <a:srgbClr val="0070C0"/>
                </a:solidFill>
              </a:rPr>
              <a:t>Sensitivity based method diagnosed the JMA GDAS has too large (small) </a:t>
            </a:r>
            <a:r>
              <a:rPr lang="en-US" altLang="ja-JP" sz="1600" b="1" dirty="0" smtClean="0">
                <a:solidFill>
                  <a:srgbClr val="0070C0"/>
                </a:solidFill>
              </a:rPr>
              <a:t>R</a:t>
            </a:r>
            <a:r>
              <a:rPr lang="en-US" altLang="ja-JP" sz="1600" dirty="0" smtClean="0">
                <a:solidFill>
                  <a:srgbClr val="0070C0"/>
                </a:solidFill>
              </a:rPr>
              <a:t> (</a:t>
            </a:r>
            <a:r>
              <a:rPr lang="en-US" altLang="ja-JP" sz="1600" b="1" dirty="0" smtClean="0">
                <a:solidFill>
                  <a:srgbClr val="0070C0"/>
                </a:solidFill>
              </a:rPr>
              <a:t>B</a:t>
            </a:r>
            <a:r>
              <a:rPr lang="en-US" altLang="ja-JP" sz="1600" dirty="0" smtClean="0">
                <a:solidFill>
                  <a:srgbClr val="0070C0"/>
                </a:solidFill>
              </a:rPr>
              <a:t>).</a:t>
            </a:r>
          </a:p>
          <a:p>
            <a:pPr eaLnBrk="1" hangingPunct="1">
              <a:lnSpc>
                <a:spcPct val="90000"/>
              </a:lnSpc>
              <a:buFont typeface="Wingdings" pitchFamily="2" charset="2"/>
              <a:buChar char="l"/>
              <a:defRPr/>
            </a:pPr>
            <a:r>
              <a:rPr lang="en-US" altLang="ja-JP" sz="1600" dirty="0" smtClean="0">
                <a:solidFill>
                  <a:srgbClr val="0070C0"/>
                </a:solidFill>
              </a:rPr>
              <a:t>The single case experiment of optimization showed the explicit forecast error reductions.</a:t>
            </a:r>
          </a:p>
          <a:p>
            <a:pPr marL="0" indent="0" eaLnBrk="1" hangingPunct="1">
              <a:lnSpc>
                <a:spcPct val="90000"/>
              </a:lnSpc>
              <a:buNone/>
              <a:defRPr/>
            </a:pPr>
            <a:r>
              <a:rPr lang="en-US" altLang="ja-JP" sz="1800" i="1" dirty="0"/>
              <a:t>Analysis error estimation</a:t>
            </a:r>
          </a:p>
          <a:p>
            <a:pPr eaLnBrk="1" hangingPunct="1">
              <a:lnSpc>
                <a:spcPct val="90000"/>
              </a:lnSpc>
              <a:buFont typeface="Wingdings" pitchFamily="2" charset="2"/>
              <a:buChar char="l"/>
              <a:defRPr/>
            </a:pPr>
            <a:r>
              <a:rPr lang="en-US" altLang="ja-JP" sz="1600" dirty="0">
                <a:solidFill>
                  <a:srgbClr val="0070C0"/>
                </a:solidFill>
              </a:rPr>
              <a:t>We constructed new method based on data assimilation theory. The method assimilate reference analysis fields. </a:t>
            </a:r>
          </a:p>
          <a:p>
            <a:pPr eaLnBrk="1" hangingPunct="1">
              <a:lnSpc>
                <a:spcPct val="90000"/>
              </a:lnSpc>
              <a:buFont typeface="Wingdings" pitchFamily="2" charset="2"/>
              <a:buChar char="l"/>
              <a:defRPr/>
            </a:pPr>
            <a:r>
              <a:rPr lang="en-US" altLang="ja-JP" sz="1600" dirty="0">
                <a:solidFill>
                  <a:srgbClr val="0070C0"/>
                </a:solidFill>
              </a:rPr>
              <a:t>The method reduce forecast error explicitly and also consistent with observations when inflation factor is used.</a:t>
            </a:r>
          </a:p>
          <a:p>
            <a:pPr marL="0" indent="0" eaLnBrk="1" hangingPunct="1">
              <a:lnSpc>
                <a:spcPct val="90000"/>
              </a:lnSpc>
              <a:buNone/>
              <a:defRPr/>
            </a:pPr>
            <a:endParaRPr lang="en-US" altLang="ja-JP" sz="1600" dirty="0"/>
          </a:p>
          <a:p>
            <a:pPr eaLnBrk="1" hangingPunct="1">
              <a:lnSpc>
                <a:spcPct val="90000"/>
              </a:lnSpc>
              <a:buFont typeface="Wingdings" pitchFamily="2" charset="2"/>
              <a:buChar char="l"/>
              <a:defRPr/>
            </a:pPr>
            <a:endParaRPr lang="ja-JP" altLang="ja-JP"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57"/>
    </mc:Choice>
    <mc:Fallback xmlns="">
      <p:transition spd="slow" advTm="175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5365" name="コンテンツ プレースホルダー 3"/>
          <p:cNvSpPr>
            <a:spLocks noGrp="1"/>
          </p:cNvSpPr>
          <p:nvPr>
            <p:ph idx="1"/>
          </p:nvPr>
        </p:nvSpPr>
        <p:spPr>
          <a:xfrm>
            <a:off x="539552" y="1700808"/>
            <a:ext cx="8496944" cy="4824536"/>
          </a:xfrm>
        </p:spPr>
        <p:txBody>
          <a:bodyPr/>
          <a:lstStyle/>
          <a:p>
            <a:pPr marL="0" indent="0" algn="ctr">
              <a:buFontTx/>
              <a:buNone/>
            </a:pPr>
            <a:r>
              <a:rPr lang="en-US" altLang="ja-JP" sz="4000" b="1" dirty="0" smtClean="0">
                <a:solidFill>
                  <a:srgbClr val="0070C0"/>
                </a:solidFill>
              </a:rPr>
              <a:t>Thank </a:t>
            </a:r>
            <a:r>
              <a:rPr lang="en-US" altLang="ja-JP" sz="4000" b="1" dirty="0">
                <a:solidFill>
                  <a:srgbClr val="0070C0"/>
                </a:solidFill>
              </a:rPr>
              <a:t>you very much for kind attention</a:t>
            </a:r>
            <a:r>
              <a:rPr lang="en-US" altLang="ja-JP" sz="4000" b="1" dirty="0" smtClean="0">
                <a:solidFill>
                  <a:srgbClr val="0070C0"/>
                </a:solidFill>
              </a:rPr>
              <a:t>.</a:t>
            </a:r>
            <a:endParaRPr lang="en-US" altLang="ja-JP" sz="4000" dirty="0" smtClean="0">
              <a:solidFill>
                <a:srgbClr val="0070C0"/>
              </a:solidFill>
            </a:endParaRPr>
          </a:p>
          <a:p>
            <a:pPr marL="0" indent="0" algn="ctr">
              <a:buFontTx/>
              <a:buNone/>
            </a:pPr>
            <a:r>
              <a:rPr lang="en-US" altLang="ja-JP" dirty="0" smtClean="0"/>
              <a:t>Comments or Questions ?</a:t>
            </a:r>
            <a:endParaRPr lang="en-US" altLang="ja-JP" dirty="0" smtClean="0">
              <a:solidFill>
                <a:srgbClr val="0033CC"/>
              </a:solidFill>
            </a:endParaRPr>
          </a:p>
          <a:p>
            <a:pPr marL="0" indent="0" algn="ctr">
              <a:buFontTx/>
              <a:buNone/>
            </a:pPr>
            <a:r>
              <a:rPr lang="en-US" altLang="ja-JP" dirty="0" smtClean="0">
                <a:solidFill>
                  <a:srgbClr val="0033CC"/>
                </a:solidFill>
              </a:rPr>
              <a:t>Please speak very slowly!</a:t>
            </a:r>
          </a:p>
          <a:p>
            <a:pPr marL="0" indent="0" algn="ctr">
              <a:buFontTx/>
              <a:buNone/>
            </a:pPr>
            <a:r>
              <a:rPr lang="en-US" altLang="ja-JP" i="1" u="sng" dirty="0" smtClean="0"/>
              <a:t>One sentence question welcome!!</a:t>
            </a:r>
          </a:p>
          <a:p>
            <a:pPr marL="0" indent="0" algn="ctr">
              <a:buFontTx/>
              <a:buNone/>
            </a:pPr>
            <a:endParaRPr lang="en-US" altLang="ja-JP" sz="2000" i="1" u="sng" dirty="0" smtClean="0"/>
          </a:p>
          <a:p>
            <a:pPr marL="0" indent="0" algn="ctr">
              <a:buFontTx/>
              <a:buNone/>
            </a:pPr>
            <a:r>
              <a:rPr lang="en-US" altLang="ja-JP" sz="1600" i="1" dirty="0" smtClean="0"/>
              <a:t>More long complicated questions also welcome,</a:t>
            </a:r>
          </a:p>
          <a:p>
            <a:pPr marL="0" indent="0" algn="ctr">
              <a:buFontTx/>
              <a:buNone/>
            </a:pPr>
            <a:r>
              <a:rPr lang="en-US" altLang="ja-JP" sz="1600" i="1" dirty="0" smtClean="0"/>
              <a:t> but answer will be after this session or by email. </a:t>
            </a:r>
          </a:p>
          <a:p>
            <a:pPr marL="0" indent="0" algn="ctr">
              <a:buFontTx/>
              <a:buNone/>
            </a:pPr>
            <a:r>
              <a:rPr lang="en-US" altLang="ja-JP" sz="1600" i="1" dirty="0" smtClean="0"/>
              <a:t>I’m so sorry for my insufficient English.</a:t>
            </a:r>
            <a:endParaRPr lang="ja-JP" altLang="en-US" sz="1600" dirty="0" smtClean="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534529"/>
            <a:ext cx="13350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393123"/>
      </p:ext>
    </p:extLst>
  </p:cSld>
  <p:clrMapOvr>
    <a:masterClrMapping/>
  </p:clrMapOvr>
  <mc:AlternateContent xmlns:mc="http://schemas.openxmlformats.org/markup-compatibility/2006" xmlns:p14="http://schemas.microsoft.com/office/powerpoint/2010/main">
    <mc:Choice Requires="p14">
      <p:transition spd="slow" p14:dur="2000" advTm="6076"/>
    </mc:Choice>
    <mc:Fallback xmlns="">
      <p:transition spd="slow" advTm="607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6389" name="コンテンツ プレースホルダー 3"/>
          <p:cNvSpPr>
            <a:spLocks noGrp="1"/>
          </p:cNvSpPr>
          <p:nvPr>
            <p:ph idx="1"/>
          </p:nvPr>
        </p:nvSpPr>
        <p:spPr>
          <a:xfrm>
            <a:off x="576263" y="2133600"/>
            <a:ext cx="8229600" cy="3629025"/>
          </a:xfrm>
        </p:spPr>
        <p:txBody>
          <a:bodyPr/>
          <a:lstStyle/>
          <a:p>
            <a:pPr marL="0" indent="0" algn="ctr">
              <a:buFontTx/>
              <a:buNone/>
            </a:pPr>
            <a:r>
              <a:rPr lang="en-US" altLang="ja-JP" sz="4800" smtClean="0">
                <a:solidFill>
                  <a:srgbClr val="0033CC"/>
                </a:solidFill>
              </a:rPr>
              <a:t>BACKUPSLIDES</a:t>
            </a:r>
            <a:endParaRPr lang="en-US" altLang="ja-JP" smtClean="0"/>
          </a:p>
          <a:p>
            <a:pPr marL="0" indent="0" algn="ctr">
              <a:buFontTx/>
              <a:buNone/>
            </a:pPr>
            <a:endParaRPr lang="ja-JP"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081" y="1624230"/>
            <a:ext cx="2577964" cy="158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01775"/>
            <a:ext cx="457358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35</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128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913" y="4437063"/>
            <a:ext cx="62261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 name="円/楕円 1"/>
          <p:cNvSpPr/>
          <p:nvPr/>
        </p:nvSpPr>
        <p:spPr>
          <a:xfrm>
            <a:off x="2411760" y="2418603"/>
            <a:ext cx="1080120" cy="1154413"/>
          </a:xfrm>
          <a:prstGeom prst="ellipse">
            <a:avLst/>
          </a:prstGeom>
          <a:ln w="38100">
            <a:solidFill>
              <a:srgbClr val="FF0000"/>
            </a:solidFill>
          </a:ln>
        </p:spPr>
        <p:txBody>
          <a:bodyPr rtlCol="0" anchor="ctr"/>
          <a:lstStyle/>
          <a:p>
            <a:pPr algn="ctr"/>
            <a:endParaRPr kumimoji="1" lang="ja-JP" altLang="en-US"/>
          </a:p>
        </p:txBody>
      </p:sp>
      <p:sp>
        <p:nvSpPr>
          <p:cNvPr id="20" name="円/楕円 19"/>
          <p:cNvSpPr/>
          <p:nvPr/>
        </p:nvSpPr>
        <p:spPr>
          <a:xfrm>
            <a:off x="4932040" y="2379756"/>
            <a:ext cx="1800200" cy="1154413"/>
          </a:xfrm>
          <a:prstGeom prst="ellipse">
            <a:avLst/>
          </a:prstGeom>
          <a:ln w="38100">
            <a:solidFill>
              <a:srgbClr val="FF0000"/>
            </a:solidFill>
          </a:ln>
        </p:spPr>
        <p:txBody>
          <a:bodyPr rtlCol="0" anchor="ctr"/>
          <a:lstStyle/>
          <a:p>
            <a:pPr algn="ctr"/>
            <a:endParaRPr kumimoji="1" lang="ja-JP" altLang="en-US"/>
          </a:p>
        </p:txBody>
      </p:sp>
    </p:spTree>
    <p:extLst>
      <p:ext uri="{BB962C8B-B14F-4D97-AF65-F5344CB8AC3E}">
        <p14:creationId xmlns:p14="http://schemas.microsoft.com/office/powerpoint/2010/main" val="258612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36</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81100"/>
            <a:ext cx="7391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6" y="5445224"/>
            <a:ext cx="8928992" cy="97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3275815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429" y="144444"/>
            <a:ext cx="4571429" cy="34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444"/>
            <a:ext cx="4571429" cy="34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456812"/>
            <a:ext cx="4571429" cy="34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56812"/>
            <a:ext cx="4571429" cy="34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9"/>
          <p:cNvSpPr txBox="1">
            <a:spLocks noChangeArrowheads="1"/>
          </p:cNvSpPr>
          <p:nvPr/>
        </p:nvSpPr>
        <p:spPr>
          <a:xfrm>
            <a:off x="323528" y="0"/>
            <a:ext cx="8229600" cy="49006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en-US" altLang="ja-JP" sz="2800" dirty="0" smtClean="0">
                <a:solidFill>
                  <a:schemeClr val="tx1"/>
                </a:solidFill>
              </a:rPr>
              <a:t>Vertically integrated contribution map</a:t>
            </a:r>
            <a:endParaRPr lang="en-US" altLang="ja-JP" sz="2800" dirty="0" smtClean="0"/>
          </a:p>
        </p:txBody>
      </p:sp>
    </p:spTree>
    <p:extLst>
      <p:ext uri="{BB962C8B-B14F-4D97-AF65-F5344CB8AC3E}">
        <p14:creationId xmlns:p14="http://schemas.microsoft.com/office/powerpoint/2010/main" val="720486026"/>
      </p:ext>
    </p:extLst>
  </p:cSld>
  <p:clrMapOvr>
    <a:masterClrMapping/>
  </p:clrMapOvr>
  <mc:AlternateContent xmlns:mc="http://schemas.openxmlformats.org/markup-compatibility/2006" xmlns:p14="http://schemas.microsoft.com/office/powerpoint/2010/main">
    <mc:Choice Requires="p14">
      <p:transition spd="slow" p14:dur="2000" advTm="1520"/>
    </mc:Choice>
    <mc:Fallback xmlns="">
      <p:transition spd="slow" advTm="152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2800" dirty="0" smtClean="0"/>
              <a:t>Fast and slow growing error modes</a:t>
            </a:r>
            <a:endParaRPr lang="ja-JP" altLang="en-US" sz="28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 name="テキスト ボックス 7"/>
          <p:cNvSpPr txBox="1"/>
          <p:nvPr/>
        </p:nvSpPr>
        <p:spPr>
          <a:xfrm>
            <a:off x="467544" y="5517232"/>
            <a:ext cx="7920880" cy="1323439"/>
          </a:xfrm>
          <a:prstGeom prst="rect">
            <a:avLst/>
          </a:prstGeom>
          <a:noFill/>
        </p:spPr>
        <p:txBody>
          <a:bodyPr wrap="square" rtlCol="0">
            <a:spAutoFit/>
          </a:bodyPr>
          <a:lstStyle/>
          <a:p>
            <a:pPr marL="285750" indent="-285750">
              <a:buFont typeface="Wingdings" pitchFamily="2" charset="2"/>
              <a:buChar char="l"/>
            </a:pPr>
            <a:r>
              <a:rPr lang="en-US" altLang="ja-JP" dirty="0" smtClean="0"/>
              <a:t>Key analysis error based optimized analysis increment vector exist within grey </a:t>
            </a:r>
            <a:r>
              <a:rPr lang="en-US" altLang="ja-JP" dirty="0"/>
              <a:t>corn. </a:t>
            </a:r>
            <a:r>
              <a:rPr lang="en-US" altLang="ja-JP" dirty="0" smtClean="0"/>
              <a:t>Precession motions are free with in the corn.</a:t>
            </a:r>
          </a:p>
          <a:p>
            <a:pPr marL="285750" indent="-285750">
              <a:buFont typeface="Wingdings" pitchFamily="2" charset="2"/>
              <a:buChar char="l"/>
            </a:pPr>
            <a:r>
              <a:rPr lang="en-US" altLang="ja-JP" dirty="0" smtClean="0"/>
              <a:t>Slow modes are constrained by observations and a background field, so constrain of these data is nearly cylinder shape.</a:t>
            </a:r>
          </a:p>
          <a:p>
            <a:pPr marL="285750" indent="-285750">
              <a:buFont typeface="Wingdings" pitchFamily="2" charset="2"/>
              <a:buChar char="l"/>
            </a:pPr>
            <a:r>
              <a:rPr lang="en-US" altLang="ja-JP" dirty="0" smtClean="0"/>
              <a:t>The both achieve narrow corn constrain.</a:t>
            </a:r>
            <a:endParaRPr kumimoji="1" lang="ja-JP" altLang="en-US" dirty="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1412776"/>
            <a:ext cx="29749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292080" y="4674625"/>
            <a:ext cx="1944216" cy="584775"/>
          </a:xfrm>
          <a:prstGeom prst="rect">
            <a:avLst/>
          </a:prstGeom>
          <a:noFill/>
        </p:spPr>
        <p:txBody>
          <a:bodyPr wrap="square" rtlCol="0">
            <a:spAutoFit/>
          </a:bodyPr>
          <a:lstStyle/>
          <a:p>
            <a:r>
              <a:rPr kumimoji="1" lang="en-US" altLang="ja-JP" dirty="0" smtClean="0"/>
              <a:t>Slow growing mode plane</a:t>
            </a:r>
            <a:endParaRPr kumimoji="1" lang="ja-JP" altLang="en-US" dirty="0"/>
          </a:p>
        </p:txBody>
      </p:sp>
      <p:sp>
        <p:nvSpPr>
          <p:cNvPr id="11" name="テキスト ボックス 10"/>
          <p:cNvSpPr txBox="1"/>
          <p:nvPr/>
        </p:nvSpPr>
        <p:spPr>
          <a:xfrm>
            <a:off x="1259632" y="2132856"/>
            <a:ext cx="1944216" cy="338554"/>
          </a:xfrm>
          <a:prstGeom prst="rect">
            <a:avLst/>
          </a:prstGeom>
          <a:noFill/>
        </p:spPr>
        <p:txBody>
          <a:bodyPr wrap="square" rtlCol="0">
            <a:spAutoFit/>
          </a:bodyPr>
          <a:lstStyle/>
          <a:p>
            <a:r>
              <a:rPr kumimoji="1" lang="en-US" altLang="ja-JP" dirty="0" smtClean="0"/>
              <a:t>Fast growing mode</a:t>
            </a:r>
            <a:endParaRPr kumimoji="1" lang="ja-JP" altLang="en-US" dirty="0"/>
          </a:p>
        </p:txBody>
      </p:sp>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988840"/>
            <a:ext cx="1692607" cy="238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52190"/>
      </p:ext>
    </p:extLst>
  </p:cSld>
  <p:clrMapOvr>
    <a:masterClrMapping/>
  </p:clrMapOvr>
  <mc:AlternateContent xmlns:mc="http://schemas.openxmlformats.org/markup-compatibility/2006" xmlns:p14="http://schemas.microsoft.com/office/powerpoint/2010/main">
    <mc:Choice Requires="p14">
      <p:transition spd="slow" p14:dur="2000" advTm="35919"/>
    </mc:Choice>
    <mc:Fallback xmlns="">
      <p:transition spd="slow" advTm="35919"/>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5"/>
          <p:cNvSpPr>
            <a:spLocks noGrp="1" noChangeArrowheads="1"/>
          </p:cNvSpPr>
          <p:nvPr>
            <p:ph type="body" idx="1"/>
          </p:nvPr>
        </p:nvSpPr>
        <p:spPr>
          <a:xfrm>
            <a:off x="468313" y="1557338"/>
            <a:ext cx="8280400" cy="5040312"/>
          </a:xfrm>
        </p:spPr>
        <p:txBody>
          <a:bodyPr/>
          <a:lstStyle/>
          <a:p>
            <a:pPr marL="0" indent="0" eaLnBrk="1" hangingPunct="1">
              <a:buNone/>
              <a:defRPr/>
            </a:pPr>
            <a:r>
              <a:rPr lang="en-US" altLang="ja-JP" sz="1800" dirty="0" smtClean="0">
                <a:solidFill>
                  <a:schemeClr val="accent6"/>
                </a:solidFill>
              </a:rPr>
              <a:t>We want to know analysis errors of a DAS because of  following reasons;</a:t>
            </a:r>
          </a:p>
          <a:p>
            <a:pPr eaLnBrk="1" hangingPunct="1">
              <a:buFont typeface="Wingdings" pitchFamily="2" charset="2"/>
              <a:buChar char="l"/>
              <a:defRPr/>
            </a:pPr>
            <a:r>
              <a:rPr lang="en-US" altLang="ja-JP" sz="1800" dirty="0" smtClean="0"/>
              <a:t>If we know the analysis errors, we can start researches on what parts of the DAS causes those errors toward improvement of the DAS. </a:t>
            </a:r>
          </a:p>
          <a:p>
            <a:pPr eaLnBrk="1" hangingPunct="1">
              <a:buFont typeface="Wingdings" pitchFamily="2" charset="2"/>
              <a:buChar char="l"/>
              <a:defRPr/>
            </a:pPr>
            <a:r>
              <a:rPr lang="en-US" altLang="ja-JP" sz="1800" dirty="0" smtClean="0"/>
              <a:t>We can start to design future observational systems, which can detect the analysis errors of current DASs.</a:t>
            </a:r>
          </a:p>
          <a:p>
            <a:pPr eaLnBrk="1" hangingPunct="1">
              <a:buFont typeface="Wingdings" pitchFamily="2" charset="2"/>
              <a:buChar char="l"/>
              <a:defRPr/>
            </a:pPr>
            <a:r>
              <a:rPr lang="en-US" altLang="ja-JP" sz="1800" dirty="0" smtClean="0"/>
              <a:t>Since, analysis error estimation is the same with construction of more accurate analysis than current DASs. Such analyses may be able to use as “pseudo truth”. </a:t>
            </a:r>
            <a:r>
              <a:rPr lang="en-US" altLang="ja-JP" sz="1800" dirty="0" smtClean="0">
                <a:solidFill>
                  <a:schemeClr val="accent6"/>
                </a:solidFill>
              </a:rPr>
              <a:t>The pseudo truth can be used validation of forecasts and operational analyses, and those of OSSEs. or directly use as in re-analyses.</a:t>
            </a:r>
          </a:p>
          <a:p>
            <a:pPr eaLnBrk="1" hangingPunct="1">
              <a:buFont typeface="Wingdings" pitchFamily="2" charset="2"/>
              <a:buChar char="l"/>
              <a:defRPr/>
            </a:pPr>
            <a:endParaRPr lang="en-US" altLang="ja-JP" sz="1800" dirty="0"/>
          </a:p>
          <a:p>
            <a:pPr eaLnBrk="1" hangingPunct="1">
              <a:buFont typeface="Wingdings" pitchFamily="2" charset="2"/>
              <a:buChar char="l"/>
              <a:defRPr/>
            </a:pPr>
            <a:r>
              <a:rPr lang="en-US" altLang="ja-JP" sz="1800" dirty="0" smtClean="0"/>
              <a:t>Our approach is </a:t>
            </a:r>
          </a:p>
          <a:p>
            <a:pPr eaLnBrk="1" hangingPunct="1">
              <a:buFont typeface="Wingdings" pitchFamily="2" charset="2"/>
              <a:buChar char="l"/>
              <a:defRPr/>
            </a:pPr>
            <a:endParaRPr lang="en-US" altLang="ja-JP" sz="1800" dirty="0"/>
          </a:p>
          <a:p>
            <a:pPr marL="0" indent="0" algn="ctr" eaLnBrk="1" hangingPunct="1">
              <a:buNone/>
              <a:defRPr/>
            </a:pPr>
            <a:r>
              <a:rPr lang="en-US" altLang="ja-JP" sz="1800" dirty="0" smtClean="0">
                <a:solidFill>
                  <a:schemeClr val="accent6"/>
                </a:solidFill>
              </a:rPr>
              <a:t>“</a:t>
            </a:r>
            <a:r>
              <a:rPr lang="en-US" altLang="ja-JP" sz="2000" b="1" i="1" dirty="0" smtClean="0">
                <a:solidFill>
                  <a:schemeClr val="accent6"/>
                </a:solidFill>
              </a:rPr>
              <a:t>Collect more </a:t>
            </a:r>
            <a:r>
              <a:rPr lang="en-US" altLang="ja-JP" sz="2000" i="1" dirty="0" smtClean="0">
                <a:solidFill>
                  <a:schemeClr val="accent6"/>
                </a:solidFill>
              </a:rPr>
              <a:t>information and </a:t>
            </a:r>
            <a:r>
              <a:rPr lang="en-US" altLang="ja-JP" sz="2000" i="1" dirty="0" smtClean="0">
                <a:solidFill>
                  <a:srgbClr val="00B050"/>
                </a:solidFill>
              </a:rPr>
              <a:t>integrate them correctly</a:t>
            </a:r>
            <a:r>
              <a:rPr lang="en-US" altLang="ja-JP" sz="2000" i="1" dirty="0" smtClean="0">
                <a:solidFill>
                  <a:schemeClr val="accent6"/>
                </a:solidFill>
              </a:rPr>
              <a:t>”</a:t>
            </a:r>
          </a:p>
        </p:txBody>
      </p:sp>
      <p:sp>
        <p:nvSpPr>
          <p:cNvPr id="512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6"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9" name="Rectangle 14"/>
          <p:cNvSpPr>
            <a:spLocks noGrp="1" noChangeArrowheads="1"/>
          </p:cNvSpPr>
          <p:nvPr>
            <p:ph type="title"/>
          </p:nvPr>
        </p:nvSpPr>
        <p:spPr/>
        <p:txBody>
          <a:bodyPr/>
          <a:lstStyle/>
          <a:p>
            <a:pPr eaLnBrk="1" hangingPunct="1"/>
            <a:r>
              <a:rPr lang="en-US" altLang="ja-JP" sz="3600" dirty="0" smtClean="0"/>
              <a:t>3. Analysis error estimation</a:t>
            </a:r>
          </a:p>
        </p:txBody>
      </p:sp>
      <p:sp>
        <p:nvSpPr>
          <p:cNvPr id="5130"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Tree>
    <p:extLst>
      <p:ext uri="{BB962C8B-B14F-4D97-AF65-F5344CB8AC3E}">
        <p14:creationId xmlns:p14="http://schemas.microsoft.com/office/powerpoint/2010/main" val="4167971926"/>
      </p:ext>
    </p:extLst>
  </p:cSld>
  <p:clrMapOvr>
    <a:masterClrMapping/>
  </p:clrMapOvr>
  <mc:AlternateContent xmlns:mc="http://schemas.openxmlformats.org/markup-compatibility/2006" xmlns:p14="http://schemas.microsoft.com/office/powerpoint/2010/main">
    <mc:Choice Requires="p14">
      <p:transition spd="slow" p14:dur="2000" advTm="5924"/>
    </mc:Choice>
    <mc:Fallback xmlns="">
      <p:transition spd="slow" advTm="592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Two types of observation impact</a:t>
            </a:r>
            <a:endParaRPr kumimoji="1" lang="ja-JP" altLang="en-US" sz="2800" dirty="0"/>
          </a:p>
        </p:txBody>
      </p:sp>
      <p:sp>
        <p:nvSpPr>
          <p:cNvPr id="4100" name="Rectangle 3"/>
          <p:cNvSpPr>
            <a:spLocks noGrp="1" noChangeArrowheads="1"/>
          </p:cNvSpPr>
          <p:nvPr>
            <p:ph type="body" idx="1"/>
          </p:nvPr>
        </p:nvSpPr>
        <p:spPr>
          <a:xfrm>
            <a:off x="457200" y="1600200"/>
            <a:ext cx="8218488" cy="4421088"/>
          </a:xfrm>
        </p:spPr>
        <p:txBody>
          <a:bodyPr/>
          <a:lstStyle/>
          <a:p>
            <a:pPr eaLnBrk="1" hangingPunct="1">
              <a:lnSpc>
                <a:spcPct val="80000"/>
              </a:lnSpc>
              <a:spcBef>
                <a:spcPct val="0"/>
              </a:spcBef>
              <a:buFont typeface="Wingdings" pitchFamily="2" charset="2"/>
              <a:buChar char="l"/>
            </a:pPr>
            <a:r>
              <a:rPr lang="en-US" altLang="ja-JP" sz="2000" dirty="0" smtClean="0"/>
              <a:t>Basic definition</a:t>
            </a:r>
          </a:p>
          <a:p>
            <a:pPr lvl="1" eaLnBrk="1" hangingPunct="1">
              <a:lnSpc>
                <a:spcPct val="80000"/>
              </a:lnSpc>
              <a:spcBef>
                <a:spcPct val="0"/>
              </a:spcBef>
              <a:buFont typeface="Wingdings" pitchFamily="2" charset="2"/>
              <a:buChar char="p"/>
            </a:pPr>
            <a:r>
              <a:rPr lang="en-US" altLang="ja-JP" sz="1600" dirty="0" smtClean="0">
                <a:solidFill>
                  <a:srgbClr val="0070C0"/>
                </a:solidFill>
              </a:rPr>
              <a:t>The observation impact is defined as “t</a:t>
            </a:r>
            <a:r>
              <a:rPr lang="en-US" altLang="ja-JP" sz="1600" dirty="0" smtClean="0">
                <a:solidFill>
                  <a:srgbClr val="0070C0"/>
                </a:solidFill>
                <a:ea typeface="ＭＳ Ｐ明朝" pitchFamily="18" charset="-128"/>
              </a:rPr>
              <a:t>he </a:t>
            </a:r>
            <a:r>
              <a:rPr lang="en-US" altLang="ja-JP" sz="1600" dirty="0">
                <a:solidFill>
                  <a:srgbClr val="0070C0"/>
                </a:solidFill>
                <a:ea typeface="ＭＳ Ｐ明朝" pitchFamily="18" charset="-128"/>
              </a:rPr>
              <a:t>variations </a:t>
            </a:r>
            <a:r>
              <a:rPr lang="en-US" altLang="ja-JP" sz="1600" dirty="0" smtClean="0">
                <a:solidFill>
                  <a:srgbClr val="0070C0"/>
                </a:solidFill>
                <a:ea typeface="ＭＳ Ｐ明朝" pitchFamily="18" charset="-128"/>
              </a:rPr>
              <a:t>of analyses and forecasts caused by </a:t>
            </a:r>
            <a:r>
              <a:rPr lang="en-US" altLang="ja-JP" sz="1600" dirty="0" smtClean="0">
                <a:solidFill>
                  <a:srgbClr val="FF0000"/>
                </a:solidFill>
                <a:ea typeface="ＭＳ Ｐ明朝" pitchFamily="18" charset="-128"/>
              </a:rPr>
              <a:t>changes of observation data</a:t>
            </a:r>
            <a:r>
              <a:rPr lang="en-US" altLang="ja-JP" sz="1600" dirty="0" smtClean="0">
                <a:solidFill>
                  <a:srgbClr val="0070C0"/>
                </a:solidFill>
                <a:ea typeface="ＭＳ Ｐ明朝" pitchFamily="18" charset="-128"/>
              </a:rPr>
              <a:t>”.</a:t>
            </a:r>
            <a:endParaRPr lang="en-US" altLang="ja-JP" sz="1600" dirty="0" smtClean="0">
              <a:solidFill>
                <a:srgbClr val="0070C0"/>
              </a:solidFill>
            </a:endParaRPr>
          </a:p>
          <a:p>
            <a:pPr marL="0" indent="0" eaLnBrk="1" hangingPunct="1">
              <a:lnSpc>
                <a:spcPct val="80000"/>
              </a:lnSpc>
              <a:spcBef>
                <a:spcPct val="0"/>
              </a:spcBef>
              <a:buNone/>
            </a:pPr>
            <a:endParaRPr lang="en-US" altLang="ja-JP" sz="1600" dirty="0" smtClean="0"/>
          </a:p>
          <a:p>
            <a:pPr eaLnBrk="1" hangingPunct="1">
              <a:lnSpc>
                <a:spcPct val="80000"/>
              </a:lnSpc>
              <a:spcBef>
                <a:spcPct val="0"/>
              </a:spcBef>
              <a:buFont typeface="Wingdings" pitchFamily="2" charset="2"/>
              <a:buChar char="l"/>
            </a:pPr>
            <a:r>
              <a:rPr lang="en-US" altLang="ja-JP" sz="2000" dirty="0"/>
              <a:t>Non-linear observation </a:t>
            </a:r>
            <a:r>
              <a:rPr lang="en-US" altLang="ja-JP" sz="2000" dirty="0" smtClean="0"/>
              <a:t>impact</a:t>
            </a:r>
          </a:p>
          <a:p>
            <a:pPr marL="685800" lvl="1" eaLnBrk="1" hangingPunct="1">
              <a:lnSpc>
                <a:spcPct val="80000"/>
              </a:lnSpc>
              <a:spcBef>
                <a:spcPct val="0"/>
              </a:spcBef>
              <a:buFont typeface="Wingdings" pitchFamily="2" charset="2"/>
              <a:buChar char="p"/>
            </a:pPr>
            <a:r>
              <a:rPr lang="en-US" altLang="ja-JP" sz="1600" dirty="0" smtClean="0">
                <a:solidFill>
                  <a:srgbClr val="0070C0"/>
                </a:solidFill>
              </a:rPr>
              <a:t>This is the observation impact that has no limitations on the </a:t>
            </a:r>
            <a:r>
              <a:rPr lang="en-US" altLang="ja-JP" sz="1600" dirty="0" smtClean="0">
                <a:solidFill>
                  <a:srgbClr val="FF0000"/>
                </a:solidFill>
              </a:rPr>
              <a:t>changes of observation data, </a:t>
            </a:r>
            <a:r>
              <a:rPr lang="en-US" altLang="ja-JP" sz="1600" dirty="0" smtClean="0">
                <a:solidFill>
                  <a:srgbClr val="0070C0"/>
                </a:solidFill>
              </a:rPr>
              <a:t>so the changes includes </a:t>
            </a:r>
            <a:r>
              <a:rPr lang="en-US" altLang="ja-JP" sz="1600" dirty="0" smtClean="0">
                <a:solidFill>
                  <a:srgbClr val="0070C0"/>
                </a:solidFill>
                <a:ea typeface="ＭＳ Ｐ明朝" pitchFamily="18" charset="-128"/>
              </a:rPr>
              <a:t>perturbations in observation data values, and additions of observation datasets.</a:t>
            </a:r>
          </a:p>
          <a:p>
            <a:pPr marL="685800" lvl="1" eaLnBrk="1" hangingPunct="1">
              <a:lnSpc>
                <a:spcPct val="80000"/>
              </a:lnSpc>
              <a:spcBef>
                <a:spcPct val="0"/>
              </a:spcBef>
              <a:buFont typeface="Wingdings" pitchFamily="2" charset="2"/>
              <a:buChar char="p"/>
            </a:pPr>
            <a:r>
              <a:rPr lang="en-US" altLang="ja-JP" sz="1600" dirty="0" smtClean="0"/>
              <a:t>Estimation methods:</a:t>
            </a:r>
          </a:p>
          <a:p>
            <a:pPr marL="1085850" lvl="2" eaLnBrk="1" hangingPunct="1">
              <a:lnSpc>
                <a:spcPct val="80000"/>
              </a:lnSpc>
              <a:spcBef>
                <a:spcPct val="0"/>
              </a:spcBef>
              <a:buFont typeface="Wingdings" pitchFamily="2" charset="2"/>
              <a:buChar char="ü"/>
            </a:pPr>
            <a:r>
              <a:rPr lang="en-US" altLang="ja-JP" sz="1600" dirty="0" smtClean="0"/>
              <a:t>OSE (observing system experiment). </a:t>
            </a:r>
          </a:p>
          <a:p>
            <a:pPr marL="685800" lvl="1" eaLnBrk="1" hangingPunct="1">
              <a:lnSpc>
                <a:spcPct val="80000"/>
              </a:lnSpc>
              <a:spcBef>
                <a:spcPct val="0"/>
              </a:spcBef>
            </a:pPr>
            <a:endParaRPr lang="en-US" altLang="ja-JP" sz="2000" dirty="0" smtClean="0"/>
          </a:p>
          <a:p>
            <a:pPr eaLnBrk="1" hangingPunct="1">
              <a:lnSpc>
                <a:spcPct val="80000"/>
              </a:lnSpc>
              <a:spcBef>
                <a:spcPct val="0"/>
              </a:spcBef>
              <a:buFont typeface="Wingdings" pitchFamily="2" charset="2"/>
              <a:buChar char="l"/>
            </a:pPr>
            <a:r>
              <a:rPr lang="en-US" altLang="ja-JP" sz="2000" dirty="0" smtClean="0"/>
              <a:t>Linear observation impact</a:t>
            </a:r>
            <a:endParaRPr lang="en-US" altLang="ja-JP" sz="1600" dirty="0" smtClean="0"/>
          </a:p>
          <a:p>
            <a:pPr marL="685800" lvl="1">
              <a:buFont typeface="Wingdings" pitchFamily="2" charset="2"/>
              <a:buChar char="p"/>
            </a:pPr>
            <a:r>
              <a:rPr lang="en-US" altLang="ja-JP" sz="1600" dirty="0">
                <a:solidFill>
                  <a:srgbClr val="0070C0"/>
                </a:solidFill>
              </a:rPr>
              <a:t>This is the observation impact that </a:t>
            </a:r>
            <a:r>
              <a:rPr lang="en-US" altLang="ja-JP" sz="1600" dirty="0" smtClean="0">
                <a:solidFill>
                  <a:srgbClr val="0070C0"/>
                </a:solidFill>
              </a:rPr>
              <a:t>has an l</a:t>
            </a:r>
            <a:r>
              <a:rPr lang="en-US" altLang="ja-JP" sz="1600" dirty="0" smtClean="0">
                <a:solidFill>
                  <a:srgbClr val="0070C0"/>
                </a:solidFill>
                <a:ea typeface="ＭＳ Ｐ明朝" pitchFamily="18" charset="-128"/>
              </a:rPr>
              <a:t>imitation on the </a:t>
            </a:r>
            <a:r>
              <a:rPr lang="en-US" altLang="ja-JP" sz="1600" dirty="0" smtClean="0">
                <a:solidFill>
                  <a:srgbClr val="FF0000"/>
                </a:solidFill>
                <a:ea typeface="ＭＳ Ｐ明朝" pitchFamily="18" charset="-128"/>
              </a:rPr>
              <a:t>changes of observation data</a:t>
            </a:r>
            <a:r>
              <a:rPr lang="en-US" altLang="ja-JP" sz="1600" dirty="0" smtClean="0">
                <a:solidFill>
                  <a:srgbClr val="0070C0"/>
                </a:solidFill>
                <a:ea typeface="ＭＳ Ｐ明朝" pitchFamily="18" charset="-128"/>
              </a:rPr>
              <a:t>, which is </a:t>
            </a:r>
            <a:r>
              <a:rPr lang="en-US" altLang="ja-JP" sz="1600" dirty="0" smtClean="0">
                <a:solidFill>
                  <a:srgbClr val="FF0000"/>
                </a:solidFill>
                <a:ea typeface="ＭＳ Ｐ明朝" pitchFamily="18" charset="-128"/>
              </a:rPr>
              <a:t>Kalman gain is invariant</a:t>
            </a:r>
            <a:r>
              <a:rPr lang="en-US" altLang="ja-JP" sz="1600" dirty="0" smtClean="0">
                <a:solidFill>
                  <a:srgbClr val="0070C0"/>
                </a:solidFill>
                <a:ea typeface="ＭＳ Ｐ明朝" pitchFamily="18" charset="-128"/>
              </a:rPr>
              <a:t>.</a:t>
            </a:r>
            <a:endParaRPr lang="en-US" altLang="ja-JP" sz="1600" dirty="0" smtClean="0">
              <a:solidFill>
                <a:srgbClr val="0070C0"/>
              </a:solidFill>
            </a:endParaRPr>
          </a:p>
          <a:p>
            <a:pPr marL="685800" lvl="1" eaLnBrk="1" hangingPunct="1">
              <a:lnSpc>
                <a:spcPct val="80000"/>
              </a:lnSpc>
              <a:spcBef>
                <a:spcPct val="0"/>
              </a:spcBef>
              <a:buFont typeface="Wingdings" pitchFamily="2" charset="2"/>
              <a:buChar char="p"/>
            </a:pPr>
            <a:r>
              <a:rPr lang="en-US" altLang="ja-JP" sz="1600" dirty="0"/>
              <a:t>E</a:t>
            </a:r>
            <a:r>
              <a:rPr lang="en-US" altLang="ja-JP" sz="1600" dirty="0" smtClean="0"/>
              <a:t>stimation methods are </a:t>
            </a:r>
          </a:p>
          <a:p>
            <a:pPr lvl="2" indent="-285750" eaLnBrk="1" hangingPunct="1">
              <a:lnSpc>
                <a:spcPct val="80000"/>
              </a:lnSpc>
              <a:spcBef>
                <a:spcPct val="0"/>
              </a:spcBef>
              <a:buFont typeface="Wingdings" pitchFamily="2" charset="2"/>
              <a:buChar char="ü"/>
            </a:pPr>
            <a:r>
              <a:rPr lang="en-US" altLang="ja-JP" sz="1600" dirty="0" smtClean="0"/>
              <a:t>ADJ-based method</a:t>
            </a:r>
          </a:p>
          <a:p>
            <a:pPr marL="1485900" lvl="3" indent="-171450" eaLnBrk="1" hangingPunct="1">
              <a:lnSpc>
                <a:spcPct val="80000"/>
              </a:lnSpc>
              <a:spcBef>
                <a:spcPct val="0"/>
              </a:spcBef>
              <a:buFont typeface="Wingdings" pitchFamily="2" charset="2"/>
              <a:buChar char="l"/>
            </a:pPr>
            <a:r>
              <a:rPr lang="en-US" altLang="ja-JP" sz="1200" dirty="0" smtClean="0">
                <a:solidFill>
                  <a:schemeClr val="tx2">
                    <a:lumMod val="65000"/>
                    <a:lumOff val="35000"/>
                  </a:schemeClr>
                </a:solidFill>
              </a:rPr>
              <a:t>Langland and Baker (2004), Errico (2007), Cardinali (2009), Tremolet (2008)</a:t>
            </a:r>
          </a:p>
          <a:p>
            <a:pPr lvl="2" indent="-285750" eaLnBrk="1" hangingPunct="1">
              <a:lnSpc>
                <a:spcPct val="80000"/>
              </a:lnSpc>
              <a:spcBef>
                <a:spcPct val="0"/>
              </a:spcBef>
              <a:buFont typeface="Wingdings" pitchFamily="2" charset="2"/>
              <a:buChar char="ü"/>
            </a:pPr>
            <a:r>
              <a:rPr lang="en-US" altLang="ja-JP" sz="1600" dirty="0"/>
              <a:t>TL-based method</a:t>
            </a:r>
          </a:p>
          <a:p>
            <a:pPr marL="1543050" lvl="3" eaLnBrk="1" hangingPunct="1">
              <a:lnSpc>
                <a:spcPct val="80000"/>
              </a:lnSpc>
              <a:spcBef>
                <a:spcPct val="0"/>
              </a:spcBef>
              <a:buFont typeface="Wingdings" pitchFamily="2" charset="2"/>
              <a:buChar char="l"/>
            </a:pPr>
            <a:r>
              <a:rPr lang="en-US" altLang="ja-JP" sz="1200" dirty="0">
                <a:solidFill>
                  <a:schemeClr val="tx2">
                    <a:lumMod val="65000"/>
                    <a:lumOff val="35000"/>
                  </a:schemeClr>
                </a:solidFill>
              </a:rPr>
              <a:t>Ishibashi (2011</a:t>
            </a:r>
            <a:r>
              <a:rPr lang="en-US" altLang="ja-JP" sz="1200" dirty="0" smtClean="0">
                <a:solidFill>
                  <a:schemeClr val="tx2">
                    <a:lumMod val="65000"/>
                    <a:lumOff val="35000"/>
                  </a:schemeClr>
                </a:solidFill>
              </a:rPr>
              <a:t>)</a:t>
            </a:r>
            <a:endParaRPr lang="en-US" altLang="ja-JP" sz="1600" dirty="0" smtClean="0"/>
          </a:p>
          <a:p>
            <a:pPr lvl="2" indent="-285750" eaLnBrk="1" hangingPunct="1">
              <a:lnSpc>
                <a:spcPct val="80000"/>
              </a:lnSpc>
              <a:spcBef>
                <a:spcPct val="0"/>
              </a:spcBef>
              <a:buFont typeface="Wingdings" pitchFamily="2" charset="2"/>
              <a:buChar char="ü"/>
            </a:pPr>
            <a:r>
              <a:rPr lang="en-US" altLang="ja-JP" sz="1600" dirty="0" smtClean="0"/>
              <a:t>DFS</a:t>
            </a:r>
          </a:p>
          <a:p>
            <a:pPr marL="1543050" lvl="3" eaLnBrk="1" hangingPunct="1">
              <a:lnSpc>
                <a:spcPct val="80000"/>
              </a:lnSpc>
              <a:spcBef>
                <a:spcPct val="0"/>
              </a:spcBef>
              <a:buFont typeface="Wingdings" pitchFamily="2" charset="2"/>
              <a:buChar char="l"/>
            </a:pPr>
            <a:r>
              <a:rPr lang="en-US" altLang="ja-JP" sz="1200" dirty="0" smtClean="0">
                <a:solidFill>
                  <a:schemeClr val="tx2">
                    <a:lumMod val="65000"/>
                    <a:lumOff val="35000"/>
                  </a:schemeClr>
                </a:solidFill>
              </a:rPr>
              <a:t>Cardinali et al (2004), Desroziers et al (2005)</a:t>
            </a:r>
          </a:p>
          <a:p>
            <a:pPr marL="0" indent="0" eaLnBrk="1" hangingPunct="1">
              <a:lnSpc>
                <a:spcPct val="80000"/>
              </a:lnSpc>
              <a:spcBef>
                <a:spcPct val="0"/>
              </a:spcBef>
              <a:buFontTx/>
              <a:buNone/>
            </a:pPr>
            <a:endParaRPr lang="en-US" altLang="ja-JP" sz="2000" dirty="0" smtClean="0"/>
          </a:p>
        </p:txBody>
      </p:sp>
      <p:sp>
        <p:nvSpPr>
          <p:cNvPr id="4101"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 name="テキスト ボックス 2"/>
          <p:cNvSpPr txBox="1"/>
          <p:nvPr/>
        </p:nvSpPr>
        <p:spPr>
          <a:xfrm>
            <a:off x="7217960" y="0"/>
            <a:ext cx="1907704" cy="276999"/>
          </a:xfrm>
          <a:prstGeom prst="rect">
            <a:avLst/>
          </a:prstGeom>
          <a:noFill/>
        </p:spPr>
        <p:txBody>
          <a:bodyPr wrap="square" rtlCol="0">
            <a:spAutoFit/>
          </a:bodyPr>
          <a:lstStyle/>
          <a:p>
            <a:pPr algn="r"/>
            <a:r>
              <a:rPr kumimoji="1" lang="en-US" altLang="ja-JP" sz="1200" dirty="0" smtClean="0"/>
              <a:t>Observation impact</a:t>
            </a:r>
            <a:endParaRPr kumimoji="1" lang="ja-JP" altLang="en-US" sz="1200" dirty="0"/>
          </a:p>
        </p:txBody>
      </p:sp>
      <p:sp>
        <p:nvSpPr>
          <p:cNvPr id="4" name="テキスト ボックス 3"/>
          <p:cNvSpPr txBox="1"/>
          <p:nvPr/>
        </p:nvSpPr>
        <p:spPr>
          <a:xfrm>
            <a:off x="269856" y="6021288"/>
            <a:ext cx="8874144" cy="683264"/>
          </a:xfrm>
          <a:prstGeom prst="rect">
            <a:avLst/>
          </a:prstGeom>
          <a:noFill/>
        </p:spPr>
        <p:txBody>
          <a:bodyPr wrap="square" rtlCol="0">
            <a:spAutoFit/>
          </a:bodyPr>
          <a:lstStyle/>
          <a:p>
            <a:pPr>
              <a:lnSpc>
                <a:spcPct val="80000"/>
              </a:lnSpc>
            </a:pPr>
            <a:r>
              <a:rPr lang="en-US" altLang="ja-JP" sz="2400" i="1" dirty="0">
                <a:solidFill>
                  <a:schemeClr val="accent4">
                    <a:lumMod val="65000"/>
                    <a:lumOff val="35000"/>
                  </a:schemeClr>
                </a:solidFill>
              </a:rPr>
              <a:t>These two </a:t>
            </a:r>
            <a:r>
              <a:rPr lang="en-US" altLang="ja-JP" sz="2400" i="1" dirty="0" smtClean="0">
                <a:solidFill>
                  <a:schemeClr val="accent4">
                    <a:lumMod val="65000"/>
                    <a:lumOff val="35000"/>
                  </a:schemeClr>
                </a:solidFill>
              </a:rPr>
              <a:t>observation impacts </a:t>
            </a:r>
            <a:r>
              <a:rPr lang="en-US" altLang="ja-JP" sz="2400" i="1" dirty="0">
                <a:solidFill>
                  <a:schemeClr val="accent4">
                    <a:lumMod val="65000"/>
                    <a:lumOff val="35000"/>
                  </a:schemeClr>
                </a:solidFill>
              </a:rPr>
              <a:t>are different quantities, so, in general, they cannot work as a proxy for each other.</a:t>
            </a:r>
          </a:p>
        </p:txBody>
      </p:sp>
    </p:spTree>
    <p:extLst>
      <p:ext uri="{BB962C8B-B14F-4D97-AF65-F5344CB8AC3E}">
        <p14:creationId xmlns:p14="http://schemas.microsoft.com/office/powerpoint/2010/main" val="1040641603"/>
      </p:ext>
    </p:extLst>
  </p:cSld>
  <p:clrMapOvr>
    <a:masterClrMapping/>
  </p:clrMapOvr>
  <mc:AlternateContent xmlns:mc="http://schemas.openxmlformats.org/markup-compatibility/2006" xmlns:p14="http://schemas.microsoft.com/office/powerpoint/2010/main">
    <mc:Choice Requires="p14">
      <p:transition spd="slow" p14:dur="2000" advTm="71674"/>
    </mc:Choice>
    <mc:Fallback xmlns="">
      <p:transition spd="slow" advTm="71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40</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200" dirty="0"/>
              <a:t>Formulation of </a:t>
            </a:r>
            <a:r>
              <a:rPr lang="en-US" altLang="ja-JP" sz="3200" dirty="0" smtClean="0"/>
              <a:t>ADJ-based </a:t>
            </a:r>
            <a:r>
              <a:rPr lang="en-US" altLang="ja-JP" sz="3200" dirty="0"/>
              <a:t>method </a:t>
            </a:r>
            <a:br>
              <a:rPr lang="en-US" altLang="ja-JP" sz="3200" dirty="0"/>
            </a:br>
            <a:r>
              <a:rPr lang="en-US" altLang="ja-JP" sz="3200" dirty="0"/>
              <a:t>using </a:t>
            </a:r>
            <a:r>
              <a:rPr lang="en-US" altLang="ja-JP" sz="3200" dirty="0" smtClean="0"/>
              <a:t>PIVs</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619250"/>
            <a:ext cx="5495925" cy="3524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118" y="5170857"/>
            <a:ext cx="16383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561" y="5618532"/>
            <a:ext cx="52292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6732240" y="6519446"/>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3212169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532266"/>
            <a:ext cx="4486275" cy="238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69365" y="1532266"/>
            <a:ext cx="4374635" cy="239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4"/>
          <p:cNvSpPr>
            <a:spLocks noGrp="1"/>
          </p:cNvSpPr>
          <p:nvPr>
            <p:ph type="title"/>
          </p:nvPr>
        </p:nvSpPr>
        <p:spPr/>
        <p:txBody>
          <a:bodyPr/>
          <a:lstStyle/>
          <a:p>
            <a:r>
              <a:rPr kumimoji="1" lang="en-US" altLang="ja-JP" dirty="0" smtClean="0"/>
              <a:t>PDF</a:t>
            </a:r>
            <a:endParaRPr kumimoji="1" lang="ja-JP" altLang="en-US" dirty="0"/>
          </a:p>
        </p:txBody>
      </p:sp>
      <p:sp>
        <p:nvSpPr>
          <p:cNvPr id="9" name="テキスト ボックス 8"/>
          <p:cNvSpPr txBox="1"/>
          <p:nvPr/>
        </p:nvSpPr>
        <p:spPr>
          <a:xfrm>
            <a:off x="467544" y="1362989"/>
            <a:ext cx="3600400" cy="338554"/>
          </a:xfrm>
          <a:prstGeom prst="rect">
            <a:avLst/>
          </a:prstGeom>
          <a:noFill/>
        </p:spPr>
        <p:txBody>
          <a:bodyPr wrap="square" rtlCol="0">
            <a:spAutoFit/>
          </a:bodyPr>
          <a:lstStyle/>
          <a:p>
            <a:pPr algn="ctr"/>
            <a:r>
              <a:rPr kumimoji="1" lang="en-US" altLang="ja-JP" dirty="0" smtClean="0"/>
              <a:t>SONDE</a:t>
            </a:r>
            <a:endParaRPr kumimoji="1" lang="ja-JP" altLang="en-US" dirty="0"/>
          </a:p>
        </p:txBody>
      </p:sp>
      <p:sp>
        <p:nvSpPr>
          <p:cNvPr id="11" name="テキスト ボックス 10"/>
          <p:cNvSpPr txBox="1"/>
          <p:nvPr/>
        </p:nvSpPr>
        <p:spPr>
          <a:xfrm>
            <a:off x="5220072" y="1362989"/>
            <a:ext cx="3600400" cy="338554"/>
          </a:xfrm>
          <a:prstGeom prst="rect">
            <a:avLst/>
          </a:prstGeom>
          <a:noFill/>
        </p:spPr>
        <p:txBody>
          <a:bodyPr wrap="square" rtlCol="0">
            <a:spAutoFit/>
          </a:bodyPr>
          <a:lstStyle/>
          <a:p>
            <a:pPr algn="ctr"/>
            <a:r>
              <a:rPr kumimoji="1" lang="en-US" altLang="ja-JP" dirty="0" smtClean="0"/>
              <a:t>AMSU-A</a:t>
            </a:r>
            <a:endParaRPr kumimoji="1" lang="ja-JP" altLang="en-US" dirty="0"/>
          </a:p>
        </p:txBody>
      </p:sp>
      <p:cxnSp>
        <p:nvCxnSpPr>
          <p:cNvPr id="12" name="直線コネクタ 11"/>
          <p:cNvCxnSpPr/>
          <p:nvPr/>
        </p:nvCxnSpPr>
        <p:spPr bwMode="auto">
          <a:xfrm>
            <a:off x="467544" y="2636912"/>
            <a:ext cx="3672408"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5171368" y="2624212"/>
            <a:ext cx="3672408"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a:off x="2297398" y="1707893"/>
            <a:ext cx="0" cy="1799465"/>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7006270" y="1679600"/>
            <a:ext cx="0" cy="1799465"/>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730802" y="4220575"/>
            <a:ext cx="7848872" cy="1569660"/>
          </a:xfrm>
          <a:prstGeom prst="rect">
            <a:avLst/>
          </a:prstGeom>
          <a:noFill/>
        </p:spPr>
        <p:txBody>
          <a:bodyPr wrap="square" rtlCol="0">
            <a:spAutoFit/>
          </a:bodyPr>
          <a:lstStyle/>
          <a:p>
            <a:pPr marL="285750" indent="-285750">
              <a:buFont typeface="Wingdings" pitchFamily="2" charset="2"/>
              <a:buChar char="l"/>
            </a:pPr>
            <a:r>
              <a:rPr kumimoji="1" lang="en-US" altLang="ja-JP" dirty="0" smtClean="0"/>
              <a:t>About a half  observations decrease forecast errors, and the other increase them.  </a:t>
            </a:r>
          </a:p>
          <a:p>
            <a:pPr marL="285750" indent="-285750">
              <a:buFont typeface="Wingdings" pitchFamily="2" charset="2"/>
              <a:buChar char="l"/>
            </a:pPr>
            <a:r>
              <a:rPr lang="en-US" altLang="ja-JP" dirty="0" smtClean="0"/>
              <a:t>The slope of PDF is different between these data. SONDE is shallower than AMSU-A. </a:t>
            </a:r>
            <a:endParaRPr kumimoji="1" lang="en-US" altLang="ja-JP" dirty="0" smtClean="0"/>
          </a:p>
          <a:p>
            <a:pPr marL="285750" indent="-285750">
              <a:buFont typeface="Wingdings" pitchFamily="2" charset="2"/>
              <a:buChar char="l"/>
            </a:pPr>
            <a:r>
              <a:rPr lang="en-US" altLang="ja-JP" dirty="0" smtClean="0"/>
              <a:t>We can guess that the gradient of the slope depends on </a:t>
            </a:r>
            <a:r>
              <a:rPr lang="en-US" altLang="ja-JP" b="1" dirty="0" smtClean="0"/>
              <a:t>R</a:t>
            </a:r>
            <a:r>
              <a:rPr lang="en-US" altLang="ja-JP" dirty="0" smtClean="0"/>
              <a:t> and </a:t>
            </a:r>
            <a:r>
              <a:rPr lang="en-US" altLang="ja-JP" b="1" dirty="0" smtClean="0"/>
              <a:t>B</a:t>
            </a:r>
            <a:r>
              <a:rPr lang="en-US" altLang="ja-JP" dirty="0" smtClean="0"/>
              <a:t> settings and real information amount of data.</a:t>
            </a:r>
            <a:endParaRPr kumimoji="1" lang="en-US" altLang="ja-JP" dirty="0" smtClean="0"/>
          </a:p>
          <a:p>
            <a:endParaRPr kumimoji="1" lang="en-US" altLang="ja-JP" dirty="0" smtClean="0"/>
          </a:p>
        </p:txBody>
      </p:sp>
    </p:spTree>
    <p:extLst>
      <p:ext uri="{BB962C8B-B14F-4D97-AF65-F5344CB8AC3E}">
        <p14:creationId xmlns:p14="http://schemas.microsoft.com/office/powerpoint/2010/main" val="4067712091"/>
      </p:ext>
    </p:extLst>
  </p:cSld>
  <p:clrMapOvr>
    <a:masterClrMapping/>
  </p:clrMapOvr>
  <mc:AlternateContent xmlns:mc="http://schemas.openxmlformats.org/markup-compatibility/2006" xmlns:p14="http://schemas.microsoft.com/office/powerpoint/2010/main">
    <mc:Choice Requires="p14">
      <p:transition spd="slow" p14:dur="2000" advTm="1445"/>
    </mc:Choice>
    <mc:Fallback xmlns="">
      <p:transition spd="slow" advTm="1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p:txBody>
          <a:bodyPr/>
          <a:lstStyle/>
          <a:p>
            <a:pPr eaLnBrk="1" hangingPunct="1"/>
            <a:r>
              <a:rPr lang="en-US" altLang="ja-JP" sz="3600" dirty="0" smtClean="0">
                <a:solidFill>
                  <a:schemeClr val="tx1"/>
                </a:solidFill>
              </a:rPr>
              <a:t>Norm dependency</a:t>
            </a:r>
            <a:endParaRPr lang="en-US" altLang="ja-JP" sz="3600" dirty="0" smtClean="0"/>
          </a:p>
        </p:txBody>
      </p:sp>
      <p:sp>
        <p:nvSpPr>
          <p:cNvPr id="7172"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7173" name="Rectangle 5"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7174"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pic>
        <p:nvPicPr>
          <p:cNvPr id="71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6670"/>
            <a:ext cx="2955597" cy="2628823"/>
          </a:xfrm>
          <a:prstGeom prst="rect">
            <a:avLst/>
          </a:prstGeom>
          <a:noFill/>
          <a:ln w="9525" algn="ctr">
            <a:noFill/>
            <a:miter lim="800000"/>
            <a:headEnd/>
            <a:tailEnd/>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9" name="テキスト ボックス 4"/>
          <p:cNvSpPr txBox="1">
            <a:spLocks noChangeArrowheads="1"/>
          </p:cNvSpPr>
          <p:nvPr/>
        </p:nvSpPr>
        <p:spPr bwMode="auto">
          <a:xfrm>
            <a:off x="708316" y="1567189"/>
            <a:ext cx="19446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a:t>JMA </a:t>
            </a:r>
            <a:r>
              <a:rPr lang="en-US" altLang="ja-JP" dirty="0" smtClean="0"/>
              <a:t>DRY TE</a:t>
            </a:r>
            <a:endParaRPr lang="ja-JP" altLang="en-US" dirty="0"/>
          </a:p>
        </p:txBody>
      </p:sp>
      <p:grpSp>
        <p:nvGrpSpPr>
          <p:cNvPr id="7" name="グループ化 6"/>
          <p:cNvGrpSpPr>
            <a:grpSpLocks noChangeAspect="1"/>
          </p:cNvGrpSpPr>
          <p:nvPr/>
        </p:nvGrpSpPr>
        <p:grpSpPr bwMode="auto">
          <a:xfrm>
            <a:off x="5871719" y="1566731"/>
            <a:ext cx="2965450" cy="2654357"/>
            <a:chOff x="4860032" y="3545714"/>
            <a:chExt cx="3706813" cy="3317946"/>
          </a:xfrm>
        </p:grpSpPr>
        <p:pic>
          <p:nvPicPr>
            <p:cNvPr id="71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564835"/>
              <a:ext cx="3706813" cy="3298825"/>
            </a:xfrm>
            <a:prstGeom prst="rect">
              <a:avLst/>
            </a:prstGeom>
            <a:noFill/>
            <a:ln w="9525" algn="ctr">
              <a:noFill/>
              <a:miter lim="800000"/>
              <a:headEnd/>
              <a:tailEnd/>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6" name="テキスト ボックス 15"/>
            <p:cNvSpPr txBox="1">
              <a:spLocks noChangeArrowheads="1"/>
            </p:cNvSpPr>
            <p:nvPr/>
          </p:nvSpPr>
          <p:spPr bwMode="auto">
            <a:xfrm>
              <a:off x="5420471" y="3545714"/>
              <a:ext cx="3096370" cy="423192"/>
            </a:xfrm>
            <a:prstGeom prst="rect">
              <a:avLst/>
            </a:prstGeom>
            <a:solidFill>
              <a:schemeClr val="bg1"/>
            </a:solidFill>
            <a:ln w="9525">
              <a:noFill/>
              <a:miter lim="800000"/>
              <a:headEnd/>
              <a:tailEnd/>
            </a:ln>
            <a:extLst/>
          </p:spPr>
          <p:txBody>
            <a:bodyPr wrap="squar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a:t>JMA </a:t>
              </a:r>
              <a:r>
                <a:rPr lang="en-US" altLang="ja-JP" dirty="0" smtClean="0"/>
                <a:t>Specific humidity</a:t>
              </a:r>
              <a:endParaRPr lang="ja-JP" altLang="en-US" dirty="0"/>
            </a:p>
          </p:txBody>
        </p:sp>
      </p:grpSp>
      <p:grpSp>
        <p:nvGrpSpPr>
          <p:cNvPr id="6" name="グループ化 5"/>
          <p:cNvGrpSpPr>
            <a:grpSpLocks noChangeAspect="1"/>
          </p:cNvGrpSpPr>
          <p:nvPr/>
        </p:nvGrpSpPr>
        <p:grpSpPr bwMode="auto">
          <a:xfrm>
            <a:off x="2876159" y="1556792"/>
            <a:ext cx="2989550" cy="2664296"/>
            <a:chOff x="752434" y="3486321"/>
            <a:chExt cx="3713163" cy="3330370"/>
          </a:xfrm>
        </p:grpSpPr>
        <p:pic>
          <p:nvPicPr>
            <p:cNvPr id="718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4" y="3517866"/>
              <a:ext cx="3713163" cy="3298825"/>
            </a:xfrm>
            <a:prstGeom prst="rect">
              <a:avLst/>
            </a:prstGeom>
            <a:noFill/>
            <a:ln w="9525" algn="ctr">
              <a:noFill/>
              <a:miter lim="800000"/>
              <a:headEnd/>
              <a:tailEnd/>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4" name="テキスト ボックス 16"/>
            <p:cNvSpPr txBox="1">
              <a:spLocks noChangeArrowheads="1"/>
            </p:cNvSpPr>
            <p:nvPr/>
          </p:nvSpPr>
          <p:spPr bwMode="auto">
            <a:xfrm>
              <a:off x="1987711" y="3486321"/>
              <a:ext cx="1944215" cy="423193"/>
            </a:xfrm>
            <a:prstGeom prst="rect">
              <a:avLst/>
            </a:prstGeom>
            <a:solidFill>
              <a:schemeClr val="bg1"/>
            </a:solidFill>
            <a:ln w="9525">
              <a:noFill/>
              <a:miter lim="800000"/>
              <a:headEnd/>
              <a:tailEnd/>
            </a:ln>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a:t>JMA </a:t>
              </a:r>
              <a:r>
                <a:rPr lang="en-US" altLang="ja-JP" dirty="0" smtClean="0"/>
                <a:t>WET TE</a:t>
              </a:r>
              <a:endParaRPr lang="ja-JP" altLang="en-US" dirty="0"/>
            </a:p>
          </p:txBody>
        </p:sp>
      </p:grpSp>
      <p:sp>
        <p:nvSpPr>
          <p:cNvPr id="3" name="テキスト ボックス 2"/>
          <p:cNvSpPr txBox="1"/>
          <p:nvPr/>
        </p:nvSpPr>
        <p:spPr>
          <a:xfrm>
            <a:off x="708316" y="4581128"/>
            <a:ext cx="8088850" cy="1077218"/>
          </a:xfrm>
          <a:prstGeom prst="rect">
            <a:avLst/>
          </a:prstGeom>
          <a:noFill/>
        </p:spPr>
        <p:txBody>
          <a:bodyPr wrap="square" rtlCol="0">
            <a:spAutoFit/>
          </a:bodyPr>
          <a:lstStyle/>
          <a:p>
            <a:pPr marL="285750" indent="-285750">
              <a:buFont typeface="Wingdings" pitchFamily="2" charset="2"/>
              <a:buChar char="l"/>
            </a:pPr>
            <a:r>
              <a:rPr kumimoji="1" lang="en-US" altLang="ja-JP" dirty="0" smtClean="0"/>
              <a:t>Impacts of humidity sensor (MWI, AMSUB/MHS, and CSR) become clear when we use WET TE or </a:t>
            </a:r>
            <a:r>
              <a:rPr lang="en-US" altLang="ja-JP" dirty="0" smtClean="0"/>
              <a:t>Q norm than DRY TE norm.</a:t>
            </a:r>
          </a:p>
          <a:p>
            <a:pPr marL="285750" indent="-285750">
              <a:buFont typeface="Wingdings" pitchFamily="2" charset="2"/>
              <a:buChar char="l"/>
            </a:pPr>
            <a:r>
              <a:rPr lang="en-US" altLang="ja-JP" dirty="0" smtClean="0"/>
              <a:t>Impacts of humidity non sensitive data (AMSU-A, AMV, </a:t>
            </a:r>
            <a:r>
              <a:rPr lang="en-US" altLang="ja-JP" dirty="0" err="1" smtClean="0"/>
              <a:t>etc</a:t>
            </a:r>
            <a:r>
              <a:rPr lang="en-US" altLang="ja-JP" dirty="0" smtClean="0"/>
              <a:t>) are still large in the case of WET and Q norm. </a:t>
            </a:r>
            <a:endParaRPr kumimoji="1" lang="ja-JP"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68"/>
    </mc:Choice>
    <mc:Fallback xmlns="">
      <p:transition spd="slow" advTm="176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ja-JP" sz="3600" dirty="0" smtClean="0">
                <a:solidFill>
                  <a:schemeClr val="tx1"/>
                </a:solidFill>
              </a:rPr>
              <a:t>Wrong data detection</a:t>
            </a:r>
            <a:endParaRPr lang="en-US" altLang="ja-JP" sz="3600" dirty="0" smtClean="0"/>
          </a:p>
        </p:txBody>
      </p:sp>
      <p:sp>
        <p:nvSpPr>
          <p:cNvPr id="819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197" name="Rectangle 4"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198"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grpSp>
        <p:nvGrpSpPr>
          <p:cNvPr id="8199" name="Group 12"/>
          <p:cNvGrpSpPr>
            <a:grpSpLocks/>
          </p:cNvGrpSpPr>
          <p:nvPr/>
        </p:nvGrpSpPr>
        <p:grpSpPr bwMode="auto">
          <a:xfrm>
            <a:off x="3658741" y="1484313"/>
            <a:ext cx="5377755" cy="4484687"/>
            <a:chOff x="2214" y="935"/>
            <a:chExt cx="3546" cy="2825"/>
          </a:xfrm>
        </p:grpSpPr>
        <p:graphicFrame>
          <p:nvGraphicFramePr>
            <p:cNvPr id="8205" name="Object 9" descr="デニム"/>
            <p:cNvGraphicFramePr>
              <a:graphicFrameLocks noChangeAspect="1"/>
            </p:cNvGraphicFramePr>
            <p:nvPr/>
          </p:nvGraphicFramePr>
          <p:xfrm>
            <a:off x="2214" y="935"/>
            <a:ext cx="3546" cy="2825"/>
          </p:xfrm>
          <a:graphic>
            <a:graphicData uri="http://schemas.openxmlformats.org/presentationml/2006/ole">
              <mc:AlternateContent xmlns:mc="http://schemas.openxmlformats.org/markup-compatibility/2006">
                <mc:Choice xmlns:v="urn:schemas-microsoft-com:vml" Requires="v">
                  <p:oleObj spid="_x0000_s8515" name="グラフ" r:id="rId6" imgW="5629351" imgH="4486351" progId="Excel.Chart.8">
                    <p:embed/>
                  </p:oleObj>
                </mc:Choice>
                <mc:Fallback>
                  <p:oleObj name="グラフ" r:id="rId6" imgW="5629351" imgH="4486351" progId="Excel.Chart.8">
                    <p:embed/>
                    <p:pic>
                      <p:nvPicPr>
                        <p:cNvPr id="0" name="Object 9" descr="デニム"/>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 y="935"/>
                          <a:ext cx="3546" cy="2825"/>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Rectangle 11"/>
            <p:cNvSpPr>
              <a:spLocks noChangeArrowheads="1"/>
            </p:cNvSpPr>
            <p:nvPr/>
          </p:nvSpPr>
          <p:spPr bwMode="auto">
            <a:xfrm>
              <a:off x="2245" y="1480"/>
              <a:ext cx="1406" cy="54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endParaRPr lang="ja-JP" altLang="en-US"/>
            </a:p>
          </p:txBody>
        </p:sp>
      </p:grpSp>
      <p:sp>
        <p:nvSpPr>
          <p:cNvPr id="8200" name="Text Box 13"/>
          <p:cNvSpPr txBox="1">
            <a:spLocks noChangeArrowheads="1"/>
          </p:cNvSpPr>
          <p:nvPr/>
        </p:nvSpPr>
        <p:spPr bwMode="auto">
          <a:xfrm>
            <a:off x="7019925" y="2276475"/>
            <a:ext cx="2124075" cy="703263"/>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en-US" altLang="ja-JP" dirty="0"/>
              <a:t>Solid line: CNTL</a:t>
            </a:r>
          </a:p>
          <a:p>
            <a:pPr eaLnBrk="1" hangingPunct="1">
              <a:spcBef>
                <a:spcPct val="50000"/>
              </a:spcBef>
            </a:pPr>
            <a:r>
              <a:rPr lang="en-US" altLang="ja-JP" dirty="0"/>
              <a:t>Black square: TEST</a:t>
            </a:r>
          </a:p>
        </p:txBody>
      </p:sp>
      <p:sp>
        <p:nvSpPr>
          <p:cNvPr id="8201" name="Rectangle 7"/>
          <p:cNvSpPr>
            <a:spLocks noGrp="1" noChangeArrowheads="1"/>
          </p:cNvSpPr>
          <p:nvPr>
            <p:ph type="body" sz="half" idx="1"/>
          </p:nvPr>
        </p:nvSpPr>
        <p:spPr>
          <a:xfrm>
            <a:off x="1" y="1844674"/>
            <a:ext cx="3923928" cy="3384525"/>
          </a:xfrm>
        </p:spPr>
        <p:txBody>
          <a:bodyPr/>
          <a:lstStyle/>
          <a:p>
            <a:pPr algn="just" eaLnBrk="1" hangingPunct="1">
              <a:lnSpc>
                <a:spcPct val="90000"/>
              </a:lnSpc>
              <a:buFont typeface="Wingdings" pitchFamily="2" charset="2"/>
              <a:buChar char="l"/>
            </a:pPr>
            <a:r>
              <a:rPr lang="en-US" altLang="ja-JP" sz="1600" dirty="0" smtClean="0"/>
              <a:t>This figures shows impacts of  AMSU-A/METOP2 in two NWP systems, TEST and CNTL. </a:t>
            </a:r>
          </a:p>
          <a:p>
            <a:pPr lvl="1" algn="just" eaLnBrk="1" hangingPunct="1">
              <a:lnSpc>
                <a:spcPct val="90000"/>
              </a:lnSpc>
              <a:buFont typeface="Wingdings" pitchFamily="2" charset="2"/>
              <a:buChar char="p"/>
            </a:pPr>
            <a:r>
              <a:rPr lang="en-US" altLang="ja-JP" sz="1600" dirty="0" smtClean="0">
                <a:solidFill>
                  <a:srgbClr val="0070C0"/>
                </a:solidFill>
              </a:rPr>
              <a:t>CNTL uses adequate observation error settings (operational settings). </a:t>
            </a:r>
          </a:p>
          <a:p>
            <a:pPr lvl="1" algn="just" eaLnBrk="1" hangingPunct="1">
              <a:lnSpc>
                <a:spcPct val="90000"/>
              </a:lnSpc>
              <a:buFont typeface="Wingdings" pitchFamily="2" charset="2"/>
              <a:buChar char="p"/>
            </a:pPr>
            <a:r>
              <a:rPr lang="en-US" altLang="ja-JP" sz="1600" dirty="0" smtClean="0">
                <a:solidFill>
                  <a:srgbClr val="0070C0"/>
                </a:solidFill>
              </a:rPr>
              <a:t>TEST uses inadequately small observation error setting for channel eight.</a:t>
            </a:r>
          </a:p>
          <a:p>
            <a:pPr algn="just" eaLnBrk="1" hangingPunct="1">
              <a:lnSpc>
                <a:spcPct val="90000"/>
              </a:lnSpc>
            </a:pPr>
            <a:endParaRPr lang="en-US" altLang="ja-JP" sz="1600" dirty="0" smtClean="0">
              <a:solidFill>
                <a:srgbClr val="000099"/>
              </a:solidFill>
            </a:endParaRPr>
          </a:p>
          <a:p>
            <a:pPr algn="just" eaLnBrk="1" hangingPunct="1">
              <a:lnSpc>
                <a:spcPct val="90000"/>
              </a:lnSpc>
              <a:buFont typeface="Wingdings" pitchFamily="2" charset="2"/>
              <a:buChar char="l"/>
            </a:pPr>
            <a:r>
              <a:rPr lang="en-US" altLang="ja-JP" sz="1600" dirty="0" smtClean="0"/>
              <a:t>The AD-based method can detect wrong observations which degenerate forecast accuracy.</a:t>
            </a:r>
          </a:p>
          <a:p>
            <a:pPr algn="just" eaLnBrk="1" hangingPunct="1">
              <a:lnSpc>
                <a:spcPct val="90000"/>
              </a:lnSpc>
            </a:pPr>
            <a:endParaRPr lang="en-US" altLang="ja-JP" sz="1600" dirty="0" smtClean="0">
              <a:solidFill>
                <a:srgbClr val="000099"/>
              </a:solidFill>
            </a:endParaRPr>
          </a:p>
        </p:txBody>
      </p:sp>
      <p:sp>
        <p:nvSpPr>
          <p:cNvPr id="176142" name="Oval 14"/>
          <p:cNvSpPr>
            <a:spLocks noChangeArrowheads="1"/>
          </p:cNvSpPr>
          <p:nvPr/>
        </p:nvSpPr>
        <p:spPr bwMode="auto">
          <a:xfrm>
            <a:off x="7308850" y="3357563"/>
            <a:ext cx="792163" cy="792162"/>
          </a:xfrm>
          <a:prstGeom prst="ellipse">
            <a:avLst/>
          </a:prstGeom>
          <a:noFill/>
          <a:ln w="38100" algn="ctr">
            <a:solidFill>
              <a:srgbClr val="0033CC"/>
            </a:solidFill>
            <a:round/>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endParaRPr lang="ja-JP" altLang="en-US"/>
          </a:p>
        </p:txBody>
      </p:sp>
      <p:sp>
        <p:nvSpPr>
          <p:cNvPr id="8203" name="Text Box 15"/>
          <p:cNvSpPr txBox="1">
            <a:spLocks noChangeArrowheads="1"/>
          </p:cNvSpPr>
          <p:nvPr/>
        </p:nvSpPr>
        <p:spPr bwMode="auto">
          <a:xfrm>
            <a:off x="5292725" y="5516563"/>
            <a:ext cx="23749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2000">
                <a:latin typeface="Symbol" pitchFamily="18" charset="2"/>
              </a:rPr>
              <a:t>d</a:t>
            </a:r>
            <a:r>
              <a:rPr lang="en-US" altLang="ja-JP" sz="2000"/>
              <a:t>e</a:t>
            </a:r>
          </a:p>
        </p:txBody>
      </p:sp>
      <p:sp>
        <p:nvSpPr>
          <p:cNvPr id="8204" name="Text Box 16"/>
          <p:cNvSpPr txBox="1">
            <a:spLocks noChangeArrowheads="1"/>
          </p:cNvSpPr>
          <p:nvPr/>
        </p:nvSpPr>
        <p:spPr bwMode="auto">
          <a:xfrm>
            <a:off x="4716463" y="5516563"/>
            <a:ext cx="360045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Relative forecast error reduction</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4495"/>
    </mc:Choice>
    <mc:Fallback xmlns="">
      <p:transition spd="slow" advTm="449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142"/>
                                        </p:tgtEl>
                                        <p:attrNameLst>
                                          <p:attrName>style.visibility</p:attrName>
                                        </p:attrNameLst>
                                      </p:cBhvr>
                                      <p:to>
                                        <p:strVal val="visible"/>
                                      </p:to>
                                    </p:set>
                                    <p:animEffect transition="in" filter="barn(inVertical)">
                                      <p:cBhvr>
                                        <p:cTn id="7" dur="500"/>
                                        <p:tgtEl>
                                          <p:spTgt spid="176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44</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572965"/>
            <a:ext cx="7136712" cy="457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394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Inflation and forecast accuracy</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 name="テキスト ボックス 7"/>
          <p:cNvSpPr txBox="1"/>
          <p:nvPr/>
        </p:nvSpPr>
        <p:spPr>
          <a:xfrm>
            <a:off x="566171" y="5229200"/>
            <a:ext cx="7920880" cy="1077218"/>
          </a:xfrm>
          <a:prstGeom prst="rect">
            <a:avLst/>
          </a:prstGeom>
          <a:noFill/>
        </p:spPr>
        <p:txBody>
          <a:bodyPr wrap="square" rtlCol="0">
            <a:spAutoFit/>
          </a:bodyPr>
          <a:lstStyle/>
          <a:p>
            <a:pPr marL="285750" indent="-285750">
              <a:buFont typeface="Wingdings" pitchFamily="2" charset="2"/>
              <a:buChar char="l"/>
            </a:pPr>
            <a:r>
              <a:rPr lang="en-US" altLang="ja-JP" dirty="0" smtClean="0"/>
              <a:t>Inflation factors smaller than 500 have almost same forecast accuracy during fast 4days, and after 5days, larger inflation factors have smaller forecast errors, </a:t>
            </a:r>
          </a:p>
          <a:p>
            <a:pPr marL="285750" indent="-285750">
              <a:buFont typeface="Wingdings" pitchFamily="2" charset="2"/>
              <a:buChar char="l"/>
            </a:pPr>
            <a:r>
              <a:rPr lang="en-US" altLang="ja-JP" dirty="0" smtClean="0"/>
              <a:t>Inflation 5000 has smaller improvement during 4days, however, smaller errors after 5days.</a:t>
            </a:r>
            <a:endParaRPr lang="en-US" altLang="ja-JP" dirty="0"/>
          </a:p>
        </p:txBody>
      </p:sp>
      <p:pic>
        <p:nvPicPr>
          <p:cNvPr id="2" name="Picture 2" descr="G:\Ddrive\2010work\まとめ\論文作成\Paper_2_Rabier96\解析LW\PNGs\500_u_GB_080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72" y="1537063"/>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G:\Ddrive\2010work\まとめ\論文作成\Paper_2_Rabier96\解析LW\PNGs\500_z_GB_0801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2293"/>
          <a:stretch/>
        </p:blipFill>
        <p:spPr bwMode="auto">
          <a:xfrm>
            <a:off x="4860032" y="1557852"/>
            <a:ext cx="400994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46579"/>
      </p:ext>
    </p:extLst>
  </p:cSld>
  <p:clrMapOvr>
    <a:masterClrMapping/>
  </p:clrMapOvr>
  <mc:AlternateContent xmlns:mc="http://schemas.openxmlformats.org/markup-compatibility/2006" xmlns:p14="http://schemas.microsoft.com/office/powerpoint/2010/main">
    <mc:Choice Requires="p14">
      <p:transition spd="slow" p14:dur="2000" advTm="72633"/>
    </mc:Choice>
    <mc:Fallback xmlns="">
      <p:transition spd="slow" advTm="72633"/>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2800" dirty="0" smtClean="0"/>
              <a:t>Variances of functions of analyses</a:t>
            </a:r>
            <a:endParaRPr lang="ja-JP" altLang="en-US" sz="28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 name="テキスト ボックス 7"/>
          <p:cNvSpPr txBox="1"/>
          <p:nvPr/>
        </p:nvSpPr>
        <p:spPr>
          <a:xfrm>
            <a:off x="938635" y="4005064"/>
            <a:ext cx="7920880" cy="1077218"/>
          </a:xfrm>
          <a:prstGeom prst="rect">
            <a:avLst/>
          </a:prstGeom>
          <a:noFill/>
        </p:spPr>
        <p:txBody>
          <a:bodyPr wrap="square" rtlCol="0">
            <a:spAutoFit/>
          </a:bodyPr>
          <a:lstStyle/>
          <a:p>
            <a:pPr marL="285750" indent="-285750">
              <a:buFont typeface="Wingdings" pitchFamily="2" charset="2"/>
              <a:buChar char="l"/>
            </a:pPr>
            <a:r>
              <a:rPr lang="en-US" altLang="ja-JP" dirty="0" smtClean="0"/>
              <a:t>In linear analyses, we consider four independent variables, a background field </a:t>
            </a:r>
            <a:r>
              <a:rPr lang="en-US" altLang="ja-JP" b="1" dirty="0" err="1" smtClean="0"/>
              <a:t>x</a:t>
            </a:r>
            <a:r>
              <a:rPr lang="en-US" altLang="ja-JP" dirty="0" err="1" smtClean="0"/>
              <a:t>b</a:t>
            </a:r>
            <a:r>
              <a:rPr lang="en-US" altLang="ja-JP" dirty="0" smtClean="0"/>
              <a:t> , observations </a:t>
            </a:r>
            <a:r>
              <a:rPr lang="en-US" altLang="ja-JP" b="1" dirty="0" smtClean="0"/>
              <a:t>y</a:t>
            </a:r>
            <a:r>
              <a:rPr lang="en-US" altLang="ja-JP" dirty="0" smtClean="0"/>
              <a:t>, a background error covariance matrix </a:t>
            </a:r>
            <a:r>
              <a:rPr lang="en-US" altLang="ja-JP" b="1" dirty="0" smtClean="0"/>
              <a:t>B</a:t>
            </a:r>
            <a:r>
              <a:rPr lang="en-US" altLang="ja-JP" dirty="0" smtClean="0"/>
              <a:t>, and an observation error covariance matrix </a:t>
            </a:r>
            <a:r>
              <a:rPr lang="en-US" altLang="ja-JP" b="1" dirty="0" smtClean="0"/>
              <a:t>R</a:t>
            </a:r>
            <a:r>
              <a:rPr lang="en-US" altLang="ja-JP" dirty="0" smtClean="0"/>
              <a:t>.</a:t>
            </a:r>
          </a:p>
          <a:p>
            <a:pPr marL="285750" indent="-285750">
              <a:buFont typeface="Wingdings" pitchFamily="2" charset="2"/>
              <a:buChar char="l"/>
            </a:pPr>
            <a:r>
              <a:rPr kumimoji="1" lang="en-US" altLang="ja-JP" dirty="0" smtClean="0"/>
              <a:t>We can evaluate impacts of each variable.</a:t>
            </a:r>
            <a:endParaRPr kumimoji="1" lang="ja-JP" alt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442685809"/>
              </p:ext>
            </p:extLst>
          </p:nvPr>
        </p:nvGraphicFramePr>
        <p:xfrm>
          <a:off x="1352550" y="1673225"/>
          <a:ext cx="6438900" cy="2057400"/>
        </p:xfrm>
        <a:graphic>
          <a:graphicData uri="http://schemas.openxmlformats.org/presentationml/2006/ole">
            <mc:AlternateContent xmlns:mc="http://schemas.openxmlformats.org/markup-compatibility/2006">
              <mc:Choice xmlns:v="urn:schemas-microsoft-com:vml" Requires="v">
                <p:oleObj spid="_x0000_s52266" name="数式" r:id="rId3" imgW="4292280" imgH="1371600" progId="Equation.3">
                  <p:embed/>
                </p:oleObj>
              </mc:Choice>
              <mc:Fallback>
                <p:oleObj name="数式" r:id="rId3" imgW="4292280" imgH="1371600" progId="Equation.3">
                  <p:embed/>
                  <p:pic>
                    <p:nvPicPr>
                      <p:cNvPr id="0" name=""/>
                      <p:cNvPicPr>
                        <a:picLocks noChangeAspect="1" noChangeArrowheads="1"/>
                      </p:cNvPicPr>
                      <p:nvPr/>
                    </p:nvPicPr>
                    <p:blipFill>
                      <a:blip r:embed="rId4"/>
                      <a:srcRect/>
                      <a:stretch>
                        <a:fillRect/>
                      </a:stretch>
                    </p:blipFill>
                    <p:spPr bwMode="auto">
                      <a:xfrm>
                        <a:off x="1352550" y="1673225"/>
                        <a:ext cx="643890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7439967"/>
      </p:ext>
    </p:extLst>
  </p:cSld>
  <p:clrMapOvr>
    <a:masterClrMapping/>
  </p:clrMapOvr>
  <mc:AlternateContent xmlns:mc="http://schemas.openxmlformats.org/markup-compatibility/2006" xmlns:p14="http://schemas.microsoft.com/office/powerpoint/2010/main">
    <mc:Choice Requires="p14">
      <p:transition spd="slow" p14:dur="2000" advTm="92684"/>
    </mc:Choice>
    <mc:Fallback xmlns="">
      <p:transition spd="slow" advTm="9268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719533E8-BBA7-466C-9B94-6DAFFB081B36}" type="slidenum">
              <a:rPr lang="en-US" altLang="ja-JP" sz="1400" smtClean="0"/>
              <a:pPr eaLnBrk="1" hangingPunct="1"/>
              <a:t>47</a:t>
            </a:fld>
            <a:endParaRPr lang="en-US" altLang="ja-JP" sz="1400" smtClean="0"/>
          </a:p>
        </p:txBody>
      </p:sp>
      <p:sp>
        <p:nvSpPr>
          <p:cNvPr id="512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6"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9" name="Rectangle 14"/>
          <p:cNvSpPr>
            <a:spLocks noGrp="1" noChangeArrowheads="1"/>
          </p:cNvSpPr>
          <p:nvPr>
            <p:ph type="title"/>
          </p:nvPr>
        </p:nvSpPr>
        <p:spPr/>
        <p:txBody>
          <a:bodyPr>
            <a:normAutofit/>
          </a:bodyPr>
          <a:lstStyle/>
          <a:p>
            <a:pPr eaLnBrk="1" hangingPunct="1"/>
            <a:r>
              <a:rPr lang="en-US" altLang="ja-JP" sz="3600" dirty="0" smtClean="0"/>
              <a:t>AD-based estimation</a:t>
            </a:r>
          </a:p>
        </p:txBody>
      </p:sp>
      <p:sp>
        <p:nvSpPr>
          <p:cNvPr id="5130"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1536700"/>
            <a:ext cx="65436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236296" y="1748433"/>
            <a:ext cx="1801738" cy="923330"/>
          </a:xfrm>
          <a:prstGeom prst="rect">
            <a:avLst/>
          </a:prstGeom>
          <a:noFill/>
        </p:spPr>
        <p:txBody>
          <a:bodyPr wrap="square" rtlCol="0">
            <a:spAutoFit/>
          </a:bodyPr>
          <a:lstStyle/>
          <a:p>
            <a:r>
              <a:rPr kumimoji="1" lang="en-US" altLang="ja-JP" dirty="0" smtClean="0"/>
              <a:t>Langland and Baker (2004) Tellus</a:t>
            </a:r>
            <a:endParaRPr kumimoji="1" lang="ja-JP" altLang="en-US" dirty="0"/>
          </a:p>
        </p:txBody>
      </p:sp>
    </p:spTree>
    <p:extLst>
      <p:ext uri="{BB962C8B-B14F-4D97-AF65-F5344CB8AC3E}">
        <p14:creationId xmlns:p14="http://schemas.microsoft.com/office/powerpoint/2010/main" val="3507423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5"/>
          <p:cNvSpPr>
            <a:spLocks noGrp="1" noChangeArrowheads="1"/>
          </p:cNvSpPr>
          <p:nvPr>
            <p:ph type="body" idx="1"/>
          </p:nvPr>
        </p:nvSpPr>
        <p:spPr>
          <a:xfrm>
            <a:off x="468313" y="1557338"/>
            <a:ext cx="8280400" cy="5040312"/>
          </a:xfrm>
        </p:spPr>
        <p:txBody>
          <a:bodyPr/>
          <a:lstStyle/>
          <a:p>
            <a:pPr marL="0" indent="0" eaLnBrk="1" hangingPunct="1">
              <a:buFontTx/>
              <a:buNone/>
              <a:defRPr/>
            </a:pPr>
            <a:r>
              <a:rPr lang="en-US" altLang="ja-JP" sz="1800" dirty="0" smtClean="0"/>
              <a:t>The formulation of AD-based method under TL approximation: </a:t>
            </a:r>
          </a:p>
          <a:p>
            <a:pPr eaLnBrk="1" hangingPunct="1">
              <a:defRPr/>
            </a:pPr>
            <a:r>
              <a:rPr lang="en-US" altLang="ja-JP" sz="1800" dirty="0"/>
              <a:t>D</a:t>
            </a:r>
            <a:r>
              <a:rPr lang="en-US" altLang="ja-JP" sz="1800" dirty="0" smtClean="0"/>
              <a:t>efinition of a scalar function </a:t>
            </a:r>
            <a:r>
              <a:rPr lang="en-US" altLang="ja-JP" sz="1800" i="1" dirty="0"/>
              <a:t>F </a:t>
            </a:r>
            <a:r>
              <a:rPr lang="en-US" altLang="ja-JP" sz="1800" dirty="0" smtClean="0"/>
              <a:t>of a forecast error vector:</a:t>
            </a:r>
            <a:r>
              <a:rPr lang="en-US" altLang="ja-JP" sz="1800" i="1" dirty="0" smtClean="0"/>
              <a:t> </a:t>
            </a:r>
          </a:p>
          <a:p>
            <a:pPr eaLnBrk="1" hangingPunct="1">
              <a:defRPr/>
            </a:pPr>
            <a:endParaRPr lang="en-US" altLang="ja-JP" sz="1800" dirty="0" smtClean="0"/>
          </a:p>
          <a:p>
            <a:pPr eaLnBrk="1" hangingPunct="1">
              <a:defRPr/>
            </a:pPr>
            <a:endParaRPr lang="en-US" altLang="ja-JP" sz="1800" dirty="0" smtClean="0"/>
          </a:p>
          <a:p>
            <a:pPr eaLnBrk="1" hangingPunct="1">
              <a:defRPr/>
            </a:pPr>
            <a:r>
              <a:rPr lang="en-US" altLang="ja-JP" sz="1800" dirty="0" smtClean="0"/>
              <a:t>Variation of </a:t>
            </a:r>
            <a:r>
              <a:rPr lang="en-US" altLang="ja-JP" sz="1800" i="1" dirty="0" smtClean="0"/>
              <a:t>F </a:t>
            </a:r>
            <a:r>
              <a:rPr lang="en-US" altLang="ja-JP" sz="1800" dirty="0" smtClean="0"/>
              <a:t>caused by an analysis</a:t>
            </a:r>
          </a:p>
          <a:p>
            <a:pPr eaLnBrk="1" hangingPunct="1">
              <a:buFontTx/>
              <a:buNone/>
              <a:defRPr/>
            </a:pPr>
            <a:endParaRPr lang="en-US" altLang="ja-JP" sz="1800" dirty="0" smtClean="0"/>
          </a:p>
          <a:p>
            <a:pPr eaLnBrk="1" hangingPunct="1">
              <a:buFontTx/>
              <a:buNone/>
              <a:defRPr/>
            </a:pPr>
            <a:endParaRPr lang="en-US" altLang="ja-JP" sz="1800" dirty="0" smtClean="0"/>
          </a:p>
          <a:p>
            <a:pPr eaLnBrk="1" hangingPunct="1">
              <a:defRPr/>
            </a:pPr>
            <a:endParaRPr lang="en-US" altLang="ja-JP" sz="1800" dirty="0" smtClean="0"/>
          </a:p>
          <a:p>
            <a:pPr marL="0" indent="0" eaLnBrk="1" hangingPunct="1">
              <a:buFontTx/>
              <a:buNone/>
              <a:defRPr/>
            </a:pPr>
            <a:r>
              <a:rPr lang="en-US" altLang="ja-JP" sz="1800" dirty="0" smtClean="0"/>
              <a:t>     Each term is a inner product between the first-order quantities of TL   </a:t>
            </a:r>
          </a:p>
          <a:p>
            <a:pPr marL="0" indent="0" eaLnBrk="1" hangingPunct="1">
              <a:buFontTx/>
              <a:buNone/>
              <a:defRPr/>
            </a:pPr>
            <a:r>
              <a:rPr lang="en-US" altLang="ja-JP" sz="1800" dirty="0"/>
              <a:t> </a:t>
            </a:r>
            <a:r>
              <a:rPr lang="en-US" altLang="ja-JP" sz="1800" dirty="0" smtClean="0"/>
              <a:t>    approximation.   </a:t>
            </a:r>
          </a:p>
          <a:p>
            <a:pPr marL="0" indent="0" eaLnBrk="1" hangingPunct="1">
              <a:buFontTx/>
              <a:buNone/>
              <a:defRPr/>
            </a:pPr>
            <a:endParaRPr lang="en-US" altLang="ja-JP" sz="1800" dirty="0" smtClean="0"/>
          </a:p>
          <a:p>
            <a:pPr eaLnBrk="1" hangingPunct="1">
              <a:defRPr/>
            </a:pPr>
            <a:r>
              <a:rPr lang="en-US" altLang="ja-JP" sz="1800" dirty="0" smtClean="0"/>
              <a:t>For example, a linear observation impact of a dataset P is calculated as follows;  </a:t>
            </a:r>
          </a:p>
        </p:txBody>
      </p:sp>
      <p:sp>
        <p:nvSpPr>
          <p:cNvPr id="512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5125" name="Object 3"/>
          <p:cNvGraphicFramePr>
            <a:graphicFrameLocks noChangeAspect="1"/>
          </p:cNvGraphicFramePr>
          <p:nvPr/>
        </p:nvGraphicFramePr>
        <p:xfrm>
          <a:off x="2341563" y="2211388"/>
          <a:ext cx="1754187" cy="585787"/>
        </p:xfrm>
        <a:graphic>
          <a:graphicData uri="http://schemas.openxmlformats.org/presentationml/2006/ole">
            <mc:AlternateContent xmlns:mc="http://schemas.openxmlformats.org/markup-compatibility/2006">
              <mc:Choice xmlns:v="urn:schemas-microsoft-com:vml" Requires="v">
                <p:oleObj spid="_x0000_s53370" name="数式" r:id="rId5" imgW="876300" imgH="292100" progId="Equation.3">
                  <p:embed/>
                </p:oleObj>
              </mc:Choice>
              <mc:Fallback>
                <p:oleObj name="数式" r:id="rId5" imgW="876300" imgH="29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1563" y="2211388"/>
                        <a:ext cx="1754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5127" name="Object 5"/>
          <p:cNvGraphicFramePr>
            <a:graphicFrameLocks noChangeAspect="1"/>
          </p:cNvGraphicFramePr>
          <p:nvPr/>
        </p:nvGraphicFramePr>
        <p:xfrm>
          <a:off x="827088" y="3213100"/>
          <a:ext cx="5926137" cy="1014413"/>
        </p:xfrm>
        <a:graphic>
          <a:graphicData uri="http://schemas.openxmlformats.org/presentationml/2006/ole">
            <mc:AlternateContent xmlns:mc="http://schemas.openxmlformats.org/markup-compatibility/2006">
              <mc:Choice xmlns:v="urn:schemas-microsoft-com:vml" Requires="v">
                <p:oleObj spid="_x0000_s53371" name="数式" r:id="rId7" imgW="2959100" imgH="508000" progId="Equation.3">
                  <p:embed/>
                </p:oleObj>
              </mc:Choice>
              <mc:Fallback>
                <p:oleObj name="数式" r:id="rId7" imgW="29591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213100"/>
                        <a:ext cx="59261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Text Box 12"/>
          <p:cNvSpPr txBox="1">
            <a:spLocks noChangeArrowheads="1"/>
          </p:cNvSpPr>
          <p:nvPr/>
        </p:nvSpPr>
        <p:spPr bwMode="auto">
          <a:xfrm>
            <a:off x="6735763" y="1916113"/>
            <a:ext cx="23764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en-US" altLang="ja-JP" b="1" dirty="0"/>
              <a:t>C: </a:t>
            </a:r>
            <a:r>
              <a:rPr lang="en-US" altLang="ja-JP" dirty="0"/>
              <a:t>norm define matrix</a:t>
            </a:r>
          </a:p>
          <a:p>
            <a:pPr eaLnBrk="1" hangingPunct="1">
              <a:spcBef>
                <a:spcPct val="50000"/>
              </a:spcBef>
            </a:pPr>
            <a:r>
              <a:rPr lang="en-US" altLang="ja-JP" b="1" dirty="0"/>
              <a:t>M: </a:t>
            </a:r>
            <a:r>
              <a:rPr lang="en-US" altLang="ja-JP" dirty="0"/>
              <a:t>tangent linear </a:t>
            </a:r>
            <a:r>
              <a:rPr lang="en-US" altLang="ja-JP" dirty="0" smtClean="0"/>
              <a:t>model</a:t>
            </a:r>
            <a:endParaRPr lang="en-US" altLang="ja-JP" dirty="0"/>
          </a:p>
          <a:p>
            <a:pPr eaLnBrk="1" hangingPunct="1">
              <a:spcBef>
                <a:spcPct val="50000"/>
              </a:spcBef>
            </a:pPr>
            <a:r>
              <a:rPr lang="en-US" altLang="ja-JP" b="1" dirty="0" err="1"/>
              <a:t>e</a:t>
            </a:r>
            <a:r>
              <a:rPr lang="en-US" altLang="ja-JP" i="1" baseline="30000" dirty="0" err="1"/>
              <a:t>f</a:t>
            </a:r>
            <a:r>
              <a:rPr lang="en-US" altLang="ja-JP" b="1" dirty="0"/>
              <a:t>: </a:t>
            </a:r>
            <a:r>
              <a:rPr lang="en-US" altLang="ja-JP" dirty="0"/>
              <a:t>forecast error vector</a:t>
            </a:r>
          </a:p>
          <a:p>
            <a:pPr eaLnBrk="1" hangingPunct="1">
              <a:spcBef>
                <a:spcPct val="50000"/>
              </a:spcBef>
            </a:pPr>
            <a:r>
              <a:rPr lang="en-US" altLang="ja-JP" b="1" dirty="0" err="1"/>
              <a:t>e</a:t>
            </a:r>
            <a:r>
              <a:rPr lang="en-US" altLang="ja-JP" i="1" baseline="-25000" dirty="0" err="1"/>
              <a:t>b</a:t>
            </a:r>
            <a:r>
              <a:rPr lang="en-US" altLang="ja-JP" b="1" dirty="0"/>
              <a:t>: </a:t>
            </a:r>
            <a:r>
              <a:rPr lang="en-US" altLang="ja-JP" dirty="0"/>
              <a:t>background error</a:t>
            </a:r>
          </a:p>
          <a:p>
            <a:pPr eaLnBrk="1" hangingPunct="1">
              <a:spcBef>
                <a:spcPct val="50000"/>
              </a:spcBef>
            </a:pPr>
            <a:r>
              <a:rPr lang="en-US" altLang="ja-JP" dirty="0" err="1"/>
              <a:t>δ</a:t>
            </a:r>
            <a:r>
              <a:rPr lang="en-US" altLang="ja-JP" b="1" dirty="0" err="1"/>
              <a:t>x</a:t>
            </a:r>
            <a:r>
              <a:rPr lang="en-US" altLang="ja-JP" b="1" dirty="0"/>
              <a:t>: </a:t>
            </a:r>
            <a:r>
              <a:rPr lang="en-US" altLang="ja-JP" dirty="0"/>
              <a:t>analysis increment</a:t>
            </a:r>
          </a:p>
        </p:txBody>
      </p:sp>
      <p:sp>
        <p:nvSpPr>
          <p:cNvPr id="5129" name="Rectangle 14"/>
          <p:cNvSpPr>
            <a:spLocks noGrp="1" noChangeArrowheads="1"/>
          </p:cNvSpPr>
          <p:nvPr>
            <p:ph type="title"/>
          </p:nvPr>
        </p:nvSpPr>
        <p:spPr/>
        <p:txBody>
          <a:bodyPr/>
          <a:lstStyle/>
          <a:p>
            <a:pPr eaLnBrk="1" hangingPunct="1"/>
            <a:r>
              <a:rPr lang="en-US" altLang="ja-JP" sz="3600" smtClean="0"/>
              <a:t>AD-based estimation</a:t>
            </a:r>
          </a:p>
        </p:txBody>
      </p:sp>
      <p:sp>
        <p:nvSpPr>
          <p:cNvPr id="5130"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graphicFrame>
        <p:nvGraphicFramePr>
          <p:cNvPr id="5131" name="Object 5"/>
          <p:cNvGraphicFramePr>
            <a:graphicFrameLocks noChangeAspect="1"/>
          </p:cNvGraphicFramePr>
          <p:nvPr/>
        </p:nvGraphicFramePr>
        <p:xfrm>
          <a:off x="3419475" y="5661025"/>
          <a:ext cx="1908175" cy="684213"/>
        </p:xfrm>
        <a:graphic>
          <a:graphicData uri="http://schemas.openxmlformats.org/presentationml/2006/ole">
            <mc:AlternateContent xmlns:mc="http://schemas.openxmlformats.org/markup-compatibility/2006">
              <mc:Choice xmlns:v="urn:schemas-microsoft-com:vml" Requires="v">
                <p:oleObj spid="_x0000_s53372" name="数式" r:id="rId9" imgW="952087" imgH="342751" progId="Equation.3">
                  <p:embed/>
                </p:oleObj>
              </mc:Choice>
              <mc:Fallback>
                <p:oleObj name="数式" r:id="rId9" imgW="952087" imgH="34275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5661025"/>
                        <a:ext cx="19081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062238"/>
      </p:ext>
    </p:extLst>
  </p:cSld>
  <p:clrMapOvr>
    <a:masterClrMapping/>
  </p:clrMapOvr>
  <mc:AlternateContent xmlns:mc="http://schemas.openxmlformats.org/markup-compatibility/2006" xmlns:p14="http://schemas.microsoft.com/office/powerpoint/2010/main">
    <mc:Choice Requires="p14">
      <p:transition spd="slow" p14:dur="2000" advTm="17103"/>
    </mc:Choice>
    <mc:Fallback xmlns="">
      <p:transition spd="slow" advTm="17103"/>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title"/>
          </p:nvPr>
        </p:nvSpPr>
        <p:spPr/>
        <p:txBody>
          <a:bodyPr/>
          <a:lstStyle/>
          <a:p>
            <a:pPr eaLnBrk="1" hangingPunct="1"/>
            <a:r>
              <a:rPr lang="en-US" altLang="ja-JP" sz="2800" dirty="0" smtClean="0">
                <a:solidFill>
                  <a:schemeClr val="tx1"/>
                </a:solidFill>
              </a:rPr>
              <a:t>AD-based estimation in JMA global 4D-Var</a:t>
            </a:r>
            <a:endParaRPr lang="en-US" altLang="ja-JP" sz="2800" dirty="0" smtClean="0"/>
          </a:p>
        </p:txBody>
      </p:sp>
      <p:sp>
        <p:nvSpPr>
          <p:cNvPr id="6148"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6149" name="Rectangle 5"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6150"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6153" name="テキスト ボックス 4"/>
          <p:cNvSpPr txBox="1">
            <a:spLocks noChangeArrowheads="1"/>
          </p:cNvSpPr>
          <p:nvPr/>
        </p:nvSpPr>
        <p:spPr bwMode="auto">
          <a:xfrm>
            <a:off x="5651500" y="1700213"/>
            <a:ext cx="208915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a:t>δJ DRY</a:t>
            </a:r>
            <a:endParaRPr lang="ja-JP" alt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05707"/>
            <a:ext cx="5936556" cy="459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9005"/>
      </p:ext>
    </p:extLst>
  </p:cSld>
  <p:clrMapOvr>
    <a:masterClrMapping/>
  </p:clrMapOvr>
  <mc:AlternateContent xmlns:mc="http://schemas.openxmlformats.org/markup-compatibility/2006" xmlns:p14="http://schemas.microsoft.com/office/powerpoint/2010/main">
    <mc:Choice Requires="p14">
      <p:transition spd="slow" p14:dur="2000" advTm="5004"/>
    </mc:Choice>
    <mc:Fallback xmlns="">
      <p:transition spd="slow" advTm="500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title"/>
          </p:nvPr>
        </p:nvSpPr>
        <p:spPr/>
        <p:txBody>
          <a:bodyPr/>
          <a:lstStyle/>
          <a:p>
            <a:pPr eaLnBrk="1" hangingPunct="1"/>
            <a:r>
              <a:rPr lang="en-US" altLang="ja-JP" sz="2800" dirty="0" smtClean="0">
                <a:solidFill>
                  <a:schemeClr val="tx1"/>
                </a:solidFill>
              </a:rPr>
              <a:t>ADJ-based estimation in JMA global 4D-Var</a:t>
            </a:r>
            <a:endParaRPr lang="en-US" altLang="ja-JP" sz="2800" dirty="0" smtClean="0"/>
          </a:p>
        </p:txBody>
      </p:sp>
      <p:sp>
        <p:nvSpPr>
          <p:cNvPr id="6148"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6149" name="Rectangle 5" descr="デニム"/>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6150"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6153" name="テキスト ボックス 4"/>
          <p:cNvSpPr txBox="1">
            <a:spLocks noChangeArrowheads="1"/>
          </p:cNvSpPr>
          <p:nvPr/>
        </p:nvSpPr>
        <p:spPr bwMode="auto">
          <a:xfrm>
            <a:off x="5651500" y="1700213"/>
            <a:ext cx="208915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a:t>δJ DRY</a:t>
            </a:r>
            <a:endParaRPr lang="ja-JP" altLang="en-US"/>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268" y="1268760"/>
            <a:ext cx="6360236" cy="532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7504" y="1988840"/>
            <a:ext cx="2520280" cy="2031325"/>
          </a:xfrm>
          <a:prstGeom prst="rect">
            <a:avLst/>
          </a:prstGeom>
          <a:noFill/>
        </p:spPr>
        <p:txBody>
          <a:bodyPr wrap="square" rtlCol="0">
            <a:spAutoFit/>
          </a:bodyPr>
          <a:lstStyle/>
          <a:p>
            <a:pPr marL="285750" indent="-285750" algn="just">
              <a:buFont typeface="Wingdings" pitchFamily="2" charset="2"/>
              <a:buChar char="l"/>
            </a:pPr>
            <a:r>
              <a:rPr kumimoji="1" lang="en-US" altLang="ja-JP" sz="1400" dirty="0" smtClean="0"/>
              <a:t>JMA global 4</a:t>
            </a:r>
            <a:r>
              <a:rPr lang="en-US" altLang="ja-JP" sz="1400" dirty="0" smtClean="0"/>
              <a:t>D-Var</a:t>
            </a:r>
          </a:p>
          <a:p>
            <a:pPr marL="285750" indent="-285750" algn="just">
              <a:buFont typeface="Wingdings" pitchFamily="2" charset="2"/>
              <a:buChar char="l"/>
            </a:pPr>
            <a:r>
              <a:rPr lang="en-US" altLang="ja-JP" sz="1400" dirty="0" smtClean="0"/>
              <a:t>Evaluation periods are:</a:t>
            </a:r>
          </a:p>
          <a:p>
            <a:pPr algn="just"/>
            <a:r>
              <a:rPr lang="en-US" altLang="ja-JP" sz="1400" dirty="0"/>
              <a:t> </a:t>
            </a:r>
            <a:r>
              <a:rPr lang="en-US" altLang="ja-JP" sz="1400" dirty="0" smtClean="0"/>
              <a:t>    </a:t>
            </a:r>
            <a:r>
              <a:rPr lang="ja-JP" altLang="en-US" sz="1400" dirty="0" smtClean="0"/>
              <a:t>　　</a:t>
            </a:r>
            <a:r>
              <a:rPr lang="en-US" altLang="ja-JP" sz="1400" dirty="0" smtClean="0"/>
              <a:t>Summer:  Aug 2010,</a:t>
            </a:r>
          </a:p>
          <a:p>
            <a:pPr algn="just"/>
            <a:r>
              <a:rPr lang="en-US" altLang="ja-JP" sz="1400" dirty="0" smtClean="0"/>
              <a:t>          Winter:      Jan 2010.</a:t>
            </a:r>
          </a:p>
          <a:p>
            <a:pPr algn="just"/>
            <a:r>
              <a:rPr kumimoji="1" lang="en-US" altLang="ja-JP" sz="1400" dirty="0" smtClean="0"/>
              <a:t>     * 00UTC analyses only.</a:t>
            </a:r>
          </a:p>
          <a:p>
            <a:pPr marL="285750" indent="-285750" algn="just">
              <a:buFont typeface="Wingdings" pitchFamily="2" charset="2"/>
              <a:buChar char="l"/>
            </a:pPr>
            <a:r>
              <a:rPr lang="en-US" altLang="ja-JP" sz="1400" dirty="0" smtClean="0"/>
              <a:t>Using dry total energy norm.</a:t>
            </a:r>
          </a:p>
          <a:p>
            <a:pPr marL="285750" indent="-285750" algn="just">
              <a:buFont typeface="Wingdings" pitchFamily="2" charset="2"/>
              <a:buChar char="l"/>
            </a:pPr>
            <a:r>
              <a:rPr lang="en-US" altLang="ja-JP" sz="1400" dirty="0" smtClean="0"/>
              <a:t>Forecast error evaluation time is 15hours.</a:t>
            </a:r>
            <a:endParaRPr kumimoji="1" lang="ja-JP" altLang="en-US" sz="1400" dirty="0"/>
          </a:p>
        </p:txBody>
      </p:sp>
    </p:spTree>
    <p:extLst>
      <p:ext uri="{BB962C8B-B14F-4D97-AF65-F5344CB8AC3E}">
        <p14:creationId xmlns:p14="http://schemas.microsoft.com/office/powerpoint/2010/main" val="1948209490"/>
      </p:ext>
    </p:extLst>
  </p:cSld>
  <p:clrMapOvr>
    <a:masterClrMapping/>
  </p:clrMapOvr>
  <mc:AlternateContent xmlns:mc="http://schemas.openxmlformats.org/markup-compatibility/2006" xmlns:p14="http://schemas.microsoft.com/office/powerpoint/2010/main">
    <mc:Choice Requires="p14">
      <p:transition spd="slow" p14:dur="2000" advTm="17710"/>
    </mc:Choice>
    <mc:Fallback xmlns="">
      <p:transition spd="slow" advTm="1771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50</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74" y="1844824"/>
            <a:ext cx="73818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
        <p:nvSpPr>
          <p:cNvPr id="17" name="正方形/長方形 16"/>
          <p:cNvSpPr/>
          <p:nvPr/>
        </p:nvSpPr>
        <p:spPr>
          <a:xfrm>
            <a:off x="7311492" y="1561800"/>
            <a:ext cx="1584176" cy="1446550"/>
          </a:xfrm>
          <a:prstGeom prst="rect">
            <a:avLst/>
          </a:prstGeom>
          <a:noFill/>
        </p:spPr>
        <p:txBody>
          <a:bodyPr wrap="square" lIns="91440" tIns="45720" rIns="91440" bIns="45720">
            <a:spAutoFit/>
          </a:bodyPr>
          <a:lstStyle/>
          <a:p>
            <a:pPr algn="ctr"/>
            <a:r>
              <a:rPr lang="en-US" altLang="ja-JP" sz="8800" b="1"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K</a:t>
            </a:r>
            <a:endParaRPr lang="ja-JP" altLang="en-US" sz="88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
        <p:nvSpPr>
          <p:cNvPr id="18" name="正方形/長方形 17"/>
          <p:cNvSpPr/>
          <p:nvPr/>
        </p:nvSpPr>
        <p:spPr>
          <a:xfrm>
            <a:off x="7558738" y="3162925"/>
            <a:ext cx="1584176" cy="1446550"/>
          </a:xfrm>
          <a:prstGeom prst="rect">
            <a:avLst/>
          </a:prstGeom>
          <a:noFill/>
        </p:spPr>
        <p:txBody>
          <a:bodyPr wrap="square" lIns="91440" tIns="45720" rIns="91440" bIns="45720">
            <a:spAutoFit/>
          </a:bodyPr>
          <a:lstStyle/>
          <a:p>
            <a:pPr algn="ctr"/>
            <a:r>
              <a:rPr lang="en-US" altLang="ja-JP" sz="88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K’</a:t>
            </a:r>
            <a:endParaRPr lang="ja-JP" altLang="en-US" sz="8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 name="正方形/長方形 1"/>
          <p:cNvSpPr/>
          <p:nvPr/>
        </p:nvSpPr>
        <p:spPr>
          <a:xfrm>
            <a:off x="2987824" y="1772816"/>
            <a:ext cx="1512168" cy="914400"/>
          </a:xfrm>
          <a:prstGeom prst="rect">
            <a:avLst/>
          </a:prstGeom>
          <a:ln w="38100">
            <a:solidFill>
              <a:srgbClr val="0033CC"/>
            </a:solidFill>
          </a:ln>
        </p:spPr>
        <p:txBody>
          <a:bodyPr rtlCol="0" anchor="ctr"/>
          <a:lstStyle/>
          <a:p>
            <a:pPr algn="ctr"/>
            <a:endParaRPr kumimoji="1" lang="ja-JP" altLang="en-US"/>
          </a:p>
        </p:txBody>
      </p:sp>
      <p:sp>
        <p:nvSpPr>
          <p:cNvPr id="20" name="正方形/長方形 19"/>
          <p:cNvSpPr/>
          <p:nvPr/>
        </p:nvSpPr>
        <p:spPr>
          <a:xfrm>
            <a:off x="3248143" y="3429000"/>
            <a:ext cx="1512168" cy="914400"/>
          </a:xfrm>
          <a:prstGeom prst="rect">
            <a:avLst/>
          </a:prstGeom>
          <a:noFill/>
          <a:ln w="38100">
            <a:solidFill>
              <a:srgbClr val="FF0000"/>
            </a:solidFill>
          </a:ln>
        </p:spPr>
        <p:txBody>
          <a:bodyPr rtlCol="0" anchor="ctr"/>
          <a:lstStyle/>
          <a:p>
            <a:pPr algn="ctr"/>
            <a:endParaRPr kumimoji="1" lang="ja-JP" altLang="en-US"/>
          </a:p>
        </p:txBody>
      </p:sp>
      <p:sp>
        <p:nvSpPr>
          <p:cNvPr id="3" name="テキスト ボックス 2"/>
          <p:cNvSpPr txBox="1"/>
          <p:nvPr/>
        </p:nvSpPr>
        <p:spPr>
          <a:xfrm>
            <a:off x="7558738" y="4609475"/>
            <a:ext cx="1477758" cy="830997"/>
          </a:xfrm>
          <a:prstGeom prst="rect">
            <a:avLst/>
          </a:prstGeom>
          <a:noFill/>
        </p:spPr>
        <p:txBody>
          <a:bodyPr wrap="square" rtlCol="0">
            <a:spAutoFit/>
          </a:bodyPr>
          <a:lstStyle/>
          <a:p>
            <a:r>
              <a:rPr kumimoji="1" lang="en-US" altLang="ja-JP" dirty="0" smtClean="0"/>
              <a:t>Only the case that </a:t>
            </a:r>
            <a:r>
              <a:rPr kumimoji="1" lang="en-US" altLang="ja-JP" b="1" dirty="0" smtClean="0"/>
              <a:t>D</a:t>
            </a:r>
            <a:r>
              <a:rPr kumimoji="1" lang="en-US" altLang="ja-JP" dirty="0" smtClean="0"/>
              <a:t> is block diagonal.</a:t>
            </a:r>
            <a:endParaRPr kumimoji="1" lang="ja-JP" altLang="en-US" dirty="0"/>
          </a:p>
        </p:txBody>
      </p:sp>
    </p:spTree>
    <p:extLst>
      <p:ext uri="{BB962C8B-B14F-4D97-AF65-F5344CB8AC3E}">
        <p14:creationId xmlns:p14="http://schemas.microsoft.com/office/powerpoint/2010/main" val="242834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51</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1243013"/>
            <a:ext cx="76295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3831215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52</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2573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2769859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53</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45" y="1772816"/>
            <a:ext cx="8797255" cy="399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5517232"/>
            <a:ext cx="2010158" cy="12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4153461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719533E8-BBA7-466C-9B94-6DAFFB081B36}" type="slidenum">
              <a:rPr lang="en-US" altLang="ja-JP" sz="1400" smtClean="0"/>
              <a:pPr eaLnBrk="1" hangingPunct="1"/>
              <a:t>54</a:t>
            </a:fld>
            <a:endParaRPr lang="en-US" altLang="ja-JP" sz="1400" smtClean="0"/>
          </a:p>
        </p:txBody>
      </p:sp>
      <p:sp>
        <p:nvSpPr>
          <p:cNvPr id="512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6"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5129" name="Rectangle 14"/>
          <p:cNvSpPr>
            <a:spLocks noGrp="1" noChangeArrowheads="1"/>
          </p:cNvSpPr>
          <p:nvPr>
            <p:ph type="title"/>
          </p:nvPr>
        </p:nvSpPr>
        <p:spPr/>
        <p:txBody>
          <a:bodyPr>
            <a:normAutofit fontScale="90000"/>
          </a:bodyPr>
          <a:lstStyle/>
          <a:p>
            <a:pPr eaLnBrk="1" hangingPunct="1"/>
            <a:r>
              <a:rPr lang="en-US" altLang="ja-JP" sz="3600" dirty="0" smtClean="0"/>
              <a:t>Formulation of AD-based method </a:t>
            </a:r>
            <a:br>
              <a:rPr lang="en-US" altLang="ja-JP" sz="3600" dirty="0" smtClean="0"/>
            </a:br>
            <a:r>
              <a:rPr lang="en-US" altLang="ja-JP" sz="3600" dirty="0" smtClean="0"/>
              <a:t>using Taylor series</a:t>
            </a:r>
          </a:p>
        </p:txBody>
      </p:sp>
      <p:sp>
        <p:nvSpPr>
          <p:cNvPr id="5130"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3" name="テキスト ボックス 2"/>
          <p:cNvSpPr txBox="1"/>
          <p:nvPr/>
        </p:nvSpPr>
        <p:spPr>
          <a:xfrm>
            <a:off x="6670958" y="2018214"/>
            <a:ext cx="1801738" cy="646331"/>
          </a:xfrm>
          <a:prstGeom prst="rect">
            <a:avLst/>
          </a:prstGeom>
          <a:noFill/>
        </p:spPr>
        <p:txBody>
          <a:bodyPr wrap="square" rtlCol="0">
            <a:spAutoFit/>
          </a:bodyPr>
          <a:lstStyle/>
          <a:p>
            <a:r>
              <a:rPr kumimoji="1" lang="en-US" altLang="ja-JP" dirty="0" smtClean="0"/>
              <a:t>Errico (2007) Tellus</a:t>
            </a:r>
            <a:endParaRPr kumimoji="1" lang="ja-JP" altLang="en-US" dirty="0"/>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1" y="1577157"/>
            <a:ext cx="5875020" cy="229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840851"/>
            <a:ext cx="3949065" cy="72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20" y="4293096"/>
            <a:ext cx="6406515" cy="8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941168"/>
            <a:ext cx="7069455" cy="146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609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55</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dirty="0" smtClean="0"/>
              <a:t>Cross terms</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6" y="1557338"/>
            <a:ext cx="8758014" cy="364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Tree>
    <p:extLst>
      <p:ext uri="{BB962C8B-B14F-4D97-AF65-F5344CB8AC3E}">
        <p14:creationId xmlns:p14="http://schemas.microsoft.com/office/powerpoint/2010/main" val="1367676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Sensitivity on covariance matrices</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5606" name="オブジェクト 2"/>
          <p:cNvGraphicFramePr>
            <a:graphicFrameLocks noChangeAspect="1"/>
          </p:cNvGraphicFramePr>
          <p:nvPr>
            <p:extLst>
              <p:ext uri="{D42A27DB-BD31-4B8C-83A1-F6EECF244321}">
                <p14:modId xmlns:p14="http://schemas.microsoft.com/office/powerpoint/2010/main" val="1384322326"/>
              </p:ext>
            </p:extLst>
          </p:nvPr>
        </p:nvGraphicFramePr>
        <p:xfrm>
          <a:off x="899592" y="2348880"/>
          <a:ext cx="3459480" cy="3840480"/>
        </p:xfrm>
        <a:graphic>
          <a:graphicData uri="http://schemas.openxmlformats.org/presentationml/2006/ole">
            <mc:AlternateContent xmlns:mc="http://schemas.openxmlformats.org/markup-compatibility/2006">
              <mc:Choice xmlns:v="urn:schemas-microsoft-com:vml" Requires="v">
                <p:oleObj spid="_x0000_s54434" name="数式" r:id="rId3" imgW="2882900" imgH="3200400" progId="Equation.3">
                  <p:embed/>
                </p:oleObj>
              </mc:Choice>
              <mc:Fallback>
                <p:oleObj name="数式" r:id="rId3" imgW="2882900" imgH="320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348880"/>
                        <a:ext cx="34594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4" name="Rectangle 3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47802056"/>
              </p:ext>
            </p:extLst>
          </p:nvPr>
        </p:nvGraphicFramePr>
        <p:xfrm>
          <a:off x="4644008" y="2276872"/>
          <a:ext cx="3733800" cy="3371850"/>
        </p:xfrm>
        <a:graphic>
          <a:graphicData uri="http://schemas.openxmlformats.org/presentationml/2006/ole">
            <mc:AlternateContent xmlns:mc="http://schemas.openxmlformats.org/markup-compatibility/2006">
              <mc:Choice xmlns:v="urn:schemas-microsoft-com:vml" Requires="v">
                <p:oleObj spid="_x0000_s54435" name="数式" r:id="rId5" imgW="2489200" imgH="2247900" progId="Equation.3">
                  <p:embed/>
                </p:oleObj>
              </mc:Choice>
              <mc:Fallback>
                <p:oleObj name="数式" r:id="rId5" imgW="2489200" imgH="2247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2276872"/>
                        <a:ext cx="3733800" cy="337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647808707"/>
              </p:ext>
            </p:extLst>
          </p:nvPr>
        </p:nvGraphicFramePr>
        <p:xfrm>
          <a:off x="1763688" y="1700808"/>
          <a:ext cx="914400" cy="436562"/>
        </p:xfrm>
        <a:graphic>
          <a:graphicData uri="http://schemas.openxmlformats.org/presentationml/2006/ole">
            <mc:AlternateContent xmlns:mc="http://schemas.openxmlformats.org/markup-compatibility/2006">
              <mc:Choice xmlns:v="urn:schemas-microsoft-com:vml" Requires="v">
                <p:oleObj spid="_x0000_s54436" name="数式" r:id="rId7" imgW="457200" imgH="215640" progId="Equation.3">
                  <p:embed/>
                </p:oleObj>
              </mc:Choice>
              <mc:Fallback>
                <p:oleObj name="数式" r:id="rId7" imgW="457200" imgH="215640" progId="Equation.3">
                  <p:embed/>
                  <p:pic>
                    <p:nvPicPr>
                      <p:cNvPr id="0" name=""/>
                      <p:cNvPicPr>
                        <a:picLocks noChangeAspect="1" noChangeArrowheads="1"/>
                      </p:cNvPicPr>
                      <p:nvPr/>
                    </p:nvPicPr>
                    <p:blipFill>
                      <a:blip r:embed="rId8"/>
                      <a:srcRect/>
                      <a:stretch>
                        <a:fillRect/>
                      </a:stretch>
                    </p:blipFill>
                    <p:spPr bwMode="auto">
                      <a:xfrm>
                        <a:off x="1763688" y="1700808"/>
                        <a:ext cx="914400" cy="43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527669145"/>
              </p:ext>
            </p:extLst>
          </p:nvPr>
        </p:nvGraphicFramePr>
        <p:xfrm>
          <a:off x="6084168" y="1700808"/>
          <a:ext cx="889000" cy="436562"/>
        </p:xfrm>
        <a:graphic>
          <a:graphicData uri="http://schemas.openxmlformats.org/presentationml/2006/ole">
            <mc:AlternateContent xmlns:mc="http://schemas.openxmlformats.org/markup-compatibility/2006">
              <mc:Choice xmlns:v="urn:schemas-microsoft-com:vml" Requires="v">
                <p:oleObj spid="_x0000_s54437" name="数式" r:id="rId9" imgW="444240" imgH="215640" progId="Equation.3">
                  <p:embed/>
                </p:oleObj>
              </mc:Choice>
              <mc:Fallback>
                <p:oleObj name="数式" r:id="rId9" imgW="444240" imgH="215640" progId="Equation.3">
                  <p:embed/>
                  <p:pic>
                    <p:nvPicPr>
                      <p:cNvPr id="0" name=""/>
                      <p:cNvPicPr>
                        <a:picLocks noChangeAspect="1" noChangeArrowheads="1"/>
                      </p:cNvPicPr>
                      <p:nvPr/>
                    </p:nvPicPr>
                    <p:blipFill>
                      <a:blip r:embed="rId10"/>
                      <a:srcRect/>
                      <a:stretch>
                        <a:fillRect/>
                      </a:stretch>
                    </p:blipFill>
                    <p:spPr bwMode="auto">
                      <a:xfrm>
                        <a:off x="6084168" y="1700808"/>
                        <a:ext cx="889000" cy="43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7321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Diagnoses of the JMA global 4D-Var</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4" name="Rectangle 3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 y="1726492"/>
            <a:ext cx="4572396" cy="415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979712" y="1588170"/>
            <a:ext cx="1512168" cy="338554"/>
          </a:xfrm>
          <a:prstGeom prst="rect">
            <a:avLst/>
          </a:prstGeom>
          <a:noFill/>
        </p:spPr>
        <p:txBody>
          <a:bodyPr wrap="square" rtlCol="0">
            <a:spAutoFit/>
          </a:bodyPr>
          <a:lstStyle/>
          <a:p>
            <a:pPr algn="ctr"/>
            <a:r>
              <a:rPr kumimoji="1" lang="en-US" altLang="ja-JP" dirty="0" smtClean="0"/>
              <a:t>Radiances</a:t>
            </a:r>
            <a:endParaRPr kumimoji="1" lang="ja-JP" altLang="en-US" dirty="0"/>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6853" y="1588170"/>
            <a:ext cx="4651651"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542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405880"/>
            <a:ext cx="79565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p:txBody>
          <a:bodyPr/>
          <a:lstStyle/>
          <a:p>
            <a:pPr eaLnBrk="1" hangingPunct="1"/>
            <a:r>
              <a:rPr lang="en-US" altLang="ja-JP" sz="3600" dirty="0" smtClean="0"/>
              <a:t>Diagnoses of the JMA global 4D-Var</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4" name="Rectangle 3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58" y="4077072"/>
            <a:ext cx="7651750"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545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ja-JP" sz="3200" dirty="0" smtClean="0">
                <a:solidFill>
                  <a:schemeClr val="tx1"/>
                </a:solidFill>
              </a:rPr>
              <a:t>Cycle experiment with static optimization</a:t>
            </a:r>
          </a:p>
        </p:txBody>
      </p:sp>
      <p:sp>
        <p:nvSpPr>
          <p:cNvPr id="1331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3317"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3318"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dirty="0" smtClean="0">
              <a:solidFill>
                <a:srgbClr val="000099"/>
              </a:solidFill>
            </a:endParaRPr>
          </a:p>
          <a:p>
            <a:pPr marL="0" indent="0" algn="just" eaLnBrk="1" hangingPunct="1">
              <a:lnSpc>
                <a:spcPct val="90000"/>
              </a:lnSpc>
            </a:pPr>
            <a:endParaRPr lang="en-US" altLang="ja-JP" sz="1800" dirty="0" smtClean="0">
              <a:solidFill>
                <a:srgbClr val="000099"/>
              </a:solidFill>
            </a:endParaRPr>
          </a:p>
          <a:p>
            <a:pPr marL="0" indent="0" algn="just" eaLnBrk="1" hangingPunct="1">
              <a:lnSpc>
                <a:spcPct val="90000"/>
              </a:lnSpc>
            </a:pPr>
            <a:endParaRPr lang="en-US" altLang="ja-JP" sz="1800" dirty="0" smtClean="0">
              <a:solidFill>
                <a:srgbClr val="000099"/>
              </a:solidFill>
            </a:endParaRPr>
          </a:p>
        </p:txBody>
      </p:sp>
      <p:sp>
        <p:nvSpPr>
          <p:cNvPr id="13319" name="Text Box 14"/>
          <p:cNvSpPr txBox="1">
            <a:spLocks noChangeArrowheads="1"/>
          </p:cNvSpPr>
          <p:nvPr/>
        </p:nvSpPr>
        <p:spPr bwMode="auto">
          <a:xfrm rot="-5400000">
            <a:off x="3979069" y="3734594"/>
            <a:ext cx="719137"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ja-JP" altLang="en-US"/>
              <a:t>ｈ</a:t>
            </a:r>
            <a:r>
              <a:rPr lang="en-US" altLang="ja-JP" sz="2000"/>
              <a:t>Pa</a:t>
            </a:r>
          </a:p>
        </p:txBody>
      </p:sp>
      <p:sp>
        <p:nvSpPr>
          <p:cNvPr id="13322" name="Text Box 17"/>
          <p:cNvSpPr txBox="1">
            <a:spLocks noChangeArrowheads="1"/>
          </p:cNvSpPr>
          <p:nvPr/>
        </p:nvSpPr>
        <p:spPr bwMode="auto">
          <a:xfrm>
            <a:off x="5076056" y="1579563"/>
            <a:ext cx="3681413"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smtClean="0"/>
              <a:t>FT48 500hPa</a:t>
            </a:r>
            <a:endParaRPr lang="en-US" altLang="ja-JP" sz="1800" dirty="0"/>
          </a:p>
        </p:txBody>
      </p:sp>
      <p:sp>
        <p:nvSpPr>
          <p:cNvPr id="2" name="Rectangle 13"/>
          <p:cNvSpPr>
            <a:spLocks noChangeArrowheads="1"/>
          </p:cNvSpPr>
          <p:nvPr/>
        </p:nvSpPr>
        <p:spPr bwMode="auto">
          <a:xfrm>
            <a:off x="349278" y="5157192"/>
            <a:ext cx="8382000" cy="1104230"/>
          </a:xfrm>
          <a:prstGeom prst="rect">
            <a:avLst/>
          </a:prstGeom>
          <a:solidFill>
            <a:schemeClr val="bg1"/>
          </a:solidFill>
          <a:ln>
            <a:noFill/>
          </a:ln>
          <a:effectLst/>
          <a:extLst/>
        </p:spPr>
        <p:txBody>
          <a:bodyPr/>
          <a:lstStyle/>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Forecast errors increase as the </a:t>
            </a:r>
            <a:r>
              <a:rPr lang="en-US" altLang="ja-JP" dirty="0">
                <a:solidFill>
                  <a:srgbClr val="0033CC"/>
                </a:solidFill>
                <a:ea typeface="ＭＳ Ｐゴシック" pitchFamily="50" charset="-128"/>
              </a:rPr>
              <a:t>cycle </a:t>
            </a:r>
            <a:r>
              <a:rPr lang="en-US" altLang="ja-JP" dirty="0" smtClean="0">
                <a:solidFill>
                  <a:srgbClr val="0033CC"/>
                </a:solidFill>
                <a:ea typeface="ＭＳ Ｐゴシック" pitchFamily="50" charset="-128"/>
              </a:rPr>
              <a:t>advances, within a week.</a:t>
            </a:r>
            <a:endParaRPr lang="en-US" altLang="ja-JP" dirty="0">
              <a:solidFill>
                <a:srgbClr val="0033CC"/>
              </a:solidFill>
              <a:ea typeface="ＭＳ Ｐゴシック" pitchFamily="50" charset="-128"/>
            </a:endParaRP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This </a:t>
            </a:r>
            <a:r>
              <a:rPr lang="en-US" altLang="ja-JP" smtClean="0">
                <a:solidFill>
                  <a:srgbClr val="0033CC"/>
                </a:solidFill>
                <a:ea typeface="ＭＳ Ｐゴシック" pitchFamily="50" charset="-128"/>
              </a:rPr>
              <a:t>may bes </a:t>
            </a:r>
            <a:r>
              <a:rPr lang="en-US" altLang="ja-JP" dirty="0" smtClean="0">
                <a:solidFill>
                  <a:srgbClr val="0033CC"/>
                </a:solidFill>
                <a:ea typeface="ＭＳ Ｐゴシック" pitchFamily="50" charset="-128"/>
              </a:rPr>
              <a:t>because of this method does not take into account cycle (nonlinear) effect, variations of background fields caused by the static optimization. </a:t>
            </a:r>
          </a:p>
        </p:txBody>
      </p:sp>
      <p:pic>
        <p:nvPicPr>
          <p:cNvPr id="47106" name="Picture 2" descr="G:\Ddrive\2010work\まとめ\論文作成\Paper_4_Daescu\解析\STATIC_DRIFT\ft24uvt.png"/>
          <p:cNvPicPr>
            <a:picLocks noChangeAspect="1" noChangeArrowheads="1"/>
          </p:cNvPicPr>
          <p:nvPr/>
        </p:nvPicPr>
        <p:blipFill rotWithShape="1">
          <a:blip r:embed="rId4">
            <a:extLst>
              <a:ext uri="{28A0092B-C50C-407E-A947-70E740481C1C}">
                <a14:useLocalDpi xmlns:a14="http://schemas.microsoft.com/office/drawing/2010/main" val="0"/>
              </a:ext>
            </a:extLst>
          </a:blip>
          <a:srcRect l="12114" t="7420" b="3691"/>
          <a:stretch/>
        </p:blipFill>
        <p:spPr bwMode="auto">
          <a:xfrm>
            <a:off x="467544" y="1893168"/>
            <a:ext cx="401815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G:\Ddrive\2010work\まとめ\論文作成\Paper_4_Daescu\解析\STATIC_DRIFT\ft48uvt_500hPa.png"/>
          <p:cNvPicPr>
            <a:picLocks noChangeAspect="1" noChangeArrowheads="1"/>
          </p:cNvPicPr>
          <p:nvPr/>
        </p:nvPicPr>
        <p:blipFill rotWithShape="1">
          <a:blip r:embed="rId5">
            <a:extLst>
              <a:ext uri="{28A0092B-C50C-407E-A947-70E740481C1C}">
                <a14:useLocalDpi xmlns:a14="http://schemas.microsoft.com/office/drawing/2010/main" val="0"/>
              </a:ext>
            </a:extLst>
          </a:blip>
          <a:srcRect l="13555" t="7420" b="3691"/>
          <a:stretch/>
        </p:blipFill>
        <p:spPr bwMode="auto">
          <a:xfrm>
            <a:off x="5012193" y="1912558"/>
            <a:ext cx="3952295" cy="3048000"/>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7"/>
          <p:cNvSpPr txBox="1">
            <a:spLocks noChangeArrowheads="1"/>
          </p:cNvSpPr>
          <p:nvPr/>
        </p:nvSpPr>
        <p:spPr bwMode="auto">
          <a:xfrm>
            <a:off x="755576" y="1556792"/>
            <a:ext cx="3529013"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smtClean="0"/>
              <a:t>FT24 500hPa</a:t>
            </a:r>
            <a:endParaRPr lang="en-US" altLang="ja-JP" sz="1800" dirty="0"/>
          </a:p>
        </p:txBody>
      </p:sp>
      <p:cxnSp>
        <p:nvCxnSpPr>
          <p:cNvPr id="4" name="直線コネクタ 3"/>
          <p:cNvCxnSpPr/>
          <p:nvPr/>
        </p:nvCxnSpPr>
        <p:spPr bwMode="auto">
          <a:xfrm>
            <a:off x="755576" y="2671763"/>
            <a:ext cx="3529013"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chemeClr val="tx1">
                <a:lumMod val="50000"/>
                <a:lumOff val="50000"/>
              </a:schemeClr>
            </a:solidFill>
            <a:prstDash val="sys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5228456" y="3501008"/>
            <a:ext cx="3529013"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chemeClr val="tx1">
                <a:lumMod val="50000"/>
                <a:lumOff val="50000"/>
              </a:schemeClr>
            </a:solidFill>
            <a:prstDash val="sys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p:cNvSpPr txBox="1"/>
          <p:nvPr/>
        </p:nvSpPr>
        <p:spPr>
          <a:xfrm>
            <a:off x="634802" y="4787627"/>
            <a:ext cx="3888432" cy="338554"/>
          </a:xfrm>
          <a:prstGeom prst="rect">
            <a:avLst/>
          </a:prstGeom>
          <a:solidFill>
            <a:schemeClr val="bg1"/>
          </a:solidFill>
        </p:spPr>
        <p:txBody>
          <a:bodyPr wrap="square" rtlCol="0">
            <a:spAutoFit/>
          </a:bodyPr>
          <a:lstStyle/>
          <a:p>
            <a:pPr algn="ctr"/>
            <a:r>
              <a:rPr kumimoji="1" lang="en-US" altLang="ja-JP" dirty="0" smtClean="0"/>
              <a:t>Cycle days</a:t>
            </a:r>
            <a:endParaRPr kumimoji="1" lang="ja-JP" altLang="en-US" dirty="0"/>
          </a:p>
        </p:txBody>
      </p:sp>
      <p:sp>
        <p:nvSpPr>
          <p:cNvPr id="21" name="テキスト ボックス 20"/>
          <p:cNvSpPr txBox="1"/>
          <p:nvPr/>
        </p:nvSpPr>
        <p:spPr>
          <a:xfrm>
            <a:off x="5004048" y="4797152"/>
            <a:ext cx="3888432" cy="338554"/>
          </a:xfrm>
          <a:prstGeom prst="rect">
            <a:avLst/>
          </a:prstGeom>
          <a:solidFill>
            <a:schemeClr val="bg1"/>
          </a:solidFill>
        </p:spPr>
        <p:txBody>
          <a:bodyPr wrap="square" rtlCol="0">
            <a:spAutoFit/>
          </a:bodyPr>
          <a:lstStyle/>
          <a:p>
            <a:pPr algn="ctr"/>
            <a:r>
              <a:rPr kumimoji="1" lang="en-US" altLang="ja-JP" dirty="0" smtClean="0"/>
              <a:t>Cycle days</a:t>
            </a:r>
            <a:endParaRPr kumimoji="1" lang="ja-JP" altLang="en-US" dirty="0"/>
          </a:p>
        </p:txBody>
      </p:sp>
      <p:sp>
        <p:nvSpPr>
          <p:cNvPr id="22" name="テキスト ボックス 21"/>
          <p:cNvSpPr txBox="1"/>
          <p:nvPr/>
        </p:nvSpPr>
        <p:spPr>
          <a:xfrm>
            <a:off x="367594" y="2492896"/>
            <a:ext cx="344549" cy="338554"/>
          </a:xfrm>
          <a:prstGeom prst="rect">
            <a:avLst/>
          </a:prstGeom>
          <a:solidFill>
            <a:schemeClr val="bg1"/>
          </a:solidFill>
        </p:spPr>
        <p:txBody>
          <a:bodyPr wrap="square" rtlCol="0">
            <a:spAutoFit/>
          </a:bodyPr>
          <a:lstStyle/>
          <a:p>
            <a:pPr algn="r"/>
            <a:r>
              <a:rPr kumimoji="1" lang="en-US" altLang="ja-JP" dirty="0" smtClean="0"/>
              <a:t>0</a:t>
            </a:r>
            <a:endParaRPr kumimoji="1" lang="ja-JP" altLang="en-US" dirty="0"/>
          </a:p>
        </p:txBody>
      </p:sp>
      <p:sp>
        <p:nvSpPr>
          <p:cNvPr id="23" name="テキスト ボックス 22"/>
          <p:cNvSpPr txBox="1"/>
          <p:nvPr/>
        </p:nvSpPr>
        <p:spPr>
          <a:xfrm>
            <a:off x="4845174" y="3315995"/>
            <a:ext cx="344549" cy="338554"/>
          </a:xfrm>
          <a:prstGeom prst="rect">
            <a:avLst/>
          </a:prstGeom>
          <a:solidFill>
            <a:schemeClr val="bg1"/>
          </a:solidFill>
        </p:spPr>
        <p:txBody>
          <a:bodyPr wrap="square" rtlCol="0">
            <a:spAutoFit/>
          </a:bodyPr>
          <a:lstStyle/>
          <a:p>
            <a:pPr algn="r"/>
            <a:r>
              <a:rPr kumimoji="1" lang="en-US" altLang="ja-JP" dirty="0" smtClean="0"/>
              <a:t>0</a:t>
            </a:r>
            <a:endParaRPr kumimoji="1" lang="ja-JP" altLang="en-US" dirty="0"/>
          </a:p>
        </p:txBody>
      </p:sp>
      <p:sp>
        <p:nvSpPr>
          <p:cNvPr id="25" name="テキスト ボックス 21"/>
          <p:cNvSpPr txBox="1">
            <a:spLocks noChangeArrowheads="1"/>
          </p:cNvSpPr>
          <p:nvPr/>
        </p:nvSpPr>
        <p:spPr bwMode="auto">
          <a:xfrm rot="-5400000">
            <a:off x="-662347" y="3059662"/>
            <a:ext cx="1904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smtClean="0"/>
              <a:t>Improvement rate</a:t>
            </a:r>
            <a:endParaRPr lang="ja-JP" altLang="en-US" dirty="0"/>
          </a:p>
        </p:txBody>
      </p:sp>
      <p:sp>
        <p:nvSpPr>
          <p:cNvPr id="3" name="テキスト ボックス 2"/>
          <p:cNvSpPr txBox="1"/>
          <p:nvPr/>
        </p:nvSpPr>
        <p:spPr>
          <a:xfrm>
            <a:off x="5764634" y="3756574"/>
            <a:ext cx="391542" cy="830997"/>
          </a:xfrm>
          <a:prstGeom prst="rect">
            <a:avLst/>
          </a:prstGeom>
          <a:noFill/>
        </p:spPr>
        <p:txBody>
          <a:bodyPr wrap="square" rtlCol="0">
            <a:spAutoFit/>
          </a:bodyPr>
          <a:lstStyle/>
          <a:p>
            <a:r>
              <a:rPr lang="en-US" altLang="ja-JP" b="1" dirty="0" smtClean="0"/>
              <a:t>U</a:t>
            </a:r>
          </a:p>
          <a:p>
            <a:r>
              <a:rPr kumimoji="1" lang="en-US" altLang="ja-JP" b="1" dirty="0" smtClean="0">
                <a:solidFill>
                  <a:srgbClr val="FF0000"/>
                </a:solidFill>
              </a:rPr>
              <a:t>V</a:t>
            </a:r>
            <a:r>
              <a:rPr kumimoji="1" lang="en-US" altLang="ja-JP" b="1" dirty="0" smtClean="0"/>
              <a:t/>
            </a:r>
            <a:br>
              <a:rPr kumimoji="1" lang="en-US" altLang="ja-JP" b="1" dirty="0" smtClean="0"/>
            </a:br>
            <a:r>
              <a:rPr kumimoji="1" lang="en-US" altLang="ja-JP" b="1" dirty="0" smtClean="0">
                <a:solidFill>
                  <a:srgbClr val="53A62A"/>
                </a:solidFill>
              </a:rPr>
              <a:t>T</a:t>
            </a:r>
            <a:endParaRPr kumimoji="1" lang="ja-JP" altLang="en-US" b="1" dirty="0">
              <a:solidFill>
                <a:srgbClr val="53A62A"/>
              </a:solidFill>
            </a:endParaRPr>
          </a:p>
        </p:txBody>
      </p:sp>
    </p:spTree>
    <p:extLst>
      <p:ext uri="{BB962C8B-B14F-4D97-AF65-F5344CB8AC3E}">
        <p14:creationId xmlns:p14="http://schemas.microsoft.com/office/powerpoint/2010/main" val="1514519964"/>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6</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dirty="0" smtClean="0"/>
              <a:t>TL(Tangent linear)-based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764" y="1531452"/>
            <a:ext cx="1851660" cy="37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619" y="1844824"/>
            <a:ext cx="7353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49" y="4114800"/>
            <a:ext cx="7505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
        <p:nvSpPr>
          <p:cNvPr id="20" name="正方形/長方形 19"/>
          <p:cNvSpPr/>
          <p:nvPr/>
        </p:nvSpPr>
        <p:spPr>
          <a:xfrm>
            <a:off x="7308304" y="1742951"/>
            <a:ext cx="1584176" cy="1446550"/>
          </a:xfrm>
          <a:prstGeom prst="rect">
            <a:avLst/>
          </a:prstGeom>
          <a:noFill/>
        </p:spPr>
        <p:txBody>
          <a:bodyPr wrap="square" lIns="91440" tIns="45720" rIns="91440" bIns="45720">
            <a:spAutoFit/>
          </a:bodyPr>
          <a:lstStyle/>
          <a:p>
            <a:pPr algn="ctr"/>
            <a:r>
              <a:rPr lang="en-US" altLang="ja-JP"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t>
            </a:r>
            <a:endParaRPr lang="ja-JP" alt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正方形/長方形 20"/>
          <p:cNvSpPr/>
          <p:nvPr/>
        </p:nvSpPr>
        <p:spPr>
          <a:xfrm>
            <a:off x="7505831" y="3933056"/>
            <a:ext cx="1584176" cy="1446550"/>
          </a:xfrm>
          <a:prstGeom prst="rect">
            <a:avLst/>
          </a:prstGeom>
          <a:noFill/>
        </p:spPr>
        <p:txBody>
          <a:bodyPr wrap="square" lIns="91440" tIns="45720" rIns="91440" bIns="45720">
            <a:spAutoFit/>
          </a:bodyPr>
          <a:lstStyle/>
          <a:p>
            <a:pPr algn="ctr"/>
            <a:r>
              <a:rPr lang="en-US" altLang="ja-JP"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t>
            </a:r>
            <a:endParaRPr lang="ja-JP" alt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06836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G:\Ddrive\2010work\まとめ\論文作成\Paper_4_Daescu\解析\DON_7days\IRATE_DON_T_7days.png"/>
          <p:cNvPicPr>
            <a:picLocks noChangeAspect="1" noChangeArrowheads="1"/>
          </p:cNvPicPr>
          <p:nvPr/>
        </p:nvPicPr>
        <p:blipFill rotWithShape="1">
          <a:blip r:embed="rId3">
            <a:extLst>
              <a:ext uri="{28A0092B-C50C-407E-A947-70E740481C1C}">
                <a14:useLocalDpi xmlns:a14="http://schemas.microsoft.com/office/drawing/2010/main" val="0"/>
              </a:ext>
            </a:extLst>
          </a:blip>
          <a:srcRect t="-5185" r="6749" b="5185"/>
          <a:stretch/>
        </p:blipFill>
        <p:spPr bwMode="auto">
          <a:xfrm>
            <a:off x="4860032" y="1196752"/>
            <a:ext cx="4263430" cy="3429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2"/>
          <p:cNvSpPr>
            <a:spLocks noGrp="1" noChangeArrowheads="1"/>
          </p:cNvSpPr>
          <p:nvPr>
            <p:ph type="title"/>
          </p:nvPr>
        </p:nvSpPr>
        <p:spPr/>
        <p:txBody>
          <a:bodyPr/>
          <a:lstStyle/>
          <a:p>
            <a:pPr eaLnBrk="1" hangingPunct="1"/>
            <a:r>
              <a:rPr lang="en-US" altLang="ja-JP" sz="3200" dirty="0">
                <a:solidFill>
                  <a:schemeClr val="tx1"/>
                </a:solidFill>
              </a:rPr>
              <a:t>Cycle experiment with </a:t>
            </a:r>
            <a:r>
              <a:rPr lang="en-US" altLang="ja-JP" sz="3200" dirty="0" smtClean="0">
                <a:solidFill>
                  <a:schemeClr val="tx1"/>
                </a:solidFill>
              </a:rPr>
              <a:t>online optimization</a:t>
            </a:r>
          </a:p>
        </p:txBody>
      </p:sp>
      <p:sp>
        <p:nvSpPr>
          <p:cNvPr id="1331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3317"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3318"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smtClean="0">
              <a:solidFill>
                <a:srgbClr val="000099"/>
              </a:solidFill>
            </a:endParaRPr>
          </a:p>
          <a:p>
            <a:pPr marL="0" indent="0" algn="just" eaLnBrk="1" hangingPunct="1">
              <a:lnSpc>
                <a:spcPct val="90000"/>
              </a:lnSpc>
            </a:pPr>
            <a:endParaRPr lang="en-US" altLang="ja-JP" sz="1800" smtClean="0">
              <a:solidFill>
                <a:srgbClr val="000099"/>
              </a:solidFill>
            </a:endParaRPr>
          </a:p>
          <a:p>
            <a:pPr marL="0" indent="0" algn="just" eaLnBrk="1" hangingPunct="1">
              <a:lnSpc>
                <a:spcPct val="90000"/>
              </a:lnSpc>
            </a:pPr>
            <a:endParaRPr lang="en-US" altLang="ja-JP" sz="1800" smtClean="0">
              <a:solidFill>
                <a:srgbClr val="000099"/>
              </a:solidFill>
            </a:endParaRPr>
          </a:p>
        </p:txBody>
      </p:sp>
      <p:sp>
        <p:nvSpPr>
          <p:cNvPr id="13322" name="Text Box 17"/>
          <p:cNvSpPr txBox="1">
            <a:spLocks noChangeArrowheads="1"/>
          </p:cNvSpPr>
          <p:nvPr/>
        </p:nvSpPr>
        <p:spPr bwMode="auto">
          <a:xfrm>
            <a:off x="5283200" y="1579563"/>
            <a:ext cx="3681413"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a:t>Improvement rate: Temperature</a:t>
            </a:r>
          </a:p>
        </p:txBody>
      </p:sp>
      <p:sp>
        <p:nvSpPr>
          <p:cNvPr id="13327" name="テキスト ボックス 21"/>
          <p:cNvSpPr txBox="1">
            <a:spLocks noChangeArrowheads="1"/>
          </p:cNvSpPr>
          <p:nvPr/>
        </p:nvSpPr>
        <p:spPr bwMode="auto">
          <a:xfrm rot="-5400000">
            <a:off x="-561180" y="2810669"/>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Pressure </a:t>
            </a:r>
          </a:p>
          <a:p>
            <a:pPr algn="ctr" eaLnBrk="1" hangingPunct="1"/>
            <a:r>
              <a:rPr lang="en-US" altLang="ja-JP" sz="1200" dirty="0"/>
              <a:t>(1000 - 100 </a:t>
            </a:r>
            <a:r>
              <a:rPr lang="en-US" altLang="ja-JP" sz="1200" dirty="0" err="1"/>
              <a:t>hPa</a:t>
            </a:r>
            <a:r>
              <a:rPr lang="en-US" altLang="ja-JP" sz="1200" dirty="0"/>
              <a:t>)</a:t>
            </a:r>
            <a:endParaRPr lang="ja-JP" altLang="en-US" sz="1200" dirty="0"/>
          </a:p>
        </p:txBody>
      </p:sp>
      <p:sp>
        <p:nvSpPr>
          <p:cNvPr id="2" name="Rectangle 13"/>
          <p:cNvSpPr>
            <a:spLocks noChangeArrowheads="1"/>
          </p:cNvSpPr>
          <p:nvPr/>
        </p:nvSpPr>
        <p:spPr bwMode="auto">
          <a:xfrm>
            <a:off x="582613" y="4652416"/>
            <a:ext cx="8382000" cy="1512888"/>
          </a:xfrm>
          <a:prstGeom prst="rect">
            <a:avLst/>
          </a:prstGeom>
          <a:solidFill>
            <a:schemeClr val="bg1"/>
          </a:solidFill>
          <a:ln>
            <a:noFill/>
          </a:ln>
          <a:effectLst/>
          <a:extLst/>
        </p:spPr>
        <p:txBody>
          <a:bodyPr/>
          <a:lstStyle/>
          <a:p>
            <a:pPr marL="285750" indent="-285750" algn="just">
              <a:lnSpc>
                <a:spcPct val="90000"/>
              </a:lnSpc>
              <a:spcBef>
                <a:spcPct val="20000"/>
              </a:spcBef>
              <a:buFont typeface="Wingdings" pitchFamily="2" charset="2"/>
              <a:buChar char="l"/>
              <a:defRPr/>
            </a:pPr>
            <a:r>
              <a:rPr lang="en-US" altLang="ja-JP" dirty="0">
                <a:solidFill>
                  <a:srgbClr val="0033CC"/>
                </a:solidFill>
                <a:ea typeface="ＭＳ Ｐゴシック" pitchFamily="50" charset="-128"/>
              </a:rPr>
              <a:t>One week averaged improvement rate</a:t>
            </a:r>
            <a:r>
              <a:rPr lang="en-US" altLang="ja-JP" dirty="0" smtClean="0">
                <a:solidFill>
                  <a:srgbClr val="0033CC"/>
                </a:solidFill>
                <a:ea typeface="ＭＳ Ｐゴシック" pitchFamily="50" charset="-128"/>
              </a:rPr>
              <a:t>.</a:t>
            </a: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To treat nonlinear effects, here, tuning coefficients are calculated each 00UTC analysis and renewed. </a:t>
            </a: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Some improvement can be fond but not enough.</a:t>
            </a:r>
          </a:p>
        </p:txBody>
      </p:sp>
      <p:pic>
        <p:nvPicPr>
          <p:cNvPr id="49156" name="Picture 4" descr="G:\Ddrive\2010work\まとめ\論文作成\Paper_4_Daescu\解析\DON_7days\IRATE_DON_U_7days.png"/>
          <p:cNvPicPr>
            <a:picLocks noChangeAspect="1" noChangeArrowheads="1"/>
          </p:cNvPicPr>
          <p:nvPr/>
        </p:nvPicPr>
        <p:blipFill rotWithShape="1">
          <a:blip r:embed="rId5">
            <a:extLst>
              <a:ext uri="{28A0092B-C50C-407E-A947-70E740481C1C}">
                <a14:useLocalDpi xmlns:a14="http://schemas.microsoft.com/office/drawing/2010/main" val="0"/>
              </a:ext>
            </a:extLst>
          </a:blip>
          <a:srcRect l="4062" t="10741" r="6181" b="6092"/>
          <a:stretch/>
        </p:blipFill>
        <p:spPr bwMode="auto">
          <a:xfrm>
            <a:off x="1015033" y="1729358"/>
            <a:ext cx="4103687" cy="2851770"/>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7"/>
          <p:cNvSpPr txBox="1">
            <a:spLocks noChangeArrowheads="1"/>
          </p:cNvSpPr>
          <p:nvPr/>
        </p:nvSpPr>
        <p:spPr bwMode="auto">
          <a:xfrm>
            <a:off x="1403350" y="1557338"/>
            <a:ext cx="3529013" cy="368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a:t>Improvement rate: Zonal wind</a:t>
            </a:r>
          </a:p>
        </p:txBody>
      </p:sp>
      <p:grpSp>
        <p:nvGrpSpPr>
          <p:cNvPr id="13325" name="グループ化 11"/>
          <p:cNvGrpSpPr>
            <a:grpSpLocks/>
          </p:cNvGrpSpPr>
          <p:nvPr/>
        </p:nvGrpSpPr>
        <p:grpSpPr bwMode="auto">
          <a:xfrm>
            <a:off x="467544" y="2671763"/>
            <a:ext cx="576064" cy="663575"/>
            <a:chOff x="323528" y="2671763"/>
            <a:chExt cx="648072" cy="664143"/>
          </a:xfrm>
        </p:grpSpPr>
        <p:cxnSp>
          <p:nvCxnSpPr>
            <p:cNvPr id="13328" name="直線矢印コネクタ 4"/>
            <p:cNvCxnSpPr>
              <a:cxnSpLocks noChangeShapeType="1"/>
            </p:cNvCxnSpPr>
            <p:nvPr/>
          </p:nvCxnSpPr>
          <p:spPr bwMode="auto">
            <a:xfrm flipV="1">
              <a:off x="323528" y="2671763"/>
              <a:ext cx="0" cy="66414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9" name="直線矢印コネクタ 9"/>
            <p:cNvCxnSpPr>
              <a:cxnSpLocks noChangeShapeType="1"/>
            </p:cNvCxnSpPr>
            <p:nvPr/>
          </p:nvCxnSpPr>
          <p:spPr bwMode="auto">
            <a:xfrm>
              <a:off x="323528" y="3335906"/>
              <a:ext cx="648072"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26" name="テキスト ボックス 10"/>
          <p:cNvSpPr txBox="1">
            <a:spLocks noChangeArrowheads="1"/>
          </p:cNvSpPr>
          <p:nvPr/>
        </p:nvSpPr>
        <p:spPr bwMode="auto">
          <a:xfrm>
            <a:off x="323528" y="34512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Forecast time (3days)</a:t>
            </a:r>
            <a:endParaRPr lang="ja-JP" altLang="en-US" sz="1200" dirty="0"/>
          </a:p>
        </p:txBody>
      </p:sp>
    </p:spTree>
    <p:extLst>
      <p:ext uri="{BB962C8B-B14F-4D97-AF65-F5344CB8AC3E}">
        <p14:creationId xmlns:p14="http://schemas.microsoft.com/office/powerpoint/2010/main" val="3449922494"/>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ja-JP" sz="3600" dirty="0" smtClean="0"/>
              <a:t>Key analysis error</a:t>
            </a:r>
            <a:endParaRPr lang="ja-JP" altLang="en-US" sz="3600" dirty="0"/>
          </a:p>
        </p:txBody>
      </p:sp>
      <p:sp>
        <p:nvSpPr>
          <p:cNvPr id="159748"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59753"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endParaRPr lang="ja-JP" altLang="en-US"/>
          </a:p>
        </p:txBody>
      </p:sp>
      <p:graphicFrame>
        <p:nvGraphicFramePr>
          <p:cNvPr id="159752" name="Object 8"/>
          <p:cNvGraphicFramePr>
            <a:graphicFrameLocks noChangeAspect="1"/>
          </p:cNvGraphicFramePr>
          <p:nvPr>
            <p:extLst>
              <p:ext uri="{D42A27DB-BD31-4B8C-83A1-F6EECF244321}">
                <p14:modId xmlns:p14="http://schemas.microsoft.com/office/powerpoint/2010/main" val="1342375524"/>
              </p:ext>
            </p:extLst>
          </p:nvPr>
        </p:nvGraphicFramePr>
        <p:xfrm>
          <a:off x="971600" y="2441575"/>
          <a:ext cx="5611812" cy="1584325"/>
        </p:xfrm>
        <a:graphic>
          <a:graphicData uri="http://schemas.openxmlformats.org/presentationml/2006/ole">
            <mc:AlternateContent xmlns:mc="http://schemas.openxmlformats.org/markup-compatibility/2006">
              <mc:Choice xmlns:v="urn:schemas-microsoft-com:vml" Requires="v">
                <p:oleObj spid="_x0000_s30280" name="数式" r:id="rId3" imgW="2234880" imgH="634680" progId="Equation.3">
                  <p:embed/>
                </p:oleObj>
              </mc:Choice>
              <mc:Fallback>
                <p:oleObj name="数式" r:id="rId3" imgW="2234880" imgH="634680" progId="Equation.3">
                  <p:embed/>
                  <p:pic>
                    <p:nvPicPr>
                      <p:cNvPr id="0" name=""/>
                      <p:cNvPicPr>
                        <a:picLocks noChangeAspect="1" noChangeArrowheads="1"/>
                      </p:cNvPicPr>
                      <p:nvPr/>
                    </p:nvPicPr>
                    <p:blipFill>
                      <a:blip r:embed="rId4"/>
                      <a:srcRect/>
                      <a:stretch>
                        <a:fillRect/>
                      </a:stretch>
                    </p:blipFill>
                    <p:spPr bwMode="auto">
                      <a:xfrm>
                        <a:off x="971600" y="2441575"/>
                        <a:ext cx="5611812"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4" name="Object 10"/>
          <p:cNvGraphicFramePr>
            <a:graphicFrameLocks noChangeAspect="1"/>
          </p:cNvGraphicFramePr>
          <p:nvPr>
            <p:extLst>
              <p:ext uri="{D42A27DB-BD31-4B8C-83A1-F6EECF244321}">
                <p14:modId xmlns:p14="http://schemas.microsoft.com/office/powerpoint/2010/main" val="3804580372"/>
              </p:ext>
            </p:extLst>
          </p:nvPr>
        </p:nvGraphicFramePr>
        <p:xfrm>
          <a:off x="971600" y="4473414"/>
          <a:ext cx="5319712" cy="2066925"/>
        </p:xfrm>
        <a:graphic>
          <a:graphicData uri="http://schemas.openxmlformats.org/presentationml/2006/ole">
            <mc:AlternateContent xmlns:mc="http://schemas.openxmlformats.org/markup-compatibility/2006">
              <mc:Choice xmlns:v="urn:schemas-microsoft-com:vml" Requires="v">
                <p:oleObj spid="_x0000_s30281" name="数式" r:id="rId5" imgW="2133360" imgH="825480" progId="Equation.3">
                  <p:embed/>
                </p:oleObj>
              </mc:Choice>
              <mc:Fallback>
                <p:oleObj name="数式" r:id="rId5" imgW="2133360" imgH="825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4473414"/>
                        <a:ext cx="5319712" cy="206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7" name="Text Box 13"/>
          <p:cNvSpPr txBox="1">
            <a:spLocks noChangeArrowheads="1"/>
          </p:cNvSpPr>
          <p:nvPr/>
        </p:nvSpPr>
        <p:spPr bwMode="auto">
          <a:xfrm>
            <a:off x="323850" y="1700213"/>
            <a:ext cx="8639746" cy="707886"/>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itchFamily="2" charset="2"/>
              <a:buChar char="l"/>
            </a:pPr>
            <a:r>
              <a:rPr lang="ja-JP" altLang="en-US" sz="1800" dirty="0"/>
              <a:t>　</a:t>
            </a:r>
            <a:r>
              <a:rPr lang="en-US" altLang="ja-JP" sz="2000" dirty="0" smtClean="0"/>
              <a:t>The relationship between sensitivity vector and analysis error vector</a:t>
            </a:r>
            <a:r>
              <a:rPr lang="ja-JP" altLang="en-US" sz="2000" dirty="0" smtClean="0"/>
              <a:t> </a:t>
            </a:r>
            <a:r>
              <a:rPr lang="ja-JP" altLang="en-US" sz="2000" dirty="0"/>
              <a:t>（</a:t>
            </a:r>
            <a:r>
              <a:rPr lang="en-US" altLang="ja-JP" sz="2000" dirty="0" err="1"/>
              <a:t>Rabier</a:t>
            </a:r>
            <a:r>
              <a:rPr lang="en-US" altLang="ja-JP" sz="2000" dirty="0"/>
              <a:t> et al, 1996</a:t>
            </a:r>
            <a:r>
              <a:rPr lang="ja-JP" altLang="en-US" sz="2000" dirty="0"/>
              <a:t>）</a:t>
            </a:r>
          </a:p>
        </p:txBody>
      </p:sp>
      <p:sp>
        <p:nvSpPr>
          <p:cNvPr id="159758" name="Text Box 14"/>
          <p:cNvSpPr txBox="1">
            <a:spLocks noChangeArrowheads="1"/>
          </p:cNvSpPr>
          <p:nvPr/>
        </p:nvSpPr>
        <p:spPr bwMode="auto">
          <a:xfrm>
            <a:off x="323850" y="4005064"/>
            <a:ext cx="7993063" cy="40011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spcBef>
                <a:spcPct val="50000"/>
              </a:spcBef>
              <a:buFont typeface="Wingdings" pitchFamily="2" charset="2"/>
              <a:buChar char="l"/>
            </a:pPr>
            <a:r>
              <a:rPr lang="en-US" altLang="ja-JP" sz="2000" dirty="0" smtClean="0"/>
              <a:t>Analytical determination of the coefficient a (Isaksen et al, 2005)</a:t>
            </a:r>
            <a:endParaRPr lang="ja-JP" altLang="en-US" sz="2000" dirty="0"/>
          </a:p>
        </p:txBody>
      </p:sp>
      <p:sp>
        <p:nvSpPr>
          <p:cNvPr id="159761" name="Text Box 17"/>
          <p:cNvSpPr txBox="1">
            <a:spLocks noChangeArrowheads="1"/>
          </p:cNvSpPr>
          <p:nvPr/>
        </p:nvSpPr>
        <p:spPr bwMode="auto">
          <a:xfrm>
            <a:off x="6545065" y="2276872"/>
            <a:ext cx="24473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b="1" dirty="0"/>
              <a:t>C</a:t>
            </a:r>
            <a:r>
              <a:rPr lang="en-US" altLang="ja-JP" dirty="0" smtClean="0"/>
              <a:t> is metrics, </a:t>
            </a:r>
            <a:endParaRPr lang="en-US" altLang="ja-JP" b="1" dirty="0"/>
          </a:p>
          <a:p>
            <a:pPr algn="l">
              <a:spcBef>
                <a:spcPct val="50000"/>
              </a:spcBef>
            </a:pPr>
            <a:r>
              <a:rPr lang="en-US" altLang="ja-JP" b="1" dirty="0" smtClean="0"/>
              <a:t>M</a:t>
            </a:r>
            <a:r>
              <a:rPr lang="en-US" altLang="ja-JP" dirty="0" smtClean="0"/>
              <a:t> is TL model, </a:t>
            </a:r>
            <a:endParaRPr lang="en-US" altLang="ja-JP" b="1" dirty="0"/>
          </a:p>
          <a:p>
            <a:pPr algn="l">
              <a:spcBef>
                <a:spcPct val="50000"/>
              </a:spcBef>
            </a:pPr>
            <a:r>
              <a:rPr lang="en-US" altLang="ja-JP" dirty="0" smtClean="0"/>
              <a:t>a is a scalar coefficient.</a:t>
            </a:r>
            <a:endParaRPr lang="en-US" altLang="ja-JP" dirty="0"/>
          </a:p>
        </p:txBody>
      </p:sp>
    </p:spTree>
    <p:extLst>
      <p:ext uri="{BB962C8B-B14F-4D97-AF65-F5344CB8AC3E}">
        <p14:creationId xmlns:p14="http://schemas.microsoft.com/office/powerpoint/2010/main" val="2244144850"/>
      </p:ext>
    </p:extLst>
  </p:cSld>
  <p:clrMapOvr>
    <a:masterClrMapping/>
  </p:clrMapOvr>
  <mc:AlternateContent xmlns:mc="http://schemas.openxmlformats.org/markup-compatibility/2006" xmlns:p14="http://schemas.microsoft.com/office/powerpoint/2010/main">
    <mc:Choice Requires="p14">
      <p:transition spd="slow" p14:dur="2000" advTm="4261"/>
    </mc:Choice>
    <mc:Fallback xmlns="">
      <p:transition spd="slow" advTm="426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44" name="Rectangle 44"/>
          <p:cNvSpPr>
            <a:spLocks noChangeArrowheads="1"/>
          </p:cNvSpPr>
          <p:nvPr/>
        </p:nvSpPr>
        <p:spPr bwMode="auto">
          <a:xfrm>
            <a:off x="2268538" y="1700215"/>
            <a:ext cx="6696075" cy="4537073"/>
          </a:xfrm>
          <a:prstGeom prst="rect">
            <a:avLst/>
          </a:prstGeom>
          <a:solidFill>
            <a:schemeClr val="accent1">
              <a:alpha val="50000"/>
            </a:schemeClr>
          </a:solidFill>
          <a:ln>
            <a:noFill/>
          </a:ln>
          <a:effectLst/>
          <a:extLst/>
        </p:spPr>
        <p:txBody>
          <a:bodyPr vert="eaVert" wrap="square" anchor="ctr">
            <a:spAutoFit/>
          </a:bodyPr>
          <a:lstStyle/>
          <a:p>
            <a:endParaRPr lang="ja-JP" altLang="en-US"/>
          </a:p>
        </p:txBody>
      </p:sp>
      <p:sp>
        <p:nvSpPr>
          <p:cNvPr id="179243" name="Rectangle 43"/>
          <p:cNvSpPr>
            <a:spLocks noChangeArrowheads="1"/>
          </p:cNvSpPr>
          <p:nvPr/>
        </p:nvSpPr>
        <p:spPr bwMode="auto">
          <a:xfrm>
            <a:off x="0" y="1700215"/>
            <a:ext cx="4608513" cy="3241674"/>
          </a:xfrm>
          <a:prstGeom prst="rect">
            <a:avLst/>
          </a:prstGeom>
          <a:solidFill>
            <a:srgbClr val="F1E4AB"/>
          </a:solidFill>
          <a:ln>
            <a:noFill/>
          </a:ln>
          <a:effectLst/>
          <a:extLst/>
        </p:spPr>
        <p:txBody>
          <a:bodyPr vert="eaVert" wrap="square" anchor="ctr">
            <a:spAutoFit/>
          </a:bodyPr>
          <a:lstStyle/>
          <a:p>
            <a:endParaRPr lang="ja-JP" altLang="en-US"/>
          </a:p>
        </p:txBody>
      </p:sp>
      <p:sp>
        <p:nvSpPr>
          <p:cNvPr id="179202" name="Rectangle 2"/>
          <p:cNvSpPr>
            <a:spLocks noGrp="1" noChangeArrowheads="1"/>
          </p:cNvSpPr>
          <p:nvPr>
            <p:ph type="title"/>
          </p:nvPr>
        </p:nvSpPr>
        <p:spPr/>
        <p:txBody>
          <a:bodyPr/>
          <a:lstStyle/>
          <a:p>
            <a:r>
              <a:rPr lang="en-US" altLang="ja-JP" sz="3600" dirty="0" smtClean="0"/>
              <a:t>Key analysis error</a:t>
            </a:r>
            <a:endParaRPr lang="ja-JP" altLang="en-US" sz="3600" dirty="0"/>
          </a:p>
        </p:txBody>
      </p:sp>
      <p:sp>
        <p:nvSpPr>
          <p:cNvPr id="179203"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09" name="Text Box 9"/>
          <p:cNvSpPr txBox="1">
            <a:spLocks noChangeArrowheads="1"/>
          </p:cNvSpPr>
          <p:nvPr/>
        </p:nvSpPr>
        <p:spPr bwMode="auto">
          <a:xfrm>
            <a:off x="0" y="1700214"/>
            <a:ext cx="4355976" cy="338554"/>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itchFamily="2" charset="2"/>
              <a:buChar char="l"/>
            </a:pPr>
            <a:r>
              <a:rPr lang="en-US" altLang="ja-JP" dirty="0" smtClean="0"/>
              <a:t>Geometric illustration of the coefficient ‘a’</a:t>
            </a:r>
            <a:endParaRPr lang="ja-JP" altLang="en-US" dirty="0"/>
          </a:p>
        </p:txBody>
      </p:sp>
      <p:grpSp>
        <p:nvGrpSpPr>
          <p:cNvPr id="179227" name="Group 27"/>
          <p:cNvGrpSpPr>
            <a:grpSpLocks noChangeAspect="1"/>
          </p:cNvGrpSpPr>
          <p:nvPr/>
        </p:nvGrpSpPr>
        <p:grpSpPr bwMode="auto">
          <a:xfrm>
            <a:off x="100012" y="2176760"/>
            <a:ext cx="4408487" cy="2692400"/>
            <a:chOff x="2472" y="1616"/>
            <a:chExt cx="1852" cy="1131"/>
          </a:xfrm>
        </p:grpSpPr>
        <p:sp>
          <p:nvSpPr>
            <p:cNvPr id="179214" name="Rectangle 14"/>
            <p:cNvSpPr>
              <a:spLocks noChangeAspect="1" noChangeArrowheads="1"/>
            </p:cNvSpPr>
            <p:nvPr/>
          </p:nvSpPr>
          <p:spPr bwMode="auto">
            <a:xfrm rot="-930763">
              <a:off x="3446" y="2115"/>
              <a:ext cx="136" cy="117"/>
            </a:xfrm>
            <a:prstGeom prst="rect">
              <a:avLst/>
            </a:prstGeom>
            <a:noFill/>
            <a:ln w="19050" algn="ctr">
              <a:solidFill>
                <a:schemeClr val="bg2"/>
              </a:solidFill>
              <a:miter lim="800000"/>
              <a:headEnd/>
              <a:tailEnd type="non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pSp>
          <p:nvGrpSpPr>
            <p:cNvPr id="179226" name="Group 26"/>
            <p:cNvGrpSpPr>
              <a:grpSpLocks noChangeAspect="1"/>
            </p:cNvGrpSpPr>
            <p:nvPr/>
          </p:nvGrpSpPr>
          <p:grpSpPr bwMode="auto">
            <a:xfrm>
              <a:off x="2472" y="1616"/>
              <a:ext cx="1852" cy="1131"/>
              <a:chOff x="2472" y="1616"/>
              <a:chExt cx="1852" cy="1131"/>
            </a:xfrm>
          </p:grpSpPr>
          <p:sp>
            <p:nvSpPr>
              <p:cNvPr id="179225" name="Line 25"/>
              <p:cNvSpPr>
                <a:spLocks noChangeAspect="1" noChangeShapeType="1"/>
              </p:cNvSpPr>
              <p:nvPr/>
            </p:nvSpPr>
            <p:spPr bwMode="auto">
              <a:xfrm>
                <a:off x="3288" y="1652"/>
                <a:ext cx="182" cy="635"/>
              </a:xfrm>
              <a:prstGeom prst="line">
                <a:avLst/>
              </a:prstGeom>
              <a:noFill/>
              <a:ln w="3810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10" name="Line 10"/>
              <p:cNvSpPr>
                <a:spLocks noChangeAspect="1" noChangeShapeType="1"/>
              </p:cNvSpPr>
              <p:nvPr/>
            </p:nvSpPr>
            <p:spPr bwMode="auto">
              <a:xfrm flipV="1">
                <a:off x="2472" y="2115"/>
                <a:ext cx="1542" cy="409"/>
              </a:xfrm>
              <a:prstGeom prst="line">
                <a:avLst/>
              </a:prstGeom>
              <a:noFill/>
              <a:ln w="38100">
                <a:solidFill>
                  <a:srgbClr val="0033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79216" name="Object 16"/>
              <p:cNvGraphicFramePr>
                <a:graphicFrameLocks noChangeAspect="1"/>
              </p:cNvGraphicFramePr>
              <p:nvPr/>
            </p:nvGraphicFramePr>
            <p:xfrm>
              <a:off x="2653" y="1797"/>
              <a:ext cx="219" cy="315"/>
            </p:xfrm>
            <a:graphic>
              <a:graphicData uri="http://schemas.openxmlformats.org/presentationml/2006/ole">
                <mc:AlternateContent xmlns:mc="http://schemas.openxmlformats.org/markup-compatibility/2006">
                  <mc:Choice xmlns:v="urn:schemas-microsoft-com:vml" Requires="v">
                    <p:oleObj spid="_x0000_s49078" name="数式" r:id="rId3" imgW="177480" imgH="253800" progId="Equation.3">
                      <p:embed/>
                    </p:oleObj>
                  </mc:Choice>
                  <mc:Fallback>
                    <p:oleObj name="数式" r:id="rId3" imgW="1774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1797"/>
                            <a:ext cx="219" cy="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17" name="Object 17"/>
              <p:cNvGraphicFramePr>
                <a:graphicFrameLocks noChangeAspect="1"/>
              </p:cNvGraphicFramePr>
              <p:nvPr/>
            </p:nvGraphicFramePr>
            <p:xfrm>
              <a:off x="4105" y="2069"/>
              <a:ext cx="219" cy="315"/>
            </p:xfrm>
            <a:graphic>
              <a:graphicData uri="http://schemas.openxmlformats.org/presentationml/2006/ole">
                <mc:AlternateContent xmlns:mc="http://schemas.openxmlformats.org/markup-compatibility/2006">
                  <mc:Choice xmlns:v="urn:schemas-microsoft-com:vml" Requires="v">
                    <p:oleObj spid="_x0000_s49079" name="数式" r:id="rId5" imgW="177480" imgH="253800" progId="Equation.3">
                      <p:embed/>
                    </p:oleObj>
                  </mc:Choice>
                  <mc:Fallback>
                    <p:oleObj name="数式" r:id="rId5" imgW="1774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 y="2069"/>
                            <a:ext cx="219" cy="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18" name="Line 18"/>
              <p:cNvSpPr>
                <a:spLocks noChangeAspect="1" noChangeShapeType="1"/>
              </p:cNvSpPr>
              <p:nvPr/>
            </p:nvSpPr>
            <p:spPr bwMode="auto">
              <a:xfrm flipV="1">
                <a:off x="2472" y="2251"/>
                <a:ext cx="998" cy="272"/>
              </a:xfrm>
              <a:prstGeom prst="line">
                <a:avLst/>
              </a:prstGeom>
              <a:noFill/>
              <a:ln w="38100">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79219" name="Object 19"/>
              <p:cNvGraphicFramePr>
                <a:graphicFrameLocks noChangeAspect="1"/>
              </p:cNvGraphicFramePr>
              <p:nvPr/>
            </p:nvGraphicFramePr>
            <p:xfrm>
              <a:off x="2925" y="2432"/>
              <a:ext cx="344" cy="315"/>
            </p:xfrm>
            <a:graphic>
              <a:graphicData uri="http://schemas.openxmlformats.org/presentationml/2006/ole">
                <mc:AlternateContent xmlns:mc="http://schemas.openxmlformats.org/markup-compatibility/2006">
                  <mc:Choice xmlns:v="urn:schemas-microsoft-com:vml" Requires="v">
                    <p:oleObj spid="_x0000_s49080" name="数式" r:id="rId7" imgW="279360" imgH="253800" progId="Equation.3">
                      <p:embed/>
                    </p:oleObj>
                  </mc:Choice>
                  <mc:Fallback>
                    <p:oleObj name="数式" r:id="rId7" imgW="2793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432"/>
                            <a:ext cx="344" cy="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11" name="Line 11"/>
              <p:cNvSpPr>
                <a:spLocks noChangeAspect="1" noChangeShapeType="1"/>
              </p:cNvSpPr>
              <p:nvPr/>
            </p:nvSpPr>
            <p:spPr bwMode="auto">
              <a:xfrm flipV="1">
                <a:off x="2472" y="1616"/>
                <a:ext cx="816" cy="907"/>
              </a:xfrm>
              <a:prstGeom prst="line">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pSp>
      </p:grpSp>
      <p:sp>
        <p:nvSpPr>
          <p:cNvPr id="179236" name="Text Box 36"/>
          <p:cNvSpPr txBox="1">
            <a:spLocks noChangeArrowheads="1"/>
          </p:cNvSpPr>
          <p:nvPr/>
        </p:nvSpPr>
        <p:spPr bwMode="auto">
          <a:xfrm>
            <a:off x="4787898" y="1700213"/>
            <a:ext cx="4176715" cy="584775"/>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0033CC">
                        <a:gamma/>
                        <a:tint val="0"/>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itchFamily="2" charset="2"/>
              <a:buChar char="l"/>
            </a:pPr>
            <a:r>
              <a:rPr lang="ja-JP" altLang="en-US" dirty="0"/>
              <a:t>　</a:t>
            </a:r>
            <a:r>
              <a:rPr lang="en-US" altLang="ja-JP" dirty="0" smtClean="0"/>
              <a:t>Analysis error estimation using sensitivity vector</a:t>
            </a:r>
            <a:endParaRPr lang="ja-JP" altLang="en-US" dirty="0"/>
          </a:p>
        </p:txBody>
      </p:sp>
      <p:grpSp>
        <p:nvGrpSpPr>
          <p:cNvPr id="179241" name="Group 41"/>
          <p:cNvGrpSpPr>
            <a:grpSpLocks/>
          </p:cNvGrpSpPr>
          <p:nvPr/>
        </p:nvGrpSpPr>
        <p:grpSpPr bwMode="auto">
          <a:xfrm>
            <a:off x="3094038" y="2390775"/>
            <a:ext cx="5943599" cy="3381377"/>
            <a:chOff x="1858" y="1687"/>
            <a:chExt cx="3744" cy="2130"/>
          </a:xfrm>
        </p:grpSpPr>
        <p:sp>
          <p:nvSpPr>
            <p:cNvPr id="179238" name="Text Box 38"/>
            <p:cNvSpPr txBox="1">
              <a:spLocks noChangeArrowheads="1"/>
            </p:cNvSpPr>
            <p:nvPr/>
          </p:nvSpPr>
          <p:spPr bwMode="auto">
            <a:xfrm>
              <a:off x="1858" y="3294"/>
              <a:ext cx="1270"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smtClean="0"/>
                <a:t>Analysis error is too small to measure directly.</a:t>
              </a:r>
              <a:endParaRPr lang="ja-JP" altLang="en-US" dirty="0"/>
            </a:p>
          </p:txBody>
        </p:sp>
        <p:grpSp>
          <p:nvGrpSpPr>
            <p:cNvPr id="179240" name="Group 40"/>
            <p:cNvGrpSpPr>
              <a:grpSpLocks/>
            </p:cNvGrpSpPr>
            <p:nvPr/>
          </p:nvGrpSpPr>
          <p:grpSpPr bwMode="auto">
            <a:xfrm>
              <a:off x="3152" y="1687"/>
              <a:ext cx="2450" cy="1834"/>
              <a:chOff x="3152" y="1687"/>
              <a:chExt cx="2450" cy="1834"/>
            </a:xfrm>
          </p:grpSpPr>
          <p:sp>
            <p:nvSpPr>
              <p:cNvPr id="179228" name="Line 28"/>
              <p:cNvSpPr>
                <a:spLocks noChangeShapeType="1"/>
              </p:cNvSpPr>
              <p:nvPr/>
            </p:nvSpPr>
            <p:spPr bwMode="auto">
              <a:xfrm>
                <a:off x="3152" y="3521"/>
                <a:ext cx="2359" cy="0"/>
              </a:xfrm>
              <a:prstGeom prst="line">
                <a:avLst/>
              </a:prstGeom>
              <a:noFill/>
              <a:ln w="3810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29" name="Line 29"/>
              <p:cNvSpPr>
                <a:spLocks noChangeShapeType="1"/>
              </p:cNvSpPr>
              <p:nvPr/>
            </p:nvSpPr>
            <p:spPr bwMode="auto">
              <a:xfrm flipV="1">
                <a:off x="3152" y="2024"/>
                <a:ext cx="0" cy="1497"/>
              </a:xfrm>
              <a:prstGeom prst="line">
                <a:avLst/>
              </a:prstGeom>
              <a:noFill/>
              <a:ln w="3810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30" name="Freeform 30"/>
              <p:cNvSpPr>
                <a:spLocks/>
              </p:cNvSpPr>
              <p:nvPr/>
            </p:nvSpPr>
            <p:spPr bwMode="auto">
              <a:xfrm>
                <a:off x="3198" y="2024"/>
                <a:ext cx="1951" cy="1315"/>
              </a:xfrm>
              <a:custGeom>
                <a:avLst/>
                <a:gdLst>
                  <a:gd name="T0" fmla="*/ 0 w 1951"/>
                  <a:gd name="T1" fmla="*/ 1315 h 1315"/>
                  <a:gd name="T2" fmla="*/ 182 w 1951"/>
                  <a:gd name="T3" fmla="*/ 1043 h 1315"/>
                  <a:gd name="T4" fmla="*/ 771 w 1951"/>
                  <a:gd name="T5" fmla="*/ 499 h 1315"/>
                  <a:gd name="T6" fmla="*/ 1452 w 1951"/>
                  <a:gd name="T7" fmla="*/ 181 h 1315"/>
                  <a:gd name="T8" fmla="*/ 1951 w 1951"/>
                  <a:gd name="T9" fmla="*/ 0 h 1315"/>
                </a:gdLst>
                <a:ahLst/>
                <a:cxnLst>
                  <a:cxn ang="0">
                    <a:pos x="T0" y="T1"/>
                  </a:cxn>
                  <a:cxn ang="0">
                    <a:pos x="T2" y="T3"/>
                  </a:cxn>
                  <a:cxn ang="0">
                    <a:pos x="T4" y="T5"/>
                  </a:cxn>
                  <a:cxn ang="0">
                    <a:pos x="T6" y="T7"/>
                  </a:cxn>
                  <a:cxn ang="0">
                    <a:pos x="T8" y="T9"/>
                  </a:cxn>
                </a:cxnLst>
                <a:rect l="0" t="0" r="r" b="b"/>
                <a:pathLst>
                  <a:path w="1951" h="1315">
                    <a:moveTo>
                      <a:pt x="0" y="1315"/>
                    </a:moveTo>
                    <a:cubicBezTo>
                      <a:pt x="27" y="1247"/>
                      <a:pt x="54" y="1179"/>
                      <a:pt x="182" y="1043"/>
                    </a:cubicBezTo>
                    <a:cubicBezTo>
                      <a:pt x="310" y="907"/>
                      <a:pt x="559" y="643"/>
                      <a:pt x="771" y="499"/>
                    </a:cubicBezTo>
                    <a:cubicBezTo>
                      <a:pt x="983" y="355"/>
                      <a:pt x="1255" y="264"/>
                      <a:pt x="1452" y="181"/>
                    </a:cubicBezTo>
                    <a:cubicBezTo>
                      <a:pt x="1649" y="98"/>
                      <a:pt x="1800" y="49"/>
                      <a:pt x="1951" y="0"/>
                    </a:cubicBezTo>
                  </a:path>
                </a:pathLst>
              </a:custGeom>
              <a:noFill/>
              <a:ln w="38100" cap="flat" cmpd="sng">
                <a:solidFill>
                  <a:schemeClr val="bg2"/>
                </a:solidFill>
                <a:prstDash val="solid"/>
                <a:round/>
                <a:headEnd type="triangle" w="lg" len="med"/>
                <a:tailEnd type="non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31" name="Line 31"/>
              <p:cNvSpPr>
                <a:spLocks noChangeShapeType="1"/>
              </p:cNvSpPr>
              <p:nvPr/>
            </p:nvSpPr>
            <p:spPr bwMode="auto">
              <a:xfrm>
                <a:off x="4921" y="2115"/>
                <a:ext cx="0" cy="1406"/>
              </a:xfrm>
              <a:prstGeom prst="line">
                <a:avLst/>
              </a:prstGeom>
              <a:noFill/>
              <a:ln w="76200">
                <a:solidFill>
                  <a:srgbClr val="0000FF"/>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79233" name="Object 33"/>
              <p:cNvGraphicFramePr>
                <a:graphicFrameLocks noChangeAspect="1"/>
              </p:cNvGraphicFramePr>
              <p:nvPr>
                <p:extLst>
                  <p:ext uri="{D42A27DB-BD31-4B8C-83A1-F6EECF244321}">
                    <p14:modId xmlns:p14="http://schemas.microsoft.com/office/powerpoint/2010/main" val="3269755213"/>
                  </p:ext>
                </p:extLst>
              </p:nvPr>
            </p:nvGraphicFramePr>
            <p:xfrm>
              <a:off x="3777" y="2065"/>
              <a:ext cx="624" cy="321"/>
            </p:xfrm>
            <a:graphic>
              <a:graphicData uri="http://schemas.openxmlformats.org/presentationml/2006/ole">
                <mc:AlternateContent xmlns:mc="http://schemas.openxmlformats.org/markup-compatibility/2006">
                  <mc:Choice xmlns:v="urn:schemas-microsoft-com:vml" Requires="v">
                    <p:oleObj spid="_x0000_s49081" name="数式" r:id="rId9" imgW="393480" imgH="203040" progId="Equation.3">
                      <p:embed/>
                    </p:oleObj>
                  </mc:Choice>
                  <mc:Fallback>
                    <p:oleObj name="数式" r:id="rId9" imgW="393480" imgH="203040" progId="Equation.3">
                      <p:embed/>
                      <p:pic>
                        <p:nvPicPr>
                          <p:cNvPr id="0" name=""/>
                          <p:cNvPicPr>
                            <a:picLocks noChangeAspect="1" noChangeArrowheads="1"/>
                          </p:cNvPicPr>
                          <p:nvPr/>
                        </p:nvPicPr>
                        <p:blipFill>
                          <a:blip r:embed="rId10"/>
                          <a:srcRect/>
                          <a:stretch>
                            <a:fillRect/>
                          </a:stretch>
                        </p:blipFill>
                        <p:spPr bwMode="auto">
                          <a:xfrm>
                            <a:off x="3777" y="2065"/>
                            <a:ext cx="624"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34" name="Text Box 34"/>
              <p:cNvSpPr txBox="1">
                <a:spLocks noChangeArrowheads="1"/>
              </p:cNvSpPr>
              <p:nvPr/>
            </p:nvSpPr>
            <p:spPr bwMode="auto">
              <a:xfrm>
                <a:off x="4422" y="1687"/>
                <a:ext cx="1067"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dirty="0" smtClean="0"/>
                  <a:t>1. Measure forecast error: </a:t>
                </a:r>
                <a:endParaRPr lang="ja-JP" altLang="en-US" b="1" dirty="0"/>
              </a:p>
            </p:txBody>
          </p:sp>
          <p:sp>
            <p:nvSpPr>
              <p:cNvPr id="179235" name="Text Box 35"/>
              <p:cNvSpPr txBox="1">
                <a:spLocks noChangeArrowheads="1"/>
              </p:cNvSpPr>
              <p:nvPr/>
            </p:nvSpPr>
            <p:spPr bwMode="auto">
              <a:xfrm>
                <a:off x="3489" y="2824"/>
                <a:ext cx="1225" cy="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smtClean="0"/>
                  <a:t>2. Propagate   </a:t>
                </a:r>
                <a:r>
                  <a:rPr lang="en-US" altLang="ja-JP" b="1" dirty="0" smtClean="0"/>
                  <a:t> </a:t>
                </a:r>
                <a:r>
                  <a:rPr lang="en-US" altLang="ja-JP" dirty="0" smtClean="0"/>
                  <a:t>information using an adjoint model toward initial time.</a:t>
                </a:r>
                <a:endParaRPr lang="ja-JP" altLang="en-US" dirty="0"/>
              </a:p>
            </p:txBody>
          </p:sp>
          <p:sp>
            <p:nvSpPr>
              <p:cNvPr id="179237" name="Line 37"/>
              <p:cNvSpPr>
                <a:spLocks noChangeShapeType="1"/>
              </p:cNvSpPr>
              <p:nvPr/>
            </p:nvSpPr>
            <p:spPr bwMode="auto">
              <a:xfrm>
                <a:off x="3152" y="3339"/>
                <a:ext cx="0" cy="182"/>
              </a:xfrm>
              <a:prstGeom prst="line">
                <a:avLst/>
              </a:prstGeom>
              <a:noFill/>
              <a:ln w="762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79239" name="Text Box 39"/>
              <p:cNvSpPr txBox="1">
                <a:spLocks noChangeArrowheads="1"/>
              </p:cNvSpPr>
              <p:nvPr/>
            </p:nvSpPr>
            <p:spPr bwMode="auto">
              <a:xfrm>
                <a:off x="4921" y="2286"/>
                <a:ext cx="681" cy="1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dirty="0" smtClean="0"/>
                  <a:t>     is enough large to measure with enough accuracy</a:t>
                </a:r>
                <a:endParaRPr lang="ja-JP" altLang="en-US" dirty="0"/>
              </a:p>
            </p:txBody>
          </p:sp>
          <p:graphicFrame>
            <p:nvGraphicFramePr>
              <p:cNvPr id="35" name="Object 33"/>
              <p:cNvGraphicFramePr>
                <a:graphicFrameLocks noChangeAspect="1"/>
              </p:cNvGraphicFramePr>
              <p:nvPr>
                <p:extLst>
                  <p:ext uri="{D42A27DB-BD31-4B8C-83A1-F6EECF244321}">
                    <p14:modId xmlns:p14="http://schemas.microsoft.com/office/powerpoint/2010/main" val="2182904105"/>
                  </p:ext>
                </p:extLst>
              </p:nvPr>
            </p:nvGraphicFramePr>
            <p:xfrm>
              <a:off x="5300" y="1776"/>
              <a:ext cx="224" cy="256"/>
            </p:xfrm>
            <a:graphic>
              <a:graphicData uri="http://schemas.openxmlformats.org/presentationml/2006/ole">
                <mc:AlternateContent xmlns:mc="http://schemas.openxmlformats.org/markup-compatibility/2006">
                  <mc:Choice xmlns:v="urn:schemas-microsoft-com:vml" Requires="v">
                    <p:oleObj spid="_x0000_s49082" name="数式" r:id="rId11" imgW="177480" imgH="203040" progId="Equation.3">
                      <p:embed/>
                    </p:oleObj>
                  </mc:Choice>
                  <mc:Fallback>
                    <p:oleObj name="数式" r:id="rId11" imgW="177480" imgH="203040" progId="Equation.3">
                      <p:embed/>
                      <p:pic>
                        <p:nvPicPr>
                          <p:cNvPr id="0" name=""/>
                          <p:cNvPicPr>
                            <a:picLocks noChangeAspect="1" noChangeArrowheads="1"/>
                          </p:cNvPicPr>
                          <p:nvPr/>
                        </p:nvPicPr>
                        <p:blipFill>
                          <a:blip r:embed="rId12"/>
                          <a:srcRect/>
                          <a:stretch>
                            <a:fillRect/>
                          </a:stretch>
                        </p:blipFill>
                        <p:spPr bwMode="auto">
                          <a:xfrm>
                            <a:off x="5300" y="1776"/>
                            <a:ext cx="224"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3"/>
              <p:cNvGraphicFramePr>
                <a:graphicFrameLocks noChangeAspect="1"/>
              </p:cNvGraphicFramePr>
              <p:nvPr>
                <p:extLst>
                  <p:ext uri="{D42A27DB-BD31-4B8C-83A1-F6EECF244321}">
                    <p14:modId xmlns:p14="http://schemas.microsoft.com/office/powerpoint/2010/main" val="2151059801"/>
                  </p:ext>
                </p:extLst>
              </p:nvPr>
            </p:nvGraphicFramePr>
            <p:xfrm>
              <a:off x="4966" y="2221"/>
              <a:ext cx="224" cy="256"/>
            </p:xfrm>
            <a:graphic>
              <a:graphicData uri="http://schemas.openxmlformats.org/presentationml/2006/ole">
                <mc:AlternateContent xmlns:mc="http://schemas.openxmlformats.org/markup-compatibility/2006">
                  <mc:Choice xmlns:v="urn:schemas-microsoft-com:vml" Requires="v">
                    <p:oleObj spid="_x0000_s49083" name="数式" r:id="rId13" imgW="177480" imgH="203040" progId="Equation.3">
                      <p:embed/>
                    </p:oleObj>
                  </mc:Choice>
                  <mc:Fallback>
                    <p:oleObj name="数式" r:id="rId13" imgW="177480" imgH="203040" progId="Equation.3">
                      <p:embed/>
                      <p:pic>
                        <p:nvPicPr>
                          <p:cNvPr id="0" name=""/>
                          <p:cNvPicPr>
                            <a:picLocks noChangeAspect="1" noChangeArrowheads="1"/>
                          </p:cNvPicPr>
                          <p:nvPr/>
                        </p:nvPicPr>
                        <p:blipFill>
                          <a:blip r:embed="rId14"/>
                          <a:srcRect/>
                          <a:stretch>
                            <a:fillRect/>
                          </a:stretch>
                        </p:blipFill>
                        <p:spPr bwMode="auto">
                          <a:xfrm>
                            <a:off x="4966" y="2221"/>
                            <a:ext cx="224"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3"/>
              <p:cNvGraphicFramePr>
                <a:graphicFrameLocks noChangeAspect="1"/>
              </p:cNvGraphicFramePr>
              <p:nvPr>
                <p:extLst>
                  <p:ext uri="{D42A27DB-BD31-4B8C-83A1-F6EECF244321}">
                    <p14:modId xmlns:p14="http://schemas.microsoft.com/office/powerpoint/2010/main" val="1401446095"/>
                  </p:ext>
                </p:extLst>
              </p:nvPr>
            </p:nvGraphicFramePr>
            <p:xfrm>
              <a:off x="4331" y="2777"/>
              <a:ext cx="224" cy="256"/>
            </p:xfrm>
            <a:graphic>
              <a:graphicData uri="http://schemas.openxmlformats.org/presentationml/2006/ole">
                <mc:AlternateContent xmlns:mc="http://schemas.openxmlformats.org/markup-compatibility/2006">
                  <mc:Choice xmlns:v="urn:schemas-microsoft-com:vml" Requires="v">
                    <p:oleObj spid="_x0000_s49084" name="数式" r:id="rId15" imgW="177480" imgH="203040" progId="Equation.3">
                      <p:embed/>
                    </p:oleObj>
                  </mc:Choice>
                  <mc:Fallback>
                    <p:oleObj name="数式" r:id="rId15" imgW="177480" imgH="203040" progId="Equation.3">
                      <p:embed/>
                      <p:pic>
                        <p:nvPicPr>
                          <p:cNvPr id="0" name=""/>
                          <p:cNvPicPr>
                            <a:picLocks noChangeAspect="1" noChangeArrowheads="1"/>
                          </p:cNvPicPr>
                          <p:nvPr/>
                        </p:nvPicPr>
                        <p:blipFill>
                          <a:blip r:embed="rId14"/>
                          <a:srcRect/>
                          <a:stretch>
                            <a:fillRect/>
                          </a:stretch>
                        </p:blipFill>
                        <p:spPr bwMode="auto">
                          <a:xfrm>
                            <a:off x="4331" y="2777"/>
                            <a:ext cx="224"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79245" name="Text Box 45"/>
          <p:cNvSpPr txBox="1">
            <a:spLocks noChangeArrowheads="1"/>
          </p:cNvSpPr>
          <p:nvPr/>
        </p:nvSpPr>
        <p:spPr bwMode="auto">
          <a:xfrm>
            <a:off x="6516688" y="5357020"/>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smtClean="0"/>
              <a:t>time</a:t>
            </a:r>
            <a:endParaRPr lang="ja-JP" altLang="en-US" dirty="0"/>
          </a:p>
        </p:txBody>
      </p:sp>
      <p:sp>
        <p:nvSpPr>
          <p:cNvPr id="179246" name="Text Box 46"/>
          <p:cNvSpPr txBox="1">
            <a:spLocks noChangeArrowheads="1"/>
          </p:cNvSpPr>
          <p:nvPr/>
        </p:nvSpPr>
        <p:spPr bwMode="auto">
          <a:xfrm rot="16200000">
            <a:off x="4111697" y="3800266"/>
            <a:ext cx="16779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dirty="0" smtClean="0"/>
              <a:t>Forecast error</a:t>
            </a:r>
            <a:endParaRPr lang="ja-JP" altLang="en-US" dirty="0"/>
          </a:p>
        </p:txBody>
      </p:sp>
      <p:sp>
        <p:nvSpPr>
          <p:cNvPr id="179247" name="Text Box 47"/>
          <p:cNvSpPr txBox="1">
            <a:spLocks noChangeArrowheads="1"/>
          </p:cNvSpPr>
          <p:nvPr/>
        </p:nvSpPr>
        <p:spPr bwMode="auto">
          <a:xfrm>
            <a:off x="611560" y="5876925"/>
            <a:ext cx="7992887" cy="338554"/>
          </a:xfrm>
          <a:prstGeom prst="rect">
            <a:avLst/>
          </a:prstGeom>
          <a:noFill/>
          <a:ln w="38100" algn="ctr">
            <a:solidFill>
              <a:srgbClr val="0033CC"/>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Optimization:  To subtract an estimated analysis error from the original analysis.</a:t>
            </a:r>
          </a:p>
        </p:txBody>
      </p:sp>
    </p:spTree>
    <p:extLst>
      <p:ext uri="{BB962C8B-B14F-4D97-AF65-F5344CB8AC3E}">
        <p14:creationId xmlns:p14="http://schemas.microsoft.com/office/powerpoint/2010/main" val="3370102504"/>
      </p:ext>
    </p:extLst>
  </p:cSld>
  <p:clrMapOvr>
    <a:masterClrMapping/>
  </p:clrMapOvr>
  <mc:AlternateContent xmlns:mc="http://schemas.openxmlformats.org/markup-compatibility/2006" xmlns:p14="http://schemas.microsoft.com/office/powerpoint/2010/main">
    <mc:Choice Requires="p14">
      <p:transition spd="slow" p14:dur="2000" advTm="37040"/>
    </mc:Choice>
    <mc:Fallback xmlns="">
      <p:transition spd="slow" advTm="3704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182283" name="Picture 11" descr="nodata"/>
          <p:cNvPicPr>
            <a:picLocks noChangeAspect="1" noChangeArrowheads="1"/>
          </p:cNvPicPr>
          <p:nvPr/>
        </p:nvPicPr>
        <p:blipFill>
          <a:blip r:embed="rId2">
            <a:extLst>
              <a:ext uri="{28A0092B-C50C-407E-A947-70E740481C1C}">
                <a14:useLocalDpi xmlns:a14="http://schemas.microsoft.com/office/drawing/2010/main" val="0"/>
              </a:ext>
            </a:extLst>
          </a:blip>
          <a:srcRect t="10504"/>
          <a:stretch>
            <a:fillRect/>
          </a:stretch>
        </p:blipFill>
        <p:spPr bwMode="auto">
          <a:xfrm>
            <a:off x="0" y="1628775"/>
            <a:ext cx="4573588" cy="3070225"/>
          </a:xfrm>
          <a:prstGeom prst="rect">
            <a:avLst/>
          </a:prstGeom>
          <a:noFill/>
          <a:extLst>
            <a:ext uri="{909E8E84-426E-40DD-AFC4-6F175D3DCCD1}">
              <a14:hiddenFill xmlns:a14="http://schemas.microsoft.com/office/drawing/2010/main">
                <a:solidFill>
                  <a:srgbClr val="FFFFFF"/>
                </a:solidFill>
              </a14:hiddenFill>
            </a:ext>
          </a:extLst>
        </p:spPr>
      </p:pic>
      <p:pic>
        <p:nvPicPr>
          <p:cNvPr id="182285" name="Picture 13" descr="nodata"/>
          <p:cNvPicPr>
            <a:picLocks noChangeAspect="1" noChangeArrowheads="1"/>
          </p:cNvPicPr>
          <p:nvPr/>
        </p:nvPicPr>
        <p:blipFill>
          <a:blip r:embed="rId3">
            <a:extLst>
              <a:ext uri="{28A0092B-C50C-407E-A947-70E740481C1C}">
                <a14:useLocalDpi xmlns:a14="http://schemas.microsoft.com/office/drawing/2010/main" val="0"/>
              </a:ext>
            </a:extLst>
          </a:blip>
          <a:srcRect t="10490"/>
          <a:stretch>
            <a:fillRect/>
          </a:stretch>
        </p:blipFill>
        <p:spPr bwMode="auto">
          <a:xfrm>
            <a:off x="4565650" y="1628775"/>
            <a:ext cx="4578350" cy="3074988"/>
          </a:xfrm>
          <a:prstGeom prst="rect">
            <a:avLst/>
          </a:prstGeom>
          <a:noFill/>
          <a:extLst>
            <a:ext uri="{909E8E84-426E-40DD-AFC4-6F175D3DCCD1}">
              <a14:hiddenFill xmlns:a14="http://schemas.microsoft.com/office/drawing/2010/main">
                <a:solidFill>
                  <a:srgbClr val="FFFFFF"/>
                </a:solidFill>
              </a14:hiddenFill>
            </a:ext>
          </a:extLst>
        </p:spPr>
      </p:pic>
      <p:pic>
        <p:nvPicPr>
          <p:cNvPr id="182287" name="Picture 15" descr="nodata"/>
          <p:cNvPicPr>
            <a:picLocks noChangeAspect="1" noChangeArrowheads="1"/>
          </p:cNvPicPr>
          <p:nvPr/>
        </p:nvPicPr>
        <p:blipFill>
          <a:blip r:embed="rId4">
            <a:extLst>
              <a:ext uri="{28A0092B-C50C-407E-A947-70E740481C1C}">
                <a14:useLocalDpi xmlns:a14="http://schemas.microsoft.com/office/drawing/2010/main" val="0"/>
              </a:ext>
            </a:extLst>
          </a:blip>
          <a:srcRect t="16844" b="11800"/>
          <a:stretch>
            <a:fillRect/>
          </a:stretch>
        </p:blipFill>
        <p:spPr bwMode="auto">
          <a:xfrm>
            <a:off x="4570413" y="4410075"/>
            <a:ext cx="4573587" cy="2447925"/>
          </a:xfrm>
          <a:prstGeom prst="rect">
            <a:avLst/>
          </a:prstGeom>
          <a:noFill/>
          <a:extLst>
            <a:ext uri="{909E8E84-426E-40DD-AFC4-6F175D3DCCD1}">
              <a14:hiddenFill xmlns:a14="http://schemas.microsoft.com/office/drawing/2010/main">
                <a:solidFill>
                  <a:srgbClr val="FFFFFF"/>
                </a:solidFill>
              </a14:hiddenFill>
            </a:ext>
          </a:extLst>
        </p:spPr>
      </p:pic>
      <p:sp>
        <p:nvSpPr>
          <p:cNvPr id="182289" name="Rectangle 17"/>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ja-JP" sz="3600" dirty="0" smtClean="0">
                <a:solidFill>
                  <a:schemeClr val="tx2"/>
                </a:solidFill>
              </a:rPr>
              <a:t>Accuracy of optimized forecast</a:t>
            </a:r>
            <a:endParaRPr lang="ja-JP" altLang="en-US" sz="3600" dirty="0">
              <a:solidFill>
                <a:schemeClr val="tx2"/>
              </a:solidFill>
            </a:endParaRPr>
          </a:p>
        </p:txBody>
      </p:sp>
      <p:sp>
        <p:nvSpPr>
          <p:cNvPr id="182291" name="Text Box 19"/>
          <p:cNvSpPr txBox="1">
            <a:spLocks noChangeArrowheads="1"/>
          </p:cNvSpPr>
          <p:nvPr/>
        </p:nvSpPr>
        <p:spPr bwMode="auto">
          <a:xfrm>
            <a:off x="0" y="4292600"/>
            <a:ext cx="46434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lgn="l">
              <a:defRPr kumimoji="1">
                <a:solidFill>
                  <a:schemeClr val="tx1"/>
                </a:solidFill>
                <a:latin typeface="Arial" charset="0"/>
                <a:ea typeface="ＭＳ Ｐゴシック" charset="-128"/>
              </a:defRPr>
            </a:lvl1pPr>
            <a:lvl2pPr algn="l">
              <a:defRPr kumimoji="1">
                <a:solidFill>
                  <a:schemeClr val="tx1"/>
                </a:solidFill>
                <a:latin typeface="Arial" charset="0"/>
                <a:ea typeface="ＭＳ Ｐゴシック" charset="-128"/>
              </a:defRPr>
            </a:lvl2pPr>
            <a:lvl3pPr algn="l">
              <a:defRPr kumimoji="1">
                <a:solidFill>
                  <a:schemeClr val="tx1"/>
                </a:solidFill>
                <a:latin typeface="Arial" charset="0"/>
                <a:ea typeface="ＭＳ Ｐゴシック" charset="-128"/>
              </a:defRPr>
            </a:lvl3pPr>
            <a:lvl4pPr algn="l">
              <a:defRPr kumimoji="1">
                <a:solidFill>
                  <a:schemeClr val="tx1"/>
                </a:solidFill>
                <a:latin typeface="Arial" charset="0"/>
                <a:ea typeface="ＭＳ Ｐゴシック" charset="-128"/>
              </a:defRPr>
            </a:lvl4pPr>
            <a:lvl5pPr algn="l">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spcBef>
                <a:spcPct val="50000"/>
              </a:spcBef>
              <a:buFontTx/>
              <a:buChar char="•"/>
            </a:pPr>
            <a:r>
              <a:rPr lang="en-US" altLang="ja-JP" dirty="0" smtClean="0"/>
              <a:t>Optimization time is FT 15hr.</a:t>
            </a:r>
            <a:endParaRPr lang="ja-JP" altLang="en-US" dirty="0"/>
          </a:p>
          <a:p>
            <a:pPr>
              <a:spcBef>
                <a:spcPct val="50000"/>
              </a:spcBef>
              <a:buFontTx/>
              <a:buChar char="•"/>
            </a:pPr>
            <a:r>
              <a:rPr lang="en-US" altLang="ja-JP" dirty="0" smtClean="0"/>
              <a:t>Vertical axis is RMSE, horizontal axis is forecast time, zero to three days.</a:t>
            </a:r>
            <a:endParaRPr lang="ja-JP" altLang="en-US" dirty="0"/>
          </a:p>
        </p:txBody>
      </p:sp>
      <p:sp>
        <p:nvSpPr>
          <p:cNvPr id="182292" name="Text Box 20"/>
          <p:cNvSpPr txBox="1">
            <a:spLocks noChangeArrowheads="1"/>
          </p:cNvSpPr>
          <p:nvPr/>
        </p:nvSpPr>
        <p:spPr bwMode="auto">
          <a:xfrm>
            <a:off x="539750" y="1989138"/>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T500hPa</a:t>
            </a:r>
          </a:p>
        </p:txBody>
      </p:sp>
      <p:sp>
        <p:nvSpPr>
          <p:cNvPr id="182293" name="Text Box 21"/>
          <p:cNvSpPr txBox="1">
            <a:spLocks noChangeArrowheads="1"/>
          </p:cNvSpPr>
          <p:nvPr/>
        </p:nvSpPr>
        <p:spPr bwMode="auto">
          <a:xfrm>
            <a:off x="5148263" y="1989138"/>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U250hPa</a:t>
            </a:r>
          </a:p>
        </p:txBody>
      </p:sp>
      <p:sp>
        <p:nvSpPr>
          <p:cNvPr id="182294" name="Text Box 22"/>
          <p:cNvSpPr txBox="1">
            <a:spLocks noChangeArrowheads="1"/>
          </p:cNvSpPr>
          <p:nvPr/>
        </p:nvSpPr>
        <p:spPr bwMode="auto">
          <a:xfrm>
            <a:off x="5148263" y="4581525"/>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Q850hPa</a:t>
            </a:r>
          </a:p>
        </p:txBody>
      </p:sp>
      <p:grpSp>
        <p:nvGrpSpPr>
          <p:cNvPr id="182301" name="Group 29"/>
          <p:cNvGrpSpPr>
            <a:grpSpLocks/>
          </p:cNvGrpSpPr>
          <p:nvPr/>
        </p:nvGrpSpPr>
        <p:grpSpPr bwMode="auto">
          <a:xfrm>
            <a:off x="395288" y="5421318"/>
            <a:ext cx="4248150" cy="1323976"/>
            <a:chOff x="476" y="3385"/>
            <a:chExt cx="2404" cy="834"/>
          </a:xfrm>
        </p:grpSpPr>
        <p:sp>
          <p:nvSpPr>
            <p:cNvPr id="182297" name="Text Box 25"/>
            <p:cNvSpPr txBox="1">
              <a:spLocks noChangeArrowheads="1"/>
            </p:cNvSpPr>
            <p:nvPr/>
          </p:nvSpPr>
          <p:spPr bwMode="auto">
            <a:xfrm>
              <a:off x="476" y="3385"/>
              <a:ext cx="2404" cy="834"/>
            </a:xfrm>
            <a:prstGeom prst="rect">
              <a:avLst/>
            </a:prstGeom>
            <a:noFill/>
            <a:ln w="9525" algn="ctr">
              <a:solidFill>
                <a:schemeClr val="tx1"/>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smtClean="0"/>
                <a:t>Red: optimized forecast</a:t>
              </a:r>
            </a:p>
            <a:p>
              <a:pPr algn="l">
                <a:spcBef>
                  <a:spcPct val="50000"/>
                </a:spcBef>
              </a:pPr>
              <a:r>
                <a:rPr lang="en-US" altLang="ja-JP" dirty="0" smtClean="0"/>
                <a:t>Black: Original forecast</a:t>
              </a:r>
              <a:endParaRPr lang="ja-JP" altLang="en-US" dirty="0"/>
            </a:p>
            <a:p>
              <a:pPr algn="l">
                <a:spcBef>
                  <a:spcPct val="50000"/>
                </a:spcBef>
              </a:pPr>
              <a:r>
                <a:rPr lang="en-US" altLang="ja-JP" dirty="0" smtClean="0"/>
                <a:t>(Blue: forecast from an original next analysis time original             )  </a:t>
              </a:r>
              <a:endParaRPr lang="ja-JP" altLang="en-US" dirty="0"/>
            </a:p>
          </p:txBody>
        </p:sp>
        <p:sp>
          <p:nvSpPr>
            <p:cNvPr id="182298" name="Line 26"/>
            <p:cNvSpPr>
              <a:spLocks noChangeShapeType="1"/>
            </p:cNvSpPr>
            <p:nvPr/>
          </p:nvSpPr>
          <p:spPr bwMode="auto">
            <a:xfrm>
              <a:off x="2018" y="3462"/>
              <a:ext cx="408" cy="0"/>
            </a:xfrm>
            <a:prstGeom prst="line">
              <a:avLst/>
            </a:prstGeom>
            <a:noFill/>
            <a:ln w="762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2299" name="Line 27"/>
            <p:cNvSpPr>
              <a:spLocks noChangeShapeType="1"/>
            </p:cNvSpPr>
            <p:nvPr/>
          </p:nvSpPr>
          <p:spPr bwMode="auto">
            <a:xfrm>
              <a:off x="2018" y="3742"/>
              <a:ext cx="408" cy="0"/>
            </a:xfrm>
            <a:prstGeom prst="line">
              <a:avLst/>
            </a:prstGeom>
            <a:noFill/>
            <a:ln w="762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2300" name="Line 28"/>
            <p:cNvSpPr>
              <a:spLocks noChangeShapeType="1"/>
            </p:cNvSpPr>
            <p:nvPr/>
          </p:nvSpPr>
          <p:spPr bwMode="auto">
            <a:xfrm>
              <a:off x="1209" y="4111"/>
              <a:ext cx="337" cy="0"/>
            </a:xfrm>
            <a:prstGeom prst="line">
              <a:avLst/>
            </a:prstGeom>
            <a:noFill/>
            <a:ln w="76200">
              <a:solidFill>
                <a:srgbClr val="000099"/>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pSp>
    </p:spTree>
    <p:extLst>
      <p:ext uri="{BB962C8B-B14F-4D97-AF65-F5344CB8AC3E}">
        <p14:creationId xmlns:p14="http://schemas.microsoft.com/office/powerpoint/2010/main" val="484756691"/>
      </p:ext>
    </p:extLst>
  </p:cSld>
  <p:clrMapOvr>
    <a:masterClrMapping/>
  </p:clrMapOvr>
  <mc:AlternateContent xmlns:mc="http://schemas.openxmlformats.org/markup-compatibility/2006" xmlns:p14="http://schemas.microsoft.com/office/powerpoint/2010/main">
    <mc:Choice Requires="p14">
      <p:transition spd="slow" p14:dur="2000" advTm="9802"/>
    </mc:Choice>
    <mc:Fallback xmlns="">
      <p:transition spd="slow" advTm="9802"/>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ja-JP" sz="3200" dirty="0" smtClean="0"/>
              <a:t>Variational formulation of key analysis error</a:t>
            </a:r>
            <a:endParaRPr lang="ja-JP" altLang="en-US" sz="3200" dirty="0"/>
          </a:p>
        </p:txBody>
      </p:sp>
      <p:sp>
        <p:nvSpPr>
          <p:cNvPr id="181251"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81268" name="Object 20"/>
          <p:cNvGraphicFramePr>
            <a:graphicFrameLocks noChangeAspect="1"/>
          </p:cNvGraphicFramePr>
          <p:nvPr>
            <p:extLst>
              <p:ext uri="{D42A27DB-BD31-4B8C-83A1-F6EECF244321}">
                <p14:modId xmlns:p14="http://schemas.microsoft.com/office/powerpoint/2010/main" val="788803886"/>
              </p:ext>
            </p:extLst>
          </p:nvPr>
        </p:nvGraphicFramePr>
        <p:xfrm>
          <a:off x="1641475" y="1582738"/>
          <a:ext cx="4364038" cy="455612"/>
        </p:xfrm>
        <a:graphic>
          <a:graphicData uri="http://schemas.openxmlformats.org/presentationml/2006/ole">
            <mc:AlternateContent xmlns:mc="http://schemas.openxmlformats.org/markup-compatibility/2006">
              <mc:Choice xmlns:v="urn:schemas-microsoft-com:vml" Requires="v">
                <p:oleObj spid="_x0000_s51430" name="数式" r:id="rId3" imgW="2184120" imgH="228600" progId="Equation.3">
                  <p:embed/>
                </p:oleObj>
              </mc:Choice>
              <mc:Fallback>
                <p:oleObj name="数式" r:id="rId3" imgW="2184120" imgH="228600" progId="Equation.3">
                  <p:embed/>
                  <p:pic>
                    <p:nvPicPr>
                      <p:cNvPr id="0" name=""/>
                      <p:cNvPicPr>
                        <a:picLocks noChangeAspect="1" noChangeArrowheads="1"/>
                      </p:cNvPicPr>
                      <p:nvPr/>
                    </p:nvPicPr>
                    <p:blipFill>
                      <a:blip r:embed="rId4"/>
                      <a:srcRect/>
                      <a:stretch>
                        <a:fillRect/>
                      </a:stretch>
                    </p:blipFill>
                    <p:spPr bwMode="auto">
                      <a:xfrm>
                        <a:off x="1641475" y="1582738"/>
                        <a:ext cx="4364038"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69" name="Object 21"/>
          <p:cNvGraphicFramePr>
            <a:graphicFrameLocks noChangeAspect="1"/>
          </p:cNvGraphicFramePr>
          <p:nvPr>
            <p:extLst>
              <p:ext uri="{D42A27DB-BD31-4B8C-83A1-F6EECF244321}">
                <p14:modId xmlns:p14="http://schemas.microsoft.com/office/powerpoint/2010/main" val="1492551184"/>
              </p:ext>
            </p:extLst>
          </p:nvPr>
        </p:nvGraphicFramePr>
        <p:xfrm>
          <a:off x="1763713" y="2999363"/>
          <a:ext cx="4373562" cy="533400"/>
        </p:xfrm>
        <a:graphic>
          <a:graphicData uri="http://schemas.openxmlformats.org/presentationml/2006/ole">
            <mc:AlternateContent xmlns:mc="http://schemas.openxmlformats.org/markup-compatibility/2006">
              <mc:Choice xmlns:v="urn:schemas-microsoft-com:vml" Requires="v">
                <p:oleObj spid="_x0000_s51431" name="数式" r:id="rId5" imgW="2184120" imgH="266400" progId="Equation.3">
                  <p:embed/>
                </p:oleObj>
              </mc:Choice>
              <mc:Fallback>
                <p:oleObj name="数式" r:id="rId5" imgW="218412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2999363"/>
                        <a:ext cx="43735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72" name="Object 24"/>
          <p:cNvGraphicFramePr>
            <a:graphicFrameLocks noChangeAspect="1"/>
          </p:cNvGraphicFramePr>
          <p:nvPr>
            <p:extLst>
              <p:ext uri="{D42A27DB-BD31-4B8C-83A1-F6EECF244321}">
                <p14:modId xmlns:p14="http://schemas.microsoft.com/office/powerpoint/2010/main" val="2147984810"/>
              </p:ext>
            </p:extLst>
          </p:nvPr>
        </p:nvGraphicFramePr>
        <p:xfrm>
          <a:off x="1683507" y="3645024"/>
          <a:ext cx="2994025" cy="508000"/>
        </p:xfrm>
        <a:graphic>
          <a:graphicData uri="http://schemas.openxmlformats.org/presentationml/2006/ole">
            <mc:AlternateContent xmlns:mc="http://schemas.openxmlformats.org/markup-compatibility/2006">
              <mc:Choice xmlns:v="urn:schemas-microsoft-com:vml" Requires="v">
                <p:oleObj spid="_x0000_s51432" name="数式" r:id="rId7" imgW="1498320" imgH="253800" progId="Equation.3">
                  <p:embed/>
                </p:oleObj>
              </mc:Choice>
              <mc:Fallback>
                <p:oleObj name="数式" r:id="rId7" imgW="14983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3507" y="3645024"/>
                        <a:ext cx="29940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88" name="Text Box 40"/>
          <p:cNvSpPr txBox="1">
            <a:spLocks noChangeArrowheads="1"/>
          </p:cNvSpPr>
          <p:nvPr/>
        </p:nvSpPr>
        <p:spPr bwMode="auto">
          <a:xfrm>
            <a:off x="0" y="1557338"/>
            <a:ext cx="14033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smtClean="0"/>
              <a:t>Cost function</a:t>
            </a:r>
            <a:endParaRPr lang="ja-JP" altLang="en-US" dirty="0"/>
          </a:p>
        </p:txBody>
      </p:sp>
      <p:sp>
        <p:nvSpPr>
          <p:cNvPr id="181290" name="Text Box 42"/>
          <p:cNvSpPr txBox="1">
            <a:spLocks noChangeArrowheads="1"/>
          </p:cNvSpPr>
          <p:nvPr/>
        </p:nvSpPr>
        <p:spPr bwMode="auto">
          <a:xfrm>
            <a:off x="-1" y="2947988"/>
            <a:ext cx="12239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Analysis increment</a:t>
            </a:r>
            <a:endParaRPr lang="ja-JP" altLang="en-US" dirty="0"/>
          </a:p>
        </p:txBody>
      </p:sp>
      <p:sp>
        <p:nvSpPr>
          <p:cNvPr id="181305" name="Text Box 57"/>
          <p:cNvSpPr txBox="1">
            <a:spLocks noChangeArrowheads="1"/>
          </p:cNvSpPr>
          <p:nvPr/>
        </p:nvSpPr>
        <p:spPr bwMode="auto">
          <a:xfrm>
            <a:off x="2322673" y="2492375"/>
            <a:ext cx="6192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b="1" dirty="0"/>
              <a:t>M:</a:t>
            </a:r>
            <a:r>
              <a:rPr lang="en-US" altLang="ja-JP" dirty="0"/>
              <a:t> </a:t>
            </a:r>
            <a:r>
              <a:rPr lang="en-US" altLang="ja-JP" dirty="0" smtClean="0"/>
              <a:t>TL model, </a:t>
            </a:r>
            <a:r>
              <a:rPr lang="en-US" altLang="ja-JP" dirty="0" err="1" smtClean="0"/>
              <a:t>δ</a:t>
            </a:r>
            <a:r>
              <a:rPr lang="en-US" altLang="ja-JP" b="1" dirty="0" err="1" smtClean="0"/>
              <a:t>x</a:t>
            </a:r>
            <a:r>
              <a:rPr lang="ja-JP" altLang="en-US" dirty="0" smtClean="0"/>
              <a:t>：</a:t>
            </a:r>
            <a:r>
              <a:rPr lang="en-US" altLang="ja-JP" dirty="0" smtClean="0"/>
              <a:t>analysis increment vector, </a:t>
            </a:r>
            <a:r>
              <a:rPr lang="en-US" altLang="ja-JP" b="1" dirty="0" smtClean="0"/>
              <a:t>A</a:t>
            </a:r>
            <a:r>
              <a:rPr lang="en-US" altLang="ja-JP" dirty="0" smtClean="0"/>
              <a:t>: norm define matrix.</a:t>
            </a:r>
            <a:endParaRPr lang="ja-JP" altLang="en-US" dirty="0"/>
          </a:p>
        </p:txBody>
      </p:sp>
      <p:sp>
        <p:nvSpPr>
          <p:cNvPr id="181306" name="AutoShape 58"/>
          <p:cNvSpPr>
            <a:spLocks noChangeArrowheads="1"/>
          </p:cNvSpPr>
          <p:nvPr/>
        </p:nvSpPr>
        <p:spPr bwMode="auto">
          <a:xfrm>
            <a:off x="179388" y="2060575"/>
            <a:ext cx="504825" cy="792163"/>
          </a:xfrm>
          <a:prstGeom prst="downArrow">
            <a:avLst>
              <a:gd name="adj1" fmla="val 50000"/>
              <a:gd name="adj2" fmla="val 39230"/>
            </a:avLst>
          </a:prstGeom>
          <a:solidFill>
            <a:srgbClr val="0033CC"/>
          </a:solidFill>
          <a:ln w="38100" algn="ctr">
            <a:solidFill>
              <a:srgbClr val="0033CC"/>
            </a:solidFill>
            <a:miter lim="800000"/>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1307" name="Text Box 59"/>
          <p:cNvSpPr txBox="1">
            <a:spLocks noChangeArrowheads="1"/>
          </p:cNvSpPr>
          <p:nvPr/>
        </p:nvSpPr>
        <p:spPr bwMode="auto">
          <a:xfrm>
            <a:off x="684213" y="2060575"/>
            <a:ext cx="1079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smtClean="0"/>
              <a:t>Minimize J(</a:t>
            </a:r>
            <a:r>
              <a:rPr lang="en-US" altLang="ja-JP" dirty="0" err="1" smtClean="0"/>
              <a:t>δ</a:t>
            </a:r>
            <a:r>
              <a:rPr lang="en-US" altLang="ja-JP" b="1" dirty="0" err="1" smtClean="0"/>
              <a:t>x</a:t>
            </a:r>
            <a:r>
              <a:rPr lang="en-US" altLang="ja-JP" b="1" dirty="0" smtClean="0"/>
              <a:t>)</a:t>
            </a:r>
            <a:endParaRPr lang="en-US" altLang="ja-JP" b="1" dirty="0"/>
          </a:p>
        </p:txBody>
      </p:sp>
      <p:sp>
        <p:nvSpPr>
          <p:cNvPr id="181309" name="Text Box 61"/>
          <p:cNvSpPr txBox="1">
            <a:spLocks noChangeArrowheads="1"/>
          </p:cNvSpPr>
          <p:nvPr/>
        </p:nvSpPr>
        <p:spPr bwMode="auto">
          <a:xfrm>
            <a:off x="7102300" y="1565509"/>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err="1"/>
              <a:t>Klinker</a:t>
            </a:r>
            <a:r>
              <a:rPr lang="en-US" altLang="ja-JP" dirty="0"/>
              <a:t> et al 1998</a:t>
            </a:r>
          </a:p>
        </p:txBody>
      </p:sp>
      <p:graphicFrame>
        <p:nvGraphicFramePr>
          <p:cNvPr id="35" name="Object 20"/>
          <p:cNvGraphicFramePr>
            <a:graphicFrameLocks noChangeAspect="1"/>
          </p:cNvGraphicFramePr>
          <p:nvPr>
            <p:extLst>
              <p:ext uri="{D42A27DB-BD31-4B8C-83A1-F6EECF244321}">
                <p14:modId xmlns:p14="http://schemas.microsoft.com/office/powerpoint/2010/main" val="1859605285"/>
              </p:ext>
            </p:extLst>
          </p:nvPr>
        </p:nvGraphicFramePr>
        <p:xfrm>
          <a:off x="2317807" y="2154415"/>
          <a:ext cx="4324320" cy="380700"/>
        </p:xfrm>
        <a:graphic>
          <a:graphicData uri="http://schemas.openxmlformats.org/presentationml/2006/ole">
            <mc:AlternateContent xmlns:mc="http://schemas.openxmlformats.org/markup-compatibility/2006">
              <mc:Choice xmlns:v="urn:schemas-microsoft-com:vml" Requires="v">
                <p:oleObj spid="_x0000_s51433" name="数式" r:id="rId9" imgW="2882880" imgH="253800" progId="Equation.3">
                  <p:embed/>
                </p:oleObj>
              </mc:Choice>
              <mc:Fallback>
                <p:oleObj name="数式" r:id="rId9" imgW="2882880" imgH="253800" progId="Equation.3">
                  <p:embed/>
                  <p:pic>
                    <p:nvPicPr>
                      <p:cNvPr id="0" name=""/>
                      <p:cNvPicPr>
                        <a:picLocks noChangeAspect="1" noChangeArrowheads="1"/>
                      </p:cNvPicPr>
                      <p:nvPr/>
                    </p:nvPicPr>
                    <p:blipFill>
                      <a:blip r:embed="rId10"/>
                      <a:srcRect/>
                      <a:stretch>
                        <a:fillRect/>
                      </a:stretch>
                    </p:blipFill>
                    <p:spPr bwMode="auto">
                      <a:xfrm>
                        <a:off x="2317807" y="2154415"/>
                        <a:ext cx="4324320" cy="38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テキスト ボックス 1"/>
          <p:cNvSpPr txBox="1"/>
          <p:nvPr/>
        </p:nvSpPr>
        <p:spPr>
          <a:xfrm>
            <a:off x="1691680" y="2154415"/>
            <a:ext cx="936104" cy="337960"/>
          </a:xfrm>
          <a:prstGeom prst="rect">
            <a:avLst/>
          </a:prstGeom>
          <a:noFill/>
        </p:spPr>
        <p:txBody>
          <a:bodyPr wrap="square" rtlCol="0">
            <a:spAutoFit/>
          </a:bodyPr>
          <a:lstStyle/>
          <a:p>
            <a:r>
              <a:rPr kumimoji="1" lang="en-US" altLang="ja-JP" dirty="0" smtClean="0"/>
              <a:t>Here, </a:t>
            </a:r>
            <a:endParaRPr kumimoji="1" lang="ja-JP" altLang="en-US" dirty="0"/>
          </a:p>
        </p:txBody>
      </p:sp>
      <p:sp>
        <p:nvSpPr>
          <p:cNvPr id="6" name="テキスト ボックス 5"/>
          <p:cNvSpPr txBox="1"/>
          <p:nvPr/>
        </p:nvSpPr>
        <p:spPr>
          <a:xfrm>
            <a:off x="450646" y="4437112"/>
            <a:ext cx="8316664" cy="1477328"/>
          </a:xfrm>
          <a:prstGeom prst="rect">
            <a:avLst/>
          </a:prstGeom>
          <a:noFill/>
          <a:ln>
            <a:noFill/>
          </a:ln>
        </p:spPr>
        <p:txBody>
          <a:bodyPr wrap="square" rtlCol="0">
            <a:spAutoFit/>
          </a:bodyPr>
          <a:lstStyle/>
          <a:p>
            <a:pPr marL="285750" indent="-285750">
              <a:buFont typeface="Wingdings" pitchFamily="2" charset="2"/>
              <a:buChar char="l"/>
            </a:pPr>
            <a:r>
              <a:rPr lang="en-US" altLang="ja-JP" sz="1800" dirty="0">
                <a:solidFill>
                  <a:schemeClr val="accent6"/>
                </a:solidFill>
              </a:rPr>
              <a:t>This method put 100% confidence </a:t>
            </a:r>
            <a:r>
              <a:rPr lang="en-US" altLang="ja-JP" sz="1800" dirty="0" smtClean="0">
                <a:solidFill>
                  <a:schemeClr val="accent6"/>
                </a:solidFill>
              </a:rPr>
              <a:t>on reference </a:t>
            </a:r>
            <a:r>
              <a:rPr lang="en-US" altLang="ja-JP" sz="1800" smtClean="0">
                <a:solidFill>
                  <a:schemeClr val="accent6"/>
                </a:solidFill>
              </a:rPr>
              <a:t>analysis information</a:t>
            </a:r>
            <a:r>
              <a:rPr lang="en-US" altLang="ja-JP" sz="1800" dirty="0" smtClean="0">
                <a:solidFill>
                  <a:schemeClr val="accent6"/>
                </a:solidFill>
              </a:rPr>
              <a:t>, </a:t>
            </a:r>
            <a:r>
              <a:rPr lang="en-US" altLang="ja-JP" sz="1800" dirty="0">
                <a:solidFill>
                  <a:schemeClr val="accent6"/>
                </a:solidFill>
              </a:rPr>
              <a:t>since any compatible information are used</a:t>
            </a:r>
            <a:r>
              <a:rPr lang="en-US" altLang="ja-JP" sz="1800" dirty="0" smtClean="0">
                <a:solidFill>
                  <a:schemeClr val="accent6"/>
                </a:solidFill>
              </a:rPr>
              <a:t>.</a:t>
            </a:r>
            <a:endParaRPr lang="en-US" altLang="ja-JP" sz="1800" dirty="0" smtClean="0"/>
          </a:p>
          <a:p>
            <a:pPr marL="285750" indent="-285750">
              <a:buFont typeface="Wingdings" pitchFamily="2" charset="2"/>
              <a:buChar char="l"/>
            </a:pPr>
            <a:r>
              <a:rPr lang="en-US" altLang="ja-JP" sz="1800" dirty="0" smtClean="0"/>
              <a:t>This property causes inconsistency between observations and a background field (</a:t>
            </a:r>
            <a:r>
              <a:rPr lang="en-US" altLang="ja-JP" sz="1800" dirty="0" err="1" smtClean="0"/>
              <a:t>Klinker</a:t>
            </a:r>
            <a:r>
              <a:rPr lang="en-US" altLang="ja-JP" sz="1800" dirty="0" smtClean="0"/>
              <a:t> et al 1998, Isaksen et al 2005, </a:t>
            </a:r>
            <a:r>
              <a:rPr lang="en-US" altLang="ja-JP" sz="1800" dirty="0" err="1" smtClean="0"/>
              <a:t>Pu</a:t>
            </a:r>
            <a:r>
              <a:rPr lang="en-US" altLang="ja-JP" sz="1800" dirty="0" smtClean="0"/>
              <a:t>, Carron). </a:t>
            </a:r>
          </a:p>
          <a:p>
            <a:pPr marL="285750" indent="-285750">
              <a:buFont typeface="Wingdings" pitchFamily="2" charset="2"/>
              <a:buChar char="l"/>
            </a:pPr>
            <a:r>
              <a:rPr lang="en-US" altLang="ja-JP" sz="1800" dirty="0" smtClean="0"/>
              <a:t>So, previous </a:t>
            </a:r>
            <a:r>
              <a:rPr lang="en-US" altLang="ja-JP" sz="1800" dirty="0"/>
              <a:t>studies stop iteration at once </a:t>
            </a:r>
            <a:r>
              <a:rPr lang="en-US" altLang="ja-JP" sz="1800" dirty="0" smtClean="0"/>
              <a:t>or dozen </a:t>
            </a:r>
            <a:r>
              <a:rPr lang="en-US" altLang="ja-JP" sz="1800" dirty="0"/>
              <a:t>times to </a:t>
            </a:r>
            <a:r>
              <a:rPr lang="en-US" altLang="ja-JP" sz="1800" dirty="0" smtClean="0"/>
              <a:t>avoid over fitting.</a:t>
            </a:r>
            <a:endParaRPr kumimoji="1" lang="ja-JP" altLang="en-US" sz="1800" dirty="0"/>
          </a:p>
        </p:txBody>
      </p:sp>
    </p:spTree>
    <p:extLst>
      <p:ext uri="{BB962C8B-B14F-4D97-AF65-F5344CB8AC3E}">
        <p14:creationId xmlns:p14="http://schemas.microsoft.com/office/powerpoint/2010/main" val="198175126"/>
      </p:ext>
    </p:extLst>
  </p:cSld>
  <p:clrMapOvr>
    <a:masterClrMapping/>
  </p:clrMapOvr>
  <mc:AlternateContent xmlns:mc="http://schemas.openxmlformats.org/markup-compatibility/2006" xmlns:p14="http://schemas.microsoft.com/office/powerpoint/2010/main">
    <mc:Choice Requires="p14">
      <p:transition spd="slow" p14:dur="2000" advTm="9157"/>
    </mc:Choice>
    <mc:Fallback xmlns="">
      <p:transition spd="slow" advTm="9157"/>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8788" y="198438"/>
            <a:ext cx="8229600" cy="1143000"/>
          </a:xfrm>
        </p:spPr>
        <p:txBody>
          <a:bodyPr/>
          <a:lstStyle/>
          <a:p>
            <a:r>
              <a:rPr lang="en-US" altLang="ja-JP" dirty="0" smtClean="0"/>
              <a:t>Problem of key analysis error</a:t>
            </a:r>
            <a:endParaRPr lang="ja-JP" altLang="en-US" dirty="0"/>
          </a:p>
        </p:txBody>
      </p:sp>
      <p:sp>
        <p:nvSpPr>
          <p:cNvPr id="193539"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2" name="テキスト ボックス 1"/>
          <p:cNvSpPr txBox="1"/>
          <p:nvPr/>
        </p:nvSpPr>
        <p:spPr>
          <a:xfrm>
            <a:off x="3059832" y="1452374"/>
            <a:ext cx="3777331" cy="338554"/>
          </a:xfrm>
          <a:prstGeom prst="rect">
            <a:avLst/>
          </a:prstGeom>
          <a:noFill/>
        </p:spPr>
        <p:txBody>
          <a:bodyPr wrap="square" rtlCol="0">
            <a:spAutoFit/>
          </a:bodyPr>
          <a:lstStyle/>
          <a:p>
            <a:pPr algn="ctr"/>
            <a:r>
              <a:rPr kumimoji="1" lang="en-US" altLang="ja-JP" dirty="0" smtClean="0"/>
              <a:t>Jo terms</a:t>
            </a:r>
            <a:endParaRPr kumimoji="1" lang="ja-JP" altLang="en-US" dirty="0"/>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790928"/>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827584" y="4534128"/>
            <a:ext cx="7776864" cy="830997"/>
          </a:xfrm>
          <a:prstGeom prst="rect">
            <a:avLst/>
          </a:prstGeom>
          <a:noFill/>
        </p:spPr>
        <p:txBody>
          <a:bodyPr wrap="square" rtlCol="0">
            <a:spAutoFit/>
          </a:bodyPr>
          <a:lstStyle/>
          <a:p>
            <a:pPr marL="285750" indent="-285750">
              <a:buFont typeface="Wingdings" pitchFamily="2" charset="2"/>
              <a:buChar char="l"/>
            </a:pPr>
            <a:r>
              <a:rPr kumimoji="1" lang="en-US" altLang="ja-JP" dirty="0" smtClean="0"/>
              <a:t>Although the optimized analysis based on the key analysis erro</a:t>
            </a:r>
            <a:r>
              <a:rPr lang="en-US" altLang="ja-JP" dirty="0" smtClean="0"/>
              <a:t>r can generate more accurate forecasts, there is problems that the optimized analyses are inconsistent with observations (Isaksen et al 2005) .</a:t>
            </a:r>
            <a:endParaRPr kumimoji="1" lang="ja-JP" altLang="en-US" dirty="0"/>
          </a:p>
        </p:txBody>
      </p:sp>
      <p:sp>
        <p:nvSpPr>
          <p:cNvPr id="5" name="下矢印 4"/>
          <p:cNvSpPr/>
          <p:nvPr/>
        </p:nvSpPr>
        <p:spPr>
          <a:xfrm>
            <a:off x="4040560" y="5368508"/>
            <a:ext cx="1602432" cy="592246"/>
          </a:xfrm>
          <a:prstGeom prst="downArrow">
            <a:avLst/>
          </a:prstGeom>
          <a:solidFill>
            <a:srgbClr val="0070C0"/>
          </a:solidFill>
          <a:ln w="38100">
            <a:noFill/>
          </a:ln>
        </p:spPr>
        <p:txBody>
          <a:bodyPr rtlCol="0" anchor="ctr"/>
          <a:lstStyle/>
          <a:p>
            <a:pPr algn="ctr"/>
            <a:endParaRPr kumimoji="1" lang="ja-JP" altLang="en-US"/>
          </a:p>
        </p:txBody>
      </p:sp>
      <p:sp>
        <p:nvSpPr>
          <p:cNvPr id="6" name="テキスト ボックス 5"/>
          <p:cNvSpPr txBox="1"/>
          <p:nvPr/>
        </p:nvSpPr>
        <p:spPr>
          <a:xfrm>
            <a:off x="971600" y="5957371"/>
            <a:ext cx="7920880" cy="584775"/>
          </a:xfrm>
          <a:prstGeom prst="rect">
            <a:avLst/>
          </a:prstGeom>
          <a:noFill/>
        </p:spPr>
        <p:txBody>
          <a:bodyPr wrap="square" rtlCol="0">
            <a:spAutoFit/>
          </a:bodyPr>
          <a:lstStyle/>
          <a:p>
            <a:r>
              <a:rPr lang="en-US" altLang="ja-JP" dirty="0" smtClean="0"/>
              <a:t>Next, we consider to achieve analysis fields that are able to generate more accurate forecasts and consistent with observations, simultaneously. </a:t>
            </a:r>
            <a:endParaRPr kumimoji="1" lang="ja-JP" altLang="en-US" dirty="0"/>
          </a:p>
        </p:txBody>
      </p:sp>
      <p:sp>
        <p:nvSpPr>
          <p:cNvPr id="4" name="テキスト ボックス 3"/>
          <p:cNvSpPr txBox="1"/>
          <p:nvPr/>
        </p:nvSpPr>
        <p:spPr>
          <a:xfrm>
            <a:off x="7236296" y="2204864"/>
            <a:ext cx="1512168" cy="1815882"/>
          </a:xfrm>
          <a:prstGeom prst="rect">
            <a:avLst/>
          </a:prstGeom>
          <a:noFill/>
        </p:spPr>
        <p:txBody>
          <a:bodyPr wrap="square" rtlCol="0">
            <a:spAutoFit/>
          </a:bodyPr>
          <a:lstStyle/>
          <a:p>
            <a:r>
              <a:rPr kumimoji="1" lang="en-US" altLang="ja-JP" dirty="0" smtClean="0"/>
              <a:t>SOSE: Sensitivity observing system experiment (Marseille et al 2008)</a:t>
            </a:r>
            <a:endParaRPr kumimoji="1" lang="ja-JP" altLang="en-US" dirty="0"/>
          </a:p>
        </p:txBody>
      </p:sp>
    </p:spTree>
    <p:extLst>
      <p:ext uri="{BB962C8B-B14F-4D97-AF65-F5344CB8AC3E}">
        <p14:creationId xmlns:p14="http://schemas.microsoft.com/office/powerpoint/2010/main" val="3830390600"/>
      </p:ext>
    </p:extLst>
  </p:cSld>
  <p:clrMapOvr>
    <a:masterClrMapping/>
  </p:clrMapOvr>
  <mc:AlternateContent xmlns:mc="http://schemas.openxmlformats.org/markup-compatibility/2006" xmlns:p14="http://schemas.microsoft.com/office/powerpoint/2010/main">
    <mc:Choice Requires="p14">
      <p:transition spd="slow" p14:dur="2000" advTm="16341"/>
    </mc:Choice>
    <mc:Fallback xmlns="">
      <p:transition spd="slow" advTm="16341"/>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31E4CF11-A0EE-423A-898A-4092E84D1FDB}" type="slidenum">
              <a:rPr lang="en-US" altLang="ja-JP" sz="1400" smtClean="0"/>
              <a:pPr eaLnBrk="1" hangingPunct="1"/>
              <a:t>66</a:t>
            </a:fld>
            <a:endParaRPr lang="en-US" altLang="ja-JP" sz="1400" dirty="0" smtClean="0"/>
          </a:p>
        </p:txBody>
      </p:sp>
      <p:sp>
        <p:nvSpPr>
          <p:cNvPr id="4099" name="Rectangle 2"/>
          <p:cNvSpPr>
            <a:spLocks noGrp="1" noChangeArrowheads="1"/>
          </p:cNvSpPr>
          <p:nvPr>
            <p:ph type="title"/>
          </p:nvPr>
        </p:nvSpPr>
        <p:spPr>
          <a:xfrm>
            <a:off x="457200" y="0"/>
            <a:ext cx="8229600" cy="1143000"/>
          </a:xfrm>
        </p:spPr>
        <p:txBody>
          <a:bodyPr/>
          <a:lstStyle/>
          <a:p>
            <a:pPr marL="609600" indent="-609600"/>
            <a:r>
              <a:rPr lang="en-US" altLang="ja-JP" sz="3200" dirty="0" smtClean="0"/>
              <a:t>SOSE</a:t>
            </a:r>
            <a:endParaRPr lang="en-US" altLang="ja-JP" sz="3200" dirty="0"/>
          </a:p>
        </p:txBody>
      </p:sp>
      <p:sp>
        <p:nvSpPr>
          <p:cNvPr id="4101"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8967192" cy="434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3815408" y="5898439"/>
            <a:ext cx="5328592" cy="338554"/>
          </a:xfrm>
          <a:prstGeom prst="rect">
            <a:avLst/>
          </a:prstGeom>
          <a:noFill/>
        </p:spPr>
        <p:txBody>
          <a:bodyPr wrap="square" rtlCol="0">
            <a:spAutoFit/>
          </a:bodyPr>
          <a:lstStyle/>
          <a:p>
            <a:r>
              <a:rPr kumimoji="1" lang="en-US" altLang="ja-JP" dirty="0" smtClean="0"/>
              <a:t>Adapted from Marseille et al (2008 Tellus A)</a:t>
            </a:r>
            <a:endParaRPr kumimoji="1" lang="ja-JP" altLang="en-US" dirty="0"/>
          </a:p>
        </p:txBody>
      </p:sp>
      <p:sp>
        <p:nvSpPr>
          <p:cNvPr id="21" name="フッター プレースホルダー 20"/>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4405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8" name="テキスト ボックス 7"/>
          <p:cNvSpPr txBox="1"/>
          <p:nvPr/>
        </p:nvSpPr>
        <p:spPr>
          <a:xfrm>
            <a:off x="539552" y="1563240"/>
            <a:ext cx="7920880" cy="830997"/>
          </a:xfrm>
          <a:prstGeom prst="rect">
            <a:avLst/>
          </a:prstGeom>
          <a:noFill/>
        </p:spPr>
        <p:txBody>
          <a:bodyPr wrap="square" rtlCol="0">
            <a:spAutoFit/>
          </a:bodyPr>
          <a:lstStyle/>
          <a:p>
            <a:pPr marL="285750" indent="-285750">
              <a:buFont typeface="Wingdings" pitchFamily="2" charset="2"/>
              <a:buChar char="l"/>
            </a:pPr>
            <a:r>
              <a:rPr lang="en-US" altLang="ja-JP" dirty="0" smtClean="0"/>
              <a:t>We ignore cross terms. Validity of this assumption is checked by forecast errors and observation fitting.</a:t>
            </a:r>
          </a:p>
          <a:p>
            <a:pPr marL="285750" indent="-285750">
              <a:buFont typeface="Wingdings" pitchFamily="2" charset="2"/>
              <a:buChar char="l"/>
            </a:pP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764971251"/>
              </p:ext>
            </p:extLst>
          </p:nvPr>
        </p:nvGraphicFramePr>
        <p:xfrm>
          <a:off x="971600" y="2132856"/>
          <a:ext cx="5581440" cy="1066500"/>
        </p:xfrm>
        <a:graphic>
          <a:graphicData uri="http://schemas.openxmlformats.org/presentationml/2006/ole">
            <mc:AlternateContent xmlns:mc="http://schemas.openxmlformats.org/markup-compatibility/2006">
              <mc:Choice xmlns:v="urn:schemas-microsoft-com:vml" Requires="v">
                <p:oleObj spid="_x0000_s35344" name="数式" r:id="rId3" imgW="3720960" imgH="711000" progId="Equation.3">
                  <p:embed/>
                </p:oleObj>
              </mc:Choice>
              <mc:Fallback>
                <p:oleObj name="数式" r:id="rId3" imgW="3720960" imgH="711000" progId="Equation.3">
                  <p:embed/>
                  <p:pic>
                    <p:nvPicPr>
                      <p:cNvPr id="0" name=""/>
                      <p:cNvPicPr/>
                      <p:nvPr/>
                    </p:nvPicPr>
                    <p:blipFill>
                      <a:blip r:embed="rId4"/>
                      <a:stretch>
                        <a:fillRect/>
                      </a:stretch>
                    </p:blipFill>
                    <p:spPr>
                      <a:xfrm>
                        <a:off x="971600" y="2132856"/>
                        <a:ext cx="5581440" cy="1066500"/>
                      </a:xfrm>
                      <a:prstGeom prst="rect">
                        <a:avLst/>
                      </a:prstGeom>
                    </p:spPr>
                  </p:pic>
                </p:oleObj>
              </mc:Fallback>
            </mc:AlternateContent>
          </a:graphicData>
        </a:graphic>
      </p:graphicFrame>
      <p:sp>
        <p:nvSpPr>
          <p:cNvPr id="11" name="Rectangle 2"/>
          <p:cNvSpPr>
            <a:spLocks noGrp="1" noChangeArrowheads="1"/>
          </p:cNvSpPr>
          <p:nvPr>
            <p:ph type="title"/>
          </p:nvPr>
        </p:nvSpPr>
        <p:spPr>
          <a:xfrm>
            <a:off x="457200" y="179953"/>
            <a:ext cx="8229600" cy="1143000"/>
          </a:xfrm>
        </p:spPr>
        <p:txBody>
          <a:bodyPr/>
          <a:lstStyle/>
          <a:p>
            <a:r>
              <a:rPr lang="en-US" altLang="ja-JP" sz="2800" dirty="0" smtClean="0"/>
              <a:t>Data assimilation theory based method</a:t>
            </a:r>
            <a:endParaRPr lang="ja-JP" altLang="en-US" sz="2800" dirty="0"/>
          </a:p>
        </p:txBody>
      </p:sp>
      <p:sp>
        <p:nvSpPr>
          <p:cNvPr id="41" name="テキスト ボックス 40"/>
          <p:cNvSpPr txBox="1"/>
          <p:nvPr/>
        </p:nvSpPr>
        <p:spPr>
          <a:xfrm>
            <a:off x="611560" y="3284983"/>
            <a:ext cx="7920880" cy="584775"/>
          </a:xfrm>
          <a:prstGeom prst="rect">
            <a:avLst/>
          </a:prstGeom>
          <a:noFill/>
        </p:spPr>
        <p:txBody>
          <a:bodyPr wrap="square" rtlCol="0">
            <a:spAutoFit/>
          </a:bodyPr>
          <a:lstStyle/>
          <a:p>
            <a:pPr marL="285750" indent="-285750">
              <a:buFont typeface="Wingdings" pitchFamily="2" charset="2"/>
              <a:buChar char="l"/>
            </a:pPr>
            <a:r>
              <a:rPr lang="en-US" altLang="ja-JP" dirty="0" smtClean="0"/>
              <a:t>We give </a:t>
            </a:r>
            <a:r>
              <a:rPr lang="en-US" altLang="ja-JP" b="1" dirty="0" smtClean="0"/>
              <a:t>A</a:t>
            </a:r>
            <a:r>
              <a:rPr lang="en-US" altLang="ja-JP" dirty="0" smtClean="0"/>
              <a:t> as diagonal matric, and variances of </a:t>
            </a:r>
            <a:r>
              <a:rPr lang="en-US" altLang="ja-JP" b="1" dirty="0" smtClean="0"/>
              <a:t>A</a:t>
            </a:r>
            <a:r>
              <a:rPr lang="en-US" altLang="ja-JP" dirty="0" smtClean="0"/>
              <a:t> are give as 30% of forecast error variance of background field multiplied by inflation factor </a:t>
            </a:r>
            <a:r>
              <a:rPr lang="en-US" altLang="ja-JP" i="1" dirty="0" smtClean="0"/>
              <a:t>f</a:t>
            </a:r>
            <a:r>
              <a:rPr lang="en-US" altLang="ja-JP" dirty="0" smtClean="0"/>
              <a:t>.</a:t>
            </a:r>
            <a:endParaRPr kumimoji="1" lang="ja-JP" altLang="en-US" dirty="0"/>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3738144472"/>
              </p:ext>
            </p:extLst>
          </p:nvPr>
        </p:nvGraphicFramePr>
        <p:xfrm>
          <a:off x="1115616" y="3914408"/>
          <a:ext cx="4723920" cy="2952720"/>
        </p:xfrm>
        <a:graphic>
          <a:graphicData uri="http://schemas.openxmlformats.org/presentationml/2006/ole">
            <mc:AlternateContent xmlns:mc="http://schemas.openxmlformats.org/markup-compatibility/2006">
              <mc:Choice xmlns:v="urn:schemas-microsoft-com:vml" Requires="v">
                <p:oleObj spid="_x0000_s35345" name="数式" r:id="rId5" imgW="3149280" imgH="1968480" progId="Equation.3">
                  <p:embed/>
                </p:oleObj>
              </mc:Choice>
              <mc:Fallback>
                <p:oleObj name="数式" r:id="rId5" imgW="3149280" imgH="1968480" progId="Equation.3">
                  <p:embed/>
                  <p:pic>
                    <p:nvPicPr>
                      <p:cNvPr id="0" name="Object 7"/>
                      <p:cNvPicPr>
                        <a:picLocks noChangeAspect="1" noChangeArrowheads="1"/>
                      </p:cNvPicPr>
                      <p:nvPr/>
                    </p:nvPicPr>
                    <p:blipFill>
                      <a:blip r:embed="rId6"/>
                      <a:srcRect/>
                      <a:stretch>
                        <a:fillRect/>
                      </a:stretch>
                    </p:blipFill>
                    <p:spPr bwMode="auto">
                      <a:xfrm>
                        <a:off x="1115616" y="3914408"/>
                        <a:ext cx="4723920" cy="295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8604859"/>
      </p:ext>
    </p:extLst>
  </p:cSld>
  <p:clrMapOvr>
    <a:masterClrMapping/>
  </p:clrMapOvr>
  <mc:AlternateContent xmlns:mc="http://schemas.openxmlformats.org/markup-compatibility/2006" xmlns:p14="http://schemas.microsoft.com/office/powerpoint/2010/main">
    <mc:Choice Requires="p14">
      <p:transition spd="slow" p14:dur="2000" advTm="92684"/>
    </mc:Choice>
    <mc:Fallback xmlns="">
      <p:transition spd="slow" advTm="92684"/>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Two weeks statistics</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37891" name="Picture 3" descr="C:\Users\isibasi\AppData\Local\Temp\LW_12days_ave_v_i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1934"/>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isibasi\AppData\Local\Temp\LW_12days_ave_q_ir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169" y="4956831"/>
            <a:ext cx="2416384" cy="1812288"/>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C:\Users\isibasi\AppData\Local\Temp\LW_12days_ave_u_ir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29" y="1551934"/>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66171" y="5229200"/>
            <a:ext cx="6014998" cy="584775"/>
          </a:xfrm>
          <a:prstGeom prst="rect">
            <a:avLst/>
          </a:prstGeom>
          <a:noFill/>
        </p:spPr>
        <p:txBody>
          <a:bodyPr wrap="square" rtlCol="0">
            <a:spAutoFit/>
          </a:bodyPr>
          <a:lstStyle/>
          <a:p>
            <a:pPr marL="285750" indent="-285750">
              <a:buFont typeface="Wingdings" pitchFamily="2" charset="2"/>
              <a:buChar char="l"/>
            </a:pPr>
            <a:r>
              <a:rPr lang="en-US" altLang="ja-JP" dirty="0" smtClean="0"/>
              <a:t>Forecast accuracy keeps until 9days with 95% statistical significance until 6 or 7days.</a:t>
            </a:r>
          </a:p>
        </p:txBody>
      </p:sp>
    </p:spTree>
    <p:extLst>
      <p:ext uri="{BB962C8B-B14F-4D97-AF65-F5344CB8AC3E}">
        <p14:creationId xmlns:p14="http://schemas.microsoft.com/office/powerpoint/2010/main" val="2385118164"/>
      </p:ext>
    </p:extLst>
  </p:cSld>
  <p:clrMapOvr>
    <a:masterClrMapping/>
  </p:clrMapOvr>
  <mc:AlternateContent xmlns:mc="http://schemas.openxmlformats.org/markup-compatibility/2006" xmlns:p14="http://schemas.microsoft.com/office/powerpoint/2010/main">
    <mc:Choice Requires="p14">
      <p:transition spd="slow" p14:dur="2000" advTm="72633"/>
    </mc:Choice>
    <mc:Fallback xmlns="">
      <p:transition spd="slow" advTm="72633"/>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5364" name="Text Box 11"/>
          <p:cNvSpPr txBox="1">
            <a:spLocks noChangeArrowheads="1"/>
          </p:cNvSpPr>
          <p:nvPr/>
        </p:nvSpPr>
        <p:spPr bwMode="auto">
          <a:xfrm>
            <a:off x="8532813" y="333375"/>
            <a:ext cx="611187"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845</a:t>
            </a:r>
          </a:p>
        </p:txBody>
      </p:sp>
      <p:sp>
        <p:nvSpPr>
          <p:cNvPr id="15365" name="コンテンツ プレースホルダー 3"/>
          <p:cNvSpPr>
            <a:spLocks noGrp="1"/>
          </p:cNvSpPr>
          <p:nvPr>
            <p:ph idx="1"/>
          </p:nvPr>
        </p:nvSpPr>
        <p:spPr>
          <a:xfrm>
            <a:off x="539552" y="1700808"/>
            <a:ext cx="8496944" cy="4824536"/>
          </a:xfrm>
        </p:spPr>
        <p:txBody>
          <a:bodyPr/>
          <a:lstStyle/>
          <a:p>
            <a:pPr marL="0" indent="0" algn="ctr">
              <a:buFontTx/>
              <a:buNone/>
            </a:pPr>
            <a:r>
              <a:rPr lang="en-US" altLang="ja-JP" sz="4800" dirty="0" smtClean="0">
                <a:solidFill>
                  <a:srgbClr val="0033CC"/>
                </a:solidFill>
              </a:rPr>
              <a:t>Thank you for listening</a:t>
            </a:r>
            <a:endParaRPr lang="en-US" altLang="ja-JP" dirty="0" smtClean="0"/>
          </a:p>
          <a:p>
            <a:pPr marL="0" indent="0" algn="ctr">
              <a:buFontTx/>
              <a:buNone/>
            </a:pPr>
            <a:r>
              <a:rPr lang="en-US" altLang="ja-JP" dirty="0" smtClean="0"/>
              <a:t>Comments or Questions ? </a:t>
            </a:r>
            <a:endParaRPr lang="en-US" altLang="ja-JP" dirty="0" smtClean="0">
              <a:solidFill>
                <a:srgbClr val="0033CC"/>
              </a:solidFill>
            </a:endParaRPr>
          </a:p>
          <a:p>
            <a:pPr marL="0" indent="0" algn="ctr">
              <a:buFontTx/>
              <a:buNone/>
            </a:pPr>
            <a:r>
              <a:rPr lang="en-US" altLang="ja-JP" dirty="0" smtClean="0">
                <a:solidFill>
                  <a:srgbClr val="0033CC"/>
                </a:solidFill>
              </a:rPr>
              <a:t>Please speak very slowly!</a:t>
            </a:r>
          </a:p>
          <a:p>
            <a:pPr marL="0" indent="0" algn="ctr">
              <a:buFontTx/>
              <a:buNone/>
            </a:pPr>
            <a:r>
              <a:rPr lang="en-US" altLang="ja-JP" i="1" u="sng" dirty="0" smtClean="0"/>
              <a:t>One sentence question welcome!!</a:t>
            </a:r>
          </a:p>
          <a:p>
            <a:pPr marL="0" indent="0" algn="ctr">
              <a:buFontTx/>
              <a:buNone/>
            </a:pPr>
            <a:endParaRPr lang="en-US" altLang="ja-JP" sz="2000" i="1" u="sng" dirty="0" smtClean="0"/>
          </a:p>
          <a:p>
            <a:pPr marL="0" indent="0" algn="ctr">
              <a:buFontTx/>
              <a:buNone/>
            </a:pPr>
            <a:r>
              <a:rPr lang="en-US" altLang="ja-JP" sz="2000" i="1" u="sng" dirty="0" smtClean="0"/>
              <a:t>Mathematical language also welcome!</a:t>
            </a:r>
            <a:endParaRPr lang="en-US" altLang="ja-JP" sz="1600" i="1" dirty="0"/>
          </a:p>
          <a:p>
            <a:pPr marL="0" indent="0" algn="ctr">
              <a:buFontTx/>
              <a:buNone/>
            </a:pPr>
            <a:r>
              <a:rPr lang="en-US" altLang="ja-JP" sz="1600" i="1" dirty="0" smtClean="0"/>
              <a:t>More long complicate questions also welcome,</a:t>
            </a:r>
          </a:p>
          <a:p>
            <a:pPr marL="0" indent="0" algn="ctr">
              <a:buFontTx/>
              <a:buNone/>
            </a:pPr>
            <a:r>
              <a:rPr lang="en-US" altLang="ja-JP" sz="1600" i="1" dirty="0" smtClean="0"/>
              <a:t> but answer will be after this session or by email. </a:t>
            </a:r>
          </a:p>
          <a:p>
            <a:pPr marL="0" indent="0" algn="ctr">
              <a:buFontTx/>
              <a:buNone/>
            </a:pPr>
            <a:r>
              <a:rPr lang="en-US" altLang="ja-JP" sz="1600" i="1" dirty="0" smtClean="0"/>
              <a:t>So sorry my very developing stage English.</a:t>
            </a:r>
            <a:endParaRPr lang="ja-JP" altLang="en-US" sz="1600" dirty="0" smtClean="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534529"/>
            <a:ext cx="13350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954369"/>
      </p:ext>
    </p:extLst>
  </p:cSld>
  <p:clrMapOvr>
    <a:masterClrMapping/>
  </p:clrMapOvr>
  <mc:AlternateContent xmlns:mc="http://schemas.openxmlformats.org/markup-compatibility/2006" xmlns:p14="http://schemas.microsoft.com/office/powerpoint/2010/main">
    <mc:Choice Requires="p14">
      <p:transition spd="slow" p14:dur="2000" advTm="6076"/>
    </mc:Choice>
    <mc:Fallback xmlns="">
      <p:transition spd="slow" advTm="607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Grp="1" noChangeArrowheads="1"/>
          </p:cNvSpPr>
          <p:nvPr>
            <p:ph type="body" idx="1"/>
          </p:nvPr>
        </p:nvSpPr>
        <p:spPr>
          <a:xfrm>
            <a:off x="476250" y="1485330"/>
            <a:ext cx="8280400" cy="431502"/>
          </a:xfrm>
        </p:spPr>
        <p:txBody>
          <a:bodyPr/>
          <a:lstStyle/>
          <a:p>
            <a:pPr eaLnBrk="1" hangingPunct="1">
              <a:defRPr/>
            </a:pPr>
            <a:r>
              <a:rPr lang="en-US" altLang="ja-JP" sz="1800" dirty="0" smtClean="0"/>
              <a:t>Linear decomposition of analysis increments</a:t>
            </a:r>
          </a:p>
          <a:p>
            <a:pPr eaLnBrk="1" hangingPunct="1">
              <a:defRPr/>
            </a:pPr>
            <a:endParaRPr lang="en-US" altLang="ja-JP" sz="1800" dirty="0"/>
          </a:p>
          <a:p>
            <a:pPr eaLnBrk="1" hangingPunct="1">
              <a:defRPr/>
            </a:pPr>
            <a:endParaRPr lang="en-US" altLang="ja-JP" sz="1800" dirty="0" smtClean="0"/>
          </a:p>
          <a:p>
            <a:pPr eaLnBrk="1" hangingPunct="1">
              <a:defRPr/>
            </a:pPr>
            <a:endParaRPr lang="en-US" altLang="ja-JP" sz="1800" dirty="0" smtClean="0"/>
          </a:p>
          <a:p>
            <a:pPr eaLnBrk="1" hangingPunct="1">
              <a:defRPr/>
            </a:pPr>
            <a:endParaRPr lang="en-US" altLang="ja-JP" sz="1800" dirty="0"/>
          </a:p>
          <a:p>
            <a:pPr eaLnBrk="1" hangingPunct="1">
              <a:defRPr/>
            </a:pPr>
            <a:endParaRPr lang="en-US" altLang="ja-JP" sz="1800" dirty="0" smtClean="0"/>
          </a:p>
          <a:p>
            <a:pPr eaLnBrk="1" hangingPunct="1">
              <a:buFontTx/>
              <a:buNone/>
              <a:defRPr/>
            </a:pPr>
            <a:endParaRPr lang="en-US" altLang="ja-JP" sz="1800" dirty="0" smtClean="0"/>
          </a:p>
        </p:txBody>
      </p:sp>
      <p:graphicFrame>
        <p:nvGraphicFramePr>
          <p:cNvPr id="9218" name="オブジェクト 1"/>
          <p:cNvGraphicFramePr>
            <a:graphicFrameLocks noChangeAspect="1"/>
          </p:cNvGraphicFramePr>
          <p:nvPr>
            <p:extLst>
              <p:ext uri="{D42A27DB-BD31-4B8C-83A1-F6EECF244321}">
                <p14:modId xmlns:p14="http://schemas.microsoft.com/office/powerpoint/2010/main" val="2563571352"/>
              </p:ext>
            </p:extLst>
          </p:nvPr>
        </p:nvGraphicFramePr>
        <p:xfrm>
          <a:off x="1076325" y="1759096"/>
          <a:ext cx="4686300" cy="1104900"/>
        </p:xfrm>
        <a:graphic>
          <a:graphicData uri="http://schemas.openxmlformats.org/presentationml/2006/ole">
            <mc:AlternateContent xmlns:mc="http://schemas.openxmlformats.org/markup-compatibility/2006">
              <mc:Choice xmlns:v="urn:schemas-microsoft-com:vml" Requires="v">
                <p:oleObj spid="_x0000_s37746" name="数式" r:id="rId4" imgW="3124080" imgH="736560" progId="Equation.3">
                  <p:embed/>
                </p:oleObj>
              </mc:Choice>
              <mc:Fallback>
                <p:oleObj name="数式" r:id="rId4" imgW="312408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1759096"/>
                        <a:ext cx="4686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Rectangle 15"/>
          <p:cNvSpPr txBox="1">
            <a:spLocks noChangeArrowheads="1"/>
          </p:cNvSpPr>
          <p:nvPr/>
        </p:nvSpPr>
        <p:spPr bwMode="auto">
          <a:xfrm>
            <a:off x="468313" y="4005064"/>
            <a:ext cx="58324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20000"/>
              </a:spcBef>
              <a:buFontTx/>
              <a:buChar char="•"/>
            </a:pPr>
            <a:r>
              <a:rPr lang="en-US" altLang="ja-JP" sz="1800" dirty="0"/>
              <a:t>Linear decomposition of departures</a:t>
            </a:r>
          </a:p>
          <a:p>
            <a:pPr eaLnBrk="1" hangingPunct="1">
              <a:spcBef>
                <a:spcPct val="20000"/>
              </a:spcBef>
              <a:buFontTx/>
              <a:buChar char="•"/>
            </a:pPr>
            <a:endParaRPr lang="en-US" altLang="ja-JP" sz="1800" dirty="0"/>
          </a:p>
          <a:p>
            <a:pPr eaLnBrk="1" hangingPunct="1">
              <a:spcBef>
                <a:spcPct val="20000"/>
              </a:spcBef>
              <a:buFontTx/>
              <a:buChar char="•"/>
            </a:pPr>
            <a:endParaRPr lang="en-US" altLang="ja-JP" sz="1800" dirty="0"/>
          </a:p>
          <a:p>
            <a:pPr eaLnBrk="1" hangingPunct="1">
              <a:spcBef>
                <a:spcPct val="20000"/>
              </a:spcBef>
              <a:buFontTx/>
              <a:buChar char="•"/>
            </a:pPr>
            <a:endParaRPr lang="en-US" altLang="ja-JP" sz="1800" dirty="0"/>
          </a:p>
          <a:p>
            <a:pPr eaLnBrk="1" hangingPunct="1">
              <a:spcBef>
                <a:spcPct val="20000"/>
              </a:spcBef>
              <a:buFontTx/>
              <a:buChar char="•"/>
            </a:pPr>
            <a:endParaRPr lang="en-US" altLang="ja-JP" sz="1800" dirty="0"/>
          </a:p>
          <a:p>
            <a:pPr eaLnBrk="1" hangingPunct="1">
              <a:spcBef>
                <a:spcPct val="20000"/>
              </a:spcBef>
              <a:buFontTx/>
              <a:buChar char="•"/>
            </a:pPr>
            <a:endParaRPr lang="en-US" altLang="ja-JP" sz="1800" dirty="0"/>
          </a:p>
          <a:p>
            <a:pPr eaLnBrk="1" hangingPunct="1">
              <a:spcBef>
                <a:spcPct val="20000"/>
              </a:spcBef>
              <a:buFontTx/>
              <a:buChar char="•"/>
            </a:pPr>
            <a:endParaRPr lang="en-US" altLang="ja-JP" sz="1800" dirty="0"/>
          </a:p>
          <a:p>
            <a:pPr eaLnBrk="1" hangingPunct="1">
              <a:spcBef>
                <a:spcPct val="20000"/>
              </a:spcBef>
            </a:pPr>
            <a:endParaRPr lang="en-US" altLang="ja-JP" sz="1800" dirty="0"/>
          </a:p>
        </p:txBody>
      </p:sp>
      <p:sp>
        <p:nvSpPr>
          <p:cNvPr id="9220"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9F46E2FE-7BDE-4CD3-B03D-F96ABCF9DBCB}" type="slidenum">
              <a:rPr lang="en-US" altLang="ja-JP" sz="1400" smtClean="0"/>
              <a:pPr eaLnBrk="1" hangingPunct="1"/>
              <a:t>7</a:t>
            </a:fld>
            <a:endParaRPr lang="en-US" altLang="ja-JP" sz="1400" smtClean="0"/>
          </a:p>
        </p:txBody>
      </p:sp>
      <p:sp>
        <p:nvSpPr>
          <p:cNvPr id="9222"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6">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23"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6">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24" name="Rectangle 14"/>
          <p:cNvSpPr>
            <a:spLocks noGrp="1" noChangeArrowheads="1"/>
          </p:cNvSpPr>
          <p:nvPr>
            <p:ph type="title"/>
          </p:nvPr>
        </p:nvSpPr>
        <p:spPr/>
        <p:txBody>
          <a:bodyPr/>
          <a:lstStyle/>
          <a:p>
            <a:pPr eaLnBrk="1" hangingPunct="1"/>
            <a:r>
              <a:rPr lang="en-US" altLang="ja-JP" sz="3600" dirty="0" smtClean="0"/>
              <a:t>Formulation of TL-based method</a:t>
            </a:r>
          </a:p>
        </p:txBody>
      </p:sp>
      <p:sp>
        <p:nvSpPr>
          <p:cNvPr id="9225"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9226"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27"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28"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29"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9230" name="オブジェクト 8"/>
          <p:cNvGraphicFramePr>
            <a:graphicFrameLocks noChangeAspect="1"/>
          </p:cNvGraphicFramePr>
          <p:nvPr>
            <p:extLst>
              <p:ext uri="{D42A27DB-BD31-4B8C-83A1-F6EECF244321}">
                <p14:modId xmlns:p14="http://schemas.microsoft.com/office/powerpoint/2010/main" val="1246978855"/>
              </p:ext>
            </p:extLst>
          </p:nvPr>
        </p:nvGraphicFramePr>
        <p:xfrm>
          <a:off x="1041400" y="4349848"/>
          <a:ext cx="2838450" cy="1066800"/>
        </p:xfrm>
        <a:graphic>
          <a:graphicData uri="http://schemas.openxmlformats.org/presentationml/2006/ole">
            <mc:AlternateContent xmlns:mc="http://schemas.openxmlformats.org/markup-compatibility/2006">
              <mc:Choice xmlns:v="urn:schemas-microsoft-com:vml" Requires="v">
                <p:oleObj spid="_x0000_s37747" name="数式" r:id="rId7" imgW="1892160" imgH="711000" progId="Equation.3">
                  <p:embed/>
                </p:oleObj>
              </mc:Choice>
              <mc:Fallback>
                <p:oleObj name="数式" r:id="rId7" imgW="1892160" imgH="711000" progId="Equation.3">
                  <p:embed/>
                  <p:pic>
                    <p:nvPicPr>
                      <p:cNvPr id="0" name=""/>
                      <p:cNvPicPr>
                        <a:picLocks noChangeAspect="1" noChangeArrowheads="1"/>
                      </p:cNvPicPr>
                      <p:nvPr/>
                    </p:nvPicPr>
                    <p:blipFill>
                      <a:blip r:embed="rId8"/>
                      <a:srcRect/>
                      <a:stretch>
                        <a:fillRect/>
                      </a:stretch>
                    </p:blipFill>
                    <p:spPr bwMode="auto">
                      <a:xfrm>
                        <a:off x="1041400" y="4349848"/>
                        <a:ext cx="2838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1"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9232" name="オブジェクト 10"/>
          <p:cNvGraphicFramePr>
            <a:graphicFrameLocks noChangeAspect="1"/>
          </p:cNvGraphicFramePr>
          <p:nvPr>
            <p:extLst>
              <p:ext uri="{D42A27DB-BD31-4B8C-83A1-F6EECF244321}">
                <p14:modId xmlns:p14="http://schemas.microsoft.com/office/powerpoint/2010/main" val="728536880"/>
              </p:ext>
            </p:extLst>
          </p:nvPr>
        </p:nvGraphicFramePr>
        <p:xfrm>
          <a:off x="1412875" y="5718968"/>
          <a:ext cx="3943350" cy="723900"/>
        </p:xfrm>
        <a:graphic>
          <a:graphicData uri="http://schemas.openxmlformats.org/presentationml/2006/ole">
            <mc:AlternateContent xmlns:mc="http://schemas.openxmlformats.org/markup-compatibility/2006">
              <mc:Choice xmlns:v="urn:schemas-microsoft-com:vml" Requires="v">
                <p:oleObj spid="_x0000_s37748" name="数式" r:id="rId9" imgW="2628900" imgH="482600" progId="Equation.3">
                  <p:embed/>
                </p:oleObj>
              </mc:Choice>
              <mc:Fallback>
                <p:oleObj name="数式" r:id="rId9" imgW="26289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875" y="5718968"/>
                        <a:ext cx="3943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3"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9234" name="オブジェクト 13"/>
          <p:cNvGraphicFramePr>
            <a:graphicFrameLocks noChangeAspect="1"/>
          </p:cNvGraphicFramePr>
          <p:nvPr>
            <p:extLst>
              <p:ext uri="{D42A27DB-BD31-4B8C-83A1-F6EECF244321}">
                <p14:modId xmlns:p14="http://schemas.microsoft.com/office/powerpoint/2010/main" val="2783419749"/>
              </p:ext>
            </p:extLst>
          </p:nvPr>
        </p:nvGraphicFramePr>
        <p:xfrm>
          <a:off x="1624013" y="2883216"/>
          <a:ext cx="3448050" cy="685800"/>
        </p:xfrm>
        <a:graphic>
          <a:graphicData uri="http://schemas.openxmlformats.org/presentationml/2006/ole">
            <mc:AlternateContent xmlns:mc="http://schemas.openxmlformats.org/markup-compatibility/2006">
              <mc:Choice xmlns:v="urn:schemas-microsoft-com:vml" Requires="v">
                <p:oleObj spid="_x0000_s37749" name="数式" r:id="rId11" imgW="2298600" imgH="457200" progId="Equation.3">
                  <p:embed/>
                </p:oleObj>
              </mc:Choice>
              <mc:Fallback>
                <p:oleObj name="数式" r:id="rId11" imgW="22986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4013" y="2883216"/>
                        <a:ext cx="3448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5"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36"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9237" name="テキスト ボックス 19"/>
          <p:cNvSpPr txBox="1">
            <a:spLocks noChangeArrowheads="1"/>
          </p:cNvSpPr>
          <p:nvPr/>
        </p:nvSpPr>
        <p:spPr bwMode="auto">
          <a:xfrm>
            <a:off x="1115616" y="3502144"/>
            <a:ext cx="5954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dirty="0">
                <a:solidFill>
                  <a:srgbClr val="0070C0"/>
                </a:solidFill>
              </a:rPr>
              <a:t>The PIV represent a linear observation impact of each dataset. </a:t>
            </a:r>
          </a:p>
          <a:p>
            <a:pPr eaLnBrk="1" hangingPunct="1"/>
            <a:r>
              <a:rPr lang="en-US" altLang="ja-JP" dirty="0">
                <a:solidFill>
                  <a:srgbClr val="0070C0"/>
                </a:solidFill>
              </a:rPr>
              <a:t>However, PIV calculation requires explicit construction of </a:t>
            </a:r>
            <a:r>
              <a:rPr lang="en-US" altLang="ja-JP" b="1" dirty="0">
                <a:solidFill>
                  <a:srgbClr val="0070C0"/>
                </a:solidFill>
              </a:rPr>
              <a:t>K</a:t>
            </a:r>
            <a:r>
              <a:rPr lang="en-US" altLang="ja-JP" dirty="0">
                <a:solidFill>
                  <a:srgbClr val="0070C0"/>
                </a:solidFill>
              </a:rPr>
              <a:t>.</a:t>
            </a:r>
            <a:r>
              <a:rPr lang="en-US" altLang="ja-JP" b="1" dirty="0">
                <a:solidFill>
                  <a:srgbClr val="0070C0"/>
                </a:solidFill>
              </a:rPr>
              <a:t> </a:t>
            </a:r>
            <a:endParaRPr lang="ja-JP" altLang="en-US" b="1" dirty="0">
              <a:solidFill>
                <a:srgbClr val="0070C0"/>
              </a:solidFill>
            </a:endParaRPr>
          </a:p>
        </p:txBody>
      </p:sp>
      <p:sp>
        <p:nvSpPr>
          <p:cNvPr id="9238" name="テキスト ボックス 20"/>
          <p:cNvSpPr txBox="1">
            <a:spLocks noChangeArrowheads="1"/>
          </p:cNvSpPr>
          <p:nvPr/>
        </p:nvSpPr>
        <p:spPr bwMode="auto">
          <a:xfrm>
            <a:off x="1079500" y="2738064"/>
            <a:ext cx="7308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dirty="0"/>
              <a:t>Here, we introduced partial increment vectors (PIVs), as follows; </a:t>
            </a:r>
            <a:endParaRPr lang="ja-JP" altLang="en-US" dirty="0"/>
          </a:p>
        </p:txBody>
      </p:sp>
      <p:sp>
        <p:nvSpPr>
          <p:cNvPr id="9239" name="テキスト ボックス 21"/>
          <p:cNvSpPr txBox="1">
            <a:spLocks noChangeArrowheads="1"/>
          </p:cNvSpPr>
          <p:nvPr/>
        </p:nvSpPr>
        <p:spPr bwMode="auto">
          <a:xfrm>
            <a:off x="6300217" y="1916832"/>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a:t>Two datasets P</a:t>
            </a:r>
            <a:r>
              <a:rPr lang="ja-JP" altLang="en-US" dirty="0"/>
              <a:t> </a:t>
            </a:r>
            <a:r>
              <a:rPr lang="en-US" altLang="ja-JP" dirty="0"/>
              <a:t>and Q</a:t>
            </a:r>
            <a:endParaRPr lang="ja-JP" altLang="en-US" dirty="0"/>
          </a:p>
        </p:txBody>
      </p:sp>
      <p:sp>
        <p:nvSpPr>
          <p:cNvPr id="23" name="Rectangle 15"/>
          <p:cNvSpPr txBox="1">
            <a:spLocks noChangeArrowheads="1"/>
          </p:cNvSpPr>
          <p:nvPr/>
        </p:nvSpPr>
        <p:spPr bwMode="auto">
          <a:xfrm>
            <a:off x="4616450" y="4221088"/>
            <a:ext cx="4400550" cy="108828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eaLnBrk="1" hangingPunct="1">
              <a:buFontTx/>
              <a:buNone/>
              <a:defRPr/>
            </a:pPr>
            <a:r>
              <a:rPr lang="en-US" altLang="ja-JP" sz="2000" dirty="0" smtClean="0">
                <a:solidFill>
                  <a:srgbClr val="0070C0"/>
                </a:solidFill>
              </a:rPr>
              <a:t>We can calculate PIVs by using PDVs </a:t>
            </a:r>
            <a:r>
              <a:rPr lang="en-US" altLang="ja-JP" sz="2000" dirty="0" smtClean="0">
                <a:solidFill>
                  <a:srgbClr val="FF0000"/>
                </a:solidFill>
              </a:rPr>
              <a:t>without</a:t>
            </a:r>
            <a:r>
              <a:rPr lang="en-US" altLang="ja-JP" sz="2000" dirty="0" smtClean="0">
                <a:solidFill>
                  <a:srgbClr val="0070C0"/>
                </a:solidFill>
              </a:rPr>
              <a:t> explicit construction of </a:t>
            </a:r>
            <a:r>
              <a:rPr lang="en-US" altLang="ja-JP" sz="2000" b="1" dirty="0" smtClean="0">
                <a:solidFill>
                  <a:srgbClr val="FF0000"/>
                </a:solidFill>
              </a:rPr>
              <a:t>K</a:t>
            </a:r>
            <a:r>
              <a:rPr lang="en-US" altLang="ja-JP" sz="2000" dirty="0" smtClean="0">
                <a:solidFill>
                  <a:srgbClr val="0070C0"/>
                </a:solidFill>
              </a:rPr>
              <a:t> in 4D-Var. </a:t>
            </a:r>
          </a:p>
          <a:p>
            <a:pPr algn="just" eaLnBrk="1" hangingPunct="1">
              <a:buFontTx/>
              <a:buNone/>
              <a:defRPr/>
            </a:pPr>
            <a:endParaRPr lang="en-US" altLang="ja-JP" sz="1800" dirty="0" smtClean="0"/>
          </a:p>
        </p:txBody>
      </p:sp>
      <p:sp>
        <p:nvSpPr>
          <p:cNvPr id="9243" name="テキスト ボックス 20"/>
          <p:cNvSpPr txBox="1">
            <a:spLocks noChangeArrowheads="1"/>
          </p:cNvSpPr>
          <p:nvPr/>
        </p:nvSpPr>
        <p:spPr bwMode="auto">
          <a:xfrm>
            <a:off x="1079500" y="5416648"/>
            <a:ext cx="6948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r>
              <a:rPr lang="en-US" altLang="ja-JP" dirty="0"/>
              <a:t>Here, we introduced partial departure vectors (PDVs), as follows; </a:t>
            </a:r>
            <a:endParaRPr lang="ja-JP" altLang="en-US" dirty="0"/>
          </a:p>
        </p:txBody>
      </p:sp>
    </p:spTree>
    <p:extLst>
      <p:ext uri="{BB962C8B-B14F-4D97-AF65-F5344CB8AC3E}">
        <p14:creationId xmlns:p14="http://schemas.microsoft.com/office/powerpoint/2010/main" val="2597161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ja-JP" sz="3200" dirty="0" smtClean="0">
                <a:solidFill>
                  <a:schemeClr val="tx1"/>
                </a:solidFill>
              </a:rPr>
              <a:t>Cycle experiment with static optimization</a:t>
            </a:r>
          </a:p>
        </p:txBody>
      </p:sp>
      <p:sp>
        <p:nvSpPr>
          <p:cNvPr id="1331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3317"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3318"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dirty="0" smtClean="0">
              <a:solidFill>
                <a:srgbClr val="000099"/>
              </a:solidFill>
            </a:endParaRPr>
          </a:p>
          <a:p>
            <a:pPr marL="0" indent="0" algn="just" eaLnBrk="1" hangingPunct="1">
              <a:lnSpc>
                <a:spcPct val="90000"/>
              </a:lnSpc>
            </a:pPr>
            <a:endParaRPr lang="en-US" altLang="ja-JP" sz="1800" dirty="0" smtClean="0">
              <a:solidFill>
                <a:srgbClr val="000099"/>
              </a:solidFill>
            </a:endParaRPr>
          </a:p>
          <a:p>
            <a:pPr marL="0" indent="0" algn="just" eaLnBrk="1" hangingPunct="1">
              <a:lnSpc>
                <a:spcPct val="90000"/>
              </a:lnSpc>
            </a:pPr>
            <a:endParaRPr lang="en-US" altLang="ja-JP" sz="1800" dirty="0" smtClean="0">
              <a:solidFill>
                <a:srgbClr val="000099"/>
              </a:solidFill>
            </a:endParaRPr>
          </a:p>
        </p:txBody>
      </p:sp>
      <p:sp>
        <p:nvSpPr>
          <p:cNvPr id="13319" name="Text Box 14"/>
          <p:cNvSpPr txBox="1">
            <a:spLocks noChangeArrowheads="1"/>
          </p:cNvSpPr>
          <p:nvPr/>
        </p:nvSpPr>
        <p:spPr bwMode="auto">
          <a:xfrm rot="-5400000">
            <a:off x="3979069" y="3734594"/>
            <a:ext cx="719137"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ja-JP" altLang="en-US"/>
              <a:t>ｈ</a:t>
            </a:r>
            <a:r>
              <a:rPr lang="en-US" altLang="ja-JP" sz="2000"/>
              <a:t>Pa</a:t>
            </a:r>
          </a:p>
        </p:txBody>
      </p:sp>
      <p:sp>
        <p:nvSpPr>
          <p:cNvPr id="13322" name="Text Box 17"/>
          <p:cNvSpPr txBox="1">
            <a:spLocks noChangeArrowheads="1"/>
          </p:cNvSpPr>
          <p:nvPr/>
        </p:nvSpPr>
        <p:spPr bwMode="auto">
          <a:xfrm>
            <a:off x="5076056" y="1579563"/>
            <a:ext cx="3681413"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smtClean="0"/>
              <a:t>FT48 500hPa</a:t>
            </a:r>
            <a:endParaRPr lang="en-US" altLang="ja-JP" sz="1800" dirty="0"/>
          </a:p>
        </p:txBody>
      </p:sp>
      <p:sp>
        <p:nvSpPr>
          <p:cNvPr id="2" name="Rectangle 13"/>
          <p:cNvSpPr>
            <a:spLocks noChangeArrowheads="1"/>
          </p:cNvSpPr>
          <p:nvPr/>
        </p:nvSpPr>
        <p:spPr bwMode="auto">
          <a:xfrm>
            <a:off x="349278" y="5157192"/>
            <a:ext cx="8382000" cy="1104230"/>
          </a:xfrm>
          <a:prstGeom prst="rect">
            <a:avLst/>
          </a:prstGeom>
          <a:solidFill>
            <a:schemeClr val="bg1"/>
          </a:solidFill>
          <a:ln>
            <a:noFill/>
          </a:ln>
          <a:effectLst/>
          <a:extLst/>
        </p:spPr>
        <p:txBody>
          <a:bodyPr/>
          <a:lstStyle/>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Forecast errors increase as the </a:t>
            </a:r>
            <a:r>
              <a:rPr lang="en-US" altLang="ja-JP" dirty="0">
                <a:solidFill>
                  <a:srgbClr val="0033CC"/>
                </a:solidFill>
                <a:ea typeface="ＭＳ Ｐゴシック" pitchFamily="50" charset="-128"/>
              </a:rPr>
              <a:t>cycle </a:t>
            </a:r>
            <a:r>
              <a:rPr lang="en-US" altLang="ja-JP" dirty="0" smtClean="0">
                <a:solidFill>
                  <a:srgbClr val="0033CC"/>
                </a:solidFill>
                <a:ea typeface="ＭＳ Ｐゴシック" pitchFamily="50" charset="-128"/>
              </a:rPr>
              <a:t>advances, within a week.</a:t>
            </a:r>
            <a:endParaRPr lang="en-US" altLang="ja-JP" dirty="0">
              <a:solidFill>
                <a:srgbClr val="0033CC"/>
              </a:solidFill>
              <a:ea typeface="ＭＳ Ｐゴシック" pitchFamily="50" charset="-128"/>
            </a:endParaRP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This </a:t>
            </a:r>
            <a:r>
              <a:rPr lang="en-US" altLang="ja-JP" smtClean="0">
                <a:solidFill>
                  <a:srgbClr val="0033CC"/>
                </a:solidFill>
                <a:ea typeface="ＭＳ Ｐゴシック" pitchFamily="50" charset="-128"/>
              </a:rPr>
              <a:t>may bes </a:t>
            </a:r>
            <a:r>
              <a:rPr lang="en-US" altLang="ja-JP" dirty="0" smtClean="0">
                <a:solidFill>
                  <a:srgbClr val="0033CC"/>
                </a:solidFill>
                <a:ea typeface="ＭＳ Ｐゴシック" pitchFamily="50" charset="-128"/>
              </a:rPr>
              <a:t>because of this method does not take into account cycle (nonlinear) effect, variations of background fields caused by the static optimization. </a:t>
            </a:r>
          </a:p>
        </p:txBody>
      </p:sp>
      <p:pic>
        <p:nvPicPr>
          <p:cNvPr id="47106" name="Picture 2" descr="G:\Ddrive\2010work\まとめ\論文作成\Paper_4_Daescu\解析\STATIC_DRIFT\ft24uvt.png"/>
          <p:cNvPicPr>
            <a:picLocks noChangeAspect="1" noChangeArrowheads="1"/>
          </p:cNvPicPr>
          <p:nvPr/>
        </p:nvPicPr>
        <p:blipFill rotWithShape="1">
          <a:blip r:embed="rId4">
            <a:extLst>
              <a:ext uri="{28A0092B-C50C-407E-A947-70E740481C1C}">
                <a14:useLocalDpi xmlns:a14="http://schemas.microsoft.com/office/drawing/2010/main" val="0"/>
              </a:ext>
            </a:extLst>
          </a:blip>
          <a:srcRect l="12114" t="7420" b="3691"/>
          <a:stretch/>
        </p:blipFill>
        <p:spPr bwMode="auto">
          <a:xfrm>
            <a:off x="467544" y="1893168"/>
            <a:ext cx="401815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G:\Ddrive\2010work\まとめ\論文作成\Paper_4_Daescu\解析\STATIC_DRIFT\ft48uvt_500hPa.png"/>
          <p:cNvPicPr>
            <a:picLocks noChangeAspect="1" noChangeArrowheads="1"/>
          </p:cNvPicPr>
          <p:nvPr/>
        </p:nvPicPr>
        <p:blipFill rotWithShape="1">
          <a:blip r:embed="rId5">
            <a:extLst>
              <a:ext uri="{28A0092B-C50C-407E-A947-70E740481C1C}">
                <a14:useLocalDpi xmlns:a14="http://schemas.microsoft.com/office/drawing/2010/main" val="0"/>
              </a:ext>
            </a:extLst>
          </a:blip>
          <a:srcRect l="13555" t="7420" b="3691"/>
          <a:stretch/>
        </p:blipFill>
        <p:spPr bwMode="auto">
          <a:xfrm>
            <a:off x="5012193" y="1912558"/>
            <a:ext cx="3952295" cy="3048000"/>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7"/>
          <p:cNvSpPr txBox="1">
            <a:spLocks noChangeArrowheads="1"/>
          </p:cNvSpPr>
          <p:nvPr/>
        </p:nvSpPr>
        <p:spPr bwMode="auto">
          <a:xfrm>
            <a:off x="755576" y="1556792"/>
            <a:ext cx="3529013"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smtClean="0"/>
              <a:t>FT24 500hPa</a:t>
            </a:r>
            <a:endParaRPr lang="en-US" altLang="ja-JP" sz="1800" dirty="0"/>
          </a:p>
        </p:txBody>
      </p:sp>
      <p:cxnSp>
        <p:nvCxnSpPr>
          <p:cNvPr id="4" name="直線コネクタ 3"/>
          <p:cNvCxnSpPr/>
          <p:nvPr/>
        </p:nvCxnSpPr>
        <p:spPr bwMode="auto">
          <a:xfrm>
            <a:off x="755576" y="2671763"/>
            <a:ext cx="3529013"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chemeClr val="tx1">
                <a:lumMod val="50000"/>
                <a:lumOff val="50000"/>
              </a:schemeClr>
            </a:solidFill>
            <a:prstDash val="sys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5228456" y="3501008"/>
            <a:ext cx="3529013" cy="0"/>
          </a:xfrm>
          <a:prstGeom prst="line">
            <a:avLst/>
          </a:prstGeom>
          <a:gradFill rotWithShape="1">
            <a:gsLst>
              <a:gs pos="0">
                <a:srgbClr val="0033CC"/>
              </a:gs>
              <a:gs pos="100000">
                <a:srgbClr val="0033CC">
                  <a:gamma/>
                  <a:tint val="0"/>
                  <a:invGamma/>
                </a:srgbClr>
              </a:gs>
            </a:gsLst>
            <a:path path="rect">
              <a:fillToRect l="50000" t="50000" r="50000" b="50000"/>
            </a:path>
          </a:gradFill>
          <a:ln w="38100" cap="flat" cmpd="sng" algn="ctr">
            <a:solidFill>
              <a:schemeClr val="tx1">
                <a:lumMod val="50000"/>
                <a:lumOff val="50000"/>
              </a:schemeClr>
            </a:solidFill>
            <a:prstDash val="sys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p:cNvSpPr txBox="1"/>
          <p:nvPr/>
        </p:nvSpPr>
        <p:spPr>
          <a:xfrm>
            <a:off x="634802" y="4787627"/>
            <a:ext cx="3888432" cy="338554"/>
          </a:xfrm>
          <a:prstGeom prst="rect">
            <a:avLst/>
          </a:prstGeom>
          <a:solidFill>
            <a:schemeClr val="bg1"/>
          </a:solidFill>
        </p:spPr>
        <p:txBody>
          <a:bodyPr wrap="square" rtlCol="0">
            <a:spAutoFit/>
          </a:bodyPr>
          <a:lstStyle/>
          <a:p>
            <a:pPr algn="ctr"/>
            <a:r>
              <a:rPr kumimoji="1" lang="en-US" altLang="ja-JP" dirty="0" smtClean="0"/>
              <a:t>Cycle days</a:t>
            </a:r>
            <a:endParaRPr kumimoji="1" lang="ja-JP" altLang="en-US" dirty="0"/>
          </a:p>
        </p:txBody>
      </p:sp>
      <p:sp>
        <p:nvSpPr>
          <p:cNvPr id="21" name="テキスト ボックス 20"/>
          <p:cNvSpPr txBox="1"/>
          <p:nvPr/>
        </p:nvSpPr>
        <p:spPr>
          <a:xfrm>
            <a:off x="5004048" y="4797152"/>
            <a:ext cx="3888432" cy="338554"/>
          </a:xfrm>
          <a:prstGeom prst="rect">
            <a:avLst/>
          </a:prstGeom>
          <a:solidFill>
            <a:schemeClr val="bg1"/>
          </a:solidFill>
        </p:spPr>
        <p:txBody>
          <a:bodyPr wrap="square" rtlCol="0">
            <a:spAutoFit/>
          </a:bodyPr>
          <a:lstStyle/>
          <a:p>
            <a:pPr algn="ctr"/>
            <a:r>
              <a:rPr kumimoji="1" lang="en-US" altLang="ja-JP" dirty="0" smtClean="0"/>
              <a:t>Cycle days</a:t>
            </a:r>
            <a:endParaRPr kumimoji="1" lang="ja-JP" altLang="en-US" dirty="0"/>
          </a:p>
        </p:txBody>
      </p:sp>
      <p:sp>
        <p:nvSpPr>
          <p:cNvPr id="22" name="テキスト ボックス 21"/>
          <p:cNvSpPr txBox="1"/>
          <p:nvPr/>
        </p:nvSpPr>
        <p:spPr>
          <a:xfrm>
            <a:off x="367594" y="2492896"/>
            <a:ext cx="344549" cy="338554"/>
          </a:xfrm>
          <a:prstGeom prst="rect">
            <a:avLst/>
          </a:prstGeom>
          <a:solidFill>
            <a:schemeClr val="bg1"/>
          </a:solidFill>
        </p:spPr>
        <p:txBody>
          <a:bodyPr wrap="square" rtlCol="0">
            <a:spAutoFit/>
          </a:bodyPr>
          <a:lstStyle/>
          <a:p>
            <a:pPr algn="r"/>
            <a:r>
              <a:rPr kumimoji="1" lang="en-US" altLang="ja-JP" dirty="0" smtClean="0"/>
              <a:t>0</a:t>
            </a:r>
            <a:endParaRPr kumimoji="1" lang="ja-JP" altLang="en-US" dirty="0"/>
          </a:p>
        </p:txBody>
      </p:sp>
      <p:sp>
        <p:nvSpPr>
          <p:cNvPr id="23" name="テキスト ボックス 22"/>
          <p:cNvSpPr txBox="1"/>
          <p:nvPr/>
        </p:nvSpPr>
        <p:spPr>
          <a:xfrm>
            <a:off x="4845174" y="3315995"/>
            <a:ext cx="344549" cy="338554"/>
          </a:xfrm>
          <a:prstGeom prst="rect">
            <a:avLst/>
          </a:prstGeom>
          <a:solidFill>
            <a:schemeClr val="bg1"/>
          </a:solidFill>
        </p:spPr>
        <p:txBody>
          <a:bodyPr wrap="square" rtlCol="0">
            <a:spAutoFit/>
          </a:bodyPr>
          <a:lstStyle/>
          <a:p>
            <a:pPr algn="r"/>
            <a:r>
              <a:rPr kumimoji="1" lang="en-US" altLang="ja-JP" dirty="0" smtClean="0"/>
              <a:t>0</a:t>
            </a:r>
            <a:endParaRPr kumimoji="1" lang="ja-JP" altLang="en-US" dirty="0"/>
          </a:p>
        </p:txBody>
      </p:sp>
      <p:sp>
        <p:nvSpPr>
          <p:cNvPr id="25" name="テキスト ボックス 21"/>
          <p:cNvSpPr txBox="1">
            <a:spLocks noChangeArrowheads="1"/>
          </p:cNvSpPr>
          <p:nvPr/>
        </p:nvSpPr>
        <p:spPr bwMode="auto">
          <a:xfrm rot="-5400000">
            <a:off x="-662347" y="3059662"/>
            <a:ext cx="1904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dirty="0" smtClean="0"/>
              <a:t>Improvement rate</a:t>
            </a:r>
            <a:endParaRPr lang="ja-JP" altLang="en-US" dirty="0"/>
          </a:p>
        </p:txBody>
      </p:sp>
      <p:sp>
        <p:nvSpPr>
          <p:cNvPr id="3" name="テキスト ボックス 2"/>
          <p:cNvSpPr txBox="1"/>
          <p:nvPr/>
        </p:nvSpPr>
        <p:spPr>
          <a:xfrm>
            <a:off x="5764634" y="3756574"/>
            <a:ext cx="391542" cy="830997"/>
          </a:xfrm>
          <a:prstGeom prst="rect">
            <a:avLst/>
          </a:prstGeom>
          <a:noFill/>
        </p:spPr>
        <p:txBody>
          <a:bodyPr wrap="square" rtlCol="0">
            <a:spAutoFit/>
          </a:bodyPr>
          <a:lstStyle/>
          <a:p>
            <a:r>
              <a:rPr lang="en-US" altLang="ja-JP" b="1" dirty="0" smtClean="0"/>
              <a:t>U</a:t>
            </a:r>
          </a:p>
          <a:p>
            <a:r>
              <a:rPr kumimoji="1" lang="en-US" altLang="ja-JP" b="1" dirty="0" smtClean="0">
                <a:solidFill>
                  <a:srgbClr val="FF0000"/>
                </a:solidFill>
              </a:rPr>
              <a:t>V</a:t>
            </a:r>
            <a:r>
              <a:rPr kumimoji="1" lang="en-US" altLang="ja-JP" b="1" dirty="0" smtClean="0"/>
              <a:t/>
            </a:r>
            <a:br>
              <a:rPr kumimoji="1" lang="en-US" altLang="ja-JP" b="1" dirty="0" smtClean="0"/>
            </a:br>
            <a:r>
              <a:rPr kumimoji="1" lang="en-US" altLang="ja-JP" b="1" dirty="0" smtClean="0">
                <a:solidFill>
                  <a:srgbClr val="53A62A"/>
                </a:solidFill>
              </a:rPr>
              <a:t>T</a:t>
            </a:r>
            <a:endParaRPr kumimoji="1" lang="ja-JP" altLang="en-US" b="1" dirty="0">
              <a:solidFill>
                <a:srgbClr val="53A62A"/>
              </a:solidFill>
            </a:endParaRPr>
          </a:p>
        </p:txBody>
      </p:sp>
    </p:spTree>
    <p:extLst>
      <p:ext uri="{BB962C8B-B14F-4D97-AF65-F5344CB8AC3E}">
        <p14:creationId xmlns:p14="http://schemas.microsoft.com/office/powerpoint/2010/main" val="3587709052"/>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G:\Ddrive\2010work\まとめ\論文作成\Paper_4_Daescu\解析\DON_7days\IRATE_DON_T_7days.png"/>
          <p:cNvPicPr>
            <a:picLocks noChangeAspect="1" noChangeArrowheads="1"/>
          </p:cNvPicPr>
          <p:nvPr/>
        </p:nvPicPr>
        <p:blipFill rotWithShape="1">
          <a:blip r:embed="rId3">
            <a:extLst>
              <a:ext uri="{28A0092B-C50C-407E-A947-70E740481C1C}">
                <a14:useLocalDpi xmlns:a14="http://schemas.microsoft.com/office/drawing/2010/main" val="0"/>
              </a:ext>
            </a:extLst>
          </a:blip>
          <a:srcRect t="-5185" r="6749" b="5185"/>
          <a:stretch/>
        </p:blipFill>
        <p:spPr bwMode="auto">
          <a:xfrm>
            <a:off x="4860032" y="1196752"/>
            <a:ext cx="4263430" cy="3429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2"/>
          <p:cNvSpPr>
            <a:spLocks noGrp="1" noChangeArrowheads="1"/>
          </p:cNvSpPr>
          <p:nvPr>
            <p:ph type="title"/>
          </p:nvPr>
        </p:nvSpPr>
        <p:spPr/>
        <p:txBody>
          <a:bodyPr/>
          <a:lstStyle/>
          <a:p>
            <a:pPr eaLnBrk="1" hangingPunct="1"/>
            <a:r>
              <a:rPr lang="en-US" altLang="ja-JP" sz="3200" dirty="0">
                <a:solidFill>
                  <a:schemeClr val="tx1"/>
                </a:solidFill>
              </a:rPr>
              <a:t>Cycle experiment with </a:t>
            </a:r>
            <a:r>
              <a:rPr lang="en-US" altLang="ja-JP" sz="3200" dirty="0" smtClean="0">
                <a:solidFill>
                  <a:schemeClr val="tx1"/>
                </a:solidFill>
              </a:rPr>
              <a:t>online optimization</a:t>
            </a:r>
          </a:p>
        </p:txBody>
      </p:sp>
      <p:sp>
        <p:nvSpPr>
          <p:cNvPr id="13316"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3317"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3318"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smtClean="0">
              <a:solidFill>
                <a:srgbClr val="000099"/>
              </a:solidFill>
            </a:endParaRPr>
          </a:p>
          <a:p>
            <a:pPr marL="0" indent="0" algn="just" eaLnBrk="1" hangingPunct="1">
              <a:lnSpc>
                <a:spcPct val="90000"/>
              </a:lnSpc>
            </a:pPr>
            <a:endParaRPr lang="en-US" altLang="ja-JP" sz="1800" smtClean="0">
              <a:solidFill>
                <a:srgbClr val="000099"/>
              </a:solidFill>
            </a:endParaRPr>
          </a:p>
          <a:p>
            <a:pPr marL="0" indent="0" algn="just" eaLnBrk="1" hangingPunct="1">
              <a:lnSpc>
                <a:spcPct val="90000"/>
              </a:lnSpc>
            </a:pPr>
            <a:endParaRPr lang="en-US" altLang="ja-JP" sz="1800" smtClean="0">
              <a:solidFill>
                <a:srgbClr val="000099"/>
              </a:solidFill>
            </a:endParaRPr>
          </a:p>
        </p:txBody>
      </p:sp>
      <p:sp>
        <p:nvSpPr>
          <p:cNvPr id="13322" name="Text Box 17"/>
          <p:cNvSpPr txBox="1">
            <a:spLocks noChangeArrowheads="1"/>
          </p:cNvSpPr>
          <p:nvPr/>
        </p:nvSpPr>
        <p:spPr bwMode="auto">
          <a:xfrm>
            <a:off x="5283200" y="1579563"/>
            <a:ext cx="3681413"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a:t>Improvement rate: Temperature</a:t>
            </a:r>
          </a:p>
        </p:txBody>
      </p:sp>
      <p:sp>
        <p:nvSpPr>
          <p:cNvPr id="13327" name="テキスト ボックス 21"/>
          <p:cNvSpPr txBox="1">
            <a:spLocks noChangeArrowheads="1"/>
          </p:cNvSpPr>
          <p:nvPr/>
        </p:nvSpPr>
        <p:spPr bwMode="auto">
          <a:xfrm rot="-5400000">
            <a:off x="-561180" y="2810669"/>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Pressure </a:t>
            </a:r>
          </a:p>
          <a:p>
            <a:pPr algn="ctr" eaLnBrk="1" hangingPunct="1"/>
            <a:r>
              <a:rPr lang="en-US" altLang="ja-JP" sz="1200" dirty="0"/>
              <a:t>(1000 - 100 </a:t>
            </a:r>
            <a:r>
              <a:rPr lang="en-US" altLang="ja-JP" sz="1200" dirty="0" err="1"/>
              <a:t>hPa</a:t>
            </a:r>
            <a:r>
              <a:rPr lang="en-US" altLang="ja-JP" sz="1200" dirty="0"/>
              <a:t>)</a:t>
            </a:r>
            <a:endParaRPr lang="ja-JP" altLang="en-US" sz="1200" dirty="0"/>
          </a:p>
        </p:txBody>
      </p:sp>
      <p:sp>
        <p:nvSpPr>
          <p:cNvPr id="2" name="Rectangle 13"/>
          <p:cNvSpPr>
            <a:spLocks noChangeArrowheads="1"/>
          </p:cNvSpPr>
          <p:nvPr/>
        </p:nvSpPr>
        <p:spPr bwMode="auto">
          <a:xfrm>
            <a:off x="582613" y="4652416"/>
            <a:ext cx="8382000" cy="1512888"/>
          </a:xfrm>
          <a:prstGeom prst="rect">
            <a:avLst/>
          </a:prstGeom>
          <a:solidFill>
            <a:schemeClr val="bg1"/>
          </a:solidFill>
          <a:ln>
            <a:noFill/>
          </a:ln>
          <a:effectLst/>
          <a:extLst/>
        </p:spPr>
        <p:txBody>
          <a:bodyPr/>
          <a:lstStyle/>
          <a:p>
            <a:pPr marL="285750" indent="-285750" algn="just">
              <a:lnSpc>
                <a:spcPct val="90000"/>
              </a:lnSpc>
              <a:spcBef>
                <a:spcPct val="20000"/>
              </a:spcBef>
              <a:buFont typeface="Wingdings" pitchFamily="2" charset="2"/>
              <a:buChar char="l"/>
              <a:defRPr/>
            </a:pPr>
            <a:r>
              <a:rPr lang="en-US" altLang="ja-JP" dirty="0">
                <a:solidFill>
                  <a:srgbClr val="0033CC"/>
                </a:solidFill>
                <a:ea typeface="ＭＳ Ｐゴシック" pitchFamily="50" charset="-128"/>
              </a:rPr>
              <a:t>One week averaged improvement rate</a:t>
            </a:r>
            <a:r>
              <a:rPr lang="en-US" altLang="ja-JP" dirty="0" smtClean="0">
                <a:solidFill>
                  <a:srgbClr val="0033CC"/>
                </a:solidFill>
                <a:ea typeface="ＭＳ Ｐゴシック" pitchFamily="50" charset="-128"/>
              </a:rPr>
              <a:t>.</a:t>
            </a: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To treat nonlinear effects, here, tuning coefficients are calculated each 00UTC analysis and renewed. </a:t>
            </a:r>
          </a:p>
          <a:p>
            <a:pPr marL="285750" indent="-285750" algn="just">
              <a:lnSpc>
                <a:spcPct val="90000"/>
              </a:lnSpc>
              <a:spcBef>
                <a:spcPct val="20000"/>
              </a:spcBef>
              <a:buFont typeface="Wingdings" pitchFamily="2" charset="2"/>
              <a:buChar char="l"/>
              <a:defRPr/>
            </a:pPr>
            <a:r>
              <a:rPr lang="en-US" altLang="ja-JP" dirty="0" smtClean="0">
                <a:solidFill>
                  <a:srgbClr val="0033CC"/>
                </a:solidFill>
                <a:ea typeface="ＭＳ Ｐゴシック" pitchFamily="50" charset="-128"/>
              </a:rPr>
              <a:t>Some improvement can be fond but not enough. Because convergence of coefficients is bad. Because large STD.</a:t>
            </a:r>
          </a:p>
        </p:txBody>
      </p:sp>
      <p:pic>
        <p:nvPicPr>
          <p:cNvPr id="49156" name="Picture 4" descr="G:\Ddrive\2010work\まとめ\論文作成\Paper_4_Daescu\解析\DON_7days\IRATE_DON_U_7days.png"/>
          <p:cNvPicPr>
            <a:picLocks noChangeAspect="1" noChangeArrowheads="1"/>
          </p:cNvPicPr>
          <p:nvPr/>
        </p:nvPicPr>
        <p:blipFill rotWithShape="1">
          <a:blip r:embed="rId5">
            <a:extLst>
              <a:ext uri="{28A0092B-C50C-407E-A947-70E740481C1C}">
                <a14:useLocalDpi xmlns:a14="http://schemas.microsoft.com/office/drawing/2010/main" val="0"/>
              </a:ext>
            </a:extLst>
          </a:blip>
          <a:srcRect l="4062" t="10741" r="6181" b="6092"/>
          <a:stretch/>
        </p:blipFill>
        <p:spPr bwMode="auto">
          <a:xfrm>
            <a:off x="1015033" y="1729358"/>
            <a:ext cx="4103687" cy="2851770"/>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7"/>
          <p:cNvSpPr txBox="1">
            <a:spLocks noChangeArrowheads="1"/>
          </p:cNvSpPr>
          <p:nvPr/>
        </p:nvSpPr>
        <p:spPr bwMode="auto">
          <a:xfrm>
            <a:off x="1403350" y="1557338"/>
            <a:ext cx="3529013" cy="3683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dirty="0"/>
              <a:t>Improvement rate: Zonal wind</a:t>
            </a:r>
          </a:p>
        </p:txBody>
      </p:sp>
      <p:grpSp>
        <p:nvGrpSpPr>
          <p:cNvPr id="13325" name="グループ化 11"/>
          <p:cNvGrpSpPr>
            <a:grpSpLocks/>
          </p:cNvGrpSpPr>
          <p:nvPr/>
        </p:nvGrpSpPr>
        <p:grpSpPr bwMode="auto">
          <a:xfrm>
            <a:off x="467544" y="2671763"/>
            <a:ext cx="576064" cy="663575"/>
            <a:chOff x="323528" y="2671763"/>
            <a:chExt cx="648072" cy="664143"/>
          </a:xfrm>
        </p:grpSpPr>
        <p:cxnSp>
          <p:nvCxnSpPr>
            <p:cNvPr id="13328" name="直線矢印コネクタ 4"/>
            <p:cNvCxnSpPr>
              <a:cxnSpLocks noChangeShapeType="1"/>
            </p:cNvCxnSpPr>
            <p:nvPr/>
          </p:nvCxnSpPr>
          <p:spPr bwMode="auto">
            <a:xfrm flipV="1">
              <a:off x="323528" y="2671763"/>
              <a:ext cx="0" cy="664143"/>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9" name="直線矢印コネクタ 9"/>
            <p:cNvCxnSpPr>
              <a:cxnSpLocks noChangeShapeType="1"/>
            </p:cNvCxnSpPr>
            <p:nvPr/>
          </p:nvCxnSpPr>
          <p:spPr bwMode="auto">
            <a:xfrm>
              <a:off x="323528" y="3335906"/>
              <a:ext cx="648072"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26" name="テキスト ボックス 10"/>
          <p:cNvSpPr txBox="1">
            <a:spLocks noChangeArrowheads="1"/>
          </p:cNvSpPr>
          <p:nvPr/>
        </p:nvSpPr>
        <p:spPr bwMode="auto">
          <a:xfrm>
            <a:off x="323528" y="34512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dirty="0"/>
              <a:t>Forecast time (3days)</a:t>
            </a:r>
            <a:endParaRPr lang="ja-JP" altLang="en-US" sz="1200" dirty="0"/>
          </a:p>
        </p:txBody>
      </p:sp>
    </p:spTree>
    <p:extLst>
      <p:ext uri="{BB962C8B-B14F-4D97-AF65-F5344CB8AC3E}">
        <p14:creationId xmlns:p14="http://schemas.microsoft.com/office/powerpoint/2010/main" val="2859757426"/>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6388" name="Text Box 11"/>
          <p:cNvSpPr txBox="1">
            <a:spLocks noChangeArrowheads="1"/>
          </p:cNvSpPr>
          <p:nvPr/>
        </p:nvSpPr>
        <p:spPr bwMode="auto">
          <a:xfrm>
            <a:off x="8532813" y="333375"/>
            <a:ext cx="611187"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845</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787605482"/>
              </p:ext>
            </p:extLst>
          </p:nvPr>
        </p:nvGraphicFramePr>
        <p:xfrm>
          <a:off x="1495425" y="1700808"/>
          <a:ext cx="6153150" cy="4819650"/>
        </p:xfrm>
        <a:graphic>
          <a:graphicData uri="http://schemas.openxmlformats.org/presentationml/2006/ole">
            <mc:AlternateContent xmlns:mc="http://schemas.openxmlformats.org/markup-compatibility/2006">
              <mc:Choice xmlns:v="urn:schemas-microsoft-com:vml" Requires="v">
                <p:oleObj spid="_x0000_s49257" name="数式" r:id="rId3" imgW="4102100" imgH="3213100" progId="Equation.3">
                  <p:embed/>
                </p:oleObj>
              </mc:Choice>
              <mc:Fallback>
                <p:oleObj name="数式" r:id="rId3" imgW="4102100" imgH="3213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700808"/>
                        <a:ext cx="615315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0057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32" name="Text Box 20"/>
          <p:cNvSpPr txBox="1">
            <a:spLocks noChangeArrowheads="1"/>
          </p:cNvSpPr>
          <p:nvPr/>
        </p:nvSpPr>
        <p:spPr bwMode="auto">
          <a:xfrm>
            <a:off x="395288" y="4941888"/>
            <a:ext cx="3816350" cy="1446212"/>
          </a:xfrm>
          <a:prstGeom prst="rect">
            <a:avLst/>
          </a:prstGeom>
          <a:noFill/>
          <a:ln w="9525" algn="ctr">
            <a:solidFill>
              <a:schemeClr val="tx1"/>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a:t>赤：</a:t>
            </a:r>
            <a:r>
              <a:rPr lang="en-US" altLang="ja-JP"/>
              <a:t>FT9FT15</a:t>
            </a:r>
            <a:r>
              <a:rPr lang="ja-JP" altLang="en-US"/>
              <a:t>で最適化</a:t>
            </a:r>
          </a:p>
          <a:p>
            <a:pPr algn="l">
              <a:spcBef>
                <a:spcPct val="50000"/>
              </a:spcBef>
            </a:pPr>
            <a:r>
              <a:rPr lang="ja-JP" altLang="en-US"/>
              <a:t>緑：</a:t>
            </a:r>
            <a:r>
              <a:rPr lang="en-US" altLang="ja-JP"/>
              <a:t>FT9</a:t>
            </a:r>
            <a:r>
              <a:rPr lang="ja-JP" altLang="en-US"/>
              <a:t>でのみ最適化</a:t>
            </a:r>
          </a:p>
          <a:p>
            <a:pPr algn="l">
              <a:spcBef>
                <a:spcPct val="50000"/>
              </a:spcBef>
            </a:pPr>
            <a:r>
              <a:rPr lang="ja-JP" altLang="en-US"/>
              <a:t>黒：最適化なし</a:t>
            </a:r>
          </a:p>
          <a:p>
            <a:pPr algn="l">
              <a:spcBef>
                <a:spcPct val="50000"/>
              </a:spcBef>
            </a:pPr>
            <a:r>
              <a:rPr lang="ja-JP" altLang="en-US"/>
              <a:t>青：</a:t>
            </a:r>
            <a:r>
              <a:rPr lang="en-US" altLang="ja-JP"/>
              <a:t>6</a:t>
            </a:r>
            <a:r>
              <a:rPr lang="ja-JP" altLang="en-US"/>
              <a:t>時間後の初期値からの予報</a:t>
            </a:r>
          </a:p>
        </p:txBody>
      </p:sp>
      <p:sp>
        <p:nvSpPr>
          <p:cNvPr id="192514" name="Rectangle 2"/>
          <p:cNvSpPr>
            <a:spLocks noGrp="1" noChangeArrowheads="1"/>
          </p:cNvSpPr>
          <p:nvPr>
            <p:ph type="title"/>
          </p:nvPr>
        </p:nvSpPr>
        <p:spPr/>
        <p:txBody>
          <a:bodyPr/>
          <a:lstStyle/>
          <a:p>
            <a:r>
              <a:rPr lang="en-US" altLang="ja-JP" dirty="0" smtClean="0"/>
              <a:t>“One opt” </a:t>
            </a:r>
            <a:r>
              <a:rPr lang="en-US" altLang="ja-JP" dirty="0" err="1" smtClean="0"/>
              <a:t>vs</a:t>
            </a:r>
            <a:r>
              <a:rPr lang="en-US" altLang="ja-JP" dirty="0" smtClean="0"/>
              <a:t> “two opt”</a:t>
            </a:r>
            <a:endParaRPr lang="ja-JP" altLang="en-US" dirty="0"/>
          </a:p>
        </p:txBody>
      </p:sp>
      <p:sp>
        <p:nvSpPr>
          <p:cNvPr id="192515"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pic>
        <p:nvPicPr>
          <p:cNvPr id="192520" name="Picture 8" descr="nodata"/>
          <p:cNvPicPr>
            <a:picLocks noChangeAspect="1" noChangeArrowheads="1"/>
          </p:cNvPicPr>
          <p:nvPr/>
        </p:nvPicPr>
        <p:blipFill>
          <a:blip r:embed="rId2">
            <a:extLst>
              <a:ext uri="{28A0092B-C50C-407E-A947-70E740481C1C}">
                <a14:useLocalDpi xmlns:a14="http://schemas.microsoft.com/office/drawing/2010/main" val="0"/>
              </a:ext>
            </a:extLst>
          </a:blip>
          <a:srcRect t="10504"/>
          <a:stretch>
            <a:fillRect/>
          </a:stretch>
        </p:blipFill>
        <p:spPr bwMode="auto">
          <a:xfrm>
            <a:off x="0" y="1628775"/>
            <a:ext cx="4573588" cy="3070225"/>
          </a:xfrm>
          <a:prstGeom prst="rect">
            <a:avLst/>
          </a:prstGeom>
          <a:noFill/>
          <a:extLst>
            <a:ext uri="{909E8E84-426E-40DD-AFC4-6F175D3DCCD1}">
              <a14:hiddenFill xmlns:a14="http://schemas.microsoft.com/office/drawing/2010/main">
                <a:solidFill>
                  <a:srgbClr val="FFFFFF"/>
                </a:solidFill>
              </a14:hiddenFill>
            </a:ext>
          </a:extLst>
        </p:spPr>
      </p:pic>
      <p:pic>
        <p:nvPicPr>
          <p:cNvPr id="192522" name="Picture 10" descr="nodata"/>
          <p:cNvPicPr>
            <a:picLocks noChangeAspect="1" noChangeArrowheads="1"/>
          </p:cNvPicPr>
          <p:nvPr/>
        </p:nvPicPr>
        <p:blipFill>
          <a:blip r:embed="rId3">
            <a:extLst>
              <a:ext uri="{28A0092B-C50C-407E-A947-70E740481C1C}">
                <a14:useLocalDpi xmlns:a14="http://schemas.microsoft.com/office/drawing/2010/main" val="0"/>
              </a:ext>
            </a:extLst>
          </a:blip>
          <a:srcRect t="8376"/>
          <a:stretch>
            <a:fillRect/>
          </a:stretch>
        </p:blipFill>
        <p:spPr bwMode="auto">
          <a:xfrm>
            <a:off x="4570413" y="1557338"/>
            <a:ext cx="4573587"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92526" name="Picture 14" descr="nodata"/>
          <p:cNvPicPr>
            <a:picLocks noChangeAspect="1" noChangeArrowheads="1"/>
          </p:cNvPicPr>
          <p:nvPr/>
        </p:nvPicPr>
        <p:blipFill>
          <a:blip r:embed="rId4">
            <a:extLst>
              <a:ext uri="{28A0092B-C50C-407E-A947-70E740481C1C}">
                <a14:useLocalDpi xmlns:a14="http://schemas.microsoft.com/office/drawing/2010/main" val="0"/>
              </a:ext>
            </a:extLst>
          </a:blip>
          <a:srcRect t="9810" b="12494"/>
          <a:stretch>
            <a:fillRect/>
          </a:stretch>
        </p:blipFill>
        <p:spPr bwMode="auto">
          <a:xfrm>
            <a:off x="4570413" y="4192588"/>
            <a:ext cx="4573587" cy="2665412"/>
          </a:xfrm>
          <a:prstGeom prst="rect">
            <a:avLst/>
          </a:prstGeom>
          <a:noFill/>
          <a:extLst>
            <a:ext uri="{909E8E84-426E-40DD-AFC4-6F175D3DCCD1}">
              <a14:hiddenFill xmlns:a14="http://schemas.microsoft.com/office/drawing/2010/main">
                <a:solidFill>
                  <a:srgbClr val="FFFFFF"/>
                </a:solidFill>
              </a14:hiddenFill>
            </a:ext>
          </a:extLst>
        </p:spPr>
      </p:pic>
      <p:sp>
        <p:nvSpPr>
          <p:cNvPr id="192527" name="Text Box 15"/>
          <p:cNvSpPr txBox="1">
            <a:spLocks noChangeArrowheads="1"/>
          </p:cNvSpPr>
          <p:nvPr/>
        </p:nvSpPr>
        <p:spPr bwMode="auto">
          <a:xfrm>
            <a:off x="395288" y="4437063"/>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ja-JP" altLang="en-US"/>
              <a:t>　</a:t>
            </a:r>
            <a:r>
              <a:rPr lang="ja-JP" altLang="en-US" sz="1800"/>
              <a:t>　</a:t>
            </a:r>
            <a:r>
              <a:rPr lang="en-US" altLang="ja-JP" sz="1800" b="1"/>
              <a:t>A </a:t>
            </a:r>
            <a:r>
              <a:rPr lang="en-US" altLang="ja-JP" sz="1800"/>
              <a:t>= </a:t>
            </a:r>
            <a:r>
              <a:rPr lang="en-US" altLang="ja-JP" sz="1800" b="1"/>
              <a:t>I </a:t>
            </a:r>
            <a:r>
              <a:rPr lang="ja-JP" altLang="en-US" sz="1800"/>
              <a:t>で与えている。</a:t>
            </a:r>
          </a:p>
        </p:txBody>
      </p:sp>
      <p:sp>
        <p:nvSpPr>
          <p:cNvPr id="192528" name="Text Box 16"/>
          <p:cNvSpPr txBox="1">
            <a:spLocks noChangeArrowheads="1"/>
          </p:cNvSpPr>
          <p:nvPr/>
        </p:nvSpPr>
        <p:spPr bwMode="auto">
          <a:xfrm>
            <a:off x="539750" y="1989138"/>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a:t>T500hPa</a:t>
            </a:r>
          </a:p>
        </p:txBody>
      </p:sp>
      <p:sp>
        <p:nvSpPr>
          <p:cNvPr id="192529" name="Text Box 17"/>
          <p:cNvSpPr txBox="1">
            <a:spLocks noChangeArrowheads="1"/>
          </p:cNvSpPr>
          <p:nvPr/>
        </p:nvSpPr>
        <p:spPr bwMode="auto">
          <a:xfrm>
            <a:off x="5076825" y="1916113"/>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U250hPa</a:t>
            </a:r>
          </a:p>
        </p:txBody>
      </p:sp>
      <p:sp>
        <p:nvSpPr>
          <p:cNvPr id="192530" name="Text Box 18"/>
          <p:cNvSpPr txBox="1">
            <a:spLocks noChangeArrowheads="1"/>
          </p:cNvSpPr>
          <p:nvPr/>
        </p:nvSpPr>
        <p:spPr bwMode="auto">
          <a:xfrm>
            <a:off x="5148263" y="4508500"/>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Q850hPa</a:t>
            </a:r>
          </a:p>
        </p:txBody>
      </p:sp>
      <p:sp>
        <p:nvSpPr>
          <p:cNvPr id="192533" name="Line 21"/>
          <p:cNvSpPr>
            <a:spLocks noChangeShapeType="1"/>
          </p:cNvSpPr>
          <p:nvPr/>
        </p:nvSpPr>
        <p:spPr bwMode="auto">
          <a:xfrm>
            <a:off x="2627313" y="5157788"/>
            <a:ext cx="360362" cy="0"/>
          </a:xfrm>
          <a:prstGeom prst="line">
            <a:avLst/>
          </a:prstGeom>
          <a:noFill/>
          <a:ln w="762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2534" name="Line 22"/>
          <p:cNvSpPr>
            <a:spLocks noChangeShapeType="1"/>
          </p:cNvSpPr>
          <p:nvPr/>
        </p:nvSpPr>
        <p:spPr bwMode="auto">
          <a:xfrm>
            <a:off x="1908175" y="5876925"/>
            <a:ext cx="431800" cy="0"/>
          </a:xfrm>
          <a:prstGeom prst="line">
            <a:avLst/>
          </a:prstGeom>
          <a:noFill/>
          <a:ln w="762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2535" name="Line 23"/>
          <p:cNvSpPr>
            <a:spLocks noChangeShapeType="1"/>
          </p:cNvSpPr>
          <p:nvPr/>
        </p:nvSpPr>
        <p:spPr bwMode="auto">
          <a:xfrm>
            <a:off x="3492500" y="6237288"/>
            <a:ext cx="431800" cy="0"/>
          </a:xfrm>
          <a:prstGeom prst="line">
            <a:avLst/>
          </a:prstGeom>
          <a:noFill/>
          <a:ln w="76200">
            <a:solidFill>
              <a:srgbClr val="000099"/>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92536" name="Line 24"/>
          <p:cNvSpPr>
            <a:spLocks noChangeShapeType="1"/>
          </p:cNvSpPr>
          <p:nvPr/>
        </p:nvSpPr>
        <p:spPr bwMode="auto">
          <a:xfrm>
            <a:off x="2484438" y="5516563"/>
            <a:ext cx="360362" cy="0"/>
          </a:xfrm>
          <a:prstGeom prst="line">
            <a:avLst/>
          </a:prstGeom>
          <a:noFill/>
          <a:ln w="76200">
            <a:solidFill>
              <a:srgbClr val="009999"/>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Tree>
    <p:extLst>
      <p:ext uri="{BB962C8B-B14F-4D97-AF65-F5344CB8AC3E}">
        <p14:creationId xmlns:p14="http://schemas.microsoft.com/office/powerpoint/2010/main" val="782795386"/>
      </p:ext>
    </p:extLst>
  </p:cSld>
  <p:clrMapOvr>
    <a:masterClrMapping/>
  </p:clrMapOvr>
  <mc:AlternateContent xmlns:mc="http://schemas.openxmlformats.org/markup-compatibility/2006" xmlns:p14="http://schemas.microsoft.com/office/powerpoint/2010/main">
    <mc:Choice Requires="p14">
      <p:transition spd="slow" p14:dur="2000" advTm="25427"/>
    </mc:Choice>
    <mc:Fallback xmlns="">
      <p:transition spd="slow" advTm="25427"/>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7338"/>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74</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cxnSp>
        <p:nvCxnSpPr>
          <p:cNvPr id="27" name="直線コネクタ 26"/>
          <p:cNvCxnSpPr/>
          <p:nvPr/>
        </p:nvCxnSpPr>
        <p:spPr>
          <a:xfrm>
            <a:off x="6228184" y="1883462"/>
            <a:ext cx="0" cy="1963070"/>
          </a:xfrm>
          <a:prstGeom prst="line">
            <a:avLst/>
          </a:prstGeom>
          <a:ln w="381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37962">
            <a:off x="2242965" y="4376075"/>
            <a:ext cx="2549665" cy="71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円/楕円 29"/>
          <p:cNvSpPr/>
          <p:nvPr/>
        </p:nvSpPr>
        <p:spPr>
          <a:xfrm>
            <a:off x="1403648" y="4772859"/>
            <a:ext cx="1152128" cy="1080120"/>
          </a:xfrm>
          <a:prstGeom prst="ellipse">
            <a:avLst/>
          </a:prstGeom>
          <a:gradFill flip="none" rotWithShape="1">
            <a:gsLst>
              <a:gs pos="34000">
                <a:schemeClr val="tx1"/>
              </a:gs>
              <a:gs pos="0">
                <a:schemeClr val="tx1"/>
              </a:gs>
              <a:gs pos="94000">
                <a:srgbClr val="FF0000">
                  <a:lumMod val="15000"/>
                  <a:lumOff val="85000"/>
                </a:srgbClr>
              </a:gs>
              <a:gs pos="100000">
                <a:schemeClr val="tx1">
                  <a:lumMod val="2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flipH="1">
            <a:off x="3275645" y="4725144"/>
            <a:ext cx="1080120" cy="37175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733997" y="1433697"/>
            <a:ext cx="1152128" cy="461665"/>
          </a:xfrm>
          <a:prstGeom prst="rect">
            <a:avLst/>
          </a:prstGeom>
          <a:noFill/>
        </p:spPr>
        <p:txBody>
          <a:bodyPr wrap="square" rtlCol="0">
            <a:spAutoFit/>
          </a:bodyPr>
          <a:lstStyle/>
          <a:p>
            <a:pPr algn="ctr"/>
            <a:r>
              <a:rPr kumimoji="1" lang="en-US" altLang="ja-JP" sz="2400" dirty="0" smtClean="0"/>
              <a:t>Before</a:t>
            </a:r>
            <a:endParaRPr kumimoji="1" lang="ja-JP" altLang="en-US" sz="2400" dirty="0"/>
          </a:p>
        </p:txBody>
      </p:sp>
      <p:sp>
        <p:nvSpPr>
          <p:cNvPr id="69" name="テキスト ボックス 68"/>
          <p:cNvSpPr txBox="1"/>
          <p:nvPr/>
        </p:nvSpPr>
        <p:spPr>
          <a:xfrm>
            <a:off x="6306079" y="1483352"/>
            <a:ext cx="971600" cy="400110"/>
          </a:xfrm>
          <a:prstGeom prst="rect">
            <a:avLst/>
          </a:prstGeom>
          <a:noFill/>
        </p:spPr>
        <p:txBody>
          <a:bodyPr wrap="square" rtlCol="0">
            <a:spAutoFit/>
          </a:bodyPr>
          <a:lstStyle/>
          <a:p>
            <a:pPr algn="ctr"/>
            <a:r>
              <a:rPr lang="en-US" altLang="ja-JP" sz="2000" dirty="0"/>
              <a:t>After</a:t>
            </a:r>
            <a:endParaRPr kumimoji="1" lang="ja-JP" altLang="en-US" sz="2000" dirty="0"/>
          </a:p>
        </p:txBody>
      </p:sp>
      <p:sp>
        <p:nvSpPr>
          <p:cNvPr id="72" name="正方形/長方形 71"/>
          <p:cNvSpPr/>
          <p:nvPr/>
        </p:nvSpPr>
        <p:spPr>
          <a:xfrm>
            <a:off x="179884" y="4198250"/>
            <a:ext cx="8466062" cy="232709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rot="1473602">
            <a:off x="5610606" y="4799261"/>
            <a:ext cx="2362547" cy="1027317"/>
          </a:xfrm>
          <a:prstGeom prst="ellipse">
            <a:avLst/>
          </a:prstGeom>
          <a:gradFill flip="none" rotWithShape="1">
            <a:gsLst>
              <a:gs pos="34000">
                <a:schemeClr val="tx1"/>
              </a:gs>
              <a:gs pos="0">
                <a:schemeClr val="tx1"/>
              </a:gs>
              <a:gs pos="94000">
                <a:srgbClr val="FF0000">
                  <a:lumMod val="15000"/>
                  <a:lumOff val="85000"/>
                </a:srgbClr>
              </a:gs>
              <a:gs pos="100000">
                <a:schemeClr val="tx1">
                  <a:lumMod val="2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79607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z="3600" dirty="0" smtClean="0"/>
              <a:t>Sensitivity on covariance matrices</a:t>
            </a:r>
            <a:endParaRPr lang="ja-JP" altLang="en-US" sz="3600" dirty="0" smtClean="0"/>
          </a:p>
        </p:txBody>
      </p:sp>
      <p:sp>
        <p:nvSpPr>
          <p:cNvPr id="25604" name="Rectangle 4"/>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5606" name="オブジェクト 2"/>
          <p:cNvGraphicFramePr>
            <a:graphicFrameLocks noChangeAspect="1"/>
          </p:cNvGraphicFramePr>
          <p:nvPr>
            <p:extLst>
              <p:ext uri="{D42A27DB-BD31-4B8C-83A1-F6EECF244321}">
                <p14:modId xmlns:p14="http://schemas.microsoft.com/office/powerpoint/2010/main" val="1461498579"/>
              </p:ext>
            </p:extLst>
          </p:nvPr>
        </p:nvGraphicFramePr>
        <p:xfrm>
          <a:off x="5691322" y="1587839"/>
          <a:ext cx="3459480" cy="3840480"/>
        </p:xfrm>
        <a:graphic>
          <a:graphicData uri="http://schemas.openxmlformats.org/presentationml/2006/ole">
            <mc:AlternateContent xmlns:mc="http://schemas.openxmlformats.org/markup-compatibility/2006">
              <mc:Choice xmlns:v="urn:schemas-microsoft-com:vml" Requires="v">
                <p:oleObj spid="_x0000_s26379" name="数式" r:id="rId3" imgW="2882900" imgH="3200400" progId="Equation.3">
                  <p:embed/>
                </p:oleObj>
              </mc:Choice>
              <mc:Fallback>
                <p:oleObj name="数式" r:id="rId3" imgW="2882900" imgH="3200400" progId="Equation.3">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322" y="1587839"/>
                        <a:ext cx="34594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5608" name="オブジェクト 4"/>
          <p:cNvGraphicFramePr>
            <a:graphicFrameLocks noChangeAspect="1"/>
          </p:cNvGraphicFramePr>
          <p:nvPr>
            <p:extLst>
              <p:ext uri="{D42A27DB-BD31-4B8C-83A1-F6EECF244321}">
                <p14:modId xmlns:p14="http://schemas.microsoft.com/office/powerpoint/2010/main" val="594348513"/>
              </p:ext>
            </p:extLst>
          </p:nvPr>
        </p:nvGraphicFramePr>
        <p:xfrm>
          <a:off x="179512" y="1341438"/>
          <a:ext cx="3611880" cy="2087880"/>
        </p:xfrm>
        <a:graphic>
          <a:graphicData uri="http://schemas.openxmlformats.org/presentationml/2006/ole">
            <mc:AlternateContent xmlns:mc="http://schemas.openxmlformats.org/markup-compatibility/2006">
              <mc:Choice xmlns:v="urn:schemas-microsoft-com:vml" Requires="v">
                <p:oleObj spid="_x0000_s26380" name="数式" r:id="rId5" imgW="3009900" imgH="1739900" progId="Equation.3">
                  <p:embed/>
                </p:oleObj>
              </mc:Choice>
              <mc:Fallback>
                <p:oleObj name="数式" r:id="rId5" imgW="3009900" imgH="1739900" progId="Equation.3">
                  <p:embed/>
                  <p:pic>
                    <p:nvPicPr>
                      <p:cNvPr id="0" name="オブジェクト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341438"/>
                        <a:ext cx="3611880" cy="208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454004689"/>
              </p:ext>
            </p:extLst>
          </p:nvPr>
        </p:nvGraphicFramePr>
        <p:xfrm>
          <a:off x="2051720" y="3476975"/>
          <a:ext cx="3733800" cy="3371850"/>
        </p:xfrm>
        <a:graphic>
          <a:graphicData uri="http://schemas.openxmlformats.org/presentationml/2006/ole">
            <mc:AlternateContent xmlns:mc="http://schemas.openxmlformats.org/markup-compatibility/2006">
              <mc:Choice xmlns:v="urn:schemas-microsoft-com:vml" Requires="v">
                <p:oleObj spid="_x0000_s26381" name="数式" r:id="rId7" imgW="2489200" imgH="2247900" progId="Equation.3">
                  <p:embed/>
                </p:oleObj>
              </mc:Choice>
              <mc:Fallback>
                <p:oleObj name="数式" r:id="rId7" imgW="2489200" imgH="2247900" progId="Equation.3">
                  <p:embed/>
                  <p:pic>
                    <p:nvPicPr>
                      <p:cNvPr id="0" name="Object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3476975"/>
                        <a:ext cx="3733800" cy="337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4" name="Picture 6"/>
          <p:cNvPicPr>
            <a:picLocks noChangeAspect="1" noChangeArrowheads="1"/>
          </p:cNvPicPr>
          <p:nvPr/>
        </p:nvPicPr>
        <p:blipFill>
          <a:blip r:embed="rId2">
            <a:extLst>
              <a:ext uri="{28A0092B-C50C-407E-A947-70E740481C1C}">
                <a14:useLocalDpi xmlns:a14="http://schemas.microsoft.com/office/drawing/2010/main" val="0"/>
              </a:ext>
            </a:extLst>
          </a:blip>
          <a:srcRect t="23698" r="52539" b="9895"/>
          <a:stretch>
            <a:fillRect/>
          </a:stretch>
        </p:blipFill>
        <p:spPr bwMode="auto">
          <a:xfrm>
            <a:off x="0" y="1335112"/>
            <a:ext cx="4629150" cy="4857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5175" name="Picture 7"/>
          <p:cNvPicPr>
            <a:picLocks noChangeAspect="1" noChangeArrowheads="1"/>
          </p:cNvPicPr>
          <p:nvPr/>
        </p:nvPicPr>
        <p:blipFill>
          <a:blip r:embed="rId2">
            <a:extLst>
              <a:ext uri="{28A0092B-C50C-407E-A947-70E740481C1C}">
                <a14:useLocalDpi xmlns:a14="http://schemas.microsoft.com/office/drawing/2010/main" val="0"/>
              </a:ext>
            </a:extLst>
          </a:blip>
          <a:srcRect l="54785" t="26692" r="4297" b="9245"/>
          <a:stretch>
            <a:fillRect/>
          </a:stretch>
        </p:blipFill>
        <p:spPr bwMode="auto">
          <a:xfrm>
            <a:off x="4787900" y="1551012"/>
            <a:ext cx="3990975" cy="46863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6" name="Text Box 8"/>
          <p:cNvSpPr txBox="1">
            <a:spLocks noChangeArrowheads="1"/>
          </p:cNvSpPr>
          <p:nvPr/>
        </p:nvSpPr>
        <p:spPr bwMode="auto">
          <a:xfrm>
            <a:off x="1208770" y="6237312"/>
            <a:ext cx="6819614" cy="33855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In general, B is too large especially for humidity sensitive sensors.</a:t>
            </a:r>
            <a:endParaRPr lang="ja-JP" altLang="en-US" dirty="0"/>
          </a:p>
        </p:txBody>
      </p:sp>
      <p:sp>
        <p:nvSpPr>
          <p:cNvPr id="9"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0" name="Rectangle 2"/>
          <p:cNvSpPr>
            <a:spLocks noGrp="1" noChangeArrowheads="1"/>
          </p:cNvSpPr>
          <p:nvPr>
            <p:ph type="title"/>
          </p:nvPr>
        </p:nvSpPr>
        <p:spPr>
          <a:xfrm>
            <a:off x="457200" y="274638"/>
            <a:ext cx="8229600" cy="1143000"/>
          </a:xfrm>
        </p:spPr>
        <p:txBody>
          <a:bodyPr/>
          <a:lstStyle/>
          <a:p>
            <a:pPr eaLnBrk="1" hangingPunct="1"/>
            <a:r>
              <a:rPr lang="en-US" altLang="ja-JP" sz="3600" dirty="0" smtClean="0">
                <a:solidFill>
                  <a:schemeClr val="tx1"/>
                </a:solidFill>
              </a:rPr>
              <a:t>2. Covariance matrix optimization</a:t>
            </a:r>
            <a:endParaRPr lang="en-US" altLang="ja-JP" sz="4000" dirty="0" smtClean="0">
              <a:solidFill>
                <a:schemeClr val="tx1"/>
              </a:solidFill>
            </a:endParaRPr>
          </a:p>
        </p:txBody>
      </p:sp>
      <p:sp>
        <p:nvSpPr>
          <p:cNvPr id="2" name="テキスト ボックス 1"/>
          <p:cNvSpPr txBox="1"/>
          <p:nvPr/>
        </p:nvSpPr>
        <p:spPr>
          <a:xfrm>
            <a:off x="6084168" y="1628800"/>
            <a:ext cx="2232248" cy="338554"/>
          </a:xfrm>
          <a:prstGeom prst="rect">
            <a:avLst/>
          </a:prstGeom>
          <a:solidFill>
            <a:schemeClr val="bg1"/>
          </a:solidFill>
        </p:spPr>
        <p:txBody>
          <a:bodyPr wrap="square" rtlCol="0">
            <a:spAutoFit/>
          </a:bodyPr>
          <a:lstStyle/>
          <a:p>
            <a:pPr algn="ctr"/>
            <a:r>
              <a:rPr kumimoji="1" lang="en-US" altLang="ja-JP" dirty="0" smtClean="0"/>
              <a:t>STD of departure</a:t>
            </a:r>
            <a:endParaRPr kumimoji="1" lang="ja-JP" altLang="en-US" dirty="0"/>
          </a:p>
        </p:txBody>
      </p:sp>
      <p:sp>
        <p:nvSpPr>
          <p:cNvPr id="11" name="テキスト ボックス 10"/>
          <p:cNvSpPr txBox="1"/>
          <p:nvPr/>
        </p:nvSpPr>
        <p:spPr>
          <a:xfrm>
            <a:off x="1619672" y="1628800"/>
            <a:ext cx="2448272" cy="338554"/>
          </a:xfrm>
          <a:prstGeom prst="rect">
            <a:avLst/>
          </a:prstGeom>
          <a:solidFill>
            <a:schemeClr val="bg1"/>
          </a:solidFill>
        </p:spPr>
        <p:txBody>
          <a:bodyPr wrap="square" rtlCol="0">
            <a:spAutoFit/>
          </a:bodyPr>
          <a:lstStyle/>
          <a:p>
            <a:pPr algn="ctr"/>
            <a:r>
              <a:rPr kumimoji="1" lang="en-US" altLang="ja-JP" dirty="0" smtClean="0"/>
              <a:t>STD of background err</a:t>
            </a:r>
            <a:endParaRPr kumimoji="1" lang="ja-JP" altLang="en-US" dirty="0"/>
          </a:p>
        </p:txBody>
      </p:sp>
    </p:spTree>
    <p:extLst>
      <p:ext uri="{BB962C8B-B14F-4D97-AF65-F5344CB8AC3E}">
        <p14:creationId xmlns:p14="http://schemas.microsoft.com/office/powerpoint/2010/main" val="11954141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0" name="Rectangle 2"/>
          <p:cNvSpPr>
            <a:spLocks noGrp="1" noChangeArrowheads="1"/>
          </p:cNvSpPr>
          <p:nvPr>
            <p:ph type="title"/>
          </p:nvPr>
        </p:nvSpPr>
        <p:spPr>
          <a:xfrm>
            <a:off x="457200" y="274638"/>
            <a:ext cx="8229600" cy="1143000"/>
          </a:xfrm>
        </p:spPr>
        <p:txBody>
          <a:bodyPr/>
          <a:lstStyle/>
          <a:p>
            <a:pPr eaLnBrk="1" hangingPunct="1"/>
            <a:r>
              <a:rPr lang="en-US" altLang="ja-JP" sz="3600" dirty="0" smtClean="0">
                <a:solidFill>
                  <a:schemeClr val="tx1"/>
                </a:solidFill>
              </a:rPr>
              <a:t>2. Covariance matrix optimization</a:t>
            </a:r>
            <a:endParaRPr lang="en-US" altLang="ja-JP" sz="4000" dirty="0" smtClean="0">
              <a:solidFill>
                <a:schemeClr val="tx1"/>
              </a:solidFill>
            </a:endParaRPr>
          </a:p>
        </p:txBody>
      </p:sp>
      <p:sp>
        <p:nvSpPr>
          <p:cNvPr id="2" name="テキスト ボックス 1"/>
          <p:cNvSpPr txBox="1"/>
          <p:nvPr/>
        </p:nvSpPr>
        <p:spPr>
          <a:xfrm>
            <a:off x="6084168" y="1628800"/>
            <a:ext cx="2232248" cy="338554"/>
          </a:xfrm>
          <a:prstGeom prst="rect">
            <a:avLst/>
          </a:prstGeom>
          <a:solidFill>
            <a:schemeClr val="bg1"/>
          </a:solidFill>
        </p:spPr>
        <p:txBody>
          <a:bodyPr wrap="square" rtlCol="0">
            <a:spAutoFit/>
          </a:bodyPr>
          <a:lstStyle/>
          <a:p>
            <a:pPr algn="ctr"/>
            <a:r>
              <a:rPr kumimoji="1" lang="en-US" altLang="ja-JP" dirty="0" smtClean="0"/>
              <a:t>STD of departure</a:t>
            </a:r>
            <a:endParaRPr kumimoji="1" lang="ja-JP" altLang="en-US" dirty="0"/>
          </a:p>
        </p:txBody>
      </p:sp>
      <p:sp>
        <p:nvSpPr>
          <p:cNvPr id="11" name="テキスト ボックス 10"/>
          <p:cNvSpPr txBox="1"/>
          <p:nvPr/>
        </p:nvSpPr>
        <p:spPr>
          <a:xfrm>
            <a:off x="1619672" y="1628800"/>
            <a:ext cx="2448272" cy="338554"/>
          </a:xfrm>
          <a:prstGeom prst="rect">
            <a:avLst/>
          </a:prstGeom>
          <a:solidFill>
            <a:schemeClr val="bg1"/>
          </a:solidFill>
        </p:spPr>
        <p:txBody>
          <a:bodyPr wrap="square" rtlCol="0">
            <a:spAutoFit/>
          </a:bodyPr>
          <a:lstStyle/>
          <a:p>
            <a:pPr algn="ctr"/>
            <a:r>
              <a:rPr kumimoji="1" lang="en-US" altLang="ja-JP" dirty="0" smtClean="0"/>
              <a:t>STD of background err</a:t>
            </a:r>
            <a:endParaRPr kumimoji="1" lang="ja-JP" altLang="en-US" dirty="0"/>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l="43555" t="25781" r="8984" b="9895"/>
          <a:stretch>
            <a:fillRect/>
          </a:stretch>
        </p:blipFill>
        <p:spPr bwMode="auto">
          <a:xfrm>
            <a:off x="0" y="1603970"/>
            <a:ext cx="4629150" cy="47053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l="54785" t="26692" r="4297" b="9245"/>
          <a:stretch>
            <a:fillRect/>
          </a:stretch>
        </p:blipFill>
        <p:spPr bwMode="auto">
          <a:xfrm>
            <a:off x="4787900" y="1603970"/>
            <a:ext cx="3990975" cy="46863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テキスト ボックス 13"/>
          <p:cNvSpPr txBox="1"/>
          <p:nvPr/>
        </p:nvSpPr>
        <p:spPr>
          <a:xfrm>
            <a:off x="1691680" y="1700808"/>
            <a:ext cx="2448272" cy="338554"/>
          </a:xfrm>
          <a:prstGeom prst="rect">
            <a:avLst/>
          </a:prstGeom>
          <a:solidFill>
            <a:schemeClr val="bg1"/>
          </a:solidFill>
        </p:spPr>
        <p:txBody>
          <a:bodyPr wrap="square" rtlCol="0">
            <a:spAutoFit/>
          </a:bodyPr>
          <a:lstStyle/>
          <a:p>
            <a:pPr algn="ctr"/>
            <a:r>
              <a:rPr kumimoji="1" lang="en-US" altLang="ja-JP" dirty="0" smtClean="0"/>
              <a:t>STD of observation err</a:t>
            </a:r>
            <a:endParaRPr kumimoji="1" lang="ja-JP" altLang="en-US" dirty="0"/>
          </a:p>
        </p:txBody>
      </p:sp>
      <p:sp>
        <p:nvSpPr>
          <p:cNvPr id="15" name="テキスト ボックス 14"/>
          <p:cNvSpPr txBox="1"/>
          <p:nvPr/>
        </p:nvSpPr>
        <p:spPr>
          <a:xfrm>
            <a:off x="6228184" y="1628800"/>
            <a:ext cx="2232248" cy="338554"/>
          </a:xfrm>
          <a:prstGeom prst="rect">
            <a:avLst/>
          </a:prstGeom>
          <a:solidFill>
            <a:schemeClr val="bg1"/>
          </a:solidFill>
        </p:spPr>
        <p:txBody>
          <a:bodyPr wrap="square" rtlCol="0">
            <a:spAutoFit/>
          </a:bodyPr>
          <a:lstStyle/>
          <a:p>
            <a:pPr algn="ctr"/>
            <a:r>
              <a:rPr kumimoji="1" lang="en-US" altLang="ja-JP" dirty="0" smtClean="0"/>
              <a:t>STD of departure</a:t>
            </a:r>
            <a:endParaRPr kumimoji="1" lang="ja-JP" altLang="en-US" dirty="0"/>
          </a:p>
        </p:txBody>
      </p:sp>
      <p:sp>
        <p:nvSpPr>
          <p:cNvPr id="16" name="Text Box 8"/>
          <p:cNvSpPr txBox="1">
            <a:spLocks noChangeArrowheads="1"/>
          </p:cNvSpPr>
          <p:nvPr/>
        </p:nvSpPr>
        <p:spPr bwMode="auto">
          <a:xfrm>
            <a:off x="1208770" y="6237312"/>
            <a:ext cx="6819614" cy="338554"/>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In general, R is too large especially for humidity sensitive sensors.</a:t>
            </a:r>
            <a:endParaRPr lang="ja-JP" altLang="en-US" dirty="0"/>
          </a:p>
        </p:txBody>
      </p:sp>
    </p:spTree>
    <p:extLst>
      <p:ext uri="{BB962C8B-B14F-4D97-AF65-F5344CB8AC3E}">
        <p14:creationId xmlns:p14="http://schemas.microsoft.com/office/powerpoint/2010/main" val="15504876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ja-JP" sz="3200" dirty="0" smtClean="0"/>
              <a:t>Variational formulation of key analysis error</a:t>
            </a:r>
            <a:endParaRPr lang="ja-JP" altLang="en-US" sz="3200" dirty="0"/>
          </a:p>
        </p:txBody>
      </p:sp>
      <p:sp>
        <p:nvSpPr>
          <p:cNvPr id="181251" name="Rectangle 3"/>
          <p:cNvSpPr>
            <a:spLocks noChangeArrowheads="1"/>
          </p:cNvSpPr>
          <p:nvPr/>
        </p:nvSpPr>
        <p:spPr bwMode="auto">
          <a:xfrm>
            <a:off x="0" y="1341438"/>
            <a:ext cx="9144000" cy="215900"/>
          </a:xfrm>
          <a:prstGeom prst="rect">
            <a:avLst/>
          </a:prstGeom>
          <a:gradFill rotWithShape="1">
            <a:gsLst>
              <a:gs pos="0">
                <a:srgbClr val="0033CC"/>
              </a:gs>
              <a:gs pos="100000">
                <a:srgbClr val="0033CC">
                  <a:gamma/>
                  <a:tint val="0"/>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aphicFrame>
        <p:nvGraphicFramePr>
          <p:cNvPr id="181267" name="Object 19"/>
          <p:cNvGraphicFramePr>
            <a:graphicFrameLocks noChangeAspect="1"/>
          </p:cNvGraphicFramePr>
          <p:nvPr/>
        </p:nvGraphicFramePr>
        <p:xfrm>
          <a:off x="5435600" y="5287963"/>
          <a:ext cx="2084388" cy="406400"/>
        </p:xfrm>
        <a:graphic>
          <a:graphicData uri="http://schemas.openxmlformats.org/presentationml/2006/ole">
            <mc:AlternateContent xmlns:mc="http://schemas.openxmlformats.org/markup-compatibility/2006">
              <mc:Choice xmlns:v="urn:schemas-microsoft-com:vml" Requires="v">
                <p:oleObj spid="_x0000_s55551" name="数式" r:id="rId3" imgW="1041120" imgH="203040" progId="Equation.3">
                  <p:embed/>
                </p:oleObj>
              </mc:Choice>
              <mc:Fallback>
                <p:oleObj name="数式" r:id="rId3" imgW="10411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87963"/>
                        <a:ext cx="20843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68" name="Object 20"/>
          <p:cNvGraphicFramePr>
            <a:graphicFrameLocks noChangeAspect="1"/>
          </p:cNvGraphicFramePr>
          <p:nvPr>
            <p:extLst>
              <p:ext uri="{D42A27DB-BD31-4B8C-83A1-F6EECF244321}">
                <p14:modId xmlns:p14="http://schemas.microsoft.com/office/powerpoint/2010/main" val="2174476420"/>
              </p:ext>
            </p:extLst>
          </p:nvPr>
        </p:nvGraphicFramePr>
        <p:xfrm>
          <a:off x="1641475" y="1582738"/>
          <a:ext cx="4364038" cy="455612"/>
        </p:xfrm>
        <a:graphic>
          <a:graphicData uri="http://schemas.openxmlformats.org/presentationml/2006/ole">
            <mc:AlternateContent xmlns:mc="http://schemas.openxmlformats.org/markup-compatibility/2006">
              <mc:Choice xmlns:v="urn:schemas-microsoft-com:vml" Requires="v">
                <p:oleObj spid="_x0000_s55552" name="数式" r:id="rId5" imgW="2184120" imgH="228600" progId="Equation.3">
                  <p:embed/>
                </p:oleObj>
              </mc:Choice>
              <mc:Fallback>
                <p:oleObj name="数式" r:id="rId5" imgW="2184120" imgH="228600" progId="Equation.3">
                  <p:embed/>
                  <p:pic>
                    <p:nvPicPr>
                      <p:cNvPr id="0" name=""/>
                      <p:cNvPicPr>
                        <a:picLocks noChangeAspect="1" noChangeArrowheads="1"/>
                      </p:cNvPicPr>
                      <p:nvPr/>
                    </p:nvPicPr>
                    <p:blipFill>
                      <a:blip r:embed="rId6"/>
                      <a:srcRect/>
                      <a:stretch>
                        <a:fillRect/>
                      </a:stretch>
                    </p:blipFill>
                    <p:spPr bwMode="auto">
                      <a:xfrm>
                        <a:off x="1641475" y="1582738"/>
                        <a:ext cx="4364038"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69" name="Object 21"/>
          <p:cNvGraphicFramePr>
            <a:graphicFrameLocks noChangeAspect="1"/>
          </p:cNvGraphicFramePr>
          <p:nvPr>
            <p:extLst>
              <p:ext uri="{D42A27DB-BD31-4B8C-83A1-F6EECF244321}">
                <p14:modId xmlns:p14="http://schemas.microsoft.com/office/powerpoint/2010/main" val="4189545806"/>
              </p:ext>
            </p:extLst>
          </p:nvPr>
        </p:nvGraphicFramePr>
        <p:xfrm>
          <a:off x="1495088" y="2782677"/>
          <a:ext cx="4373562" cy="533400"/>
        </p:xfrm>
        <a:graphic>
          <a:graphicData uri="http://schemas.openxmlformats.org/presentationml/2006/ole">
            <mc:AlternateContent xmlns:mc="http://schemas.openxmlformats.org/markup-compatibility/2006">
              <mc:Choice xmlns:v="urn:schemas-microsoft-com:vml" Requires="v">
                <p:oleObj spid="_x0000_s55553" name="数式" r:id="rId7" imgW="2184120" imgH="266400" progId="Equation.3">
                  <p:embed/>
                </p:oleObj>
              </mc:Choice>
              <mc:Fallback>
                <p:oleObj name="数式" r:id="rId7" imgW="218412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088" y="2782677"/>
                        <a:ext cx="43735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72" name="Object 24"/>
          <p:cNvGraphicFramePr>
            <a:graphicFrameLocks noChangeAspect="1"/>
          </p:cNvGraphicFramePr>
          <p:nvPr/>
        </p:nvGraphicFramePr>
        <p:xfrm>
          <a:off x="1450975" y="3933825"/>
          <a:ext cx="2994025" cy="508000"/>
        </p:xfrm>
        <a:graphic>
          <a:graphicData uri="http://schemas.openxmlformats.org/presentationml/2006/ole">
            <mc:AlternateContent xmlns:mc="http://schemas.openxmlformats.org/markup-compatibility/2006">
              <mc:Choice xmlns:v="urn:schemas-microsoft-com:vml" Requires="v">
                <p:oleObj spid="_x0000_s55554" name="数式" r:id="rId9" imgW="1498320" imgH="253800" progId="Equation.3">
                  <p:embed/>
                </p:oleObj>
              </mc:Choice>
              <mc:Fallback>
                <p:oleObj name="数式" r:id="rId9" imgW="149832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0975" y="3933825"/>
                        <a:ext cx="29940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73" name="Object 25"/>
          <p:cNvGraphicFramePr>
            <a:graphicFrameLocks noChangeAspect="1"/>
          </p:cNvGraphicFramePr>
          <p:nvPr/>
        </p:nvGraphicFramePr>
        <p:xfrm>
          <a:off x="1171575" y="4868863"/>
          <a:ext cx="2997200" cy="482600"/>
        </p:xfrm>
        <a:graphic>
          <a:graphicData uri="http://schemas.openxmlformats.org/presentationml/2006/ole">
            <mc:AlternateContent xmlns:mc="http://schemas.openxmlformats.org/markup-compatibility/2006">
              <mc:Choice xmlns:v="urn:schemas-microsoft-com:vml" Requires="v">
                <p:oleObj spid="_x0000_s55555" name="数式" r:id="rId11" imgW="1498320" imgH="241200" progId="Equation.3">
                  <p:embed/>
                </p:oleObj>
              </mc:Choice>
              <mc:Fallback>
                <p:oleObj name="数式" r:id="rId11" imgW="149832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1575" y="4868863"/>
                        <a:ext cx="2997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74" name="Object 26"/>
          <p:cNvGraphicFramePr>
            <a:graphicFrameLocks noChangeAspect="1"/>
          </p:cNvGraphicFramePr>
          <p:nvPr/>
        </p:nvGraphicFramePr>
        <p:xfrm>
          <a:off x="1624013" y="5183188"/>
          <a:ext cx="2413000" cy="787400"/>
        </p:xfrm>
        <a:graphic>
          <a:graphicData uri="http://schemas.openxmlformats.org/presentationml/2006/ole">
            <mc:AlternateContent xmlns:mc="http://schemas.openxmlformats.org/markup-compatibility/2006">
              <mc:Choice xmlns:v="urn:schemas-microsoft-com:vml" Requires="v">
                <p:oleObj spid="_x0000_s55556" name="数式" r:id="rId13" imgW="1206360" imgH="393480" progId="Equation.3">
                  <p:embed/>
                </p:oleObj>
              </mc:Choice>
              <mc:Fallback>
                <p:oleObj name="数式" r:id="rId13" imgW="120636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24013" y="5183188"/>
                        <a:ext cx="24130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1275" name="Group 27"/>
          <p:cNvGrpSpPr>
            <a:grpSpLocks noChangeAspect="1"/>
          </p:cNvGrpSpPr>
          <p:nvPr/>
        </p:nvGrpSpPr>
        <p:grpSpPr bwMode="auto">
          <a:xfrm>
            <a:off x="7108825" y="2803525"/>
            <a:ext cx="1871663" cy="1692275"/>
            <a:chOff x="3107" y="1207"/>
            <a:chExt cx="2358" cy="2132"/>
          </a:xfrm>
        </p:grpSpPr>
        <p:grpSp>
          <p:nvGrpSpPr>
            <p:cNvPr id="181276" name="Group 28"/>
            <p:cNvGrpSpPr>
              <a:grpSpLocks noChangeAspect="1"/>
            </p:cNvGrpSpPr>
            <p:nvPr/>
          </p:nvGrpSpPr>
          <p:grpSpPr bwMode="auto">
            <a:xfrm>
              <a:off x="3107" y="1389"/>
              <a:ext cx="2358" cy="1678"/>
              <a:chOff x="3107" y="1389"/>
              <a:chExt cx="2358" cy="1678"/>
            </a:xfrm>
          </p:grpSpPr>
          <p:sp>
            <p:nvSpPr>
              <p:cNvPr id="181277" name="Oval 29"/>
              <p:cNvSpPr>
                <a:spLocks noChangeAspect="1" noChangeArrowheads="1"/>
              </p:cNvSpPr>
              <p:nvPr/>
            </p:nvSpPr>
            <p:spPr bwMode="auto">
              <a:xfrm>
                <a:off x="3379" y="1389"/>
                <a:ext cx="1814" cy="1678"/>
              </a:xfrm>
              <a:prstGeom prst="ellipse">
                <a:avLst/>
              </a:prstGeom>
              <a:solidFill>
                <a:srgbClr val="FFFFFF"/>
              </a:solidFill>
              <a:ln w="38100" algn="ctr">
                <a:solidFill>
                  <a:schemeClr val="bg2"/>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1278" name="Oval 30"/>
              <p:cNvSpPr>
                <a:spLocks noChangeAspect="1" noChangeArrowheads="1"/>
              </p:cNvSpPr>
              <p:nvPr/>
            </p:nvSpPr>
            <p:spPr bwMode="auto">
              <a:xfrm>
                <a:off x="3696" y="1706"/>
                <a:ext cx="1180" cy="1089"/>
              </a:xfrm>
              <a:prstGeom prst="ellipse">
                <a:avLst/>
              </a:prstGeom>
              <a:solidFill>
                <a:srgbClr val="FFFFFF"/>
              </a:solidFill>
              <a:ln w="38100" algn="ctr">
                <a:solidFill>
                  <a:schemeClr val="bg2"/>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1279" name="Oval 31"/>
              <p:cNvSpPr>
                <a:spLocks noChangeAspect="1" noChangeArrowheads="1"/>
              </p:cNvSpPr>
              <p:nvPr/>
            </p:nvSpPr>
            <p:spPr bwMode="auto">
              <a:xfrm>
                <a:off x="3942" y="1933"/>
                <a:ext cx="680" cy="635"/>
              </a:xfrm>
              <a:prstGeom prst="ellipse">
                <a:avLst/>
              </a:prstGeom>
              <a:solidFill>
                <a:srgbClr val="FFFFFF"/>
              </a:solidFill>
              <a:ln w="38100" algn="ctr">
                <a:solidFill>
                  <a:schemeClr val="bg2"/>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endParaRPr lang="ja-JP" altLang="en-US"/>
              </a:p>
            </p:txBody>
          </p:sp>
          <p:sp>
            <p:nvSpPr>
              <p:cNvPr id="181280" name="Line 32"/>
              <p:cNvSpPr>
                <a:spLocks noChangeAspect="1" noChangeShapeType="1"/>
              </p:cNvSpPr>
              <p:nvPr/>
            </p:nvSpPr>
            <p:spPr bwMode="auto">
              <a:xfrm>
                <a:off x="3107" y="2251"/>
                <a:ext cx="2358" cy="0"/>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1281" name="Line 33"/>
              <p:cNvSpPr>
                <a:spLocks noChangeAspect="1" noChangeShapeType="1"/>
              </p:cNvSpPr>
              <p:nvPr/>
            </p:nvSpPr>
            <p:spPr bwMode="auto">
              <a:xfrm flipH="1">
                <a:off x="4286" y="1797"/>
                <a:ext cx="590" cy="454"/>
              </a:xfrm>
              <a:prstGeom prst="line">
                <a:avLst/>
              </a:prstGeom>
              <a:noFill/>
              <a:ln w="3810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pSp>
        <p:sp>
          <p:nvSpPr>
            <p:cNvPr id="181282" name="Line 34"/>
            <p:cNvSpPr>
              <a:spLocks noChangeAspect="1" noChangeShapeType="1"/>
            </p:cNvSpPr>
            <p:nvPr/>
          </p:nvSpPr>
          <p:spPr bwMode="auto">
            <a:xfrm>
              <a:off x="4286" y="1207"/>
              <a:ext cx="0" cy="2132"/>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grpSp>
      <p:sp>
        <p:nvSpPr>
          <p:cNvPr id="181283" name="Text Box 35"/>
          <p:cNvSpPr txBox="1">
            <a:spLocks noChangeArrowheads="1"/>
          </p:cNvSpPr>
          <p:nvPr/>
        </p:nvSpPr>
        <p:spPr bwMode="auto">
          <a:xfrm>
            <a:off x="8386763" y="2492375"/>
            <a:ext cx="75723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600">
                <a:solidFill>
                  <a:schemeClr val="bg2"/>
                </a:solidFill>
              </a:rPr>
              <a:t>?</a:t>
            </a:r>
          </a:p>
        </p:txBody>
      </p:sp>
      <p:sp>
        <p:nvSpPr>
          <p:cNvPr id="181288" name="Text Box 40"/>
          <p:cNvSpPr txBox="1">
            <a:spLocks noChangeArrowheads="1"/>
          </p:cNvSpPr>
          <p:nvPr/>
        </p:nvSpPr>
        <p:spPr bwMode="auto">
          <a:xfrm>
            <a:off x="0" y="1557338"/>
            <a:ext cx="14033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smtClean="0"/>
              <a:t>Cost function</a:t>
            </a:r>
            <a:endParaRPr lang="ja-JP" altLang="en-US" dirty="0"/>
          </a:p>
        </p:txBody>
      </p:sp>
      <p:sp>
        <p:nvSpPr>
          <p:cNvPr id="181290" name="Text Box 42"/>
          <p:cNvSpPr txBox="1">
            <a:spLocks noChangeArrowheads="1"/>
          </p:cNvSpPr>
          <p:nvPr/>
        </p:nvSpPr>
        <p:spPr bwMode="auto">
          <a:xfrm>
            <a:off x="-1" y="2947988"/>
            <a:ext cx="12239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Analysis increment</a:t>
            </a:r>
            <a:endParaRPr lang="ja-JP" altLang="en-US" dirty="0"/>
          </a:p>
        </p:txBody>
      </p:sp>
      <p:sp>
        <p:nvSpPr>
          <p:cNvPr id="181291" name="Text Box 43"/>
          <p:cNvSpPr txBox="1">
            <a:spLocks noChangeArrowheads="1"/>
          </p:cNvSpPr>
          <p:nvPr/>
        </p:nvSpPr>
        <p:spPr bwMode="auto">
          <a:xfrm>
            <a:off x="1495088" y="3299044"/>
            <a:ext cx="564333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dirty="0" smtClean="0"/>
              <a:t>We can see the sensitivity analysis is an approximate of this optimization wit only once iteration.</a:t>
            </a:r>
            <a:endParaRPr lang="ja-JP" altLang="en-US" dirty="0"/>
          </a:p>
        </p:txBody>
      </p:sp>
      <p:sp>
        <p:nvSpPr>
          <p:cNvPr id="181292" name="Text Box 44"/>
          <p:cNvSpPr txBox="1">
            <a:spLocks noChangeArrowheads="1"/>
          </p:cNvSpPr>
          <p:nvPr/>
        </p:nvSpPr>
        <p:spPr bwMode="auto">
          <a:xfrm>
            <a:off x="0" y="4508500"/>
            <a:ext cx="45005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a:t>感度場による解析が解析解の良い近似となる条件</a:t>
            </a:r>
          </a:p>
        </p:txBody>
      </p:sp>
      <p:sp>
        <p:nvSpPr>
          <p:cNvPr id="181297" name="Text Box 49"/>
          <p:cNvSpPr txBox="1">
            <a:spLocks noChangeArrowheads="1"/>
          </p:cNvSpPr>
          <p:nvPr/>
        </p:nvSpPr>
        <p:spPr bwMode="auto">
          <a:xfrm>
            <a:off x="4859338" y="4437063"/>
            <a:ext cx="3600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a:t>これを満たす場合は</a:t>
            </a:r>
            <a:r>
              <a:rPr lang="en-US" altLang="ja-JP"/>
              <a:t>2</a:t>
            </a:r>
            <a:r>
              <a:rPr lang="ja-JP" altLang="en-US"/>
              <a:t>とおりある。</a:t>
            </a:r>
          </a:p>
        </p:txBody>
      </p:sp>
      <p:graphicFrame>
        <p:nvGraphicFramePr>
          <p:cNvPr id="181298" name="Object 50"/>
          <p:cNvGraphicFramePr>
            <a:graphicFrameLocks noChangeAspect="1"/>
          </p:cNvGraphicFramePr>
          <p:nvPr/>
        </p:nvGraphicFramePr>
        <p:xfrm>
          <a:off x="5389563" y="4724400"/>
          <a:ext cx="330200" cy="406400"/>
        </p:xfrm>
        <a:graphic>
          <a:graphicData uri="http://schemas.openxmlformats.org/presentationml/2006/ole">
            <mc:AlternateContent xmlns:mc="http://schemas.openxmlformats.org/markup-compatibility/2006">
              <mc:Choice xmlns:v="urn:schemas-microsoft-com:vml" Requires="v">
                <p:oleObj spid="_x0000_s55557" name="数式" r:id="rId15" imgW="164880" imgH="203040" progId="Equation.3">
                  <p:embed/>
                </p:oleObj>
              </mc:Choice>
              <mc:Fallback>
                <p:oleObj name="数式" r:id="rId15" imgW="16488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9563" y="4724400"/>
                        <a:ext cx="330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99" name="Text Box 51"/>
          <p:cNvSpPr txBox="1">
            <a:spLocks noChangeArrowheads="1"/>
          </p:cNvSpPr>
          <p:nvPr/>
        </p:nvSpPr>
        <p:spPr bwMode="auto">
          <a:xfrm>
            <a:off x="4932363" y="5359400"/>
            <a:ext cx="431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②</a:t>
            </a:r>
          </a:p>
        </p:txBody>
      </p:sp>
      <p:sp>
        <p:nvSpPr>
          <p:cNvPr id="181300" name="Text Box 52"/>
          <p:cNvSpPr txBox="1">
            <a:spLocks noChangeArrowheads="1"/>
          </p:cNvSpPr>
          <p:nvPr/>
        </p:nvSpPr>
        <p:spPr bwMode="auto">
          <a:xfrm>
            <a:off x="4932363" y="4724400"/>
            <a:ext cx="3603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a:t>①</a:t>
            </a:r>
          </a:p>
        </p:txBody>
      </p:sp>
      <p:sp>
        <p:nvSpPr>
          <p:cNvPr id="181301" name="Text Box 53"/>
          <p:cNvSpPr txBox="1">
            <a:spLocks noChangeArrowheads="1"/>
          </p:cNvSpPr>
          <p:nvPr/>
        </p:nvSpPr>
        <p:spPr bwMode="auto">
          <a:xfrm>
            <a:off x="5795963" y="4724400"/>
            <a:ext cx="25923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a:t>が</a:t>
            </a:r>
            <a:r>
              <a:rPr lang="en-US" altLang="ja-JP" b="1"/>
              <a:t>M</a:t>
            </a:r>
            <a:r>
              <a:rPr lang="ja-JP" altLang="en-US"/>
              <a:t>の特異値</a:t>
            </a:r>
            <a:r>
              <a:rPr lang="en-US" altLang="ja-JP"/>
              <a:t>1/a</a:t>
            </a:r>
            <a:r>
              <a:rPr lang="ja-JP" altLang="en-US"/>
              <a:t>に属する特異ベクトルである。</a:t>
            </a:r>
          </a:p>
        </p:txBody>
      </p:sp>
      <p:sp>
        <p:nvSpPr>
          <p:cNvPr id="181302" name="Text Box 54"/>
          <p:cNvSpPr txBox="1">
            <a:spLocks noChangeArrowheads="1"/>
          </p:cNvSpPr>
          <p:nvPr/>
        </p:nvSpPr>
        <p:spPr bwMode="auto">
          <a:xfrm>
            <a:off x="2771775" y="6092825"/>
            <a:ext cx="52562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①</a:t>
            </a:r>
            <a:r>
              <a:rPr lang="ja-JP" altLang="en-US"/>
              <a:t>は任意の摂動が特異値</a:t>
            </a:r>
            <a:r>
              <a:rPr lang="en-US" altLang="ja-JP"/>
              <a:t>-a</a:t>
            </a:r>
            <a:r>
              <a:rPr lang="ja-JP" altLang="en-US"/>
              <a:t>で発展することを意味する。少なくとも，変数変換をしない場合は物理的にありえない。</a:t>
            </a:r>
          </a:p>
        </p:txBody>
      </p:sp>
      <p:sp>
        <p:nvSpPr>
          <p:cNvPr id="181305" name="Text Box 57"/>
          <p:cNvSpPr txBox="1">
            <a:spLocks noChangeArrowheads="1"/>
          </p:cNvSpPr>
          <p:nvPr/>
        </p:nvSpPr>
        <p:spPr bwMode="auto">
          <a:xfrm>
            <a:off x="2760785" y="2614832"/>
            <a:ext cx="61928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b="1" dirty="0"/>
              <a:t>M:</a:t>
            </a:r>
            <a:r>
              <a:rPr lang="en-US" altLang="ja-JP" dirty="0"/>
              <a:t> </a:t>
            </a:r>
            <a:r>
              <a:rPr lang="en-US" altLang="ja-JP" dirty="0" smtClean="0"/>
              <a:t>TL model, </a:t>
            </a:r>
            <a:r>
              <a:rPr lang="en-US" altLang="ja-JP" dirty="0" err="1" smtClean="0"/>
              <a:t>δ</a:t>
            </a:r>
            <a:r>
              <a:rPr lang="en-US" altLang="ja-JP" b="1" dirty="0" err="1" smtClean="0"/>
              <a:t>x</a:t>
            </a:r>
            <a:r>
              <a:rPr lang="ja-JP" altLang="en-US" dirty="0" smtClean="0"/>
              <a:t>：</a:t>
            </a:r>
            <a:r>
              <a:rPr lang="en-US" altLang="ja-JP" dirty="0" smtClean="0"/>
              <a:t>analysis increment vector, </a:t>
            </a:r>
            <a:r>
              <a:rPr lang="en-US" altLang="ja-JP" b="1" dirty="0" smtClean="0"/>
              <a:t>A</a:t>
            </a:r>
            <a:r>
              <a:rPr lang="en-US" altLang="ja-JP" dirty="0" smtClean="0"/>
              <a:t>: error covariance matrix of these information</a:t>
            </a:r>
            <a:r>
              <a:rPr lang="ja-JP" altLang="en-US" dirty="0" smtClean="0"/>
              <a:t> </a:t>
            </a:r>
            <a:endParaRPr lang="ja-JP" altLang="en-US" dirty="0"/>
          </a:p>
        </p:txBody>
      </p:sp>
      <p:sp>
        <p:nvSpPr>
          <p:cNvPr id="181306" name="AutoShape 58"/>
          <p:cNvSpPr>
            <a:spLocks noChangeArrowheads="1"/>
          </p:cNvSpPr>
          <p:nvPr/>
        </p:nvSpPr>
        <p:spPr bwMode="auto">
          <a:xfrm>
            <a:off x="179388" y="2060575"/>
            <a:ext cx="504825" cy="792163"/>
          </a:xfrm>
          <a:prstGeom prst="downArrow">
            <a:avLst>
              <a:gd name="adj1" fmla="val 50000"/>
              <a:gd name="adj2" fmla="val 39230"/>
            </a:avLst>
          </a:prstGeom>
          <a:solidFill>
            <a:srgbClr val="0033CC"/>
          </a:solidFill>
          <a:ln w="38100" algn="ctr">
            <a:solidFill>
              <a:srgbClr val="0033CC"/>
            </a:solidFill>
            <a:miter lim="800000"/>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endParaRPr lang="ja-JP" altLang="en-US"/>
          </a:p>
        </p:txBody>
      </p:sp>
      <p:sp>
        <p:nvSpPr>
          <p:cNvPr id="181307" name="Text Box 59"/>
          <p:cNvSpPr txBox="1">
            <a:spLocks noChangeArrowheads="1"/>
          </p:cNvSpPr>
          <p:nvPr/>
        </p:nvSpPr>
        <p:spPr bwMode="auto">
          <a:xfrm>
            <a:off x="684213" y="2060575"/>
            <a:ext cx="1079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smtClean="0"/>
              <a:t>Minimize J(</a:t>
            </a:r>
            <a:r>
              <a:rPr lang="en-US" altLang="ja-JP" dirty="0" err="1" smtClean="0"/>
              <a:t>δ</a:t>
            </a:r>
            <a:r>
              <a:rPr lang="en-US" altLang="ja-JP" b="1" dirty="0" err="1" smtClean="0"/>
              <a:t>x</a:t>
            </a:r>
            <a:r>
              <a:rPr lang="en-US" altLang="ja-JP" b="1" dirty="0" smtClean="0"/>
              <a:t>)</a:t>
            </a:r>
            <a:endParaRPr lang="en-US" altLang="ja-JP" b="1" dirty="0"/>
          </a:p>
        </p:txBody>
      </p:sp>
      <p:sp>
        <p:nvSpPr>
          <p:cNvPr id="181309" name="Text Box 61"/>
          <p:cNvSpPr txBox="1">
            <a:spLocks noChangeArrowheads="1"/>
          </p:cNvSpPr>
          <p:nvPr/>
        </p:nvSpPr>
        <p:spPr bwMode="auto">
          <a:xfrm>
            <a:off x="7102300" y="1565509"/>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bg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dirty="0" err="1"/>
              <a:t>Klinker</a:t>
            </a:r>
            <a:r>
              <a:rPr lang="en-US" altLang="ja-JP" dirty="0"/>
              <a:t> et al 1998</a:t>
            </a:r>
          </a:p>
        </p:txBody>
      </p:sp>
      <p:graphicFrame>
        <p:nvGraphicFramePr>
          <p:cNvPr id="35" name="Object 20"/>
          <p:cNvGraphicFramePr>
            <a:graphicFrameLocks noChangeAspect="1"/>
          </p:cNvGraphicFramePr>
          <p:nvPr>
            <p:extLst>
              <p:ext uri="{D42A27DB-BD31-4B8C-83A1-F6EECF244321}">
                <p14:modId xmlns:p14="http://schemas.microsoft.com/office/powerpoint/2010/main" val="2125011421"/>
              </p:ext>
            </p:extLst>
          </p:nvPr>
        </p:nvGraphicFramePr>
        <p:xfrm>
          <a:off x="2317807" y="2154415"/>
          <a:ext cx="4324320" cy="380700"/>
        </p:xfrm>
        <a:graphic>
          <a:graphicData uri="http://schemas.openxmlformats.org/presentationml/2006/ole">
            <mc:AlternateContent xmlns:mc="http://schemas.openxmlformats.org/markup-compatibility/2006">
              <mc:Choice xmlns:v="urn:schemas-microsoft-com:vml" Requires="v">
                <p:oleObj spid="_x0000_s55558" name="数式" r:id="rId17" imgW="2882880" imgH="253800" progId="Equation.3">
                  <p:embed/>
                </p:oleObj>
              </mc:Choice>
              <mc:Fallback>
                <p:oleObj name="数式" r:id="rId17" imgW="2882880" imgH="253800" progId="Equation.3">
                  <p:embed/>
                  <p:pic>
                    <p:nvPicPr>
                      <p:cNvPr id="0" name=""/>
                      <p:cNvPicPr>
                        <a:picLocks noChangeAspect="1" noChangeArrowheads="1"/>
                      </p:cNvPicPr>
                      <p:nvPr/>
                    </p:nvPicPr>
                    <p:blipFill>
                      <a:blip r:embed="rId18"/>
                      <a:srcRect/>
                      <a:stretch>
                        <a:fillRect/>
                      </a:stretch>
                    </p:blipFill>
                    <p:spPr bwMode="auto">
                      <a:xfrm>
                        <a:off x="2317807" y="2154415"/>
                        <a:ext cx="4324320" cy="38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テキスト ボックス 1"/>
          <p:cNvSpPr txBox="1"/>
          <p:nvPr/>
        </p:nvSpPr>
        <p:spPr>
          <a:xfrm>
            <a:off x="1691680" y="2154415"/>
            <a:ext cx="936104" cy="337960"/>
          </a:xfrm>
          <a:prstGeom prst="rect">
            <a:avLst/>
          </a:prstGeom>
          <a:noFill/>
        </p:spPr>
        <p:txBody>
          <a:bodyPr wrap="square" rtlCol="0">
            <a:spAutoFit/>
          </a:bodyPr>
          <a:lstStyle/>
          <a:p>
            <a:r>
              <a:rPr kumimoji="1" lang="en-US" altLang="ja-JP" dirty="0" smtClean="0"/>
              <a:t>Here, </a:t>
            </a:r>
            <a:endParaRPr kumimoji="1" lang="ja-JP" altLang="en-US" dirty="0"/>
          </a:p>
        </p:txBody>
      </p:sp>
    </p:spTree>
    <p:extLst>
      <p:ext uri="{BB962C8B-B14F-4D97-AF65-F5344CB8AC3E}">
        <p14:creationId xmlns:p14="http://schemas.microsoft.com/office/powerpoint/2010/main" val="2358191513"/>
      </p:ext>
    </p:extLst>
  </p:cSld>
  <p:clrMapOvr>
    <a:masterClrMapping/>
  </p:clrMapOvr>
  <mc:AlternateContent xmlns:mc="http://schemas.openxmlformats.org/markup-compatibility/2006" xmlns:p14="http://schemas.microsoft.com/office/powerpoint/2010/main">
    <mc:Choice Requires="p14">
      <p:transition spd="slow" p14:dur="2000" advTm="9157"/>
    </mc:Choice>
    <mc:Fallback xmlns="">
      <p:transition spd="slow" advTm="9157"/>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99314"/>
      </p:ext>
    </p:extLst>
  </p:cSld>
  <p:clrMapOvr>
    <a:masterClrMapping/>
  </p:clrMapOvr>
  <mc:AlternateContent xmlns:mc="http://schemas.openxmlformats.org/markup-compatibility/2006" xmlns:p14="http://schemas.microsoft.com/office/powerpoint/2010/main">
    <mc:Choice Requires="p14">
      <p:transition spd="slow" p14:dur="2000" advTm="14714"/>
    </mc:Choice>
    <mc:Fallback xmlns="">
      <p:transition spd="slow" advTm="1471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366838"/>
            <a:ext cx="593090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EB088EE1-5C21-4101-9DDA-2A644BDBEF55}" type="slidenum">
              <a:rPr lang="en-US" altLang="ja-JP" sz="1400" smtClean="0"/>
              <a:pPr eaLnBrk="1" hangingPunct="1"/>
              <a:t>8</a:t>
            </a:fld>
            <a:endParaRPr lang="en-US" altLang="ja-JP" sz="1400" smtClean="0"/>
          </a:p>
        </p:txBody>
      </p:sp>
      <p:sp>
        <p:nvSpPr>
          <p:cNvPr id="10244"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45"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4">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46" name="Rectangle 14"/>
          <p:cNvSpPr>
            <a:spLocks noGrp="1" noChangeArrowheads="1"/>
          </p:cNvSpPr>
          <p:nvPr>
            <p:ph type="title"/>
          </p:nvPr>
        </p:nvSpPr>
        <p:spPr/>
        <p:txBody>
          <a:bodyPr/>
          <a:lstStyle/>
          <a:p>
            <a:pPr eaLnBrk="1" hangingPunct="1"/>
            <a:r>
              <a:rPr lang="en-US" altLang="ja-JP" sz="3600" smtClean="0"/>
              <a:t>TL-based method</a:t>
            </a:r>
          </a:p>
        </p:txBody>
      </p:sp>
      <p:sp>
        <p:nvSpPr>
          <p:cNvPr id="10247"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0248"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49"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0"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1"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2"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3"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4"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5"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0256" name="正方形/長方形 4"/>
          <p:cNvSpPr>
            <a:spLocks noChangeArrowheads="1"/>
          </p:cNvSpPr>
          <p:nvPr/>
        </p:nvSpPr>
        <p:spPr bwMode="auto">
          <a:xfrm>
            <a:off x="611188" y="5449888"/>
            <a:ext cx="7777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GB" altLang="ja-JP">
                <a:latin typeface="Times New Roman" pitchFamily="18" charset="0"/>
                <a:ea typeface="ＭＳ Ｐ明朝" pitchFamily="18" charset="-128"/>
                <a:cs typeface="Times New Roman" pitchFamily="18" charset="0"/>
              </a:rPr>
              <a:t>This figure shows the CNV-PIV and the TBB-PIV for VarBC</a:t>
            </a:r>
            <a:r>
              <a:rPr lang="en-GB" altLang="ja-JP">
                <a:latin typeface="Times New Roman" pitchFamily="18" charset="0"/>
                <a:cs typeface="Times New Roman" pitchFamily="18" charset="0"/>
              </a:rPr>
              <a:t> (variational bias correction)</a:t>
            </a:r>
            <a:r>
              <a:rPr lang="en-GB" altLang="ja-JP">
                <a:latin typeface="Times New Roman" pitchFamily="18" charset="0"/>
                <a:ea typeface="ＭＳ Ｐ明朝" pitchFamily="18" charset="-128"/>
              </a:rPr>
              <a:t> variables of the AMSU-A sensor of the NOAA16 satellite. </a:t>
            </a:r>
          </a:p>
          <a:p>
            <a:pPr marL="342900" indent="-342900" algn="just">
              <a:buFont typeface="Arial" charset="0"/>
              <a:buChar char="•"/>
            </a:pPr>
            <a:r>
              <a:rPr lang="en-GB" altLang="ja-JP">
                <a:latin typeface="Times New Roman" pitchFamily="18" charset="0"/>
                <a:ea typeface="ＭＳ Ｐ明朝" pitchFamily="18" charset="-128"/>
              </a:rPr>
              <a:t>We can find finite contribution from the CNV. </a:t>
            </a:r>
          </a:p>
          <a:p>
            <a:pPr marL="342900" indent="-342900" algn="just">
              <a:buFont typeface="Arial" charset="0"/>
              <a:buChar char="•"/>
            </a:pPr>
            <a:r>
              <a:rPr lang="en-GB" altLang="ja-JP">
                <a:latin typeface="Times New Roman" pitchFamily="18" charset="0"/>
                <a:ea typeface="ＭＳ Ｐ明朝" pitchFamily="18" charset="-128"/>
              </a:rPr>
              <a:t>This result suggests the existence of a stability effect of the CNV for the VarBC variables (Auligné et al., 2007) at least qualitatively. </a:t>
            </a:r>
            <a:endParaRPr lang="en-GB" altLang="ja-JP">
              <a:latin typeface="Times New Roman" pitchFamily="18" charset="0"/>
              <a:cs typeface="Times New Roman" pitchFamily="18" charset="0"/>
            </a:endParaRPr>
          </a:p>
        </p:txBody>
      </p:sp>
    </p:spTree>
    <p:extLst>
      <p:ext uri="{BB962C8B-B14F-4D97-AF65-F5344CB8AC3E}">
        <p14:creationId xmlns:p14="http://schemas.microsoft.com/office/powerpoint/2010/main" val="2606691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710045"/>
      </p:ext>
    </p:extLst>
  </p:cSld>
  <p:clrMapOvr>
    <a:masterClrMapping/>
  </p:clrMapOvr>
  <mc:AlternateContent xmlns:mc="http://schemas.openxmlformats.org/markup-compatibility/2006" xmlns:p14="http://schemas.microsoft.com/office/powerpoint/2010/main">
    <mc:Choice Requires="p14">
      <p:transition spd="slow" p14:dur="2000" advTm="1222"/>
    </mc:Choice>
    <mc:Fallback xmlns="">
      <p:transition spd="slow" advTm="1222"/>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6421"/>
      </p:ext>
    </p:extLst>
  </p:cSld>
  <p:clrMapOvr>
    <a:masterClrMapping/>
  </p:clrMapOvr>
  <mc:AlternateContent xmlns:mc="http://schemas.openxmlformats.org/markup-compatibility/2006" xmlns:p14="http://schemas.microsoft.com/office/powerpoint/2010/main">
    <mc:Choice Requires="p14">
      <p:transition spd="slow" p14:dur="2000" advTm="1345"/>
    </mc:Choice>
    <mc:Fallback xmlns="">
      <p:transition spd="slow" advTm="1345"/>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056768"/>
      </p:ext>
    </p:extLst>
  </p:cSld>
  <p:clrMapOvr>
    <a:masterClrMapping/>
  </p:clrMapOvr>
  <mc:AlternateContent xmlns:mc="http://schemas.openxmlformats.org/markup-compatibility/2006" xmlns:p14="http://schemas.microsoft.com/office/powerpoint/2010/main">
    <mc:Choice Requires="p14">
      <p:transition spd="slow" p14:dur="2000" advTm="798"/>
    </mc:Choice>
    <mc:Fallback xmlns="">
      <p:transition spd="slow" advTm="798"/>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199979"/>
      </p:ext>
    </p:extLst>
  </p:cSld>
  <p:clrMapOvr>
    <a:masterClrMapping/>
  </p:clrMapOvr>
  <mc:AlternateContent xmlns:mc="http://schemas.openxmlformats.org/markup-compatibility/2006" xmlns:p14="http://schemas.microsoft.com/office/powerpoint/2010/main">
    <mc:Choice Requires="p14">
      <p:transition spd="slow" p14:dur="2000" advTm="1317"/>
    </mc:Choice>
    <mc:Fallback xmlns="">
      <p:transition spd="slow" advTm="1317"/>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110886"/>
      </p:ext>
    </p:extLst>
  </p:cSld>
  <p:clrMapOvr>
    <a:masterClrMapping/>
  </p:clrMapOvr>
  <mc:AlternateContent xmlns:mc="http://schemas.openxmlformats.org/markup-compatibility/2006" xmlns:p14="http://schemas.microsoft.com/office/powerpoint/2010/main">
    <mc:Choice Requires="p14">
      <p:transition spd="slow" p14:dur="2000" advTm="1064"/>
    </mc:Choice>
    <mc:Fallback xmlns="">
      <p:transition spd="slow" advTm="1064"/>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70398"/>
      </p:ext>
    </p:extLst>
  </p:cSld>
  <p:clrMapOvr>
    <a:masterClrMapping/>
  </p:clrMapOvr>
  <mc:AlternateContent xmlns:mc="http://schemas.openxmlformats.org/markup-compatibility/2006" xmlns:p14="http://schemas.microsoft.com/office/powerpoint/2010/main">
    <mc:Choice Requires="p14">
      <p:transition spd="slow" p14:dur="2000" advTm="675"/>
    </mc:Choice>
    <mc:Fallback xmlns="">
      <p:transition spd="slow" advTm="675"/>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85983"/>
      </p:ext>
    </p:extLst>
  </p:cSld>
  <p:clrMapOvr>
    <a:masterClrMapping/>
  </p:clrMapOvr>
  <mc:AlternateContent xmlns:mc="http://schemas.openxmlformats.org/markup-compatibility/2006" xmlns:p14="http://schemas.microsoft.com/office/powerpoint/2010/main">
    <mc:Choice Requires="p14">
      <p:transition spd="slow" p14:dur="2000" advTm="601"/>
    </mc:Choice>
    <mc:Fallback xmlns="">
      <p:transition spd="slow" advTm="601"/>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376865"/>
      </p:ext>
    </p:extLst>
  </p:cSld>
  <p:clrMapOvr>
    <a:masterClrMapping/>
  </p:clrMapOvr>
  <mc:AlternateContent xmlns:mc="http://schemas.openxmlformats.org/markup-compatibility/2006" xmlns:p14="http://schemas.microsoft.com/office/powerpoint/2010/main">
    <mc:Choice Requires="p14">
      <p:transition spd="slow" p14:dur="2000" advTm="586"/>
    </mc:Choice>
    <mc:Fallback xmlns="">
      <p:transition spd="slow" advTm="586"/>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696299"/>
      </p:ext>
    </p:extLst>
  </p:cSld>
  <p:clrMapOvr>
    <a:masterClrMapping/>
  </p:clrMapOvr>
  <mc:AlternateContent xmlns:mc="http://schemas.openxmlformats.org/markup-compatibility/2006" xmlns:p14="http://schemas.microsoft.com/office/powerpoint/2010/main">
    <mc:Choice Requires="p14">
      <p:transition spd="slow" p14:dur="2000" advTm="817"/>
    </mc:Choice>
    <mc:Fallback xmlns="">
      <p:transition spd="slow" advTm="817"/>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501676"/>
      </p:ext>
    </p:extLst>
  </p:cSld>
  <p:clrMapOvr>
    <a:masterClrMapping/>
  </p:clrMapOvr>
  <mc:AlternateContent xmlns:mc="http://schemas.openxmlformats.org/markup-compatibility/2006" xmlns:p14="http://schemas.microsoft.com/office/powerpoint/2010/main">
    <mc:Choice Requires="p14">
      <p:transition spd="slow" p14:dur="2000" advTm="681"/>
    </mc:Choice>
    <mc:Fallback xmlns="">
      <p:transition spd="slow" advTm="6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779549" y="1624230"/>
            <a:ext cx="7542584" cy="507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スライド番号プレースホルダー 5"/>
          <p:cNvSpPr>
            <a:spLocks noGrp="1"/>
          </p:cNvSpPr>
          <p:nvPr>
            <p:ph type="sldNum" sz="quarter" idx="12"/>
          </p:nvPr>
        </p:nvSpPr>
        <p:spPr>
          <a:noFill/>
        </p:spPr>
        <p:txBody>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fld id="{413EFF11-C279-4626-B87C-859FFAED7316}" type="slidenum">
              <a:rPr lang="en-US" altLang="ja-JP" sz="1400" smtClean="0"/>
              <a:pPr eaLnBrk="1" hangingPunct="1"/>
              <a:t>9</a:t>
            </a:fld>
            <a:endParaRPr lang="en-US" altLang="ja-JP" sz="1400" smtClean="0"/>
          </a:p>
        </p:txBody>
      </p:sp>
      <p:sp>
        <p:nvSpPr>
          <p:cNvPr id="11268" name="Rectangle 2"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5">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lstStyle/>
          <a:p>
            <a:pPr eaLnBrk="1" hangingPunct="1"/>
            <a:r>
              <a:rPr lang="en-US" altLang="ja-JP" sz="3600" smtClean="0"/>
              <a:t>TL-based method</a:t>
            </a:r>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8" name="テキスト ボックス 17"/>
          <p:cNvSpPr txBox="1"/>
          <p:nvPr/>
        </p:nvSpPr>
        <p:spPr>
          <a:xfrm>
            <a:off x="6732240" y="6550897"/>
            <a:ext cx="2411760" cy="338554"/>
          </a:xfrm>
          <a:prstGeom prst="rect">
            <a:avLst/>
          </a:prstGeom>
          <a:noFill/>
        </p:spPr>
        <p:txBody>
          <a:bodyPr wrap="square" rtlCol="0">
            <a:spAutoFit/>
          </a:bodyPr>
          <a:lstStyle/>
          <a:p>
            <a:r>
              <a:rPr kumimoji="1" lang="en-US" altLang="ja-JP" dirty="0" smtClean="0"/>
              <a:t>Ishibashi (2011) QJRMS</a:t>
            </a:r>
            <a:endParaRPr kumimoji="1" lang="ja-JP" altLang="en-US" dirty="0"/>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 name="円/楕円 1"/>
          <p:cNvSpPr/>
          <p:nvPr/>
        </p:nvSpPr>
        <p:spPr>
          <a:xfrm>
            <a:off x="1475656" y="3155455"/>
            <a:ext cx="1440160" cy="1785713"/>
          </a:xfrm>
          <a:prstGeom prst="ellipse">
            <a:avLst/>
          </a:prstGeom>
          <a:ln w="38100">
            <a:solidFill>
              <a:srgbClr val="FF0000"/>
            </a:solidFill>
          </a:ln>
        </p:spPr>
        <p:txBody>
          <a:bodyPr rtlCol="0" anchor="ctr"/>
          <a:lstStyle/>
          <a:p>
            <a:pPr algn="ctr"/>
            <a:endParaRPr kumimoji="1" lang="ja-JP" altLang="en-US"/>
          </a:p>
        </p:txBody>
      </p:sp>
      <p:sp>
        <p:nvSpPr>
          <p:cNvPr id="20" name="円/楕円 19"/>
          <p:cNvSpPr/>
          <p:nvPr/>
        </p:nvSpPr>
        <p:spPr>
          <a:xfrm>
            <a:off x="5796136" y="3155455"/>
            <a:ext cx="2790564" cy="2016224"/>
          </a:xfrm>
          <a:prstGeom prst="ellipse">
            <a:avLst/>
          </a:prstGeom>
          <a:ln w="38100">
            <a:solidFill>
              <a:srgbClr val="FF0000"/>
            </a:solidFill>
          </a:ln>
        </p:spPr>
        <p:txBody>
          <a:bodyPr rtlCol="0" anchor="ctr"/>
          <a:lstStyle/>
          <a:p>
            <a:pPr algn="ctr"/>
            <a:endParaRPr kumimoji="1" lang="ja-JP" altLang="en-US"/>
          </a:p>
        </p:txBody>
      </p:sp>
    </p:spTree>
    <p:extLst>
      <p:ext uri="{BB962C8B-B14F-4D97-AF65-F5344CB8AC3E}">
        <p14:creationId xmlns:p14="http://schemas.microsoft.com/office/powerpoint/2010/main" val="26420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012526"/>
      </p:ext>
    </p:extLst>
  </p:cSld>
  <p:clrMapOvr>
    <a:masterClrMapping/>
  </p:clrMapOvr>
  <mc:AlternateContent xmlns:mc="http://schemas.openxmlformats.org/markup-compatibility/2006" xmlns:p14="http://schemas.microsoft.com/office/powerpoint/2010/main">
    <mc:Choice Requires="p14">
      <p:transition spd="slow" p14:dur="2000" advTm="628"/>
    </mc:Choice>
    <mc:Fallback xmlns="">
      <p:transition spd="slow" advTm="628"/>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184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47091"/>
      </p:ext>
    </p:extLst>
  </p:cSld>
  <p:clrMapOvr>
    <a:masterClrMapping/>
  </p:clrMapOvr>
  <mc:AlternateContent xmlns:mc="http://schemas.openxmlformats.org/markup-compatibility/2006" xmlns:p14="http://schemas.microsoft.com/office/powerpoint/2010/main">
    <mc:Choice Requires="p14">
      <p:transition spd="slow" p14:dur="2000" advTm="728"/>
    </mc:Choice>
    <mc:Fallback xmlns="">
      <p:transition spd="slow" advTm="728"/>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SONDE</a:t>
            </a:r>
            <a:endParaRPr kumimoji="1" lang="ja-JP" altLang="en-US" dirty="0"/>
          </a:p>
        </p:txBody>
      </p:sp>
      <p:sp>
        <p:nvSpPr>
          <p:cNvPr id="3" name="テキスト プレースホルダー 2"/>
          <p:cNvSpPr>
            <a:spLocks noGrp="1"/>
          </p:cNvSpPr>
          <p:nvPr>
            <p:ph type="body"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406525"/>
            <a:ext cx="7419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438275"/>
            <a:ext cx="74771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258044"/>
      </p:ext>
    </p:extLst>
  </p:cSld>
  <p:clrMapOvr>
    <a:masterClrMapping/>
  </p:clrMapOvr>
  <mc:AlternateContent xmlns:mc="http://schemas.openxmlformats.org/markup-compatibility/2006" xmlns:p14="http://schemas.microsoft.com/office/powerpoint/2010/main">
    <mc:Choice Requires="p14">
      <p:transition spd="slow" p14:dur="2000" advTm="5625"/>
    </mc:Choice>
    <mc:Fallback xmlns="">
      <p:transition spd="slow" advTm="5625"/>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COSMIC</a:t>
            </a:r>
            <a:endParaRPr kumimoji="1" lang="ja-JP" altLang="en-US" dirty="0"/>
          </a:p>
        </p:txBody>
      </p:sp>
      <p:sp>
        <p:nvSpPr>
          <p:cNvPr id="3" name="テキスト プレースホルダー 2"/>
          <p:cNvSpPr>
            <a:spLocks noGrp="1"/>
          </p:cNvSpPr>
          <p:nvPr>
            <p:ph type="body"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395413"/>
            <a:ext cx="73628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594040"/>
      </p:ext>
    </p:extLst>
  </p:cSld>
  <p:clrMapOvr>
    <a:masterClrMapping/>
  </p:clrMapOvr>
  <mc:AlternateContent xmlns:mc="http://schemas.openxmlformats.org/markup-compatibility/2006" xmlns:p14="http://schemas.microsoft.com/office/powerpoint/2010/main">
    <mc:Choice Requires="p14">
      <p:transition spd="slow" p14:dur="2000" advTm="783"/>
    </mc:Choice>
    <mc:Fallback xmlns="">
      <p:transition spd="slow" advTm="783"/>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6"/>
          <p:cNvSpPr>
            <a:spLocks noGrp="1" noChangeArrowheads="1"/>
          </p:cNvSpPr>
          <p:nvPr>
            <p:ph type="body" idx="1"/>
          </p:nvPr>
        </p:nvSpPr>
        <p:spPr>
          <a:xfrm>
            <a:off x="468313" y="1557338"/>
            <a:ext cx="8229600" cy="4824412"/>
          </a:xfrm>
        </p:spPr>
        <p:txBody>
          <a:bodyPr/>
          <a:lstStyle/>
          <a:p>
            <a:pPr eaLnBrk="1" hangingPunct="1">
              <a:lnSpc>
                <a:spcPct val="90000"/>
              </a:lnSpc>
              <a:spcBef>
                <a:spcPct val="50000"/>
              </a:spcBef>
            </a:pPr>
            <a:r>
              <a:rPr lang="en-US" altLang="ja-JP" sz="1800" smtClean="0"/>
              <a:t>Theoretical relationships;</a:t>
            </a:r>
          </a:p>
          <a:p>
            <a:pPr eaLnBrk="1" hangingPunct="1">
              <a:lnSpc>
                <a:spcPct val="90000"/>
              </a:lnSpc>
              <a:spcBef>
                <a:spcPct val="50000"/>
              </a:spcBef>
            </a:pPr>
            <a:endParaRPr lang="en-US" altLang="ja-JP" sz="1800" smtClean="0"/>
          </a:p>
          <a:p>
            <a:pPr eaLnBrk="1" hangingPunct="1">
              <a:lnSpc>
                <a:spcPct val="90000"/>
              </a:lnSpc>
              <a:spcBef>
                <a:spcPct val="50000"/>
              </a:spcBef>
            </a:pPr>
            <a:endParaRPr lang="en-US" altLang="ja-JP" sz="1800" smtClean="0"/>
          </a:p>
          <a:p>
            <a:pPr lvl="1" eaLnBrk="1" hangingPunct="1">
              <a:lnSpc>
                <a:spcPct val="90000"/>
              </a:lnSpc>
              <a:spcBef>
                <a:spcPct val="50000"/>
              </a:spcBef>
              <a:buFontTx/>
              <a:buNone/>
            </a:pPr>
            <a:r>
              <a:rPr lang="en-US" altLang="ja-JP" sz="1800" smtClean="0"/>
              <a:t>Where, Jo and Jb are observation term, and background term of cost function, respectively</a:t>
            </a:r>
          </a:p>
          <a:p>
            <a:pPr eaLnBrk="1" hangingPunct="1">
              <a:lnSpc>
                <a:spcPct val="90000"/>
              </a:lnSpc>
              <a:spcBef>
                <a:spcPct val="50000"/>
              </a:spcBef>
            </a:pPr>
            <a:r>
              <a:rPr lang="en-US" altLang="ja-JP" sz="1800" smtClean="0"/>
              <a:t>In real DASs, these relation ships are generally not satisfied because error covariance matrices using in the DASs are different from true ones.</a:t>
            </a:r>
          </a:p>
          <a:p>
            <a:pPr eaLnBrk="1" hangingPunct="1">
              <a:lnSpc>
                <a:spcPct val="90000"/>
              </a:lnSpc>
            </a:pPr>
            <a:endParaRPr lang="en-US" altLang="ja-JP" sz="1800" smtClean="0"/>
          </a:p>
          <a:p>
            <a:pPr eaLnBrk="1" hangingPunct="1">
              <a:lnSpc>
                <a:spcPct val="90000"/>
              </a:lnSpc>
            </a:pPr>
            <a:r>
              <a:rPr lang="en-US" altLang="ja-JP" sz="1800" smtClean="0"/>
              <a:t>DIC tunes </a:t>
            </a:r>
            <a:r>
              <a:rPr lang="en-US" altLang="ja-JP" sz="1800" b="1" smtClean="0"/>
              <a:t>B</a:t>
            </a:r>
            <a:r>
              <a:rPr lang="en-US" altLang="ja-JP" sz="1800" smtClean="0"/>
              <a:t> and </a:t>
            </a:r>
            <a:r>
              <a:rPr lang="en-US" altLang="ja-JP" sz="1800" b="1" smtClean="0"/>
              <a:t>R</a:t>
            </a:r>
            <a:r>
              <a:rPr lang="en-US" altLang="ja-JP" sz="1800" smtClean="0"/>
              <a:t> using in the DASs to satisfy these relation ships.</a:t>
            </a:r>
          </a:p>
          <a:p>
            <a:pPr eaLnBrk="1" hangingPunct="1">
              <a:lnSpc>
                <a:spcPct val="90000"/>
              </a:lnSpc>
            </a:pPr>
            <a:endParaRPr lang="en-US" altLang="ja-JP" sz="1800" smtClean="0"/>
          </a:p>
          <a:p>
            <a:pPr eaLnBrk="1" hangingPunct="1">
              <a:lnSpc>
                <a:spcPct val="90000"/>
              </a:lnSpc>
            </a:pPr>
            <a:endParaRPr lang="en-US" altLang="ja-JP" sz="1800" smtClean="0"/>
          </a:p>
        </p:txBody>
      </p:sp>
      <p:sp>
        <p:nvSpPr>
          <p:cNvPr id="215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1509" name="Object 3"/>
          <p:cNvGraphicFramePr>
            <a:graphicFrameLocks noChangeAspect="1"/>
          </p:cNvGraphicFramePr>
          <p:nvPr/>
        </p:nvGraphicFramePr>
        <p:xfrm>
          <a:off x="1476375" y="2133600"/>
          <a:ext cx="2289175" cy="382588"/>
        </p:xfrm>
        <a:graphic>
          <a:graphicData uri="http://schemas.openxmlformats.org/presentationml/2006/ole">
            <mc:AlternateContent xmlns:mc="http://schemas.openxmlformats.org/markup-compatibility/2006">
              <mc:Choice xmlns:v="urn:schemas-microsoft-com:vml" Requires="v">
                <p:oleObj spid="_x0000_s22127" name="数式" r:id="rId3" imgW="1143000" imgH="190500" progId="Equation.3">
                  <p:embed/>
                </p:oleObj>
              </mc:Choice>
              <mc:Fallback>
                <p:oleObj name="数式" r:id="rId3" imgW="1143000" imgH="1905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133600"/>
                        <a:ext cx="2289175" cy="38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1511" name="Object 5"/>
          <p:cNvGraphicFramePr>
            <a:graphicFrameLocks noChangeAspect="1"/>
          </p:cNvGraphicFramePr>
          <p:nvPr/>
        </p:nvGraphicFramePr>
        <p:xfrm>
          <a:off x="4140200" y="2133600"/>
          <a:ext cx="1968500" cy="381000"/>
        </p:xfrm>
        <a:graphic>
          <a:graphicData uri="http://schemas.openxmlformats.org/presentationml/2006/ole">
            <mc:AlternateContent xmlns:mc="http://schemas.openxmlformats.org/markup-compatibility/2006">
              <mc:Choice xmlns:v="urn:schemas-microsoft-com:vml" Requires="v">
                <p:oleObj spid="_x0000_s22128" name="数式" r:id="rId5" imgW="977900" imgH="190500" progId="Equation.3">
                  <p:embed/>
                </p:oleObj>
              </mc:Choice>
              <mc:Fallback>
                <p:oleObj name="数式" r:id="rId5" imgW="977900" imgH="1905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133600"/>
                        <a:ext cx="1968500" cy="381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2" name="Rectangle 25"/>
          <p:cNvSpPr>
            <a:spLocks noGrp="1" noChangeArrowheads="1"/>
          </p:cNvSpPr>
          <p:nvPr>
            <p:ph type="title"/>
          </p:nvPr>
        </p:nvSpPr>
        <p:spPr/>
        <p:txBody>
          <a:bodyPr/>
          <a:lstStyle/>
          <a:p>
            <a:pPr eaLnBrk="1" hangingPunct="1"/>
            <a:r>
              <a:rPr lang="en-US" altLang="ja-JP" smtClean="0">
                <a:solidFill>
                  <a:schemeClr val="tx1"/>
                </a:solidFill>
              </a:rPr>
              <a:t>Optimization with DIC</a:t>
            </a:r>
          </a:p>
        </p:txBody>
      </p:sp>
      <p:sp>
        <p:nvSpPr>
          <p:cNvPr id="21513" name="Rectangle 27"/>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1514" name="Text Box 29"/>
          <p:cNvSpPr txBox="1">
            <a:spLocks noChangeArrowheads="1"/>
          </p:cNvSpPr>
          <p:nvPr/>
        </p:nvSpPr>
        <p:spPr bwMode="auto">
          <a:xfrm>
            <a:off x="8532813" y="333375"/>
            <a:ext cx="611187"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2</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descr="デニ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347788"/>
            <a:ext cx="4643437" cy="5510212"/>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5"/>
          <p:cNvSpPr>
            <a:spLocks noGrp="1" noChangeArrowheads="1"/>
          </p:cNvSpPr>
          <p:nvPr>
            <p:ph type="title"/>
          </p:nvPr>
        </p:nvSpPr>
        <p:spPr/>
        <p:txBody>
          <a:bodyPr/>
          <a:lstStyle/>
          <a:p>
            <a:pPr eaLnBrk="1" hangingPunct="1"/>
            <a:r>
              <a:rPr lang="en-US" altLang="ja-JP" sz="4000" smtClean="0"/>
              <a:t>DIC experimental results in DAS/JMA</a:t>
            </a:r>
          </a:p>
        </p:txBody>
      </p:sp>
      <p:sp>
        <p:nvSpPr>
          <p:cNvPr id="22533" name="Rectangle 2"/>
          <p:cNvSpPr>
            <a:spLocks noGrp="1" noChangeArrowheads="1"/>
          </p:cNvSpPr>
          <p:nvPr>
            <p:ph type="body" sz="half" idx="1"/>
          </p:nvPr>
        </p:nvSpPr>
        <p:spPr>
          <a:xfrm>
            <a:off x="468313" y="1844675"/>
            <a:ext cx="4038600" cy="4525963"/>
          </a:xfrm>
        </p:spPr>
        <p:txBody>
          <a:bodyPr/>
          <a:lstStyle/>
          <a:p>
            <a:pPr eaLnBrk="1" hangingPunct="1">
              <a:lnSpc>
                <a:spcPct val="80000"/>
              </a:lnSpc>
            </a:pPr>
            <a:r>
              <a:rPr lang="en-US" altLang="ja-JP" sz="1400" smtClean="0"/>
              <a:t>About four times iteration of DIC are enough to convergence of tuning coefficients.</a:t>
            </a:r>
          </a:p>
          <a:p>
            <a:pPr eaLnBrk="1" hangingPunct="1">
              <a:lnSpc>
                <a:spcPct val="80000"/>
              </a:lnSpc>
            </a:pPr>
            <a:r>
              <a:rPr lang="en-US" altLang="ja-JP" sz="1400" smtClean="0"/>
              <a:t>DIC shows optimal observation error settings of satellite radiance are 20 to 30% of current settings. </a:t>
            </a:r>
          </a:p>
          <a:p>
            <a:pPr eaLnBrk="1" hangingPunct="1">
              <a:lnSpc>
                <a:spcPct val="80000"/>
              </a:lnSpc>
            </a:pPr>
            <a:r>
              <a:rPr lang="en-US" altLang="ja-JP" sz="1400" smtClean="0"/>
              <a:t>After DIC optimization, relation ships between value of cost function and observation data number further meet the theoretical relationship; J=0.5N.</a:t>
            </a:r>
          </a:p>
          <a:p>
            <a:pPr eaLnBrk="1" hangingPunct="1">
              <a:lnSpc>
                <a:spcPct val="80000"/>
              </a:lnSpc>
            </a:pPr>
            <a:endParaRPr lang="en-US" altLang="ja-JP" sz="1400" smtClean="0"/>
          </a:p>
          <a:p>
            <a:pPr eaLnBrk="1" hangingPunct="1">
              <a:lnSpc>
                <a:spcPct val="80000"/>
              </a:lnSpc>
              <a:spcBef>
                <a:spcPct val="50000"/>
              </a:spcBef>
            </a:pPr>
            <a:r>
              <a:rPr lang="en-US" altLang="ja-JP" sz="1400" smtClean="0">
                <a:solidFill>
                  <a:srgbClr val="000099"/>
                </a:solidFill>
              </a:rPr>
              <a:t>However, we have also found OSE with these optimized covariance matrices concluded in significant forecast error increase. This is because our forecast model has large dry (wet) biases in mid (low) altitude  troposphere, and DIC improve these biased in analysis fields, but model give wrong strong response (rain out watervapors in ITCZ and breal Hadley circulation) </a:t>
            </a:r>
          </a:p>
        </p:txBody>
      </p:sp>
      <p:sp>
        <p:nvSpPr>
          <p:cNvPr id="2253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2535"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2536" name="Rectangle 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p:cNvPicPr>
            <a:picLocks noChangeAspect="1" noChangeArrowheads="1"/>
          </p:cNvPicPr>
          <p:nvPr/>
        </p:nvPicPr>
        <p:blipFill>
          <a:blip r:embed="rId3">
            <a:extLst>
              <a:ext uri="{28A0092B-C50C-407E-A947-70E740481C1C}">
                <a14:useLocalDpi xmlns:a14="http://schemas.microsoft.com/office/drawing/2010/main" val="0"/>
              </a:ext>
            </a:extLst>
          </a:blip>
          <a:srcRect l="6805" t="7928" r="9839" b="52324"/>
          <a:stretch>
            <a:fillRect/>
          </a:stretch>
        </p:blipFill>
        <p:spPr bwMode="auto">
          <a:xfrm>
            <a:off x="4749800" y="1916113"/>
            <a:ext cx="43942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21"/>
          <p:cNvSpPr txBox="1">
            <a:spLocks noChangeArrowheads="1"/>
          </p:cNvSpPr>
          <p:nvPr/>
        </p:nvSpPr>
        <p:spPr bwMode="auto">
          <a:xfrm>
            <a:off x="5076825" y="2881313"/>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557" name="Rectangle 2"/>
          <p:cNvSpPr>
            <a:spLocks noGrp="1" noChangeArrowheads="1"/>
          </p:cNvSpPr>
          <p:nvPr>
            <p:ph type="body" idx="1"/>
          </p:nvPr>
        </p:nvSpPr>
        <p:spPr>
          <a:xfrm>
            <a:off x="250825" y="1557338"/>
            <a:ext cx="4319588" cy="4824412"/>
          </a:xfrm>
        </p:spPr>
        <p:txBody>
          <a:bodyPr/>
          <a:lstStyle/>
          <a:p>
            <a:pPr eaLnBrk="1" hangingPunct="1">
              <a:lnSpc>
                <a:spcPct val="90000"/>
              </a:lnSpc>
            </a:pPr>
            <a:r>
              <a:rPr lang="en-US" altLang="ja-JP" sz="1600" smtClean="0">
                <a:solidFill>
                  <a:srgbClr val="0033CC"/>
                </a:solidFill>
              </a:rPr>
              <a:t>Definision of DFS</a:t>
            </a:r>
          </a:p>
          <a:p>
            <a:pPr eaLnBrk="1" hangingPunct="1">
              <a:lnSpc>
                <a:spcPct val="90000"/>
              </a:lnSpc>
            </a:pPr>
            <a:endParaRPr lang="en-US" altLang="ja-JP" sz="1600" smtClean="0">
              <a:solidFill>
                <a:srgbClr val="0033CC"/>
              </a:solidFill>
            </a:endParaRPr>
          </a:p>
          <a:p>
            <a:pPr eaLnBrk="1" hangingPunct="1">
              <a:lnSpc>
                <a:spcPct val="90000"/>
              </a:lnSpc>
              <a:buFontTx/>
              <a:buNone/>
            </a:pPr>
            <a:r>
              <a:rPr lang="en-US" altLang="ja-JP" sz="1600" smtClean="0">
                <a:solidFill>
                  <a:srgbClr val="0033CC"/>
                </a:solidFill>
              </a:rPr>
              <a:t>      </a:t>
            </a:r>
          </a:p>
          <a:p>
            <a:pPr eaLnBrk="1" hangingPunct="1">
              <a:lnSpc>
                <a:spcPct val="90000"/>
              </a:lnSpc>
            </a:pPr>
            <a:r>
              <a:rPr lang="en-US" altLang="ja-JP" sz="1600" smtClean="0">
                <a:solidFill>
                  <a:srgbClr val="0033CC"/>
                </a:solidFill>
              </a:rPr>
              <a:t>Radiance total &lt; Conventional total </a:t>
            </a:r>
            <a:endParaRPr lang="en-US" altLang="ja-JP" sz="1600" smtClean="0"/>
          </a:p>
          <a:p>
            <a:pPr eaLnBrk="1" hangingPunct="1">
              <a:lnSpc>
                <a:spcPct val="90000"/>
              </a:lnSpc>
            </a:pPr>
            <a:r>
              <a:rPr lang="en-US" altLang="ja-JP" sz="1600" smtClean="0"/>
              <a:t>Satellite total  &gt; others                           </a:t>
            </a:r>
            <a:r>
              <a:rPr lang="ja-JP" altLang="en-US" sz="1600" smtClean="0"/>
              <a:t>　　　　　　　　　</a:t>
            </a:r>
          </a:p>
          <a:p>
            <a:pPr lvl="1" eaLnBrk="1" hangingPunct="1">
              <a:lnSpc>
                <a:spcPct val="90000"/>
              </a:lnSpc>
            </a:pPr>
            <a:r>
              <a:rPr lang="en-US" altLang="ja-JP" sz="1400" smtClean="0"/>
              <a:t>Sattelite includes raiances, scatterometer derived winds, and satellite winds</a:t>
            </a:r>
          </a:p>
          <a:p>
            <a:pPr lvl="1" eaLnBrk="1" hangingPunct="1">
              <a:lnSpc>
                <a:spcPct val="90000"/>
              </a:lnSpc>
            </a:pPr>
            <a:r>
              <a:rPr lang="en-US" altLang="ja-JP" sz="1400" smtClean="0"/>
              <a:t>Others=conventional – AMV-SCAT</a:t>
            </a:r>
          </a:p>
          <a:p>
            <a:pPr eaLnBrk="1" hangingPunct="1">
              <a:lnSpc>
                <a:spcPct val="90000"/>
              </a:lnSpc>
            </a:pPr>
            <a:r>
              <a:rPr lang="en-US" altLang="ja-JP" sz="1600" smtClean="0"/>
              <a:t>Largest contribution from AMSU-A/B.</a:t>
            </a:r>
          </a:p>
          <a:p>
            <a:pPr algn="ctr" eaLnBrk="1" hangingPunct="1">
              <a:spcBef>
                <a:spcPct val="50000"/>
              </a:spcBef>
              <a:buFontTx/>
              <a:buNone/>
            </a:pPr>
            <a:endParaRPr lang="en-US" altLang="ja-JP" sz="1600" smtClean="0">
              <a:solidFill>
                <a:srgbClr val="0033CC"/>
              </a:solidFill>
            </a:endParaRPr>
          </a:p>
          <a:p>
            <a:pPr eaLnBrk="1" hangingPunct="1">
              <a:lnSpc>
                <a:spcPct val="90000"/>
              </a:lnSpc>
            </a:pPr>
            <a:endParaRPr lang="en-US" altLang="ja-JP" sz="1600" smtClean="0"/>
          </a:p>
        </p:txBody>
      </p:sp>
      <p:sp>
        <p:nvSpPr>
          <p:cNvPr id="2355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3559"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3560" name="Rectangle 5"/>
          <p:cNvSpPr>
            <a:spLocks noGrp="1" noChangeArrowheads="1"/>
          </p:cNvSpPr>
          <p:nvPr>
            <p:ph type="title"/>
          </p:nvPr>
        </p:nvSpPr>
        <p:spPr/>
        <p:txBody>
          <a:bodyPr/>
          <a:lstStyle/>
          <a:p>
            <a:pPr eaLnBrk="1" hangingPunct="1"/>
            <a:r>
              <a:rPr lang="en-US" altLang="ja-JP" smtClean="0">
                <a:solidFill>
                  <a:schemeClr val="tx1"/>
                </a:solidFill>
              </a:rPr>
              <a:t>DFS in DAS/JMA</a:t>
            </a:r>
          </a:p>
        </p:txBody>
      </p:sp>
      <p:sp>
        <p:nvSpPr>
          <p:cNvPr id="23561" name="Rectangle 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pic>
        <p:nvPicPr>
          <p:cNvPr id="235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5575"/>
            <a:ext cx="4787900" cy="2892425"/>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Text Box 9"/>
          <p:cNvSpPr txBox="1">
            <a:spLocks noChangeArrowheads="1"/>
          </p:cNvSpPr>
          <p:nvPr/>
        </p:nvSpPr>
        <p:spPr bwMode="auto">
          <a:xfrm>
            <a:off x="684213" y="4076700"/>
            <a:ext cx="2447925" cy="549275"/>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Ref: Result in </a:t>
            </a:r>
            <a:r>
              <a:rPr lang="en-US" altLang="ja-JP" sz="1400"/>
              <a:t>ECMWF ( copied from Rabier 2005)</a:t>
            </a:r>
          </a:p>
        </p:txBody>
      </p:sp>
      <p:sp>
        <p:nvSpPr>
          <p:cNvPr id="23564" name="Text Box 12"/>
          <p:cNvSpPr txBox="1">
            <a:spLocks noChangeArrowheads="1"/>
          </p:cNvSpPr>
          <p:nvPr/>
        </p:nvSpPr>
        <p:spPr bwMode="auto">
          <a:xfrm>
            <a:off x="4716463" y="6237288"/>
            <a:ext cx="2233612"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Pilot+Temp&lt;Amsu-A</a:t>
            </a:r>
          </a:p>
        </p:txBody>
      </p:sp>
      <p:graphicFrame>
        <p:nvGraphicFramePr>
          <p:cNvPr id="23565" name="Object 16"/>
          <p:cNvGraphicFramePr>
            <a:graphicFrameLocks noChangeAspect="1"/>
          </p:cNvGraphicFramePr>
          <p:nvPr/>
        </p:nvGraphicFramePr>
        <p:xfrm>
          <a:off x="1908175" y="1844675"/>
          <a:ext cx="2746375" cy="433388"/>
        </p:xfrm>
        <a:graphic>
          <a:graphicData uri="http://schemas.openxmlformats.org/presentationml/2006/ole">
            <mc:AlternateContent xmlns:mc="http://schemas.openxmlformats.org/markup-compatibility/2006">
              <mc:Choice xmlns:v="urn:schemas-microsoft-com:vml" Requires="v">
                <p:oleObj spid="_x0000_s23937" name="数式" r:id="rId5" imgW="1371600" imgH="215900" progId="Equation.3">
                  <p:embed/>
                </p:oleObj>
              </mc:Choice>
              <mc:Fallback>
                <p:oleObj name="数式" r:id="rId5" imgW="1371600" imgH="2159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1844675"/>
                        <a:ext cx="2746375"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6" name="Text Box 18"/>
          <p:cNvSpPr txBox="1">
            <a:spLocks noChangeArrowheads="1"/>
          </p:cNvSpPr>
          <p:nvPr/>
        </p:nvSpPr>
        <p:spPr bwMode="auto">
          <a:xfrm>
            <a:off x="5076825" y="22050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SCAT</a:t>
            </a:r>
          </a:p>
        </p:txBody>
      </p:sp>
      <p:sp>
        <p:nvSpPr>
          <p:cNvPr id="23567" name="Text Box 19"/>
          <p:cNvSpPr txBox="1">
            <a:spLocks noChangeArrowheads="1"/>
          </p:cNvSpPr>
          <p:nvPr/>
        </p:nvSpPr>
        <p:spPr bwMode="auto">
          <a:xfrm>
            <a:off x="5076825" y="24209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568" name="Text Box 20"/>
          <p:cNvSpPr txBox="1">
            <a:spLocks noChangeArrowheads="1"/>
          </p:cNvSpPr>
          <p:nvPr/>
        </p:nvSpPr>
        <p:spPr bwMode="auto">
          <a:xfrm>
            <a:off x="5076825" y="26368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569" name="Text Box 22"/>
          <p:cNvSpPr txBox="1">
            <a:spLocks noChangeArrowheads="1"/>
          </p:cNvSpPr>
          <p:nvPr/>
        </p:nvSpPr>
        <p:spPr bwMode="auto">
          <a:xfrm>
            <a:off x="4572000" y="3141663"/>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70" name="Text Box 17"/>
          <p:cNvSpPr txBox="1">
            <a:spLocks noChangeArrowheads="1"/>
          </p:cNvSpPr>
          <p:nvPr/>
        </p:nvSpPr>
        <p:spPr bwMode="auto">
          <a:xfrm>
            <a:off x="4716463" y="1989138"/>
            <a:ext cx="172878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Conventional total</a:t>
            </a:r>
          </a:p>
        </p:txBody>
      </p:sp>
      <p:sp>
        <p:nvSpPr>
          <p:cNvPr id="23571" name="Rectangle 24"/>
          <p:cNvSpPr>
            <a:spLocks noChangeArrowheads="1"/>
          </p:cNvSpPr>
          <p:nvPr/>
        </p:nvSpPr>
        <p:spPr bwMode="auto">
          <a:xfrm>
            <a:off x="4859338" y="3357563"/>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72" name="Text Box 25"/>
          <p:cNvSpPr txBox="1">
            <a:spLocks noChangeArrowheads="1"/>
          </p:cNvSpPr>
          <p:nvPr/>
        </p:nvSpPr>
        <p:spPr bwMode="auto">
          <a:xfrm>
            <a:off x="6588125" y="5129213"/>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73" name="Rectangle 26"/>
          <p:cNvSpPr>
            <a:spLocks noChangeArrowheads="1"/>
          </p:cNvSpPr>
          <p:nvPr/>
        </p:nvSpPr>
        <p:spPr bwMode="auto">
          <a:xfrm>
            <a:off x="4859338" y="3357563"/>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74" name="Text Box 27"/>
          <p:cNvSpPr txBox="1">
            <a:spLocks noChangeArrowheads="1"/>
          </p:cNvSpPr>
          <p:nvPr/>
        </p:nvSpPr>
        <p:spPr bwMode="auto">
          <a:xfrm>
            <a:off x="6588125" y="5129213"/>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75" name="Text Box 28"/>
          <p:cNvSpPr txBox="1">
            <a:spLocks noChangeArrowheads="1"/>
          </p:cNvSpPr>
          <p:nvPr/>
        </p:nvSpPr>
        <p:spPr bwMode="auto">
          <a:xfrm>
            <a:off x="4572000" y="3141663"/>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76" name="Rectangle 29"/>
          <p:cNvSpPr>
            <a:spLocks noChangeArrowheads="1"/>
          </p:cNvSpPr>
          <p:nvPr/>
        </p:nvSpPr>
        <p:spPr bwMode="auto">
          <a:xfrm>
            <a:off x="4859338" y="3357563"/>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77" name="Text Box 30"/>
          <p:cNvSpPr txBox="1">
            <a:spLocks noChangeArrowheads="1"/>
          </p:cNvSpPr>
          <p:nvPr/>
        </p:nvSpPr>
        <p:spPr bwMode="auto">
          <a:xfrm>
            <a:off x="6588125" y="5129213"/>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78" name="Text Box 31"/>
          <p:cNvSpPr txBox="1">
            <a:spLocks noChangeArrowheads="1"/>
          </p:cNvSpPr>
          <p:nvPr/>
        </p:nvSpPr>
        <p:spPr bwMode="auto">
          <a:xfrm>
            <a:off x="5076825" y="2852738"/>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579" name="Text Box 32"/>
          <p:cNvSpPr txBox="1">
            <a:spLocks noChangeArrowheads="1"/>
          </p:cNvSpPr>
          <p:nvPr/>
        </p:nvSpPr>
        <p:spPr bwMode="auto">
          <a:xfrm>
            <a:off x="4572000" y="3113088"/>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80" name="Rectangle 33"/>
          <p:cNvSpPr>
            <a:spLocks noChangeArrowheads="1"/>
          </p:cNvSpPr>
          <p:nvPr/>
        </p:nvSpPr>
        <p:spPr bwMode="auto">
          <a:xfrm>
            <a:off x="4859338" y="3328988"/>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81" name="Text Box 34"/>
          <p:cNvSpPr txBox="1">
            <a:spLocks noChangeArrowheads="1"/>
          </p:cNvSpPr>
          <p:nvPr/>
        </p:nvSpPr>
        <p:spPr bwMode="auto">
          <a:xfrm>
            <a:off x="6588125" y="5100638"/>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82" name="Text Box 35"/>
          <p:cNvSpPr txBox="1">
            <a:spLocks noChangeArrowheads="1"/>
          </p:cNvSpPr>
          <p:nvPr/>
        </p:nvSpPr>
        <p:spPr bwMode="auto">
          <a:xfrm>
            <a:off x="5076825" y="26368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583" name="Text Box 36"/>
          <p:cNvSpPr txBox="1">
            <a:spLocks noChangeArrowheads="1"/>
          </p:cNvSpPr>
          <p:nvPr/>
        </p:nvSpPr>
        <p:spPr bwMode="auto">
          <a:xfrm>
            <a:off x="5076825" y="2852738"/>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584" name="Text Box 37"/>
          <p:cNvSpPr txBox="1">
            <a:spLocks noChangeArrowheads="1"/>
          </p:cNvSpPr>
          <p:nvPr/>
        </p:nvSpPr>
        <p:spPr bwMode="auto">
          <a:xfrm>
            <a:off x="4572000" y="3113088"/>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85" name="Rectangle 38"/>
          <p:cNvSpPr>
            <a:spLocks noChangeArrowheads="1"/>
          </p:cNvSpPr>
          <p:nvPr/>
        </p:nvSpPr>
        <p:spPr bwMode="auto">
          <a:xfrm>
            <a:off x="4859338" y="3328988"/>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86" name="Text Box 39"/>
          <p:cNvSpPr txBox="1">
            <a:spLocks noChangeArrowheads="1"/>
          </p:cNvSpPr>
          <p:nvPr/>
        </p:nvSpPr>
        <p:spPr bwMode="auto">
          <a:xfrm>
            <a:off x="6588125" y="5100638"/>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87" name="Text Box 40"/>
          <p:cNvSpPr txBox="1">
            <a:spLocks noChangeArrowheads="1"/>
          </p:cNvSpPr>
          <p:nvPr/>
        </p:nvSpPr>
        <p:spPr bwMode="auto">
          <a:xfrm>
            <a:off x="5076825" y="24209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588" name="Text Box 41"/>
          <p:cNvSpPr txBox="1">
            <a:spLocks noChangeArrowheads="1"/>
          </p:cNvSpPr>
          <p:nvPr/>
        </p:nvSpPr>
        <p:spPr bwMode="auto">
          <a:xfrm>
            <a:off x="5076825" y="26368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589" name="Text Box 42"/>
          <p:cNvSpPr txBox="1">
            <a:spLocks noChangeArrowheads="1"/>
          </p:cNvSpPr>
          <p:nvPr/>
        </p:nvSpPr>
        <p:spPr bwMode="auto">
          <a:xfrm>
            <a:off x="5076825" y="2852738"/>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590" name="Text Box 43"/>
          <p:cNvSpPr txBox="1">
            <a:spLocks noChangeArrowheads="1"/>
          </p:cNvSpPr>
          <p:nvPr/>
        </p:nvSpPr>
        <p:spPr bwMode="auto">
          <a:xfrm>
            <a:off x="4572000" y="3113088"/>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91" name="Rectangle 44"/>
          <p:cNvSpPr>
            <a:spLocks noChangeArrowheads="1"/>
          </p:cNvSpPr>
          <p:nvPr/>
        </p:nvSpPr>
        <p:spPr bwMode="auto">
          <a:xfrm>
            <a:off x="4859338" y="3328988"/>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92" name="Text Box 45"/>
          <p:cNvSpPr txBox="1">
            <a:spLocks noChangeArrowheads="1"/>
          </p:cNvSpPr>
          <p:nvPr/>
        </p:nvSpPr>
        <p:spPr bwMode="auto">
          <a:xfrm>
            <a:off x="6588125" y="5100638"/>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593" name="Text Box 46"/>
          <p:cNvSpPr txBox="1">
            <a:spLocks noChangeArrowheads="1"/>
          </p:cNvSpPr>
          <p:nvPr/>
        </p:nvSpPr>
        <p:spPr bwMode="auto">
          <a:xfrm>
            <a:off x="5076825" y="22050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SCAT</a:t>
            </a:r>
          </a:p>
        </p:txBody>
      </p:sp>
      <p:sp>
        <p:nvSpPr>
          <p:cNvPr id="23594" name="Text Box 47"/>
          <p:cNvSpPr txBox="1">
            <a:spLocks noChangeArrowheads="1"/>
          </p:cNvSpPr>
          <p:nvPr/>
        </p:nvSpPr>
        <p:spPr bwMode="auto">
          <a:xfrm>
            <a:off x="5076825" y="24209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595" name="Text Box 48"/>
          <p:cNvSpPr txBox="1">
            <a:spLocks noChangeArrowheads="1"/>
          </p:cNvSpPr>
          <p:nvPr/>
        </p:nvSpPr>
        <p:spPr bwMode="auto">
          <a:xfrm>
            <a:off x="5076825" y="26368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596" name="Text Box 49"/>
          <p:cNvSpPr txBox="1">
            <a:spLocks noChangeArrowheads="1"/>
          </p:cNvSpPr>
          <p:nvPr/>
        </p:nvSpPr>
        <p:spPr bwMode="auto">
          <a:xfrm>
            <a:off x="5076825" y="2852738"/>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597" name="Text Box 50"/>
          <p:cNvSpPr txBox="1">
            <a:spLocks noChangeArrowheads="1"/>
          </p:cNvSpPr>
          <p:nvPr/>
        </p:nvSpPr>
        <p:spPr bwMode="auto">
          <a:xfrm>
            <a:off x="4572000" y="3113088"/>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598" name="Rectangle 51"/>
          <p:cNvSpPr>
            <a:spLocks noChangeArrowheads="1"/>
          </p:cNvSpPr>
          <p:nvPr/>
        </p:nvSpPr>
        <p:spPr bwMode="auto">
          <a:xfrm>
            <a:off x="4859338" y="3328988"/>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599" name="Text Box 52"/>
          <p:cNvSpPr txBox="1">
            <a:spLocks noChangeArrowheads="1"/>
          </p:cNvSpPr>
          <p:nvPr/>
        </p:nvSpPr>
        <p:spPr bwMode="auto">
          <a:xfrm>
            <a:off x="6588125" y="5100638"/>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sp>
        <p:nvSpPr>
          <p:cNvPr id="23600" name="Text Box 53"/>
          <p:cNvSpPr txBox="1">
            <a:spLocks noChangeArrowheads="1"/>
          </p:cNvSpPr>
          <p:nvPr/>
        </p:nvSpPr>
        <p:spPr bwMode="auto">
          <a:xfrm>
            <a:off x="4716463" y="1989138"/>
            <a:ext cx="172878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Conventional total</a:t>
            </a:r>
          </a:p>
        </p:txBody>
      </p:sp>
      <p:sp>
        <p:nvSpPr>
          <p:cNvPr id="23601" name="Text Box 54"/>
          <p:cNvSpPr txBox="1">
            <a:spLocks noChangeArrowheads="1"/>
          </p:cNvSpPr>
          <p:nvPr/>
        </p:nvSpPr>
        <p:spPr bwMode="auto">
          <a:xfrm>
            <a:off x="5076825" y="22050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SCAT</a:t>
            </a:r>
          </a:p>
        </p:txBody>
      </p:sp>
      <p:sp>
        <p:nvSpPr>
          <p:cNvPr id="23602" name="Text Box 55"/>
          <p:cNvSpPr txBox="1">
            <a:spLocks noChangeArrowheads="1"/>
          </p:cNvSpPr>
          <p:nvPr/>
        </p:nvSpPr>
        <p:spPr bwMode="auto">
          <a:xfrm>
            <a:off x="5076825" y="24209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603" name="Text Box 56"/>
          <p:cNvSpPr txBox="1">
            <a:spLocks noChangeArrowheads="1"/>
          </p:cNvSpPr>
          <p:nvPr/>
        </p:nvSpPr>
        <p:spPr bwMode="auto">
          <a:xfrm>
            <a:off x="5076825" y="2636838"/>
            <a:ext cx="1368425"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604" name="Text Box 57"/>
          <p:cNvSpPr txBox="1">
            <a:spLocks noChangeArrowheads="1"/>
          </p:cNvSpPr>
          <p:nvPr/>
        </p:nvSpPr>
        <p:spPr bwMode="auto">
          <a:xfrm>
            <a:off x="5076825" y="2852738"/>
            <a:ext cx="1368425"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605" name="Text Box 58"/>
          <p:cNvSpPr txBox="1">
            <a:spLocks noChangeArrowheads="1"/>
          </p:cNvSpPr>
          <p:nvPr/>
        </p:nvSpPr>
        <p:spPr bwMode="auto">
          <a:xfrm>
            <a:off x="4572000" y="3113088"/>
            <a:ext cx="18716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606" name="Rectangle 59"/>
          <p:cNvSpPr>
            <a:spLocks noChangeArrowheads="1"/>
          </p:cNvSpPr>
          <p:nvPr/>
        </p:nvSpPr>
        <p:spPr bwMode="auto">
          <a:xfrm>
            <a:off x="4859338" y="3328988"/>
            <a:ext cx="217487"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607" name="Text Box 60"/>
          <p:cNvSpPr txBox="1">
            <a:spLocks noChangeArrowheads="1"/>
          </p:cNvSpPr>
          <p:nvPr/>
        </p:nvSpPr>
        <p:spPr bwMode="auto">
          <a:xfrm>
            <a:off x="6588125" y="5100638"/>
            <a:ext cx="208756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grpSp>
        <p:nvGrpSpPr>
          <p:cNvPr id="23608" name="Group 70"/>
          <p:cNvGrpSpPr>
            <a:grpSpLocks/>
          </p:cNvGrpSpPr>
          <p:nvPr/>
        </p:nvGrpSpPr>
        <p:grpSpPr bwMode="auto">
          <a:xfrm>
            <a:off x="4572000" y="1916113"/>
            <a:ext cx="4572000" cy="3617912"/>
            <a:chOff x="2880" y="1207"/>
            <a:chExt cx="2880" cy="2279"/>
          </a:xfrm>
        </p:grpSpPr>
        <p:pic>
          <p:nvPicPr>
            <p:cNvPr id="23622" name="Picture 61"/>
            <p:cNvPicPr>
              <a:picLocks noChangeAspect="1" noChangeArrowheads="1"/>
            </p:cNvPicPr>
            <p:nvPr/>
          </p:nvPicPr>
          <p:blipFill>
            <a:blip r:embed="rId3">
              <a:extLst>
                <a:ext uri="{28A0092B-C50C-407E-A947-70E740481C1C}">
                  <a14:useLocalDpi xmlns:a14="http://schemas.microsoft.com/office/drawing/2010/main" val="0"/>
                </a:ext>
              </a:extLst>
            </a:blip>
            <a:srcRect l="6805" t="7928" r="9839" b="52324"/>
            <a:stretch>
              <a:fillRect/>
            </a:stretch>
          </p:blipFill>
          <p:spPr bwMode="auto">
            <a:xfrm>
              <a:off x="2992" y="1207"/>
              <a:ext cx="2768" cy="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3" name="Text Box 62"/>
            <p:cNvSpPr txBox="1">
              <a:spLocks noChangeArrowheads="1"/>
            </p:cNvSpPr>
            <p:nvPr/>
          </p:nvSpPr>
          <p:spPr bwMode="auto">
            <a:xfrm>
              <a:off x="2971" y="1253"/>
              <a:ext cx="1089"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Conventional total</a:t>
              </a:r>
            </a:p>
          </p:txBody>
        </p:sp>
        <p:sp>
          <p:nvSpPr>
            <p:cNvPr id="23624" name="Text Box 63"/>
            <p:cNvSpPr txBox="1">
              <a:spLocks noChangeArrowheads="1"/>
            </p:cNvSpPr>
            <p:nvPr/>
          </p:nvSpPr>
          <p:spPr bwMode="auto">
            <a:xfrm>
              <a:off x="3198" y="1389"/>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SCAT</a:t>
              </a:r>
            </a:p>
          </p:txBody>
        </p:sp>
        <p:sp>
          <p:nvSpPr>
            <p:cNvPr id="23625" name="Text Box 64"/>
            <p:cNvSpPr txBox="1">
              <a:spLocks noChangeArrowheads="1"/>
            </p:cNvSpPr>
            <p:nvPr/>
          </p:nvSpPr>
          <p:spPr bwMode="auto">
            <a:xfrm>
              <a:off x="3198" y="1525"/>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626" name="Text Box 65"/>
            <p:cNvSpPr txBox="1">
              <a:spLocks noChangeArrowheads="1"/>
            </p:cNvSpPr>
            <p:nvPr/>
          </p:nvSpPr>
          <p:spPr bwMode="auto">
            <a:xfrm>
              <a:off x="3198" y="1661"/>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627" name="Text Box 66"/>
            <p:cNvSpPr txBox="1">
              <a:spLocks noChangeArrowheads="1"/>
            </p:cNvSpPr>
            <p:nvPr/>
          </p:nvSpPr>
          <p:spPr bwMode="auto">
            <a:xfrm>
              <a:off x="3198" y="1797"/>
              <a:ext cx="862"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628" name="Text Box 67"/>
            <p:cNvSpPr txBox="1">
              <a:spLocks noChangeArrowheads="1"/>
            </p:cNvSpPr>
            <p:nvPr/>
          </p:nvSpPr>
          <p:spPr bwMode="auto">
            <a:xfrm>
              <a:off x="2880" y="1961"/>
              <a:ext cx="1179"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629" name="Rectangle 68"/>
            <p:cNvSpPr>
              <a:spLocks noChangeArrowheads="1"/>
            </p:cNvSpPr>
            <p:nvPr/>
          </p:nvSpPr>
          <p:spPr bwMode="auto">
            <a:xfrm>
              <a:off x="3061" y="2097"/>
              <a:ext cx="137" cy="27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630" name="Text Box 69"/>
            <p:cNvSpPr txBox="1">
              <a:spLocks noChangeArrowheads="1"/>
            </p:cNvSpPr>
            <p:nvPr/>
          </p:nvSpPr>
          <p:spPr bwMode="auto">
            <a:xfrm>
              <a:off x="4150" y="3213"/>
              <a:ext cx="1315"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grpSp>
      <p:sp>
        <p:nvSpPr>
          <p:cNvPr id="23609" name="Text Box 15"/>
          <p:cNvSpPr txBox="1">
            <a:spLocks noChangeArrowheads="1"/>
          </p:cNvSpPr>
          <p:nvPr/>
        </p:nvSpPr>
        <p:spPr bwMode="auto">
          <a:xfrm>
            <a:off x="6227763" y="1700213"/>
            <a:ext cx="2663825"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JMA</a:t>
            </a:r>
            <a:r>
              <a:rPr lang="ja-JP" altLang="en-US"/>
              <a:t>　</a:t>
            </a:r>
            <a:r>
              <a:rPr lang="en-US" altLang="ja-JP"/>
              <a:t>DFS</a:t>
            </a:r>
          </a:p>
        </p:txBody>
      </p:sp>
      <p:grpSp>
        <p:nvGrpSpPr>
          <p:cNvPr id="23610" name="Group 82"/>
          <p:cNvGrpSpPr>
            <a:grpSpLocks/>
          </p:cNvGrpSpPr>
          <p:nvPr/>
        </p:nvGrpSpPr>
        <p:grpSpPr bwMode="auto">
          <a:xfrm>
            <a:off x="4572000" y="1700213"/>
            <a:ext cx="4572000" cy="3833812"/>
            <a:chOff x="2880" y="1071"/>
            <a:chExt cx="2880" cy="2415"/>
          </a:xfrm>
        </p:grpSpPr>
        <p:grpSp>
          <p:nvGrpSpPr>
            <p:cNvPr id="23611" name="Group 71"/>
            <p:cNvGrpSpPr>
              <a:grpSpLocks/>
            </p:cNvGrpSpPr>
            <p:nvPr/>
          </p:nvGrpSpPr>
          <p:grpSpPr bwMode="auto">
            <a:xfrm>
              <a:off x="2880" y="1207"/>
              <a:ext cx="2880" cy="2279"/>
              <a:chOff x="2880" y="1207"/>
              <a:chExt cx="2880" cy="2279"/>
            </a:xfrm>
          </p:grpSpPr>
          <p:pic>
            <p:nvPicPr>
              <p:cNvPr id="23613" name="Picture 72"/>
              <p:cNvPicPr>
                <a:picLocks noChangeAspect="1" noChangeArrowheads="1"/>
              </p:cNvPicPr>
              <p:nvPr/>
            </p:nvPicPr>
            <p:blipFill>
              <a:blip r:embed="rId3">
                <a:extLst>
                  <a:ext uri="{28A0092B-C50C-407E-A947-70E740481C1C}">
                    <a14:useLocalDpi xmlns:a14="http://schemas.microsoft.com/office/drawing/2010/main" val="0"/>
                  </a:ext>
                </a:extLst>
              </a:blip>
              <a:srcRect l="6805" t="7928" r="9839" b="52324"/>
              <a:stretch>
                <a:fillRect/>
              </a:stretch>
            </p:blipFill>
            <p:spPr bwMode="auto">
              <a:xfrm>
                <a:off x="2992" y="1207"/>
                <a:ext cx="2768" cy="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4" name="Text Box 73"/>
              <p:cNvSpPr txBox="1">
                <a:spLocks noChangeArrowheads="1"/>
              </p:cNvSpPr>
              <p:nvPr/>
            </p:nvSpPr>
            <p:spPr bwMode="auto">
              <a:xfrm>
                <a:off x="2971" y="1253"/>
                <a:ext cx="1089"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Conventional total</a:t>
                </a:r>
              </a:p>
            </p:txBody>
          </p:sp>
          <p:sp>
            <p:nvSpPr>
              <p:cNvPr id="23615" name="Text Box 74"/>
              <p:cNvSpPr txBox="1">
                <a:spLocks noChangeArrowheads="1"/>
              </p:cNvSpPr>
              <p:nvPr/>
            </p:nvSpPr>
            <p:spPr bwMode="auto">
              <a:xfrm>
                <a:off x="3198" y="1389"/>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SCAT</a:t>
                </a:r>
              </a:p>
            </p:txBody>
          </p:sp>
          <p:sp>
            <p:nvSpPr>
              <p:cNvPr id="23616" name="Text Box 75"/>
              <p:cNvSpPr txBox="1">
                <a:spLocks noChangeArrowheads="1"/>
              </p:cNvSpPr>
              <p:nvPr/>
            </p:nvSpPr>
            <p:spPr bwMode="auto">
              <a:xfrm>
                <a:off x="3198" y="1525"/>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AMV</a:t>
                </a:r>
              </a:p>
            </p:txBody>
          </p:sp>
          <p:sp>
            <p:nvSpPr>
              <p:cNvPr id="23617" name="Text Box 76"/>
              <p:cNvSpPr txBox="1">
                <a:spLocks noChangeArrowheads="1"/>
              </p:cNvSpPr>
              <p:nvPr/>
            </p:nvSpPr>
            <p:spPr bwMode="auto">
              <a:xfrm>
                <a:off x="3198" y="1661"/>
                <a:ext cx="862" cy="19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sz="1400"/>
                  <a:t>aviation</a:t>
                </a:r>
              </a:p>
            </p:txBody>
          </p:sp>
          <p:sp>
            <p:nvSpPr>
              <p:cNvPr id="23618" name="Text Box 77"/>
              <p:cNvSpPr txBox="1">
                <a:spLocks noChangeArrowheads="1"/>
              </p:cNvSpPr>
              <p:nvPr/>
            </p:nvSpPr>
            <p:spPr bwMode="auto">
              <a:xfrm>
                <a:off x="3198" y="1797"/>
                <a:ext cx="862"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sonde</a:t>
                </a:r>
              </a:p>
            </p:txBody>
          </p:sp>
          <p:sp>
            <p:nvSpPr>
              <p:cNvPr id="23619" name="Text Box 78"/>
              <p:cNvSpPr txBox="1">
                <a:spLocks noChangeArrowheads="1"/>
              </p:cNvSpPr>
              <p:nvPr/>
            </p:nvSpPr>
            <p:spPr bwMode="auto">
              <a:xfrm>
                <a:off x="2880" y="1961"/>
                <a:ext cx="1179"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r" eaLnBrk="1" hangingPunct="1">
                  <a:spcBef>
                    <a:spcPct val="50000"/>
                  </a:spcBef>
                </a:pPr>
                <a:r>
                  <a:rPr lang="en-US" altLang="ja-JP"/>
                  <a:t>Radiance total</a:t>
                </a:r>
              </a:p>
            </p:txBody>
          </p:sp>
          <p:sp>
            <p:nvSpPr>
              <p:cNvPr id="23620" name="Rectangle 79"/>
              <p:cNvSpPr>
                <a:spLocks noChangeArrowheads="1"/>
              </p:cNvSpPr>
              <p:nvPr/>
            </p:nvSpPr>
            <p:spPr bwMode="auto">
              <a:xfrm>
                <a:off x="3061" y="2097"/>
                <a:ext cx="137" cy="27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3621" name="Text Box 80"/>
              <p:cNvSpPr txBox="1">
                <a:spLocks noChangeArrowheads="1"/>
              </p:cNvSpPr>
              <p:nvPr/>
            </p:nvSpPr>
            <p:spPr bwMode="auto">
              <a:xfrm>
                <a:off x="4150" y="3213"/>
                <a:ext cx="1315"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DFS (%)</a:t>
                </a:r>
              </a:p>
            </p:txBody>
          </p:sp>
        </p:grpSp>
        <p:sp>
          <p:nvSpPr>
            <p:cNvPr id="23612" name="Text Box 81"/>
            <p:cNvSpPr txBox="1">
              <a:spLocks noChangeArrowheads="1"/>
            </p:cNvSpPr>
            <p:nvPr/>
          </p:nvSpPr>
          <p:spPr bwMode="auto">
            <a:xfrm>
              <a:off x="3923" y="1071"/>
              <a:ext cx="1678" cy="212"/>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JMA</a:t>
              </a:r>
              <a:r>
                <a:rPr lang="ja-JP" altLang="en-US"/>
                <a:t>　</a:t>
              </a:r>
              <a:r>
                <a:rPr lang="en-US" altLang="ja-JP"/>
                <a:t>DFS</a:t>
              </a: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ja-JP" sz="3600" smtClean="0">
                <a:solidFill>
                  <a:schemeClr val="tx1"/>
                </a:solidFill>
              </a:rPr>
              <a:t>Optimization with D08</a:t>
            </a:r>
          </a:p>
        </p:txBody>
      </p:sp>
      <p:sp>
        <p:nvSpPr>
          <p:cNvPr id="26628" name="Rectangle 3" descr="デニム"/>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blipFill dpi="0" rotWithShape="1">
                  <a:blip r:embed="rId2">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26629" name="Rectangle 5"/>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26630" name="Rectangle 6"/>
          <p:cNvSpPr>
            <a:spLocks noGrp="1" noChangeArrowheads="1"/>
          </p:cNvSpPr>
          <p:nvPr>
            <p:ph type="body" sz="half" idx="1"/>
          </p:nvPr>
        </p:nvSpPr>
        <p:spPr>
          <a:xfrm>
            <a:off x="0" y="1628775"/>
            <a:ext cx="4067175" cy="4525963"/>
          </a:xfrm>
        </p:spPr>
        <p:txBody>
          <a:bodyPr/>
          <a:lstStyle/>
          <a:p>
            <a:pPr marL="182563" lvl="1" indent="-3175" eaLnBrk="1" hangingPunct="1">
              <a:spcBef>
                <a:spcPct val="50000"/>
              </a:spcBef>
              <a:buFontTx/>
              <a:buChar char="•"/>
            </a:pPr>
            <a:endParaRPr lang="en-US" altLang="ja-JP" sz="1600" smtClean="0">
              <a:solidFill>
                <a:srgbClr val="000099"/>
              </a:solidFill>
            </a:endParaRPr>
          </a:p>
          <a:p>
            <a:pPr marL="0" indent="0" algn="just" eaLnBrk="1" hangingPunct="1">
              <a:lnSpc>
                <a:spcPct val="90000"/>
              </a:lnSpc>
            </a:pPr>
            <a:endParaRPr lang="en-US" altLang="ja-JP" sz="1800" smtClean="0">
              <a:solidFill>
                <a:srgbClr val="000099"/>
              </a:solidFill>
            </a:endParaRPr>
          </a:p>
          <a:p>
            <a:pPr marL="0" indent="0" algn="just" eaLnBrk="1" hangingPunct="1">
              <a:lnSpc>
                <a:spcPct val="90000"/>
              </a:lnSpc>
            </a:pPr>
            <a:endParaRPr lang="en-US" altLang="ja-JP" sz="1800" smtClean="0">
              <a:solidFill>
                <a:srgbClr val="000099"/>
              </a:solidFill>
            </a:endParaRPr>
          </a:p>
        </p:txBody>
      </p:sp>
      <p:sp>
        <p:nvSpPr>
          <p:cNvPr id="26631" name="Text Box 15"/>
          <p:cNvSpPr txBox="1">
            <a:spLocks noChangeArrowheads="1"/>
          </p:cNvSpPr>
          <p:nvPr/>
        </p:nvSpPr>
        <p:spPr bwMode="auto">
          <a:xfrm>
            <a:off x="6372225" y="6521450"/>
            <a:ext cx="1223963" cy="336550"/>
          </a:xfrm>
          <a:prstGeom prst="rect">
            <a:avLst/>
          </a:prstGeom>
          <a:noFill/>
          <a:ln>
            <a:noFill/>
          </a:ln>
          <a:effectLst/>
          <a:extLst>
            <a:ext uri="{909E8E84-426E-40DD-AFC4-6F175D3DCCD1}">
              <a14:hiddenFill xmlns:a14="http://schemas.microsoft.com/office/drawing/2010/main">
                <a:gradFill rotWithShape="1">
                  <a:gsLst>
                    <a:gs pos="0">
                      <a:srgbClr val="0033CC"/>
                    </a:gs>
                    <a:gs pos="100000">
                      <a:srgbClr val="FFFFF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K</a:t>
            </a:r>
          </a:p>
        </p:txBody>
      </p:sp>
      <p:pic>
        <p:nvPicPr>
          <p:cNvPr id="2663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813" y="39100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0525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descr="デニム"/>
          <p:cNvSpPr>
            <a:spLocks noChangeArrowheads="1"/>
          </p:cNvSpPr>
          <p:nvPr/>
        </p:nvSpPr>
        <p:spPr bwMode="auto">
          <a:xfrm>
            <a:off x="0" y="2708275"/>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0" name="Rectangle 14"/>
          <p:cNvSpPr>
            <a:spLocks noGrp="1" noChangeArrowheads="1"/>
          </p:cNvSpPr>
          <p:nvPr>
            <p:ph type="title"/>
          </p:nvPr>
        </p:nvSpPr>
        <p:spPr/>
        <p:txBody>
          <a:bodyPr>
            <a:normAutofit/>
          </a:bodyPr>
          <a:lstStyle/>
          <a:p>
            <a:pPr eaLnBrk="1" hangingPunct="1"/>
            <a:r>
              <a:rPr lang="en-US" altLang="ja-JP" sz="3600" dirty="0" smtClean="0"/>
              <a:t>Maxwell demon ?</a:t>
            </a:r>
          </a:p>
        </p:txBody>
      </p:sp>
      <p:sp>
        <p:nvSpPr>
          <p:cNvPr id="11271" name="Rectangle 16"/>
          <p:cNvSpPr>
            <a:spLocks noChangeArrowheads="1"/>
          </p:cNvSpPr>
          <p:nvPr/>
        </p:nvSpPr>
        <p:spPr bwMode="auto">
          <a:xfrm>
            <a:off x="0" y="1341438"/>
            <a:ext cx="9144000" cy="215900"/>
          </a:xfrm>
          <a:prstGeom prst="rect">
            <a:avLst/>
          </a:prstGeom>
          <a:gradFill rotWithShape="1">
            <a:gsLst>
              <a:gs pos="0">
                <a:srgbClr val="0033CC"/>
              </a:gs>
              <a:gs pos="100000">
                <a:srgbClr val="FFFF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p>
            <a:pPr algn="ctr"/>
            <a:endParaRPr lang="ja-JP" altLang="en-US"/>
          </a:p>
        </p:txBody>
      </p:sp>
      <p:sp>
        <p:nvSpPr>
          <p:cNvPr id="11272"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3" name="Rectangle 1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4" name="Rectangle 1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5"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6"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7"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8" name="Rectangle 1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sp>
        <p:nvSpPr>
          <p:cNvPr id="1127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88986"/>
            <a:ext cx="3191817" cy="223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25227" y="4149080"/>
            <a:ext cx="3842717" cy="1754326"/>
          </a:xfrm>
          <a:prstGeom prst="rect">
            <a:avLst/>
          </a:prstGeom>
          <a:noFill/>
        </p:spPr>
        <p:txBody>
          <a:bodyPr wrap="square" rtlCol="0">
            <a:spAutoFit/>
          </a:bodyPr>
          <a:lstStyle/>
          <a:p>
            <a:r>
              <a:rPr lang="en-US" altLang="ja-JP" dirty="0" smtClean="0"/>
              <a:t>Thermal equilibrium at temperature T.</a:t>
            </a:r>
          </a:p>
          <a:p>
            <a:r>
              <a:rPr lang="en-US" altLang="ja-JP" dirty="0" smtClean="0"/>
              <a:t>We can get usable energy from max entropy state with Maxwell demon. </a:t>
            </a:r>
          </a:p>
          <a:p>
            <a:r>
              <a:rPr kumimoji="1" lang="en-US" altLang="ja-JP" dirty="0" smtClean="0"/>
              <a:t>It knows velocity of each particle, while we know only statistical property, temperature.</a:t>
            </a:r>
            <a:endParaRPr kumimoji="1" lang="ja-JP" altLang="en-US" dirty="0"/>
          </a:p>
        </p:txBody>
      </p:sp>
      <p:sp>
        <p:nvSpPr>
          <p:cNvPr id="4" name="円/楕円 3"/>
          <p:cNvSpPr/>
          <p:nvPr/>
        </p:nvSpPr>
        <p:spPr>
          <a:xfrm>
            <a:off x="5239494" y="206084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652120" y="2564259"/>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946873" y="285229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300192" y="1916832"/>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156176" y="282689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527526" y="307999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760293" y="2084487"/>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452320" y="3265537"/>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864946" y="3768948"/>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159699" y="4056980"/>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8513018" y="3121521"/>
            <a:ext cx="288032" cy="288032"/>
          </a:xfrm>
          <a:prstGeom prst="ellipse">
            <a:avLst/>
          </a:prstGeom>
          <a:gradFill>
            <a:gsLst>
              <a:gs pos="0">
                <a:schemeClr val="tx1"/>
              </a:gs>
              <a:gs pos="54000">
                <a:schemeClr val="accent1">
                  <a:tint val="44500"/>
                  <a:satMod val="160000"/>
                  <a:lumMod val="84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369002" y="4031580"/>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740352" y="4284687"/>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7973119" y="3289176"/>
            <a:ext cx="288032" cy="288032"/>
          </a:xfrm>
          <a:prstGeom prst="ellipse">
            <a:avLst/>
          </a:prstGeom>
          <a:gradFill>
            <a:gsLst>
              <a:gs pos="34000">
                <a:srgbClr val="FF0000"/>
              </a:gs>
              <a:gs pos="0">
                <a:srgbClr val="FF0000">
                  <a:lumMod val="95000"/>
                </a:srgbClr>
              </a:gs>
              <a:gs pos="94000">
                <a:srgbClr val="FF0000">
                  <a:lumMod val="15000"/>
                  <a:lumOff val="85000"/>
                </a:srgb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88024" y="1700808"/>
            <a:ext cx="2016224" cy="1852761"/>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020272" y="2942650"/>
            <a:ext cx="2016224" cy="1852761"/>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88024" y="3638355"/>
            <a:ext cx="1987624" cy="646331"/>
          </a:xfrm>
          <a:prstGeom prst="rect">
            <a:avLst/>
          </a:prstGeom>
          <a:noFill/>
        </p:spPr>
        <p:txBody>
          <a:bodyPr wrap="square" rtlCol="0">
            <a:spAutoFit/>
          </a:bodyPr>
          <a:lstStyle/>
          <a:p>
            <a:r>
              <a:rPr lang="en-US" altLang="ja-JP" dirty="0" smtClean="0"/>
              <a:t>Only </a:t>
            </a:r>
            <a:r>
              <a:rPr kumimoji="1" lang="en-US" altLang="ja-JP" dirty="0" smtClean="0"/>
              <a:t>Statistical  property, R and B.</a:t>
            </a:r>
            <a:endParaRPr kumimoji="1" lang="ja-JP" altLang="en-US" dirty="0"/>
          </a:p>
        </p:txBody>
      </p:sp>
      <p:sp>
        <p:nvSpPr>
          <p:cNvPr id="38" name="テキスト ボックス 37"/>
          <p:cNvSpPr txBox="1"/>
          <p:nvPr/>
        </p:nvSpPr>
        <p:spPr>
          <a:xfrm>
            <a:off x="6952717" y="4941168"/>
            <a:ext cx="2191283" cy="1200329"/>
          </a:xfrm>
          <a:prstGeom prst="rect">
            <a:avLst/>
          </a:prstGeom>
          <a:noFill/>
        </p:spPr>
        <p:txBody>
          <a:bodyPr wrap="square" rtlCol="0">
            <a:spAutoFit/>
          </a:bodyPr>
          <a:lstStyle/>
          <a:p>
            <a:r>
              <a:rPr lang="en-US" altLang="ja-JP" dirty="0" smtClean="0"/>
              <a:t>We know property of each observation and can use this information. </a:t>
            </a:r>
            <a:endParaRPr kumimoji="1" lang="ja-JP" altLang="en-US" dirty="0"/>
          </a:p>
        </p:txBody>
      </p:sp>
      <p:sp>
        <p:nvSpPr>
          <p:cNvPr id="3" name="正方形/長方形 2"/>
          <p:cNvSpPr/>
          <p:nvPr/>
        </p:nvSpPr>
        <p:spPr>
          <a:xfrm>
            <a:off x="425302" y="3827563"/>
            <a:ext cx="2850553" cy="246221"/>
          </a:xfrm>
          <a:prstGeom prst="rect">
            <a:avLst/>
          </a:prstGeom>
        </p:spPr>
        <p:txBody>
          <a:bodyPr wrap="square">
            <a:spAutoFit/>
          </a:bodyPr>
          <a:lstStyle/>
          <a:p>
            <a:r>
              <a:rPr lang="en-US" altLang="ja-JP" sz="1000" dirty="0" smtClean="0"/>
              <a:t>From B</a:t>
            </a:r>
            <a:r>
              <a:rPr lang="en-US" altLang="ja" sz="1000" dirty="0" smtClean="0">
                <a:latin typeface="Century" pitchFamily="18" charset="0"/>
              </a:rPr>
              <a:t>ennett </a:t>
            </a:r>
            <a:r>
              <a:rPr lang="en-US" altLang="ja" sz="1000" dirty="0">
                <a:latin typeface="Century" pitchFamily="18" charset="0"/>
              </a:rPr>
              <a:t>CH and Schumacher </a:t>
            </a:r>
            <a:r>
              <a:rPr lang="en-US" altLang="ja" sz="1000" dirty="0" smtClean="0">
                <a:latin typeface="Century" pitchFamily="18" charset="0"/>
              </a:rPr>
              <a:t>B (2011)</a:t>
            </a:r>
            <a:endParaRPr lang="ja-JP" altLang="en-US" sz="1000" dirty="0"/>
          </a:p>
        </p:txBody>
      </p:sp>
    </p:spTree>
    <p:extLst>
      <p:ext uri="{BB962C8B-B14F-4D97-AF65-F5344CB8AC3E}">
        <p14:creationId xmlns:p14="http://schemas.microsoft.com/office/powerpoint/2010/main" val="1121666197"/>
      </p:ext>
    </p:extLst>
  </p:cSld>
  <p:clrMapOvr>
    <a:masterClrMapping/>
  </p:clrMapOvr>
  <mc:AlternateContent xmlns:mc="http://schemas.openxmlformats.org/markup-compatibility/2006" xmlns:p14="http://schemas.microsoft.com/office/powerpoint/2010/main">
    <mc:Choice Requires="p14">
      <p:transition spd="slow" p14:dur="2000" advTm="1264"/>
    </mc:Choice>
    <mc:Fallback xmlns="">
      <p:transition spd="slow" advTm="1264"/>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descr="デニム"/>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ja-JP" altLang="en-US"/>
          </a:p>
        </p:txBody>
      </p:sp>
      <p:graphicFrame>
        <p:nvGraphicFramePr>
          <p:cNvPr id="27652" name="Object 3"/>
          <p:cNvGraphicFramePr>
            <a:graphicFrameLocks noChangeAspect="1"/>
          </p:cNvGraphicFramePr>
          <p:nvPr/>
        </p:nvGraphicFramePr>
        <p:xfrm>
          <a:off x="0" y="836613"/>
          <a:ext cx="6151563" cy="3963987"/>
        </p:xfrm>
        <a:graphic>
          <a:graphicData uri="http://schemas.openxmlformats.org/presentationml/2006/ole">
            <mc:AlternateContent xmlns:mc="http://schemas.openxmlformats.org/markup-compatibility/2006">
              <mc:Choice xmlns:v="urn:schemas-microsoft-com:vml" Requires="v">
                <p:oleObj spid="_x0000_s28271" name="数式" r:id="rId4" imgW="3073400" imgH="1981200" progId="Equation.3">
                  <p:embed/>
                </p:oleObj>
              </mc:Choice>
              <mc:Fallback>
                <p:oleObj name="数式" r:id="rId4" imgW="3073400" imgH="1981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6151563"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4"/>
          <p:cNvGraphicFramePr>
            <a:graphicFrameLocks noChangeAspect="1"/>
          </p:cNvGraphicFramePr>
          <p:nvPr/>
        </p:nvGraphicFramePr>
        <p:xfrm>
          <a:off x="5219700" y="1773238"/>
          <a:ext cx="3765550" cy="1576387"/>
        </p:xfrm>
        <a:graphic>
          <a:graphicData uri="http://schemas.openxmlformats.org/presentationml/2006/ole">
            <mc:AlternateContent xmlns:mc="http://schemas.openxmlformats.org/markup-compatibility/2006">
              <mc:Choice xmlns:v="urn:schemas-microsoft-com:vml" Requires="v">
                <p:oleObj spid="_x0000_s28272" name="数式" r:id="rId6" imgW="2006600" imgH="787400" progId="Equation.3">
                  <p:embed/>
                </p:oleObj>
              </mc:Choice>
              <mc:Fallback>
                <p:oleObj name="数式" r:id="rId6" imgW="2006600" imgH="787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1773238"/>
                        <a:ext cx="3765550" cy="1576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Text Box 5" descr="デニム"/>
          <p:cNvSpPr txBox="1">
            <a:spLocks noChangeArrowheads="1"/>
          </p:cNvSpPr>
          <p:nvPr/>
        </p:nvSpPr>
        <p:spPr bwMode="auto">
          <a:xfrm>
            <a:off x="179388" y="4941888"/>
            <a:ext cx="8856662" cy="641350"/>
          </a:xfrm>
          <a:prstGeom prst="rect">
            <a:avLst/>
          </a:prstGeom>
          <a:noFill/>
          <a:ln>
            <a:noFill/>
          </a:ln>
          <a:effectLst/>
          <a:extLst>
            <a:ext uri="{909E8E84-426E-40DD-AFC4-6F175D3DCCD1}">
              <a14:hiddenFill xmlns:a14="http://schemas.microsoft.com/office/drawing/2010/main">
                <a:blipFill dpi="0" rotWithShape="1">
                  <a:blip r:embed="rId3">
                    <a:alphaModFix amt="30000"/>
                  </a:blip>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a:t>モデル空間の</a:t>
            </a:r>
            <a:r>
              <a:rPr lang="en-US" altLang="ja-JP" sz="1800"/>
              <a:t>4DVAR</a:t>
            </a:r>
            <a:r>
              <a:rPr lang="ja-JP" altLang="en-US" sz="1800"/>
              <a:t>の解析と</a:t>
            </a:r>
            <a:r>
              <a:rPr lang="en-US" altLang="ja-JP" sz="1800"/>
              <a:t>LB2004</a:t>
            </a:r>
            <a:r>
              <a:rPr lang="ja-JP" altLang="en-US" sz="1800"/>
              <a:t>の感度解析は、ともに</a:t>
            </a:r>
            <a:r>
              <a:rPr lang="en-US" altLang="ja-JP" sz="1800"/>
              <a:t>A</a:t>
            </a:r>
            <a:r>
              <a:rPr lang="ja-JP" altLang="en-US" sz="1800"/>
              <a:t>を係数行列とする連立方程式を解く問題である。両者の違いは右辺ベクトルの違いだけである。</a:t>
            </a:r>
          </a:p>
        </p:txBody>
      </p:sp>
      <p:sp>
        <p:nvSpPr>
          <p:cNvPr id="27655" name="Text Box 6" descr="デニム"/>
          <p:cNvSpPr txBox="1">
            <a:spLocks noChangeArrowheads="1"/>
          </p:cNvSpPr>
          <p:nvPr/>
        </p:nvSpPr>
        <p:spPr bwMode="auto">
          <a:xfrm>
            <a:off x="0" y="6338888"/>
            <a:ext cx="9144000" cy="519112"/>
          </a:xfrm>
          <a:prstGeom prst="rect">
            <a:avLst/>
          </a:prstGeom>
          <a:blipFill dpi="0" rotWithShape="1">
            <a:blip r:embed="rId3">
              <a:alphaModFix amt="30000"/>
            </a:blip>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endParaRPr lang="ja-JP" altLang="ja-JP" sz="2800"/>
          </a:p>
        </p:txBody>
      </p:sp>
      <p:sp>
        <p:nvSpPr>
          <p:cNvPr id="27656" name="Text Box 7" descr="デニム"/>
          <p:cNvSpPr txBox="1">
            <a:spLocks noChangeArrowheads="1"/>
          </p:cNvSpPr>
          <p:nvPr/>
        </p:nvSpPr>
        <p:spPr bwMode="auto">
          <a:xfrm>
            <a:off x="0" y="0"/>
            <a:ext cx="9144000" cy="779463"/>
          </a:xfrm>
          <a:prstGeom prst="rect">
            <a:avLst/>
          </a:prstGeom>
          <a:blipFill dpi="0" rotWithShape="1">
            <a:blip r:embed="rId3">
              <a:alphaModFix amt="30000"/>
            </a:blip>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sz="1800"/>
              <a:t>Adjoint Method </a:t>
            </a:r>
          </a:p>
          <a:p>
            <a:pPr algn="ctr" eaLnBrk="1" hangingPunct="1">
              <a:spcBef>
                <a:spcPct val="50000"/>
              </a:spcBef>
            </a:pPr>
            <a:r>
              <a:rPr lang="en-US" altLang="ja-JP" sz="1800"/>
              <a:t>(Langrad and Baker 2004, Errico 2007)</a:t>
            </a:r>
            <a:endParaRPr lang="en-US" altLang="ja-JP" sz="1800">
              <a:solidFill>
                <a:schemeClr val="tx2"/>
              </a:solidFill>
            </a:endParaRPr>
          </a:p>
        </p:txBody>
      </p:sp>
      <p:sp>
        <p:nvSpPr>
          <p:cNvPr id="27657" name="Rectangle 8"/>
          <p:cNvSpPr>
            <a:spLocks noChangeArrowheads="1"/>
          </p:cNvSpPr>
          <p:nvPr/>
        </p:nvSpPr>
        <p:spPr bwMode="auto">
          <a:xfrm>
            <a:off x="8027988" y="1844675"/>
            <a:ext cx="360362" cy="360363"/>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rgbClr val="00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endParaRPr lang="ja-JP" altLang="en-US"/>
          </a:p>
        </p:txBody>
      </p:sp>
      <p:sp>
        <p:nvSpPr>
          <p:cNvPr id="27658" name="Text Box 9"/>
          <p:cNvSpPr txBox="1">
            <a:spLocks noChangeArrowheads="1"/>
          </p:cNvSpPr>
          <p:nvPr/>
        </p:nvSpPr>
        <p:spPr bwMode="auto">
          <a:xfrm>
            <a:off x="6300788" y="908050"/>
            <a:ext cx="2663825" cy="581025"/>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spcBef>
                <a:spcPct val="50000"/>
              </a:spcBef>
            </a:pPr>
            <a:r>
              <a:rPr lang="en-US" altLang="ja-JP"/>
              <a:t>J</a:t>
            </a:r>
            <a:r>
              <a:rPr lang="ja-JP" altLang="en-US"/>
              <a:t>は予報場の特徴を表す適当なスカラー関数</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7"/>
</p:tagLst>
</file>

<file path=ppt/tags/tag2.xml><?xml version="1.0" encoding="utf-8"?>
<p:tagLst xmlns:a="http://schemas.openxmlformats.org/drawingml/2006/main" xmlns:r="http://schemas.openxmlformats.org/officeDocument/2006/relationships" xmlns:p="http://schemas.openxmlformats.org/presentationml/2006/main">
  <p:tag name="TIMING" val="|12.7"/>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0033CC"/>
          </a:solidFill>
        </a:ln>
      </a:spPr>
      <a:bodyPr rtlCol="0" anchor="ctr"/>
      <a:lstStyle>
        <a:defPPr algn="ctr">
          <a:defRPr kumimoji="1"/>
        </a:defPPr>
      </a:lstStyle>
    </a:spDef>
    <a:lnDef>
      <a:spPr bwMode="auto">
        <a:gradFill rotWithShape="1">
          <a:gsLst>
            <a:gs pos="0">
              <a:srgbClr val="0033CC"/>
            </a:gs>
            <a:gs pos="100000">
              <a:srgbClr val="0033CC">
                <a:gamma/>
                <a:tint val="0"/>
                <a:invGamma/>
              </a:srgbClr>
            </a:gs>
          </a:gsLst>
          <a:path path="rect">
            <a:fillToRect l="50000" t="50000" r="50000" b="50000"/>
          </a:path>
        </a:gradFill>
        <a:ln w="38100" cap="flat" cmpd="sng" algn="ctr">
          <a:solidFill>
            <a:srgbClr val="FF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7485</TotalTime>
  <Words>5772</Words>
  <Application>Microsoft Office PowerPoint</Application>
  <PresentationFormat>画面に合わせる (4:3)</PresentationFormat>
  <Paragraphs>945</Paragraphs>
  <Slides>100</Slides>
  <Notes>46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100</vt:i4>
      </vt:variant>
    </vt:vector>
  </HeadingPairs>
  <TitlesOfParts>
    <vt:vector size="103" baseType="lpstr">
      <vt:lpstr>標準デザイン</vt:lpstr>
      <vt:lpstr>数式</vt:lpstr>
      <vt:lpstr>グラフ</vt:lpstr>
      <vt:lpstr>Diagnosis of data assimilation systems</vt:lpstr>
      <vt:lpstr>Contents</vt:lpstr>
      <vt:lpstr>1. Observation impact estimation</vt:lpstr>
      <vt:lpstr>Two types of observation impact</vt:lpstr>
      <vt:lpstr>ADJ-based estimation in JMA global 4D-Var</vt:lpstr>
      <vt:lpstr>TL(Tangent linear)-based method</vt:lpstr>
      <vt:lpstr>Formulation of TL-based method</vt:lpstr>
      <vt:lpstr>TL-based method</vt:lpstr>
      <vt:lpstr>TL-based method</vt:lpstr>
      <vt:lpstr>TL-based method</vt:lpstr>
      <vt:lpstr>2. Covariance matrix optimization</vt:lpstr>
      <vt:lpstr>Relationships between observation impact estimations and covariance optimizations</vt:lpstr>
      <vt:lpstr>Diagnoses of the JMA global 4D-Var</vt:lpstr>
      <vt:lpstr>Impact of error covariance optimization on forecast accuracy</vt:lpstr>
      <vt:lpstr>3. Analysis error estimation</vt:lpstr>
      <vt:lpstr>Data assimilation theory based method</vt:lpstr>
      <vt:lpstr>Accuracy of optimized forecasts</vt:lpstr>
      <vt:lpstr>Assimilation of reference analyses</vt:lpstr>
      <vt:lpstr>Two weeks statistics</vt:lpstr>
      <vt:lpstr>Optimized analysis increments and background error</vt:lpstr>
      <vt:lpstr>Optimized analysis increments and background error</vt:lpstr>
      <vt:lpstr>Optimized analysis increments and background error</vt:lpstr>
      <vt:lpstr>Optimized analysis increments and background error</vt:lpstr>
      <vt:lpstr>Optimized analysis increments and background error</vt:lpstr>
      <vt:lpstr>Optimized analysis increments and background error</vt:lpstr>
      <vt:lpstr>Optimized analysis increments and background error</vt:lpstr>
      <vt:lpstr>Comparison between original analysis and optimized analysis</vt:lpstr>
      <vt:lpstr>Optimized :FT48 500hPa T</vt:lpstr>
      <vt:lpstr>Original: FT48 500hPa T</vt:lpstr>
      <vt:lpstr>Pseudo truth with ADJ-based method</vt:lpstr>
      <vt:lpstr>Maxwell demon ?</vt:lpstr>
      <vt:lpstr>Summary</vt:lpstr>
      <vt:lpstr>PowerPoint プレゼンテーション</vt:lpstr>
      <vt:lpstr>PowerPoint プレゼンテーション</vt:lpstr>
      <vt:lpstr>TL-based method</vt:lpstr>
      <vt:lpstr>TL-based method</vt:lpstr>
      <vt:lpstr>PowerPoint プレゼンテーション</vt:lpstr>
      <vt:lpstr>Fast and slow growing error modes</vt:lpstr>
      <vt:lpstr>3. Analysis error estimation</vt:lpstr>
      <vt:lpstr>Formulation of ADJ-based method  using PIVs</vt:lpstr>
      <vt:lpstr>PDF</vt:lpstr>
      <vt:lpstr>Norm dependency</vt:lpstr>
      <vt:lpstr>Wrong data detection</vt:lpstr>
      <vt:lpstr>TL-based method</vt:lpstr>
      <vt:lpstr>Inflation and forecast accuracy</vt:lpstr>
      <vt:lpstr>Variances of functions of analyses</vt:lpstr>
      <vt:lpstr>AD-based estimation</vt:lpstr>
      <vt:lpstr>AD-based estimation</vt:lpstr>
      <vt:lpstr>AD-based estimation in JMA global 4D-Var</vt:lpstr>
      <vt:lpstr>TL-based method</vt:lpstr>
      <vt:lpstr>TL-based method</vt:lpstr>
      <vt:lpstr>TL-based method</vt:lpstr>
      <vt:lpstr>TL-based method</vt:lpstr>
      <vt:lpstr>Formulation of AD-based method  using Taylor series</vt:lpstr>
      <vt:lpstr>Cross terms</vt:lpstr>
      <vt:lpstr>Sensitivity on covariance matrices</vt:lpstr>
      <vt:lpstr>Diagnoses of the JMA global 4D-Var</vt:lpstr>
      <vt:lpstr>Diagnoses of the JMA global 4D-Var</vt:lpstr>
      <vt:lpstr>Cycle experiment with static optimization</vt:lpstr>
      <vt:lpstr>Cycle experiment with online optimization</vt:lpstr>
      <vt:lpstr>Key analysis error</vt:lpstr>
      <vt:lpstr>Key analysis error</vt:lpstr>
      <vt:lpstr>PowerPoint プレゼンテーション</vt:lpstr>
      <vt:lpstr>Variational formulation of key analysis error</vt:lpstr>
      <vt:lpstr>Problem of key analysis error</vt:lpstr>
      <vt:lpstr>SOSE</vt:lpstr>
      <vt:lpstr>Data assimilation theory based method</vt:lpstr>
      <vt:lpstr>Two weeks statistics</vt:lpstr>
      <vt:lpstr>PowerPoint プレゼンテーション</vt:lpstr>
      <vt:lpstr>Cycle experiment with static optimization</vt:lpstr>
      <vt:lpstr>Cycle experiment with online optimization</vt:lpstr>
      <vt:lpstr>PowerPoint プレゼンテーション</vt:lpstr>
      <vt:lpstr>“One opt” vs “two opt”</vt:lpstr>
      <vt:lpstr>TL-based method</vt:lpstr>
      <vt:lpstr>Sensitivity on covariance matrices</vt:lpstr>
      <vt:lpstr>2. Covariance matrix optimization</vt:lpstr>
      <vt:lpstr>2. Covariance matrix optimization</vt:lpstr>
      <vt:lpstr>Variational formulation of key analysis error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SONDE</vt:lpstr>
      <vt:lpstr>COSMIC</vt:lpstr>
      <vt:lpstr>Optimization with DIC</vt:lpstr>
      <vt:lpstr>DIC experimental results in DAS/JMA</vt:lpstr>
      <vt:lpstr>DFS in DAS/JMA</vt:lpstr>
      <vt:lpstr>Optimization with D08</vt:lpstr>
      <vt:lpstr>Maxwell demon ?</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誤差共分散行列の最適化と 観測データインパクトの評価について</dc:title>
  <dc:creator>予報研究部</dc:creator>
  <cp:lastModifiedBy>isibasi</cp:lastModifiedBy>
  <cp:revision>515</cp:revision>
  <cp:lastPrinted>2012-05-03T06:54:09Z</cp:lastPrinted>
  <dcterms:created xsi:type="dcterms:W3CDTF">2010-05-14T06:21:51Z</dcterms:created>
  <dcterms:modified xsi:type="dcterms:W3CDTF">2012-05-09T16:43:00Z</dcterms:modified>
</cp:coreProperties>
</file>