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8" r:id="rId2"/>
    <p:sldId id="260" r:id="rId3"/>
    <p:sldId id="262" r:id="rId4"/>
    <p:sldId id="294" r:id="rId5"/>
    <p:sldId id="298" r:id="rId6"/>
    <p:sldId id="299" r:id="rId7"/>
    <p:sldId id="300" r:id="rId8"/>
    <p:sldId id="265" r:id="rId9"/>
    <p:sldId id="286" r:id="rId10"/>
    <p:sldId id="287" r:id="rId11"/>
    <p:sldId id="277" r:id="rId12"/>
    <p:sldId id="302" r:id="rId13"/>
    <p:sldId id="301" r:id="rId14"/>
    <p:sldId id="304" r:id="rId15"/>
    <p:sldId id="311" r:id="rId16"/>
    <p:sldId id="306" r:id="rId17"/>
    <p:sldId id="307" r:id="rId18"/>
    <p:sldId id="308" r:id="rId19"/>
    <p:sldId id="309" r:id="rId20"/>
    <p:sldId id="292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870000"/>
    <a:srgbClr val="954F86"/>
    <a:srgbClr val="000000"/>
    <a:srgbClr val="A27B00"/>
    <a:srgbClr val="CC9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4" autoAdjust="0"/>
    <p:restoredTop sz="94658" autoAdjust="0"/>
  </p:normalViewPr>
  <p:slideViewPr>
    <p:cSldViewPr>
      <p:cViewPr>
        <p:scale>
          <a:sx n="116" d="100"/>
          <a:sy n="116" d="100"/>
        </p:scale>
        <p:origin x="-1408" y="-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53D96A-FFCA-4B6D-8BD4-18AE0AD8151E}" type="datetimeFigureOut">
              <a:rPr lang="en-GB" smtClean="0"/>
              <a:pPr/>
              <a:t>07/05/2012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98C68-FCF5-4082-80F4-778C22E6666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11733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6DDB45-CE25-48BD-B503-557D9CAAFE8F}" type="datetimeFigureOut">
              <a:rPr lang="en-GB" smtClean="0"/>
              <a:pPr/>
              <a:t>07/05/2012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AA7770-59FE-4820-A90F-F37FD26D3E2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406663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ICR4 – Data Assimilation for Reanalysis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7544" y="1052736"/>
            <a:ext cx="8208912" cy="504056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368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s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ICR4 – Data Assimilation for Reanalysis</a:t>
            </a:r>
            <a:endParaRPr lang="en-GB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2700338" y="2060574"/>
            <a:ext cx="3455838" cy="223252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29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44824"/>
            <a:ext cx="8229600" cy="67870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309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png"/><Relationship Id="rId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787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80728"/>
            <a:ext cx="8229600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43808" y="6376243"/>
            <a:ext cx="35283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GB" dirty="0" smtClean="0"/>
              <a:t>ICR4 – Data Assimilation for Reanalysis</a:t>
            </a:r>
            <a:endParaRPr lang="en-GB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467544" y="6309320"/>
            <a:ext cx="82089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67544" y="692696"/>
            <a:ext cx="820891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ERA-CLIM_log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2048" y="6352335"/>
            <a:ext cx="899592" cy="461041"/>
          </a:xfrm>
          <a:prstGeom prst="rect">
            <a:avLst/>
          </a:prstGeom>
        </p:spPr>
      </p:pic>
      <p:pic>
        <p:nvPicPr>
          <p:cNvPr id="12" name="Picture 11" descr="ECMWF_log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08304" y="6453336"/>
            <a:ext cx="1403648" cy="25350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1" r:id="rId2"/>
    <p:sldLayoutId id="2147483650" r:id="rId3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3600" b="0" kern="12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440160"/>
          </a:xfrm>
        </p:spPr>
        <p:txBody>
          <a:bodyPr/>
          <a:lstStyle/>
          <a:p>
            <a:r>
              <a:rPr lang="en-GB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Data Assimilation for Reanalysis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43608" y="2492896"/>
            <a:ext cx="68407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</a:rPr>
              <a:t>Dick </a:t>
            </a:r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</a:rPr>
              <a:t>Dee</a:t>
            </a:r>
          </a:p>
          <a:p>
            <a:pPr algn="ctr"/>
            <a:endParaRPr lang="en-GB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</a:rPr>
              <a:t>Massimo </a:t>
            </a:r>
            <a:r>
              <a:rPr lang="en-GB" sz="2400" dirty="0" err="1" smtClean="0">
                <a:solidFill>
                  <a:schemeClr val="accent1">
                    <a:lumMod val="75000"/>
                  </a:schemeClr>
                </a:solidFill>
              </a:rPr>
              <a:t>Bonavita</a:t>
            </a:r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</a:rPr>
              <a:t>, Mike Fisher, Paul </a:t>
            </a:r>
            <a:r>
              <a:rPr lang="en-GB" sz="2400" dirty="0" err="1" smtClean="0">
                <a:solidFill>
                  <a:schemeClr val="accent1">
                    <a:lumMod val="75000"/>
                  </a:schemeClr>
                </a:solidFill>
              </a:rPr>
              <a:t>Poli</a:t>
            </a:r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</a:rPr>
              <a:t>, David Tan</a:t>
            </a:r>
          </a:p>
          <a:p>
            <a:pPr algn="ctr"/>
            <a:endParaRPr lang="en-GB" sz="24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GB" sz="2400" b="1" dirty="0" smtClean="0">
                <a:solidFill>
                  <a:schemeClr val="accent1">
                    <a:lumMod val="75000"/>
                  </a:schemeClr>
                </a:solidFill>
              </a:rPr>
              <a:t>ECMWF</a:t>
            </a:r>
            <a:endParaRPr lang="en-GB" sz="24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95267" y="4869160"/>
            <a:ext cx="48460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WCRP 4</a:t>
            </a:r>
            <a:r>
              <a:rPr lang="en-GB" baseline="30000" dirty="0" smtClean="0"/>
              <a:t>th</a:t>
            </a:r>
            <a:r>
              <a:rPr lang="en-GB" dirty="0" smtClean="0"/>
              <a:t> International Conference on Reanalyses</a:t>
            </a:r>
          </a:p>
          <a:p>
            <a:pPr algn="ctr"/>
            <a:r>
              <a:rPr lang="en-GB" dirty="0" smtClean="0"/>
              <a:t>7-11 May 2012</a:t>
            </a:r>
          </a:p>
          <a:p>
            <a:pPr algn="ctr"/>
            <a:r>
              <a:rPr lang="en-GB" dirty="0" smtClean="0"/>
              <a:t>Silver Spring, Maryland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55623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EDA with 20 members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ICR4 – Data Assimilation for Reanalysis</a:t>
            </a:r>
            <a:endParaRPr lang="en-GB" dirty="0"/>
          </a:p>
        </p:txBody>
      </p:sp>
      <p:grpSp>
        <p:nvGrpSpPr>
          <p:cNvPr id="12" name="Group 11"/>
          <p:cNvGrpSpPr/>
          <p:nvPr/>
        </p:nvGrpSpPr>
        <p:grpSpPr>
          <a:xfrm>
            <a:off x="23713" y="1115452"/>
            <a:ext cx="9083522" cy="4189527"/>
            <a:chOff x="23713" y="1903769"/>
            <a:chExt cx="9083522" cy="4189527"/>
          </a:xfrm>
        </p:grpSpPr>
        <p:pic>
          <p:nvPicPr>
            <p:cNvPr id="7" name="Picture 6" descr="Fanele_LSCALE_SP_20EDA.png"/>
            <p:cNvPicPr>
              <a:picLocks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99992" y="2057077"/>
              <a:ext cx="4607243" cy="4036219"/>
            </a:xfrm>
            <a:prstGeom prst="rect">
              <a:avLst/>
            </a:prstGeom>
          </p:spPr>
        </p:pic>
        <p:pic>
          <p:nvPicPr>
            <p:cNvPr id="6" name="Picture 5" descr="Fanele_STDEV_SP_20EDA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713" y="2078508"/>
              <a:ext cx="4836319" cy="4014788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51520" y="1903769"/>
              <a:ext cx="460851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tx2">
                      <a:lumMod val="75000"/>
                    </a:schemeClr>
                  </a:solidFill>
                </a:rPr>
                <a:t>S</a:t>
              </a:r>
              <a:r>
                <a:rPr lang="en-US" dirty="0" smtClean="0">
                  <a:solidFill>
                    <a:schemeClr val="tx2">
                      <a:lumMod val="75000"/>
                    </a:schemeClr>
                  </a:solidFill>
                </a:rPr>
                <a:t>urface pressure error standard deviation </a:t>
              </a:r>
              <a:r>
                <a:rPr lang="en-US" dirty="0" smtClean="0">
                  <a:solidFill>
                    <a:srgbClr val="558ED5"/>
                  </a:solidFill>
                </a:rPr>
                <a:t>[</a:t>
              </a:r>
              <a:r>
                <a:rPr lang="en-US" dirty="0" err="1" smtClean="0">
                  <a:solidFill>
                    <a:srgbClr val="558ED5"/>
                  </a:solidFill>
                </a:rPr>
                <a:t>hPa</a:t>
              </a:r>
              <a:r>
                <a:rPr lang="en-US" dirty="0" smtClean="0">
                  <a:solidFill>
                    <a:srgbClr val="558ED5"/>
                  </a:solidFill>
                </a:rPr>
                <a:t>]</a:t>
              </a:r>
              <a:endParaRPr lang="en-US" dirty="0">
                <a:solidFill>
                  <a:srgbClr val="558ED5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788024" y="1903769"/>
              <a:ext cx="424847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17375E"/>
                  </a:solidFill>
                </a:rPr>
                <a:t>       Correlation length scales               </a:t>
              </a:r>
              <a:r>
                <a:rPr lang="en-US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[km]</a:t>
              </a:r>
              <a:endParaRPr lang="en-US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395536" y="5517232"/>
            <a:ext cx="82630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Variance estimates are fully flow-dependent;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correlations not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yet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1595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EDA configuration for ERA-20C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ICR4 – Data Assimilation for Reanalysis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467544" y="1748129"/>
            <a:ext cx="3168352" cy="4201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10 members defined by:</a:t>
            </a:r>
          </a:p>
          <a:p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Different HadISST2 realizations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Stochastic physics in the forecast model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Randomly p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erturbed observations 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r>
              <a:rPr lang="en-US" dirty="0" smtClean="0"/>
              <a:t>Background error v</a:t>
            </a:r>
            <a:r>
              <a:rPr lang="en-US" dirty="0" smtClean="0"/>
              <a:t>ariances estimated from ensemble</a:t>
            </a:r>
          </a:p>
          <a:p>
            <a:endParaRPr lang="en-US" dirty="0"/>
          </a:p>
          <a:p>
            <a:r>
              <a:rPr lang="en-US" dirty="0" smtClean="0"/>
              <a:t>Still relying on stationary correlation structures</a:t>
            </a:r>
            <a:r>
              <a:rPr lang="en-US" i="1" dirty="0" smtClean="0"/>
              <a:t> 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641436" y="1772816"/>
            <a:ext cx="4891004" cy="3960440"/>
            <a:chOff x="2843808" y="2411363"/>
            <a:chExt cx="5078947" cy="3694861"/>
          </a:xfrm>
        </p:grpSpPr>
        <p:pic>
          <p:nvPicPr>
            <p:cNvPr id="9" name="Picture 3" descr="Figure_2_SR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43808" y="2411363"/>
              <a:ext cx="5078947" cy="1809725"/>
            </a:xfrm>
            <a:prstGeom prst="rect">
              <a:avLst/>
            </a:prstGeom>
            <a:noFill/>
          </p:spPr>
        </p:pic>
        <p:pic>
          <p:nvPicPr>
            <p:cNvPr id="10" name="Picture 2" descr="biases_holly_SR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43808" y="4221088"/>
              <a:ext cx="5040560" cy="1885136"/>
            </a:xfrm>
            <a:prstGeom prst="rect">
              <a:avLst/>
            </a:prstGeom>
            <a:noFill/>
          </p:spPr>
        </p:pic>
        <p:sp>
          <p:nvSpPr>
            <p:cNvPr id="11" name="TextBox 10"/>
            <p:cNvSpPr txBox="1"/>
            <p:nvPr/>
          </p:nvSpPr>
          <p:spPr>
            <a:xfrm>
              <a:off x="2884690" y="4109010"/>
              <a:ext cx="4783652" cy="315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/>
                <a:t>Bias c</a:t>
              </a:r>
              <a:r>
                <a:rPr lang="en-GB" sz="1600" dirty="0" smtClean="0"/>
                <a:t>orrections used in HadISST2</a:t>
              </a:r>
              <a:endParaRPr lang="en-US" sz="1600" dirty="0"/>
            </a:p>
          </p:txBody>
        </p:sp>
      </p:grpSp>
      <p:sp>
        <p:nvSpPr>
          <p:cNvPr id="4" name="Rectangle 3"/>
          <p:cNvSpPr/>
          <p:nvPr/>
        </p:nvSpPr>
        <p:spPr>
          <a:xfrm>
            <a:off x="467544" y="764704"/>
            <a:ext cx="8424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Ensemble </a:t>
            </a:r>
            <a:r>
              <a:rPr lang="en-US" sz="2400" dirty="0"/>
              <a:t>of </a:t>
            </a:r>
            <a:r>
              <a:rPr lang="en-US" sz="2400" dirty="0" err="1" smtClean="0"/>
              <a:t>reanalyses</a:t>
            </a:r>
            <a:r>
              <a:rPr lang="en-US" sz="2400" dirty="0" smtClean="0"/>
              <a:t> </a:t>
            </a:r>
            <a:r>
              <a:rPr lang="en-US" sz="2400" dirty="0"/>
              <a:t>from 1900, </a:t>
            </a:r>
            <a:r>
              <a:rPr lang="en-US" sz="2400" dirty="0" smtClean="0"/>
              <a:t>surface </a:t>
            </a:r>
            <a:r>
              <a:rPr lang="en-US" sz="2400" dirty="0"/>
              <a:t>observations </a:t>
            </a:r>
            <a:r>
              <a:rPr lang="en-US" sz="2400" dirty="0" smtClean="0"/>
              <a:t>only, T159/L91/N10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443210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Long-window 4D-Var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ICR4 – Data Assimilation for Reanalysis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1415" y="1340768"/>
            <a:ext cx="6374921" cy="37583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32723" y="5165030"/>
            <a:ext cx="5775940" cy="10002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300"/>
              </a:spcAft>
              <a:buFont typeface="Arial"/>
              <a:buChar char="•"/>
            </a:pPr>
            <a:r>
              <a:rPr lang="en-US" dirty="0" smtClean="0">
                <a:solidFill>
                  <a:srgbClr val="376092"/>
                </a:solidFill>
              </a:rPr>
              <a:t>Longer windows –&gt; smaller background errors </a:t>
            </a:r>
          </a:p>
          <a:p>
            <a:pPr marL="285750" indent="-285750">
              <a:spcAft>
                <a:spcPts val="300"/>
              </a:spcAft>
              <a:buFont typeface="Arial"/>
              <a:buChar char="•"/>
            </a:pPr>
            <a:r>
              <a:rPr lang="en-US" dirty="0" smtClean="0">
                <a:solidFill>
                  <a:srgbClr val="376092"/>
                </a:solidFill>
              </a:rPr>
              <a:t>Analysis errors are smallest in the interior of the window</a:t>
            </a:r>
          </a:p>
          <a:p>
            <a:pPr marL="285750" indent="-285750">
              <a:spcAft>
                <a:spcPts val="300"/>
              </a:spcAft>
              <a:buFont typeface="Arial"/>
              <a:buChar char="•"/>
            </a:pPr>
            <a:r>
              <a:rPr lang="en-US" dirty="0" smtClean="0">
                <a:solidFill>
                  <a:srgbClr val="376092"/>
                </a:solidFill>
              </a:rPr>
              <a:t>This is easier to exploit in reanalysis than in forecasting</a:t>
            </a:r>
            <a:endParaRPr lang="en-US" dirty="0">
              <a:solidFill>
                <a:srgbClr val="37609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1560" y="836712"/>
            <a:ext cx="79208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300"/>
              </a:spcAft>
            </a:pPr>
            <a:r>
              <a:rPr lang="en-US" sz="2000" dirty="0" smtClean="0">
                <a:solidFill>
                  <a:srgbClr val="376092"/>
                </a:solidFill>
              </a:rPr>
              <a:t>Experiments with a </a:t>
            </a:r>
            <a:r>
              <a:rPr lang="en-US" sz="2000" dirty="0">
                <a:solidFill>
                  <a:srgbClr val="376092"/>
                </a:solidFill>
              </a:rPr>
              <a:t>2-level QG model with realistic model errors</a:t>
            </a:r>
          </a:p>
        </p:txBody>
      </p:sp>
    </p:spTree>
    <p:extLst>
      <p:ext uri="{BB962C8B-B14F-4D97-AF65-F5344CB8AC3E}">
        <p14:creationId xmlns:p14="http://schemas.microsoft.com/office/powerpoint/2010/main" val="34429393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Cycling schemes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ICR4 – Data Assimilation for Reanalysis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908720"/>
            <a:ext cx="8822863" cy="461703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5536" y="5661248"/>
            <a:ext cx="8352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376092"/>
                </a:solidFill>
              </a:rPr>
              <a:t>Overlap is necessary for even longer windows, to get an accurate first guess</a:t>
            </a:r>
            <a:endParaRPr lang="en-US" sz="2000" dirty="0">
              <a:solidFill>
                <a:srgbClr val="3760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0330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Assimilating surface pressure only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ICR4 – Data Assimilation for Reanalysis</a:t>
            </a:r>
            <a:endParaRPr lang="en-GB" dirty="0"/>
          </a:p>
        </p:txBody>
      </p:sp>
      <p:grpSp>
        <p:nvGrpSpPr>
          <p:cNvPr id="11" name="Group 10"/>
          <p:cNvGrpSpPr/>
          <p:nvPr/>
        </p:nvGrpSpPr>
        <p:grpSpPr>
          <a:xfrm>
            <a:off x="251520" y="908720"/>
            <a:ext cx="8421279" cy="4226986"/>
            <a:chOff x="251520" y="908720"/>
            <a:chExt cx="8421279" cy="422698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1520" y="980728"/>
              <a:ext cx="8421279" cy="4081665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5868144" y="2195572"/>
              <a:ext cx="14296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8000"/>
                  </a:solidFill>
                </a:rPr>
                <a:t>24h windows</a:t>
              </a:r>
              <a:endParaRPr lang="en-US" dirty="0">
                <a:solidFill>
                  <a:srgbClr val="008000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483768" y="2555612"/>
              <a:ext cx="14296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954F86"/>
                  </a:solidFill>
                </a:rPr>
                <a:t>12h windows</a:t>
              </a:r>
              <a:endParaRPr lang="en-US" dirty="0">
                <a:solidFill>
                  <a:srgbClr val="954F86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851920" y="3275692"/>
              <a:ext cx="26232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870000"/>
                  </a:solidFill>
                </a:rPr>
                <a:t>Overlapping 24h windows</a:t>
              </a:r>
              <a:endParaRPr lang="en-US" dirty="0">
                <a:solidFill>
                  <a:srgbClr val="87000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146306" y="4797152"/>
              <a:ext cx="2505814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Hours from start of window</a:t>
              </a:r>
              <a:endParaRPr lang="en-US" sz="16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043608" y="908720"/>
              <a:ext cx="7259294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Background forecasts verified against surface pressure observations</a:t>
              </a:r>
              <a:endParaRPr lang="en-US" sz="2000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467544" y="5477162"/>
            <a:ext cx="81768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Overlapping 24h windows is much better – but too expensive for ERA-20C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2654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376092"/>
                </a:solidFill>
              </a:rPr>
              <a:t>ERA-20C will use 24h 4D-</a:t>
            </a:r>
            <a:r>
              <a:rPr lang="en-US" dirty="0" smtClean="0">
                <a:solidFill>
                  <a:srgbClr val="376092"/>
                </a:solidFill>
              </a:rPr>
              <a:t>Var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ICR4 – Data Assimilation for Reanalysis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908720"/>
            <a:ext cx="8822863" cy="461703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7504" y="908720"/>
            <a:ext cx="8928992" cy="2016224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79512" y="3933056"/>
            <a:ext cx="8928992" cy="1584176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9678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</a:t>
            </a:r>
            <a:r>
              <a:rPr lang="en-US" dirty="0" smtClean="0"/>
              <a:t>eak-constraint 4D-Var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ICR4 – Data Assimilation for Reanalysis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467545" y="908720"/>
            <a:ext cx="8064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Implementation of long-window 4D-Var requires the addition of model error terms in the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</a:rPr>
              <a:t>variational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 analysis equation: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1765529"/>
            <a:ext cx="4788024" cy="31756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8722" y="5241394"/>
            <a:ext cx="82982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376092"/>
                </a:solidFill>
              </a:rPr>
              <a:t>Weak-constraint 4D-Var can also be used to estimate persistent model errors.</a:t>
            </a:r>
          </a:p>
        </p:txBody>
      </p:sp>
    </p:spTree>
    <p:extLst>
      <p:ext uri="{BB962C8B-B14F-4D97-AF65-F5344CB8AC3E}">
        <p14:creationId xmlns:p14="http://schemas.microsoft.com/office/powerpoint/2010/main" val="7111945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Model bias estimates from weak-constraint 4D-Var</a:t>
            </a:r>
            <a:endParaRPr lang="en-US" sz="28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ICR4 – Data Assimilation for Reanalysis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465248" y="764704"/>
            <a:ext cx="36236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Estimated persistent model error [K/12h]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4499992" y="764704"/>
            <a:ext cx="36008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10-day minus 5-day forecast drift [K/day]</a:t>
            </a:r>
            <a:endParaRPr lang="en-US" sz="1600" dirty="0"/>
          </a:p>
        </p:txBody>
      </p:sp>
      <p:grpSp>
        <p:nvGrpSpPr>
          <p:cNvPr id="8" name="Group 7"/>
          <p:cNvGrpSpPr/>
          <p:nvPr/>
        </p:nvGrpSpPr>
        <p:grpSpPr>
          <a:xfrm>
            <a:off x="472063" y="1124744"/>
            <a:ext cx="8276401" cy="5040560"/>
            <a:chOff x="472063" y="1124744"/>
            <a:chExt cx="8276401" cy="504056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l="4670" t="12832" r="4818"/>
            <a:stretch/>
          </p:blipFill>
          <p:spPr>
            <a:xfrm>
              <a:off x="472063" y="1124744"/>
              <a:ext cx="8276401" cy="4989112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8532440" y="5949280"/>
              <a:ext cx="216024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681644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Controlling model bias in reanalysis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ICR4 – Data Assimilation for Reanalysis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683568" y="840769"/>
            <a:ext cx="784887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376092"/>
                </a:solidFill>
              </a:rPr>
              <a:t>Can we use model error estimates from weak-constraint 4D-Var to </a:t>
            </a:r>
            <a:r>
              <a:rPr lang="en-US" sz="2000" dirty="0">
                <a:solidFill>
                  <a:srgbClr val="376092"/>
                </a:solidFill>
              </a:rPr>
              <a:t>control </a:t>
            </a:r>
            <a:r>
              <a:rPr lang="en-US" sz="2000" dirty="0" smtClean="0">
                <a:solidFill>
                  <a:srgbClr val="376092"/>
                </a:solidFill>
              </a:rPr>
              <a:t>the effect of model </a:t>
            </a:r>
            <a:r>
              <a:rPr lang="en-US" sz="2000" dirty="0">
                <a:solidFill>
                  <a:srgbClr val="376092"/>
                </a:solidFill>
              </a:rPr>
              <a:t>bias in the absence of observations</a:t>
            </a:r>
            <a:r>
              <a:rPr lang="en-US" sz="2000" dirty="0" smtClean="0">
                <a:solidFill>
                  <a:srgbClr val="376092"/>
                </a:solidFill>
              </a:rPr>
              <a:t>?</a:t>
            </a:r>
          </a:p>
          <a:p>
            <a:pPr algn="ctr"/>
            <a:endParaRPr lang="en-US" sz="2000" dirty="0"/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For a given model, estimate persistent model errors in the recent (well-observed) period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Apply these as a correction to the model in the past (poorly-observed) period  </a:t>
            </a:r>
          </a:p>
          <a:p>
            <a:pPr marL="342900" indent="-342900">
              <a:buFont typeface="Arial"/>
              <a:buChar char="•"/>
            </a:pPr>
            <a:endParaRPr lang="en-US" sz="2000" dirty="0"/>
          </a:p>
          <a:p>
            <a:r>
              <a:rPr lang="en-US" sz="2000" dirty="0" smtClean="0"/>
              <a:t>A similar approach has been successfully applied in ECMWF’s ocean reanalysis </a:t>
            </a:r>
            <a:r>
              <a:rPr lang="en-US" sz="2000" i="1" dirty="0" smtClean="0">
                <a:solidFill>
                  <a:schemeClr val="accent1">
                    <a:lumMod val="75000"/>
                  </a:schemeClr>
                </a:solidFill>
              </a:rPr>
              <a:t>(Magdalena </a:t>
            </a:r>
            <a:r>
              <a:rPr lang="en-US" sz="2000" i="1" dirty="0" err="1" smtClean="0">
                <a:solidFill>
                  <a:schemeClr val="accent1">
                    <a:lumMod val="75000"/>
                  </a:schemeClr>
                </a:solidFill>
              </a:rPr>
              <a:t>Balmaseda</a:t>
            </a:r>
            <a:r>
              <a:rPr lang="en-US" sz="2000" i="1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r>
              <a:rPr lang="en-US" sz="2000" dirty="0" smtClean="0"/>
              <a:t>.</a:t>
            </a:r>
          </a:p>
          <a:p>
            <a:endParaRPr lang="en-US" sz="2000" dirty="0"/>
          </a:p>
          <a:p>
            <a:r>
              <a:rPr lang="en-US" sz="2000" dirty="0">
                <a:solidFill>
                  <a:srgbClr val="376092"/>
                </a:solidFill>
              </a:rPr>
              <a:t>E</a:t>
            </a:r>
            <a:r>
              <a:rPr lang="en-US" sz="2000" dirty="0" smtClean="0">
                <a:solidFill>
                  <a:srgbClr val="376092"/>
                </a:solidFill>
              </a:rPr>
              <a:t>xperiment:</a:t>
            </a:r>
          </a:p>
          <a:p>
            <a:endParaRPr lang="en-US" sz="2000" dirty="0" smtClean="0">
              <a:solidFill>
                <a:srgbClr val="376092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Estimate persistent stratospheric model error in a fully observed system, using weak-constraint 4D-Var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Apply the estimate to correct the model in an assimilation of surface pressure observations only</a:t>
            </a:r>
          </a:p>
        </p:txBody>
      </p:sp>
    </p:spTree>
    <p:extLst>
      <p:ext uri="{BB962C8B-B14F-4D97-AF65-F5344CB8AC3E}">
        <p14:creationId xmlns:p14="http://schemas.microsoft.com/office/powerpoint/2010/main" val="10004194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Mean forecast errors, T at 10hPa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ICR4 – Data Assimilation for Reanalysis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064" y="836712"/>
            <a:ext cx="7812360" cy="5385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17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Reanalysis of the instrumental record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ICR4 – Data Assimilation for Reanalysis</a:t>
            </a:r>
            <a:endParaRPr lang="en-GB" dirty="0"/>
          </a:p>
        </p:txBody>
      </p:sp>
      <p:grpSp>
        <p:nvGrpSpPr>
          <p:cNvPr id="5" name="Group 4"/>
          <p:cNvGrpSpPr/>
          <p:nvPr/>
        </p:nvGrpSpPr>
        <p:grpSpPr>
          <a:xfrm>
            <a:off x="611560" y="3645024"/>
            <a:ext cx="8186682" cy="2710036"/>
            <a:chOff x="899592" y="3258989"/>
            <a:chExt cx="8186682" cy="2710036"/>
          </a:xfrm>
        </p:grpSpPr>
        <p:sp>
          <p:nvSpPr>
            <p:cNvPr id="6" name="Freeform 3"/>
            <p:cNvSpPr>
              <a:spLocks/>
            </p:cNvSpPr>
            <p:nvPr/>
          </p:nvSpPr>
          <p:spPr bwMode="auto">
            <a:xfrm>
              <a:off x="6635428" y="3297736"/>
              <a:ext cx="2022199" cy="2279042"/>
            </a:xfrm>
            <a:custGeom>
              <a:avLst/>
              <a:gdLst/>
              <a:ahLst/>
              <a:cxnLst>
                <a:cxn ang="0">
                  <a:pos x="33" y="2588"/>
                </a:cxn>
                <a:cxn ang="0">
                  <a:pos x="49" y="2035"/>
                </a:cxn>
                <a:cxn ang="0">
                  <a:pos x="329" y="1951"/>
                </a:cxn>
                <a:cxn ang="0">
                  <a:pos x="488" y="1890"/>
                </a:cxn>
                <a:cxn ang="0">
                  <a:pos x="670" y="1784"/>
                </a:cxn>
                <a:cxn ang="0">
                  <a:pos x="769" y="1527"/>
                </a:cxn>
                <a:cxn ang="0">
                  <a:pos x="1110" y="1322"/>
                </a:cxn>
                <a:cxn ang="0">
                  <a:pos x="1408" y="998"/>
                </a:cxn>
                <a:cxn ang="0">
                  <a:pos x="1602" y="481"/>
                </a:cxn>
                <a:cxn ang="0">
                  <a:pos x="1724" y="0"/>
                </a:cxn>
                <a:cxn ang="0">
                  <a:pos x="1716" y="2558"/>
                </a:cxn>
              </a:cxnLst>
              <a:rect l="0" t="0" r="r" b="b"/>
              <a:pathLst>
                <a:path w="1724" h="2588">
                  <a:moveTo>
                    <a:pt x="33" y="2588"/>
                  </a:moveTo>
                  <a:cubicBezTo>
                    <a:pt x="37" y="2496"/>
                    <a:pt x="0" y="2141"/>
                    <a:pt x="49" y="2035"/>
                  </a:cubicBezTo>
                  <a:lnTo>
                    <a:pt x="329" y="1951"/>
                  </a:lnTo>
                  <a:cubicBezTo>
                    <a:pt x="402" y="1927"/>
                    <a:pt x="431" y="1918"/>
                    <a:pt x="488" y="1890"/>
                  </a:cubicBezTo>
                  <a:cubicBezTo>
                    <a:pt x="545" y="1862"/>
                    <a:pt x="623" y="1845"/>
                    <a:pt x="670" y="1784"/>
                  </a:cubicBezTo>
                  <a:cubicBezTo>
                    <a:pt x="717" y="1723"/>
                    <a:pt x="696" y="1604"/>
                    <a:pt x="769" y="1527"/>
                  </a:cubicBezTo>
                  <a:cubicBezTo>
                    <a:pt x="842" y="1450"/>
                    <a:pt x="1004" y="1410"/>
                    <a:pt x="1110" y="1322"/>
                  </a:cubicBezTo>
                  <a:cubicBezTo>
                    <a:pt x="1216" y="1234"/>
                    <a:pt x="1326" y="1138"/>
                    <a:pt x="1408" y="998"/>
                  </a:cubicBezTo>
                  <a:cubicBezTo>
                    <a:pt x="1490" y="858"/>
                    <a:pt x="1549" y="647"/>
                    <a:pt x="1602" y="481"/>
                  </a:cubicBezTo>
                  <a:lnTo>
                    <a:pt x="1724" y="0"/>
                  </a:lnTo>
                  <a:lnTo>
                    <a:pt x="1716" y="2558"/>
                  </a:lnTo>
                </a:path>
              </a:pathLst>
            </a:custGeom>
            <a:solidFill>
              <a:srgbClr val="993300"/>
            </a:solidFill>
            <a:ln w="19050" cmpd="sng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Freeform 4"/>
            <p:cNvSpPr>
              <a:spLocks/>
            </p:cNvSpPr>
            <p:nvPr/>
          </p:nvSpPr>
          <p:spPr bwMode="auto">
            <a:xfrm>
              <a:off x="3369881" y="4699682"/>
              <a:ext cx="5287746" cy="903515"/>
            </a:xfrm>
            <a:custGeom>
              <a:avLst/>
              <a:gdLst/>
              <a:ahLst/>
              <a:cxnLst>
                <a:cxn ang="0">
                  <a:pos x="642" y="1026"/>
                </a:cxn>
                <a:cxn ang="0">
                  <a:pos x="650" y="847"/>
                </a:cxn>
                <a:cxn ang="0">
                  <a:pos x="1082" y="787"/>
                </a:cxn>
                <a:cxn ang="0">
                  <a:pos x="1158" y="756"/>
                </a:cxn>
                <a:cxn ang="0">
                  <a:pos x="1651" y="677"/>
                </a:cxn>
                <a:cxn ang="0">
                  <a:pos x="2188" y="632"/>
                </a:cxn>
                <a:cxn ang="0">
                  <a:pos x="2468" y="541"/>
                </a:cxn>
                <a:cxn ang="0">
                  <a:pos x="3466" y="359"/>
                </a:cxn>
                <a:cxn ang="0">
                  <a:pos x="4053" y="265"/>
                </a:cxn>
                <a:cxn ang="0">
                  <a:pos x="4424" y="60"/>
                </a:cxn>
                <a:cxn ang="0">
                  <a:pos x="4508" y="0"/>
                </a:cxn>
                <a:cxn ang="0">
                  <a:pos x="4500" y="973"/>
                </a:cxn>
                <a:cxn ang="0">
                  <a:pos x="642" y="1026"/>
                </a:cxn>
              </a:cxnLst>
              <a:rect l="0" t="0" r="r" b="b"/>
              <a:pathLst>
                <a:path w="4508" h="1026">
                  <a:moveTo>
                    <a:pt x="642" y="1026"/>
                  </a:moveTo>
                  <a:cubicBezTo>
                    <a:pt x="0" y="1005"/>
                    <a:pt x="577" y="887"/>
                    <a:pt x="650" y="847"/>
                  </a:cubicBezTo>
                  <a:cubicBezTo>
                    <a:pt x="723" y="807"/>
                    <a:pt x="997" y="802"/>
                    <a:pt x="1082" y="787"/>
                  </a:cubicBezTo>
                  <a:cubicBezTo>
                    <a:pt x="1167" y="772"/>
                    <a:pt x="1063" y="774"/>
                    <a:pt x="1158" y="756"/>
                  </a:cubicBezTo>
                  <a:cubicBezTo>
                    <a:pt x="1253" y="738"/>
                    <a:pt x="1479" y="698"/>
                    <a:pt x="1651" y="677"/>
                  </a:cubicBezTo>
                  <a:cubicBezTo>
                    <a:pt x="1823" y="656"/>
                    <a:pt x="2052" y="655"/>
                    <a:pt x="2188" y="632"/>
                  </a:cubicBezTo>
                  <a:cubicBezTo>
                    <a:pt x="2324" y="609"/>
                    <a:pt x="2255" y="586"/>
                    <a:pt x="2468" y="541"/>
                  </a:cubicBezTo>
                  <a:cubicBezTo>
                    <a:pt x="2681" y="496"/>
                    <a:pt x="3202" y="405"/>
                    <a:pt x="3466" y="359"/>
                  </a:cubicBezTo>
                  <a:cubicBezTo>
                    <a:pt x="3730" y="313"/>
                    <a:pt x="3893" y="315"/>
                    <a:pt x="4053" y="265"/>
                  </a:cubicBezTo>
                  <a:cubicBezTo>
                    <a:pt x="4213" y="215"/>
                    <a:pt x="4348" y="104"/>
                    <a:pt x="4424" y="60"/>
                  </a:cubicBezTo>
                  <a:lnTo>
                    <a:pt x="4508" y="0"/>
                  </a:lnTo>
                  <a:lnTo>
                    <a:pt x="4500" y="973"/>
                  </a:lnTo>
                  <a:lnTo>
                    <a:pt x="642" y="1026"/>
                  </a:lnTo>
                  <a:close/>
                </a:path>
              </a:pathLst>
            </a:custGeom>
            <a:solidFill>
              <a:srgbClr val="FF9933"/>
            </a:solidFill>
            <a:ln w="19050" cmpd="sng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899592" y="5213228"/>
              <a:ext cx="7758035" cy="406846"/>
            </a:xfrm>
            <a:custGeom>
              <a:avLst/>
              <a:gdLst>
                <a:gd name="connsiteX0" fmla="*/ 0 w 10000"/>
                <a:gd name="connsiteY0" fmla="*/ 10000 h 10000"/>
                <a:gd name="connsiteX1" fmla="*/ 0 w 10000"/>
                <a:gd name="connsiteY1" fmla="*/ 7714 h 10000"/>
                <a:gd name="connsiteX2" fmla="*/ 1678 w 10000"/>
                <a:gd name="connsiteY2" fmla="*/ 6234 h 10000"/>
                <a:gd name="connsiteX3" fmla="*/ 3267 w 10000"/>
                <a:gd name="connsiteY3" fmla="*/ 5260 h 10000"/>
                <a:gd name="connsiteX4" fmla="*/ 5417 w 10000"/>
                <a:gd name="connsiteY4" fmla="*/ 4286 h 10000"/>
                <a:gd name="connsiteX5" fmla="*/ 7755 w 10000"/>
                <a:gd name="connsiteY5" fmla="*/ 2316 h 10000"/>
                <a:gd name="connsiteX6" fmla="*/ 9169 w 10000"/>
                <a:gd name="connsiteY6" fmla="*/ 1017 h 10000"/>
                <a:gd name="connsiteX7" fmla="*/ 10000 w 10000"/>
                <a:gd name="connsiteY7" fmla="*/ 0 h 10000"/>
                <a:gd name="connsiteX8" fmla="*/ 10000 w 10000"/>
                <a:gd name="connsiteY8" fmla="*/ 9264 h 10000"/>
                <a:gd name="connsiteX9" fmla="*/ 0 w 10000"/>
                <a:gd name="connsiteY9" fmla="*/ 10000 h 10000"/>
                <a:gd name="connsiteX0" fmla="*/ 0 w 10000"/>
                <a:gd name="connsiteY0" fmla="*/ 10000 h 10000"/>
                <a:gd name="connsiteX1" fmla="*/ 0 w 10000"/>
                <a:gd name="connsiteY1" fmla="*/ 7714 h 10000"/>
                <a:gd name="connsiteX2" fmla="*/ 1671 w 10000"/>
                <a:gd name="connsiteY2" fmla="*/ 7714 h 10000"/>
                <a:gd name="connsiteX3" fmla="*/ 3267 w 10000"/>
                <a:gd name="connsiteY3" fmla="*/ 5260 h 10000"/>
                <a:gd name="connsiteX4" fmla="*/ 5417 w 10000"/>
                <a:gd name="connsiteY4" fmla="*/ 4286 h 10000"/>
                <a:gd name="connsiteX5" fmla="*/ 7755 w 10000"/>
                <a:gd name="connsiteY5" fmla="*/ 2316 h 10000"/>
                <a:gd name="connsiteX6" fmla="*/ 9169 w 10000"/>
                <a:gd name="connsiteY6" fmla="*/ 1017 h 10000"/>
                <a:gd name="connsiteX7" fmla="*/ 10000 w 10000"/>
                <a:gd name="connsiteY7" fmla="*/ 0 h 10000"/>
                <a:gd name="connsiteX8" fmla="*/ 10000 w 10000"/>
                <a:gd name="connsiteY8" fmla="*/ 9264 h 10000"/>
                <a:gd name="connsiteX9" fmla="*/ 0 w 10000"/>
                <a:gd name="connsiteY9" fmla="*/ 10000 h 10000"/>
                <a:gd name="connsiteX0" fmla="*/ 0 w 10000"/>
                <a:gd name="connsiteY0" fmla="*/ 10000 h 10000"/>
                <a:gd name="connsiteX1" fmla="*/ 0 w 10000"/>
                <a:gd name="connsiteY1" fmla="*/ 7714 h 10000"/>
                <a:gd name="connsiteX2" fmla="*/ 1671 w 10000"/>
                <a:gd name="connsiteY2" fmla="*/ 7714 h 10000"/>
                <a:gd name="connsiteX3" fmla="*/ 3249 w 10000"/>
                <a:gd name="connsiteY3" fmla="*/ 5944 h 10000"/>
                <a:gd name="connsiteX4" fmla="*/ 5417 w 10000"/>
                <a:gd name="connsiteY4" fmla="*/ 4286 h 10000"/>
                <a:gd name="connsiteX5" fmla="*/ 7755 w 10000"/>
                <a:gd name="connsiteY5" fmla="*/ 2316 h 10000"/>
                <a:gd name="connsiteX6" fmla="*/ 9169 w 10000"/>
                <a:gd name="connsiteY6" fmla="*/ 1017 h 10000"/>
                <a:gd name="connsiteX7" fmla="*/ 10000 w 10000"/>
                <a:gd name="connsiteY7" fmla="*/ 0 h 10000"/>
                <a:gd name="connsiteX8" fmla="*/ 10000 w 10000"/>
                <a:gd name="connsiteY8" fmla="*/ 9264 h 10000"/>
                <a:gd name="connsiteX9" fmla="*/ 0 w 10000"/>
                <a:gd name="connsiteY9" fmla="*/ 10000 h 10000"/>
                <a:gd name="connsiteX0" fmla="*/ 0 w 10000"/>
                <a:gd name="connsiteY0" fmla="*/ 10000 h 10000"/>
                <a:gd name="connsiteX1" fmla="*/ 0 w 10000"/>
                <a:gd name="connsiteY1" fmla="*/ 7714 h 10000"/>
                <a:gd name="connsiteX2" fmla="*/ 1671 w 10000"/>
                <a:gd name="connsiteY2" fmla="*/ 7714 h 10000"/>
                <a:gd name="connsiteX3" fmla="*/ 3249 w 10000"/>
                <a:gd name="connsiteY3" fmla="*/ 5944 h 10000"/>
                <a:gd name="connsiteX4" fmla="*/ 5417 w 10000"/>
                <a:gd name="connsiteY4" fmla="*/ 4286 h 10000"/>
                <a:gd name="connsiteX5" fmla="*/ 7755 w 10000"/>
                <a:gd name="connsiteY5" fmla="*/ 2316 h 10000"/>
                <a:gd name="connsiteX6" fmla="*/ 9169 w 10000"/>
                <a:gd name="connsiteY6" fmla="*/ 1017 h 10000"/>
                <a:gd name="connsiteX7" fmla="*/ 10000 w 10000"/>
                <a:gd name="connsiteY7" fmla="*/ 0 h 10000"/>
                <a:gd name="connsiteX8" fmla="*/ 10000 w 10000"/>
                <a:gd name="connsiteY8" fmla="*/ 9264 h 10000"/>
                <a:gd name="connsiteX9" fmla="*/ 0 w 10000"/>
                <a:gd name="connsiteY9" fmla="*/ 10000 h 10000"/>
                <a:gd name="connsiteX0" fmla="*/ 0 w 10000"/>
                <a:gd name="connsiteY0" fmla="*/ 10000 h 10000"/>
                <a:gd name="connsiteX1" fmla="*/ 0 w 10000"/>
                <a:gd name="connsiteY1" fmla="*/ 7714 h 10000"/>
                <a:gd name="connsiteX2" fmla="*/ 1671 w 10000"/>
                <a:gd name="connsiteY2" fmla="*/ 7714 h 10000"/>
                <a:gd name="connsiteX3" fmla="*/ 3249 w 10000"/>
                <a:gd name="connsiteY3" fmla="*/ 5944 h 10000"/>
                <a:gd name="connsiteX4" fmla="*/ 5417 w 10000"/>
                <a:gd name="connsiteY4" fmla="*/ 4286 h 10000"/>
                <a:gd name="connsiteX5" fmla="*/ 7755 w 10000"/>
                <a:gd name="connsiteY5" fmla="*/ 2316 h 10000"/>
                <a:gd name="connsiteX6" fmla="*/ 9169 w 10000"/>
                <a:gd name="connsiteY6" fmla="*/ 1017 h 10000"/>
                <a:gd name="connsiteX7" fmla="*/ 10000 w 10000"/>
                <a:gd name="connsiteY7" fmla="*/ 0 h 10000"/>
                <a:gd name="connsiteX8" fmla="*/ 10000 w 10000"/>
                <a:gd name="connsiteY8" fmla="*/ 9264 h 10000"/>
                <a:gd name="connsiteX9" fmla="*/ 0 w 10000"/>
                <a:gd name="connsiteY9" fmla="*/ 10000 h 10000"/>
                <a:gd name="connsiteX0" fmla="*/ 0 w 10000"/>
                <a:gd name="connsiteY0" fmla="*/ 10000 h 10000"/>
                <a:gd name="connsiteX1" fmla="*/ 0 w 10000"/>
                <a:gd name="connsiteY1" fmla="*/ 7714 h 10000"/>
                <a:gd name="connsiteX2" fmla="*/ 1671 w 10000"/>
                <a:gd name="connsiteY2" fmla="*/ 7714 h 10000"/>
                <a:gd name="connsiteX3" fmla="*/ 3249 w 10000"/>
                <a:gd name="connsiteY3" fmla="*/ 5944 h 10000"/>
                <a:gd name="connsiteX4" fmla="*/ 5417 w 10000"/>
                <a:gd name="connsiteY4" fmla="*/ 4286 h 10000"/>
                <a:gd name="connsiteX5" fmla="*/ 7755 w 10000"/>
                <a:gd name="connsiteY5" fmla="*/ 2316 h 10000"/>
                <a:gd name="connsiteX6" fmla="*/ 9169 w 10000"/>
                <a:gd name="connsiteY6" fmla="*/ 1017 h 10000"/>
                <a:gd name="connsiteX7" fmla="*/ 10000 w 10000"/>
                <a:gd name="connsiteY7" fmla="*/ 0 h 10000"/>
                <a:gd name="connsiteX8" fmla="*/ 10000 w 10000"/>
                <a:gd name="connsiteY8" fmla="*/ 9264 h 10000"/>
                <a:gd name="connsiteX9" fmla="*/ 0 w 10000"/>
                <a:gd name="connsiteY9" fmla="*/ 10000 h 10000"/>
                <a:gd name="connsiteX0" fmla="*/ 0 w 10000"/>
                <a:gd name="connsiteY0" fmla="*/ 10000 h 10000"/>
                <a:gd name="connsiteX1" fmla="*/ 0 w 10000"/>
                <a:gd name="connsiteY1" fmla="*/ 7714 h 10000"/>
                <a:gd name="connsiteX2" fmla="*/ 1671 w 10000"/>
                <a:gd name="connsiteY2" fmla="*/ 7714 h 10000"/>
                <a:gd name="connsiteX3" fmla="*/ 3249 w 10000"/>
                <a:gd name="connsiteY3" fmla="*/ 5944 h 10000"/>
                <a:gd name="connsiteX4" fmla="*/ 5417 w 10000"/>
                <a:gd name="connsiteY4" fmla="*/ 4286 h 10000"/>
                <a:gd name="connsiteX5" fmla="*/ 7755 w 10000"/>
                <a:gd name="connsiteY5" fmla="*/ 2316 h 10000"/>
                <a:gd name="connsiteX6" fmla="*/ 9169 w 10000"/>
                <a:gd name="connsiteY6" fmla="*/ 1017 h 10000"/>
                <a:gd name="connsiteX7" fmla="*/ 10000 w 10000"/>
                <a:gd name="connsiteY7" fmla="*/ 0 h 10000"/>
                <a:gd name="connsiteX8" fmla="*/ 10000 w 10000"/>
                <a:gd name="connsiteY8" fmla="*/ 9264 h 10000"/>
                <a:gd name="connsiteX9" fmla="*/ 0 w 10000"/>
                <a:gd name="connsiteY9" fmla="*/ 10000 h 10000"/>
                <a:gd name="connsiteX0" fmla="*/ 0 w 10000"/>
                <a:gd name="connsiteY0" fmla="*/ 10000 h 10000"/>
                <a:gd name="connsiteX1" fmla="*/ 0 w 10000"/>
                <a:gd name="connsiteY1" fmla="*/ 7714 h 10000"/>
                <a:gd name="connsiteX2" fmla="*/ 1671 w 10000"/>
                <a:gd name="connsiteY2" fmla="*/ 7714 h 10000"/>
                <a:gd name="connsiteX3" fmla="*/ 3249 w 10000"/>
                <a:gd name="connsiteY3" fmla="*/ 5944 h 10000"/>
                <a:gd name="connsiteX4" fmla="*/ 5417 w 10000"/>
                <a:gd name="connsiteY4" fmla="*/ 4286 h 10000"/>
                <a:gd name="connsiteX5" fmla="*/ 7755 w 10000"/>
                <a:gd name="connsiteY5" fmla="*/ 2316 h 10000"/>
                <a:gd name="connsiteX6" fmla="*/ 9169 w 10000"/>
                <a:gd name="connsiteY6" fmla="*/ 1017 h 10000"/>
                <a:gd name="connsiteX7" fmla="*/ 10000 w 10000"/>
                <a:gd name="connsiteY7" fmla="*/ 0 h 10000"/>
                <a:gd name="connsiteX8" fmla="*/ 10000 w 10000"/>
                <a:gd name="connsiteY8" fmla="*/ 9264 h 10000"/>
                <a:gd name="connsiteX9" fmla="*/ 0 w 10000"/>
                <a:gd name="connsiteY9" fmla="*/ 10000 h 10000"/>
                <a:gd name="connsiteX0" fmla="*/ 0 w 10000"/>
                <a:gd name="connsiteY0" fmla="*/ 10000 h 10000"/>
                <a:gd name="connsiteX1" fmla="*/ 0 w 10000"/>
                <a:gd name="connsiteY1" fmla="*/ 7714 h 10000"/>
                <a:gd name="connsiteX2" fmla="*/ 1671 w 10000"/>
                <a:gd name="connsiteY2" fmla="*/ 7714 h 10000"/>
                <a:gd name="connsiteX3" fmla="*/ 3249 w 10000"/>
                <a:gd name="connsiteY3" fmla="*/ 5944 h 10000"/>
                <a:gd name="connsiteX4" fmla="*/ 5417 w 10000"/>
                <a:gd name="connsiteY4" fmla="*/ 4286 h 10000"/>
                <a:gd name="connsiteX5" fmla="*/ 7755 w 10000"/>
                <a:gd name="connsiteY5" fmla="*/ 2316 h 10000"/>
                <a:gd name="connsiteX6" fmla="*/ 9169 w 10000"/>
                <a:gd name="connsiteY6" fmla="*/ 1017 h 10000"/>
                <a:gd name="connsiteX7" fmla="*/ 10000 w 10000"/>
                <a:gd name="connsiteY7" fmla="*/ 0 h 10000"/>
                <a:gd name="connsiteX8" fmla="*/ 10000 w 10000"/>
                <a:gd name="connsiteY8" fmla="*/ 9264 h 10000"/>
                <a:gd name="connsiteX9" fmla="*/ 0 w 10000"/>
                <a:gd name="connsiteY9" fmla="*/ 10000 h 10000"/>
                <a:gd name="connsiteX0" fmla="*/ 0 w 10000"/>
                <a:gd name="connsiteY0" fmla="*/ 10000 h 10000"/>
                <a:gd name="connsiteX1" fmla="*/ 0 w 10000"/>
                <a:gd name="connsiteY1" fmla="*/ 7714 h 10000"/>
                <a:gd name="connsiteX2" fmla="*/ 1671 w 10000"/>
                <a:gd name="connsiteY2" fmla="*/ 7714 h 10000"/>
                <a:gd name="connsiteX3" fmla="*/ 3249 w 10000"/>
                <a:gd name="connsiteY3" fmla="*/ 5944 h 10000"/>
                <a:gd name="connsiteX4" fmla="*/ 5417 w 10000"/>
                <a:gd name="connsiteY4" fmla="*/ 4286 h 10000"/>
                <a:gd name="connsiteX5" fmla="*/ 7755 w 10000"/>
                <a:gd name="connsiteY5" fmla="*/ 2316 h 10000"/>
                <a:gd name="connsiteX6" fmla="*/ 9169 w 10000"/>
                <a:gd name="connsiteY6" fmla="*/ 1017 h 10000"/>
                <a:gd name="connsiteX7" fmla="*/ 10000 w 10000"/>
                <a:gd name="connsiteY7" fmla="*/ 0 h 10000"/>
                <a:gd name="connsiteX8" fmla="*/ 10000 w 10000"/>
                <a:gd name="connsiteY8" fmla="*/ 9264 h 10000"/>
                <a:gd name="connsiteX9" fmla="*/ 0 w 10000"/>
                <a:gd name="connsiteY9" fmla="*/ 10000 h 10000"/>
                <a:gd name="connsiteX0" fmla="*/ 0 w 10000"/>
                <a:gd name="connsiteY0" fmla="*/ 10000 h 10000"/>
                <a:gd name="connsiteX1" fmla="*/ 0 w 10000"/>
                <a:gd name="connsiteY1" fmla="*/ 7472 h 10000"/>
                <a:gd name="connsiteX2" fmla="*/ 1671 w 10000"/>
                <a:gd name="connsiteY2" fmla="*/ 7714 h 10000"/>
                <a:gd name="connsiteX3" fmla="*/ 3249 w 10000"/>
                <a:gd name="connsiteY3" fmla="*/ 5944 h 10000"/>
                <a:gd name="connsiteX4" fmla="*/ 5417 w 10000"/>
                <a:gd name="connsiteY4" fmla="*/ 4286 h 10000"/>
                <a:gd name="connsiteX5" fmla="*/ 7755 w 10000"/>
                <a:gd name="connsiteY5" fmla="*/ 2316 h 10000"/>
                <a:gd name="connsiteX6" fmla="*/ 9169 w 10000"/>
                <a:gd name="connsiteY6" fmla="*/ 1017 h 10000"/>
                <a:gd name="connsiteX7" fmla="*/ 10000 w 10000"/>
                <a:gd name="connsiteY7" fmla="*/ 0 h 10000"/>
                <a:gd name="connsiteX8" fmla="*/ 10000 w 10000"/>
                <a:gd name="connsiteY8" fmla="*/ 9264 h 10000"/>
                <a:gd name="connsiteX9" fmla="*/ 0 w 10000"/>
                <a:gd name="connsiteY9" fmla="*/ 10000 h 10000"/>
                <a:gd name="connsiteX0" fmla="*/ 0 w 10000"/>
                <a:gd name="connsiteY0" fmla="*/ 10000 h 10000"/>
                <a:gd name="connsiteX1" fmla="*/ 0 w 10000"/>
                <a:gd name="connsiteY1" fmla="*/ 7472 h 10000"/>
                <a:gd name="connsiteX2" fmla="*/ 1671 w 10000"/>
                <a:gd name="connsiteY2" fmla="*/ 7472 h 10000"/>
                <a:gd name="connsiteX3" fmla="*/ 3249 w 10000"/>
                <a:gd name="connsiteY3" fmla="*/ 5944 h 10000"/>
                <a:gd name="connsiteX4" fmla="*/ 5417 w 10000"/>
                <a:gd name="connsiteY4" fmla="*/ 4286 h 10000"/>
                <a:gd name="connsiteX5" fmla="*/ 7755 w 10000"/>
                <a:gd name="connsiteY5" fmla="*/ 2316 h 10000"/>
                <a:gd name="connsiteX6" fmla="*/ 9169 w 10000"/>
                <a:gd name="connsiteY6" fmla="*/ 1017 h 10000"/>
                <a:gd name="connsiteX7" fmla="*/ 10000 w 10000"/>
                <a:gd name="connsiteY7" fmla="*/ 0 h 10000"/>
                <a:gd name="connsiteX8" fmla="*/ 10000 w 10000"/>
                <a:gd name="connsiteY8" fmla="*/ 9264 h 10000"/>
                <a:gd name="connsiteX9" fmla="*/ 0 w 10000"/>
                <a:gd name="connsiteY9" fmla="*/ 10000 h 10000"/>
                <a:gd name="connsiteX0" fmla="*/ 0 w 10000"/>
                <a:gd name="connsiteY0" fmla="*/ 10000 h 10000"/>
                <a:gd name="connsiteX1" fmla="*/ 0 w 10000"/>
                <a:gd name="connsiteY1" fmla="*/ 7472 h 10000"/>
                <a:gd name="connsiteX2" fmla="*/ 1671 w 10000"/>
                <a:gd name="connsiteY2" fmla="*/ 7472 h 10000"/>
                <a:gd name="connsiteX3" fmla="*/ 3249 w 10000"/>
                <a:gd name="connsiteY3" fmla="*/ 5944 h 10000"/>
                <a:gd name="connsiteX4" fmla="*/ 5417 w 10000"/>
                <a:gd name="connsiteY4" fmla="*/ 4286 h 10000"/>
                <a:gd name="connsiteX5" fmla="*/ 7755 w 10000"/>
                <a:gd name="connsiteY5" fmla="*/ 2316 h 10000"/>
                <a:gd name="connsiteX6" fmla="*/ 9169 w 10000"/>
                <a:gd name="connsiteY6" fmla="*/ 1017 h 10000"/>
                <a:gd name="connsiteX7" fmla="*/ 10000 w 10000"/>
                <a:gd name="connsiteY7" fmla="*/ 0 h 10000"/>
                <a:gd name="connsiteX8" fmla="*/ 10000 w 10000"/>
                <a:gd name="connsiteY8" fmla="*/ 9264 h 10000"/>
                <a:gd name="connsiteX9" fmla="*/ 0 w 10000"/>
                <a:gd name="connsiteY9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000">
                  <a:moveTo>
                    <a:pt x="0" y="10000"/>
                  </a:moveTo>
                  <a:lnTo>
                    <a:pt x="0" y="7472"/>
                  </a:lnTo>
                  <a:cubicBezTo>
                    <a:pt x="526" y="7923"/>
                    <a:pt x="1114" y="7472"/>
                    <a:pt x="1671" y="7472"/>
                  </a:cubicBezTo>
                  <a:cubicBezTo>
                    <a:pt x="2237" y="6718"/>
                    <a:pt x="2625" y="6475"/>
                    <a:pt x="3249" y="5944"/>
                  </a:cubicBezTo>
                  <a:cubicBezTo>
                    <a:pt x="3873" y="5413"/>
                    <a:pt x="4666" y="4891"/>
                    <a:pt x="5417" y="4286"/>
                  </a:cubicBezTo>
                  <a:cubicBezTo>
                    <a:pt x="6168" y="3681"/>
                    <a:pt x="7130" y="2857"/>
                    <a:pt x="7755" y="2316"/>
                  </a:cubicBezTo>
                  <a:cubicBezTo>
                    <a:pt x="8380" y="1775"/>
                    <a:pt x="8796" y="1407"/>
                    <a:pt x="9169" y="1017"/>
                  </a:cubicBezTo>
                  <a:lnTo>
                    <a:pt x="10000" y="0"/>
                  </a:lnTo>
                  <a:lnTo>
                    <a:pt x="10000" y="9264"/>
                  </a:lnTo>
                  <a:lnTo>
                    <a:pt x="0" y="10000"/>
                  </a:lnTo>
                  <a:close/>
                </a:path>
              </a:pathLst>
            </a:custGeom>
            <a:solidFill>
              <a:srgbClr val="808000"/>
            </a:solidFill>
            <a:ln w="19050" cmpd="sng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899593" y="5575016"/>
              <a:ext cx="7759208" cy="45719"/>
            </a:xfrm>
            <a:custGeom>
              <a:avLst/>
              <a:gdLst/>
              <a:ahLst/>
              <a:cxnLst>
                <a:cxn ang="0">
                  <a:pos x="0" y="46"/>
                </a:cxn>
                <a:cxn ang="0">
                  <a:pos x="4853" y="0"/>
                </a:cxn>
              </a:cxnLst>
              <a:rect l="0" t="0" r="r" b="b"/>
              <a:pathLst>
                <a:path w="4853" h="46">
                  <a:moveTo>
                    <a:pt x="0" y="46"/>
                  </a:moveTo>
                  <a:lnTo>
                    <a:pt x="4853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Line 7"/>
            <p:cNvSpPr>
              <a:spLocks noChangeShapeType="1"/>
            </p:cNvSpPr>
            <p:nvPr/>
          </p:nvSpPr>
          <p:spPr bwMode="auto">
            <a:xfrm>
              <a:off x="2966379" y="5615525"/>
              <a:ext cx="0" cy="10127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>
              <a:off x="8658800" y="3258989"/>
              <a:ext cx="0" cy="243667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auto">
            <a:xfrm>
              <a:off x="4721141" y="5615525"/>
              <a:ext cx="0" cy="801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Line 11"/>
            <p:cNvSpPr>
              <a:spLocks noChangeShapeType="1"/>
            </p:cNvSpPr>
            <p:nvPr/>
          </p:nvSpPr>
          <p:spPr bwMode="auto">
            <a:xfrm>
              <a:off x="5998505" y="5589107"/>
              <a:ext cx="0" cy="10567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Line 12"/>
            <p:cNvSpPr>
              <a:spLocks noChangeShapeType="1"/>
            </p:cNvSpPr>
            <p:nvPr/>
          </p:nvSpPr>
          <p:spPr bwMode="auto">
            <a:xfrm>
              <a:off x="7488176" y="5575017"/>
              <a:ext cx="0" cy="12064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Text Box 13"/>
            <p:cNvSpPr txBox="1">
              <a:spLocks noChangeArrowheads="1"/>
            </p:cNvSpPr>
            <p:nvPr/>
          </p:nvSpPr>
          <p:spPr bwMode="auto">
            <a:xfrm>
              <a:off x="2696209" y="5661248"/>
              <a:ext cx="55015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GB" sz="1400" dirty="0"/>
                <a:t>1900</a:t>
              </a:r>
              <a:endParaRPr lang="en-US" sz="1400" dirty="0"/>
            </a:p>
          </p:txBody>
        </p:sp>
        <p:sp>
          <p:nvSpPr>
            <p:cNvPr id="16" name="Text Box 14"/>
            <p:cNvSpPr txBox="1">
              <a:spLocks noChangeArrowheads="1"/>
            </p:cNvSpPr>
            <p:nvPr/>
          </p:nvSpPr>
          <p:spPr bwMode="auto">
            <a:xfrm>
              <a:off x="8375408" y="5661248"/>
              <a:ext cx="54864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GB" sz="1400" dirty="0" smtClean="0"/>
                <a:t>2012</a:t>
              </a:r>
              <a:endParaRPr lang="en-US" sz="1800" dirty="0"/>
            </a:p>
          </p:txBody>
        </p:sp>
        <p:sp>
          <p:nvSpPr>
            <p:cNvPr id="17" name="Text Box 15"/>
            <p:cNvSpPr txBox="1">
              <a:spLocks noChangeArrowheads="1"/>
            </p:cNvSpPr>
            <p:nvPr/>
          </p:nvSpPr>
          <p:spPr bwMode="auto">
            <a:xfrm>
              <a:off x="7212080" y="5661248"/>
              <a:ext cx="55015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GB" sz="1400" dirty="0"/>
                <a:t>1979</a:t>
              </a:r>
              <a:endParaRPr lang="en-US" sz="1800" dirty="0"/>
            </a:p>
          </p:txBody>
        </p:sp>
        <p:sp>
          <p:nvSpPr>
            <p:cNvPr id="18" name="Text Box 16"/>
            <p:cNvSpPr txBox="1">
              <a:spLocks noChangeArrowheads="1"/>
            </p:cNvSpPr>
            <p:nvPr/>
          </p:nvSpPr>
          <p:spPr bwMode="auto">
            <a:xfrm>
              <a:off x="5730377" y="5661248"/>
              <a:ext cx="55015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GB" sz="1400" dirty="0"/>
                <a:t>1957</a:t>
              </a:r>
              <a:endParaRPr lang="en-US" sz="1800" dirty="0"/>
            </a:p>
          </p:txBody>
        </p:sp>
        <p:sp>
          <p:nvSpPr>
            <p:cNvPr id="19" name="Text Box 17"/>
            <p:cNvSpPr txBox="1">
              <a:spLocks noChangeArrowheads="1"/>
            </p:cNvSpPr>
            <p:nvPr/>
          </p:nvSpPr>
          <p:spPr bwMode="auto">
            <a:xfrm>
              <a:off x="4453897" y="5661248"/>
              <a:ext cx="55015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GB" sz="1400" dirty="0"/>
                <a:t>1938</a:t>
              </a:r>
              <a:endParaRPr lang="en-US" sz="1800" dirty="0"/>
            </a:p>
          </p:txBody>
        </p:sp>
        <p:sp>
          <p:nvSpPr>
            <p:cNvPr id="20" name="Text Box 18"/>
            <p:cNvSpPr txBox="1">
              <a:spLocks noChangeArrowheads="1"/>
            </p:cNvSpPr>
            <p:nvPr/>
          </p:nvSpPr>
          <p:spPr bwMode="auto">
            <a:xfrm>
              <a:off x="1691680" y="5157192"/>
              <a:ext cx="86626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GB" sz="1800" dirty="0">
                  <a:solidFill>
                    <a:schemeClr val="accent3">
                      <a:lumMod val="50000"/>
                    </a:schemeClr>
                  </a:solidFill>
                </a:rPr>
                <a:t>surface</a:t>
              </a:r>
              <a:endParaRPr lang="en-US" sz="18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21" name="Text Box 19"/>
            <p:cNvSpPr txBox="1">
              <a:spLocks noChangeArrowheads="1"/>
            </p:cNvSpPr>
            <p:nvPr/>
          </p:nvSpPr>
          <p:spPr bwMode="auto">
            <a:xfrm>
              <a:off x="4840425" y="4941168"/>
              <a:ext cx="10599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GB" sz="1800" dirty="0">
                  <a:solidFill>
                    <a:srgbClr val="A27B00"/>
                  </a:solidFill>
                </a:rPr>
                <a:t>upper-air</a:t>
              </a:r>
              <a:endParaRPr lang="en-US" sz="1800" dirty="0">
                <a:solidFill>
                  <a:srgbClr val="A27B00"/>
                </a:solidFill>
              </a:endParaRPr>
            </a:p>
          </p:txBody>
        </p:sp>
        <p:sp>
          <p:nvSpPr>
            <p:cNvPr id="22" name="Text Box 20"/>
            <p:cNvSpPr txBox="1">
              <a:spLocks noChangeArrowheads="1"/>
            </p:cNvSpPr>
            <p:nvPr/>
          </p:nvSpPr>
          <p:spPr bwMode="auto">
            <a:xfrm>
              <a:off x="6803409" y="4221088"/>
              <a:ext cx="101111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GB" sz="1800" dirty="0">
                  <a:solidFill>
                    <a:schemeClr val="accent2">
                      <a:lumMod val="75000"/>
                    </a:schemeClr>
                  </a:solidFill>
                </a:rPr>
                <a:t>satellites</a:t>
              </a:r>
              <a:endParaRPr lang="en-US" sz="180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23" name="Text Box 21"/>
            <p:cNvSpPr txBox="1">
              <a:spLocks noChangeArrowheads="1"/>
            </p:cNvSpPr>
            <p:nvPr/>
          </p:nvSpPr>
          <p:spPr bwMode="auto">
            <a:xfrm rot="5400000">
              <a:off x="8085326" y="3993249"/>
              <a:ext cx="163256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GB" sz="1800" dirty="0" smtClean="0"/>
                <a:t>log(</a:t>
              </a:r>
              <a:r>
                <a:rPr lang="en-GB" sz="1800" dirty="0" smtClean="0">
                  <a:solidFill>
                    <a:srgbClr val="0070C0"/>
                  </a:solidFill>
                </a:rPr>
                <a:t>data count</a:t>
              </a:r>
              <a:r>
                <a:rPr lang="en-GB" sz="1800" dirty="0" smtClean="0"/>
                <a:t>)</a:t>
              </a:r>
              <a:endParaRPr lang="en-US" sz="1800" dirty="0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67544" y="836712"/>
            <a:ext cx="4896544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10253F"/>
                </a:solidFill>
              </a:rPr>
              <a:t>Special challenges for data assimilation:</a:t>
            </a:r>
          </a:p>
          <a:p>
            <a:endParaRPr lang="en-US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Maintaining temporal consistency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Time-varying background errors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Using sparse observations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U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ncertainty estimates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Computational cost</a:t>
            </a:r>
          </a:p>
          <a:p>
            <a:pPr marL="285750" indent="-285750">
              <a:buFont typeface="Arial"/>
              <a:buChar char="•"/>
            </a:pPr>
            <a:endParaRPr lang="en-US" sz="2000" dirty="0"/>
          </a:p>
          <a:p>
            <a:r>
              <a:rPr lang="en-US" sz="2400" dirty="0" smtClean="0">
                <a:solidFill>
                  <a:srgbClr val="10253F"/>
                </a:solidFill>
              </a:rPr>
              <a:t>Some advantages as well:</a:t>
            </a:r>
          </a:p>
          <a:p>
            <a:endParaRPr lang="en-US" sz="2000" dirty="0"/>
          </a:p>
          <a:p>
            <a:pPr marL="285750" indent="-285750">
              <a:buFont typeface="Arial"/>
              <a:buChar char="•"/>
            </a:pPr>
            <a:r>
              <a:rPr lang="en-US" sz="2000" dirty="0" smtClean="0">
                <a:solidFill>
                  <a:srgbClr val="376092"/>
                </a:solidFill>
              </a:rPr>
              <a:t>Knowledge of the complete data record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>
                <a:solidFill>
                  <a:srgbClr val="376092"/>
                </a:solidFill>
              </a:rPr>
              <a:t>No strict real-time requirement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>
                <a:solidFill>
                  <a:srgbClr val="376092"/>
                </a:solidFill>
              </a:rPr>
              <a:t>Iteration (we have a second chance)</a:t>
            </a:r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4716016" y="1340768"/>
            <a:ext cx="3672408" cy="200054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10253F"/>
                </a:solidFill>
              </a:rPr>
              <a:t>Topics for this talk:</a:t>
            </a:r>
          </a:p>
          <a:p>
            <a:endParaRPr lang="en-US" sz="2000" dirty="0" smtClean="0"/>
          </a:p>
          <a:p>
            <a:pPr marL="285750" indent="-285750">
              <a:buFont typeface="Arial"/>
              <a:buChar char="•"/>
            </a:pPr>
            <a:r>
              <a:rPr lang="en-US" sz="2000" dirty="0" smtClean="0">
                <a:solidFill>
                  <a:srgbClr val="376092"/>
                </a:solidFill>
              </a:rPr>
              <a:t>Ensemble Data Assimilation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>
                <a:solidFill>
                  <a:srgbClr val="376092"/>
                </a:solidFill>
              </a:rPr>
              <a:t>Long-window 4D-Var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>
                <a:solidFill>
                  <a:srgbClr val="376092"/>
                </a:solidFill>
              </a:rPr>
              <a:t>Use of weak-constraint 4D-Var to control model biases</a:t>
            </a:r>
            <a:endParaRPr lang="en-US" sz="2000" dirty="0">
              <a:solidFill>
                <a:srgbClr val="3760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6667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ICR4 – Data Assimilation for Reanalysis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67544" y="1124744"/>
            <a:ext cx="8208912" cy="504056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ERA-CLIM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uses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the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ECMWF Integrated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F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orecast System (IFS):</a:t>
            </a:r>
          </a:p>
          <a:p>
            <a:pPr lvl="1"/>
            <a:r>
              <a:rPr lang="en-US" dirty="0" smtClean="0"/>
              <a:t>Ensemble of data assimilations (EDA)</a:t>
            </a:r>
          </a:p>
          <a:p>
            <a:pPr lvl="1"/>
            <a:r>
              <a:rPr lang="en-US" dirty="0" smtClean="0"/>
              <a:t>Long-window weak-constraints 4D-Var</a:t>
            </a:r>
          </a:p>
          <a:p>
            <a:pPr lvl="1"/>
            <a:r>
              <a:rPr lang="en-US" dirty="0" smtClean="0"/>
              <a:t>Variational bias correction of observations</a:t>
            </a:r>
          </a:p>
          <a:p>
            <a:pPr lvl="1"/>
            <a:endParaRPr lang="en-US" dirty="0"/>
          </a:p>
          <a:p>
            <a:r>
              <a:rPr lang="en-US" dirty="0" smtClean="0">
                <a:solidFill>
                  <a:srgbClr val="10253F"/>
                </a:solidFill>
              </a:rPr>
              <a:t>For climate reanalysis: </a:t>
            </a:r>
          </a:p>
          <a:p>
            <a:pPr lvl="1"/>
            <a:r>
              <a:rPr lang="en-US" dirty="0" smtClean="0"/>
              <a:t>Use prior knowledge of the full data record for QC and bias correction</a:t>
            </a:r>
          </a:p>
          <a:p>
            <a:pPr lvl="1"/>
            <a:r>
              <a:rPr lang="en-US" dirty="0" smtClean="0"/>
              <a:t>Use the ensemble to represent key uncertainties (SST/sea-ice)</a:t>
            </a:r>
          </a:p>
          <a:p>
            <a:pPr lvl="1"/>
            <a:r>
              <a:rPr lang="en-US" dirty="0" smtClean="0"/>
              <a:t>Configure the analysis window to make best use of sparse observations</a:t>
            </a:r>
          </a:p>
          <a:p>
            <a:pPr lvl="1"/>
            <a:r>
              <a:rPr lang="en-US" dirty="0" smtClean="0"/>
              <a:t>Use weak-constraints 4D-Var to estimate and correct model biases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 smtClean="0">
                <a:solidFill>
                  <a:srgbClr val="10253F"/>
                </a:solidFill>
              </a:rPr>
              <a:t>Coupling the ocean</a:t>
            </a:r>
          </a:p>
          <a:p>
            <a:pPr lvl="1"/>
            <a:r>
              <a:rPr lang="en-US" dirty="0" smtClean="0"/>
              <a:t>CFSR is the starting point</a:t>
            </a:r>
          </a:p>
          <a:p>
            <a:pPr lvl="1"/>
            <a:r>
              <a:rPr lang="en-US" dirty="0" smtClean="0"/>
              <a:t>Focus on controlling model </a:t>
            </a:r>
            <a:r>
              <a:rPr lang="en-US" dirty="0" smtClean="0"/>
              <a:t>drift with SST observations</a:t>
            </a:r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378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Need for a coupled system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ICR4 – Data Assimilation for Reanalysis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11229"/>
          <a:stretch/>
        </p:blipFill>
        <p:spPr>
          <a:xfrm>
            <a:off x="179512" y="1801793"/>
            <a:ext cx="8604448" cy="42194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71600" y="848906"/>
            <a:ext cx="7272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Representation of the MJO in seasonal forecasting </a:t>
            </a:r>
          </a:p>
          <a:p>
            <a:pPr algn="ctr"/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(E. de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</a:rPr>
              <a:t>Boisseson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 and M.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</a:rPr>
              <a:t>Almaseda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9317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 taken in ERA-CLIM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ICR4 – Data Assimilation for Reanalysis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Develop a 20</a:t>
            </a:r>
            <a:r>
              <a:rPr lang="en-US" baseline="30000" dirty="0" smtClean="0">
                <a:solidFill>
                  <a:schemeClr val="tx2">
                    <a:lumMod val="50000"/>
                  </a:schemeClr>
                </a:solidFill>
              </a:rPr>
              <a:t>th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-century climate reanalysis from the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bottom up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: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sz="2000" dirty="0" smtClean="0"/>
              <a:t>Model + boundary conditions, atmospheric forcing data</a:t>
            </a:r>
          </a:p>
          <a:p>
            <a:r>
              <a:rPr lang="en-US" sz="2000" dirty="0" smtClean="0"/>
              <a:t>Reanalysis </a:t>
            </a:r>
            <a:r>
              <a:rPr lang="en-US" sz="2000" dirty="0" smtClean="0"/>
              <a:t>of surface observations only</a:t>
            </a:r>
          </a:p>
          <a:p>
            <a:r>
              <a:rPr lang="en-US" sz="2000" dirty="0" smtClean="0"/>
              <a:t>Reanalysis </a:t>
            </a:r>
            <a:r>
              <a:rPr lang="en-US" sz="2000" dirty="0" smtClean="0"/>
              <a:t>of early upper-air observations</a:t>
            </a:r>
          </a:p>
          <a:p>
            <a:r>
              <a:rPr lang="en-US" sz="2000" dirty="0" smtClean="0"/>
              <a:t>Reanalysis </a:t>
            </a:r>
            <a:r>
              <a:rPr lang="en-US" sz="2000" dirty="0" smtClean="0"/>
              <a:t>of reprocessed satellite data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dirty="0" smtClean="0">
                <a:solidFill>
                  <a:srgbClr val="10253F"/>
                </a:solidFill>
              </a:rPr>
              <a:t>Beyond ERA-CLIM</a:t>
            </a:r>
            <a:r>
              <a:rPr lang="en-US" dirty="0" smtClean="0">
                <a:solidFill>
                  <a:srgbClr val="10253F"/>
                </a:solidFill>
              </a:rPr>
              <a:t>:</a:t>
            </a:r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dirty="0"/>
              <a:t>Comprehensive </a:t>
            </a:r>
            <a:r>
              <a:rPr lang="en-US" sz="2000" dirty="0" smtClean="0"/>
              <a:t>20C atmospheric </a:t>
            </a:r>
            <a:r>
              <a:rPr lang="en-US" sz="2000" dirty="0"/>
              <a:t>reanalysis</a:t>
            </a:r>
          </a:p>
          <a:p>
            <a:r>
              <a:rPr lang="en-US" sz="2000" dirty="0" smtClean="0"/>
              <a:t>Some form of coupling </a:t>
            </a:r>
            <a:r>
              <a:rPr lang="en-US" sz="2000" dirty="0" smtClean="0"/>
              <a:t>with the </a:t>
            </a:r>
            <a:r>
              <a:rPr lang="en-US" sz="2000" dirty="0" smtClean="0"/>
              <a:t>ocean</a:t>
            </a:r>
          </a:p>
          <a:p>
            <a:r>
              <a:rPr lang="en-US" sz="2000" dirty="0" smtClean="0"/>
              <a:t>Should begin production by end of 2014</a:t>
            </a:r>
            <a:endParaRPr lang="en-US" sz="2000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rgbClr val="10253F"/>
                </a:solidFill>
              </a:rPr>
              <a:t>This is a long-term project!</a:t>
            </a:r>
            <a:endParaRPr lang="en-US" dirty="0">
              <a:solidFill>
                <a:srgbClr val="10253F"/>
              </a:solidFill>
            </a:endParaRPr>
          </a:p>
        </p:txBody>
      </p:sp>
      <p:pic>
        <p:nvPicPr>
          <p:cNvPr id="5" name="Picture 4" descr="BAMS_reanalysis_from_the_bottom_u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0019" y="2348880"/>
            <a:ext cx="2770413" cy="3641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939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Choice of data assimilation method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ICR4 – Data Assimilation for Reanalysis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908720"/>
            <a:ext cx="7281711" cy="51706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ECMWF systems are based on 4D-Var analysis</a:t>
            </a:r>
          </a:p>
          <a:p>
            <a:pPr marL="285750" indent="-285750">
              <a:buFont typeface="Arial"/>
              <a:buChar char="•"/>
            </a:pPr>
            <a:endParaRPr lang="en-US" sz="2000" dirty="0" smtClean="0">
              <a:solidFill>
                <a:srgbClr val="376092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 smtClean="0">
                <a:solidFill>
                  <a:srgbClr val="376092"/>
                </a:solidFill>
              </a:rPr>
              <a:t>Has been successfully used in ERA-Interim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err="1" smtClean="0">
                <a:solidFill>
                  <a:srgbClr val="376092"/>
                </a:solidFill>
              </a:rPr>
              <a:t>Variational</a:t>
            </a:r>
            <a:r>
              <a:rPr lang="en-US" sz="2000" dirty="0" smtClean="0">
                <a:solidFill>
                  <a:srgbClr val="376092"/>
                </a:solidFill>
              </a:rPr>
              <a:t> bias correction is important for reanalysis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>
                <a:solidFill>
                  <a:srgbClr val="376092"/>
                </a:solidFill>
              </a:rPr>
              <a:t>Options: longer analysis window, accounting for model errors</a:t>
            </a:r>
          </a:p>
          <a:p>
            <a:pPr marL="285750" indent="-285750">
              <a:buFont typeface="Arial"/>
              <a:buChar char="•"/>
            </a:pPr>
            <a:endParaRPr lang="en-US" sz="2000" dirty="0">
              <a:solidFill>
                <a:srgbClr val="376092"/>
              </a:solidFill>
            </a:endParaRPr>
          </a:p>
          <a:p>
            <a:r>
              <a:rPr lang="en-US" sz="2400" dirty="0" smtClean="0">
                <a:solidFill>
                  <a:srgbClr val="10253F"/>
                </a:solidFill>
              </a:rPr>
              <a:t>Major shortcoming:  Background errors are not dynamic</a:t>
            </a:r>
          </a:p>
          <a:p>
            <a:endParaRPr lang="en-US" sz="2000" dirty="0">
              <a:solidFill>
                <a:srgbClr val="376092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 smtClean="0">
                <a:solidFill>
                  <a:srgbClr val="376092"/>
                </a:solidFill>
              </a:rPr>
              <a:t>Uses a stationary covariance model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>
                <a:solidFill>
                  <a:srgbClr val="376092"/>
                </a:solidFill>
              </a:rPr>
              <a:t>Flow-dependence induced by balance operators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solidFill>
                  <a:srgbClr val="376092"/>
                </a:solidFill>
              </a:rPr>
              <a:t>M</a:t>
            </a:r>
            <a:r>
              <a:rPr lang="en-US" sz="2000" dirty="0" smtClean="0">
                <a:solidFill>
                  <a:srgbClr val="376092"/>
                </a:solidFill>
              </a:rPr>
              <a:t>anually tuned (model-dependent)</a:t>
            </a:r>
          </a:p>
          <a:p>
            <a:pPr marL="285750" indent="-285750">
              <a:buFont typeface="Arial"/>
              <a:buChar char="•"/>
            </a:pPr>
            <a:endParaRPr lang="en-US" sz="2000" dirty="0">
              <a:solidFill>
                <a:srgbClr val="376092"/>
              </a:solidFill>
            </a:endParaRPr>
          </a:p>
          <a:p>
            <a:r>
              <a:rPr lang="en-US" sz="2400" dirty="0" smtClean="0">
                <a:solidFill>
                  <a:srgbClr val="10253F"/>
                </a:solidFill>
              </a:rPr>
              <a:t>What about an ensemble </a:t>
            </a:r>
            <a:r>
              <a:rPr lang="en-US" sz="2400" dirty="0" err="1" smtClean="0">
                <a:solidFill>
                  <a:srgbClr val="10253F"/>
                </a:solidFill>
              </a:rPr>
              <a:t>Kalman</a:t>
            </a:r>
            <a:r>
              <a:rPr lang="en-US" sz="2400" dirty="0" smtClean="0">
                <a:solidFill>
                  <a:srgbClr val="10253F"/>
                </a:solidFill>
              </a:rPr>
              <a:t> filter (EnKF)?</a:t>
            </a:r>
          </a:p>
          <a:p>
            <a:endParaRPr lang="en-US" sz="2000" dirty="0" smtClean="0">
              <a:solidFill>
                <a:srgbClr val="376092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 smtClean="0">
                <a:solidFill>
                  <a:srgbClr val="376092"/>
                </a:solidFill>
              </a:rPr>
              <a:t>Implemented at ECMWF in collaboration with Jeff Whitaker</a:t>
            </a:r>
          </a:p>
          <a:p>
            <a:pPr marL="285750" indent="-285750">
              <a:buFont typeface="Arial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18111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EnKF </a:t>
            </a:r>
            <a:r>
              <a:rPr lang="en-US" dirty="0" err="1"/>
              <a:t>vs</a:t>
            </a:r>
            <a:r>
              <a:rPr lang="en-US" dirty="0"/>
              <a:t> 4D-</a:t>
            </a:r>
            <a:r>
              <a:rPr lang="en-US" dirty="0" smtClean="0"/>
              <a:t>Var experiments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ICR4 – Data Assimilation for Reanalysis</a:t>
            </a:r>
            <a:endParaRPr lang="en-GB" dirty="0"/>
          </a:p>
        </p:txBody>
      </p:sp>
      <p:pic>
        <p:nvPicPr>
          <p:cNvPr id="6" name="Picture 5" descr="ps_only_NH_500.pn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304" y="1559014"/>
            <a:ext cx="8010144" cy="460629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547664" y="1052736"/>
            <a:ext cx="61093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Assimilating surface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pressure observations only</a:t>
            </a:r>
          </a:p>
        </p:txBody>
      </p:sp>
    </p:spTree>
    <p:extLst>
      <p:ext uri="{BB962C8B-B14F-4D97-AF65-F5344CB8AC3E}">
        <p14:creationId xmlns:p14="http://schemas.microsoft.com/office/powerpoint/2010/main" val="26704221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EnKF </a:t>
            </a:r>
            <a:r>
              <a:rPr lang="en-US" dirty="0" err="1"/>
              <a:t>vs</a:t>
            </a:r>
            <a:r>
              <a:rPr lang="en-US" dirty="0"/>
              <a:t> 4D-</a:t>
            </a:r>
            <a:r>
              <a:rPr lang="en-US" dirty="0" smtClean="0"/>
              <a:t>Var experiments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ICR4 – Data Assimilation for Reanalysis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1823486" y="1052736"/>
            <a:ext cx="54128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Assimilating all conventional observations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Picture 7" descr="conv_only_NH_500.pn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0288" y="1628800"/>
            <a:ext cx="8010144" cy="4606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8877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LL_OBS_NH_500.png"/>
          <p:cNvPicPr>
            <a:picLocks/>
          </p:cNvPicPr>
          <p:nvPr/>
        </p:nvPicPr>
        <p:blipFill rotWithShape="1">
          <a:blip r:embed="rId2" cstate="print"/>
          <a:srcRect b="2286"/>
          <a:stretch/>
        </p:blipFill>
        <p:spPr>
          <a:xfrm>
            <a:off x="539552" y="981907"/>
            <a:ext cx="7920880" cy="53274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EnKF </a:t>
            </a:r>
            <a:r>
              <a:rPr lang="en-US" dirty="0" err="1"/>
              <a:t>vs</a:t>
            </a:r>
            <a:r>
              <a:rPr lang="en-US" dirty="0"/>
              <a:t> 4D-</a:t>
            </a:r>
            <a:r>
              <a:rPr lang="en-US" dirty="0" smtClean="0"/>
              <a:t>Var experiments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ICR4 – Data Assimilation for Reanalysis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1115616" y="879103"/>
            <a:ext cx="70149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Assimilating all conventional and satellite observations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9798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Development of a hybrid EDA/EnKF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ICR4 – Data Assimilation for Reanalysis</a:t>
            </a:r>
            <a:endParaRPr lang="en-GB" dirty="0"/>
          </a:p>
        </p:txBody>
      </p:sp>
      <p:pic>
        <p:nvPicPr>
          <p:cNvPr id="5" name="Picture Placeholder 4" descr="EK-Ensemble-spreads.png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/>
          <a:srcRect t="5825" b="5825"/>
          <a:stretch>
            <a:fillRect/>
          </a:stretch>
        </p:blipFill>
        <p:spPr>
          <a:xfrm>
            <a:off x="1907704" y="1884349"/>
            <a:ext cx="5400600" cy="348886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67544" y="836712"/>
            <a:ext cx="82089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An ensemble of low-resolution (T399) 4D-Var data assimilations (EDA) is now used to estimate analysis and background errors for the operational forecasting system (T1279)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7544" y="5229200"/>
            <a:ext cx="824440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en-US" sz="2000" dirty="0">
                <a:solidFill>
                  <a:srgbClr val="376092"/>
                </a:solidFill>
              </a:rPr>
              <a:t>The EDA </a:t>
            </a:r>
            <a:r>
              <a:rPr lang="en-US" sz="2000" dirty="0" smtClean="0">
                <a:solidFill>
                  <a:srgbClr val="376092"/>
                </a:solidFill>
              </a:rPr>
              <a:t>also creates </a:t>
            </a:r>
            <a:r>
              <a:rPr lang="en-US" sz="2000" dirty="0">
                <a:solidFill>
                  <a:srgbClr val="376092"/>
                </a:solidFill>
              </a:rPr>
              <a:t>perturbations for the ensemble prediction system (EPS)</a:t>
            </a:r>
            <a:endParaRPr lang="en-US" sz="2000" dirty="0">
              <a:solidFill>
                <a:srgbClr val="3760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8535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0"/>
            <a:ext cx="8424936" cy="678706"/>
          </a:xfrm>
        </p:spPr>
        <p:txBody>
          <a:bodyPr/>
          <a:lstStyle/>
          <a:p>
            <a:r>
              <a:rPr lang="en-US" sz="3200" dirty="0"/>
              <a:t>F</a:t>
            </a:r>
            <a:r>
              <a:rPr lang="en-US" sz="3200" dirty="0" smtClean="0"/>
              <a:t>low-dependent b</a:t>
            </a:r>
            <a:r>
              <a:rPr lang="en-US" sz="3200" dirty="0" smtClean="0"/>
              <a:t>ackground errors</a:t>
            </a:r>
            <a:endParaRPr lang="en-US" sz="32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ICR4 – Data Assimilation for Reanalysis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395536" y="1157843"/>
            <a:ext cx="38164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19100" indent="-419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2000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>
                <a:solidFill>
                  <a:srgbClr val="376092"/>
                </a:solidFill>
                <a:cs typeface="Times New Roman" pitchFamily="18" charset="0"/>
              </a:rPr>
              <a:t>Hurricane </a:t>
            </a:r>
            <a:r>
              <a:rPr lang="en-GB" sz="2400" dirty="0" err="1" smtClean="0">
                <a:solidFill>
                  <a:srgbClr val="376092"/>
                </a:solidFill>
                <a:cs typeface="Times New Roman" pitchFamily="18" charset="0"/>
              </a:rPr>
              <a:t>Fanele</a:t>
            </a:r>
            <a:endParaRPr lang="en-GB" sz="2400" dirty="0" smtClean="0">
              <a:solidFill>
                <a:srgbClr val="376092"/>
              </a:solidFill>
              <a:cs typeface="Times New Roman" pitchFamily="18" charset="0"/>
            </a:endParaRPr>
          </a:p>
          <a:p>
            <a:pPr marL="419100" indent="-419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2000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 smtClean="0">
                <a:solidFill>
                  <a:srgbClr val="376092"/>
                </a:solidFill>
                <a:cs typeface="Times New Roman" pitchFamily="18" charset="0"/>
              </a:rPr>
              <a:t>Indian Ocean, January </a:t>
            </a:r>
            <a:r>
              <a:rPr lang="en-GB" sz="2400" dirty="0">
                <a:solidFill>
                  <a:srgbClr val="376092"/>
                </a:solidFill>
                <a:cs typeface="Times New Roman" pitchFamily="18" charset="0"/>
              </a:rPr>
              <a:t>2009</a:t>
            </a:r>
          </a:p>
        </p:txBody>
      </p:sp>
      <p:pic>
        <p:nvPicPr>
          <p:cNvPr id="8" name="Picture 7" descr="Fanele_2009_trac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420888"/>
            <a:ext cx="5664881" cy="3501826"/>
          </a:xfrm>
          <a:prstGeom prst="rect">
            <a:avLst/>
          </a:prstGeom>
        </p:spPr>
      </p:pic>
      <p:pic>
        <p:nvPicPr>
          <p:cNvPr id="6" name="Picture Placeholder 5" descr="EricFanele.A2009019.1100.2km.jpg"/>
          <p:cNvPicPr>
            <a:picLocks noGrp="1"/>
          </p:cNvPicPr>
          <p:nvPr>
            <p:ph type="pic" sz="quarter" idx="11"/>
          </p:nvPr>
        </p:nvPicPr>
        <p:blipFill>
          <a:blip r:embed="rId3" cstate="print"/>
          <a:srcRect l="-14498" r="-14498"/>
          <a:stretch>
            <a:fillRect/>
          </a:stretch>
        </p:blipFill>
        <p:spPr>
          <a:xfrm>
            <a:off x="4211960" y="980728"/>
            <a:ext cx="5040560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0049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15317</TotalTime>
  <Words>1022</Words>
  <Application>Microsoft Macintosh PowerPoint</Application>
  <PresentationFormat>On-screen Show (4:3)</PresentationFormat>
  <Paragraphs>169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Data Assimilation for Reanalysis</vt:lpstr>
      <vt:lpstr>Reanalysis of the instrumental record</vt:lpstr>
      <vt:lpstr>Approach taken in ERA-CLIM</vt:lpstr>
      <vt:lpstr>Choice of data assimilation method</vt:lpstr>
      <vt:lpstr>EnKF vs 4D-Var experiments</vt:lpstr>
      <vt:lpstr>EnKF vs 4D-Var experiments</vt:lpstr>
      <vt:lpstr>EnKF vs 4D-Var experiments</vt:lpstr>
      <vt:lpstr>Development of a hybrid EDA/EnKF</vt:lpstr>
      <vt:lpstr>Flow-dependent background errors</vt:lpstr>
      <vt:lpstr>EDA with 20 members</vt:lpstr>
      <vt:lpstr>EDA configuration for ERA-20C</vt:lpstr>
      <vt:lpstr>Long-window 4D-Var</vt:lpstr>
      <vt:lpstr>Cycling schemes</vt:lpstr>
      <vt:lpstr>Assimilating surface pressure only</vt:lpstr>
      <vt:lpstr>ERA-20C will use 24h 4D-Var</vt:lpstr>
      <vt:lpstr>Weak-constraint 4D-Var</vt:lpstr>
      <vt:lpstr>Model bias estimates from weak-constraint 4D-Var</vt:lpstr>
      <vt:lpstr>Controlling model bias in reanalysis</vt:lpstr>
      <vt:lpstr>Mean forecast errors, T at 10hPa</vt:lpstr>
      <vt:lpstr>Summary</vt:lpstr>
      <vt:lpstr>Need for a coupled system</vt:lpstr>
    </vt:vector>
  </TitlesOfParts>
  <Company>ECMWF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Dick Dee</dc:creator>
  <cp:lastModifiedBy>Dick Dee</cp:lastModifiedBy>
  <cp:revision>545</cp:revision>
  <dcterms:created xsi:type="dcterms:W3CDTF">2011-02-11T09:56:56Z</dcterms:created>
  <dcterms:modified xsi:type="dcterms:W3CDTF">2012-05-09T11:30:57Z</dcterms:modified>
</cp:coreProperties>
</file>