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88" r:id="rId4"/>
    <p:sldId id="276" r:id="rId5"/>
    <p:sldId id="277" r:id="rId6"/>
    <p:sldId id="270" r:id="rId7"/>
    <p:sldId id="259" r:id="rId8"/>
    <p:sldId id="260" r:id="rId9"/>
    <p:sldId id="261" r:id="rId10"/>
    <p:sldId id="269" r:id="rId11"/>
    <p:sldId id="279" r:id="rId12"/>
    <p:sldId id="280" r:id="rId13"/>
    <p:sldId id="258" r:id="rId14"/>
    <p:sldId id="263" r:id="rId15"/>
    <p:sldId id="278" r:id="rId16"/>
    <p:sldId id="268" r:id="rId17"/>
    <p:sldId id="284" r:id="rId18"/>
    <p:sldId id="285" r:id="rId19"/>
    <p:sldId id="286" r:id="rId20"/>
    <p:sldId id="287" r:id="rId21"/>
    <p:sldId id="281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00FF"/>
    <a:srgbClr val="0000FF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55" autoAdjust="0"/>
  </p:normalViewPr>
  <p:slideViewPr>
    <p:cSldViewPr>
      <p:cViewPr varScale="1">
        <p:scale>
          <a:sx n="58" d="100"/>
          <a:sy n="58" d="100"/>
        </p:scale>
        <p:origin x="-106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9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9F428-EC57-4EC0-B23D-A7589EE91942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3B5B3-E615-4C85-8831-B7C9D1710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13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3B5B3-E615-4C85-8831-B7C9D17104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15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3B5B3-E615-4C85-8831-B7C9D17104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32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3BC4-6822-4819-9189-99E8CD0D0856}" type="datetime1">
              <a:rPr lang="en-US" smtClean="0"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DC11-C611-47E0-862F-2C29D4B6CB72}" type="datetime1">
              <a:rPr lang="en-US" smtClean="0"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AF5F-F09E-4941-9EC3-2DE91F931761}" type="datetime1">
              <a:rPr lang="en-US" smtClean="0"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B8C7-639D-4D27-8BCE-277F96A257E7}" type="datetime1">
              <a:rPr lang="en-US" smtClean="0"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0FDE-BA1B-4D59-A775-17CAF901BA72}" type="datetime1">
              <a:rPr lang="en-US" smtClean="0"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47F1-E1BF-47F2-8D3F-676FC924E483}" type="datetime1">
              <a:rPr lang="en-US" smtClean="0"/>
              <a:t>5/8/2012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F606-9C3F-41AD-A087-D5E05F25B4C7}" type="datetime1">
              <a:rPr lang="en-US" smtClean="0"/>
              <a:t>5/8/2012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9FF2-5E6D-4205-80DB-F0F5247B44BD}" type="datetime1">
              <a:rPr lang="en-US" smtClean="0"/>
              <a:t>5/8/2012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EC1D-103A-4674-9CD3-150FFD2A94EF}" type="datetime1">
              <a:rPr lang="en-US" smtClean="0"/>
              <a:t>5/8/2012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93D68-E250-4B67-92B2-8A3DD5B0B6B0}" type="datetime1">
              <a:rPr lang="en-US" smtClean="0"/>
              <a:t>5/8/2012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440C-D550-425F-9456-164BB6B83B28}" type="datetime1">
              <a:rPr lang="en-US" smtClean="0"/>
              <a:t>5/8/2012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7A93B-AA4B-4A20-8E4A-3DA351883DD7}" type="datetime1">
              <a:rPr lang="en-US" smtClean="0"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6868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Land Surface Climatology in the NCEP</a:t>
            </a:r>
            <a:br>
              <a:rPr lang="en-US" dirty="0" smtClean="0"/>
            </a:br>
            <a:r>
              <a:rPr lang="en-US" dirty="0" smtClean="0"/>
              <a:t>Climate Forecast System Reanalysis</a:t>
            </a:r>
            <a:br>
              <a:rPr lang="en-US" dirty="0" smtClean="0"/>
            </a:br>
            <a:r>
              <a:rPr lang="en-US" dirty="0" smtClean="0"/>
              <a:t>(CFSR)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2193" y="4495800"/>
            <a:ext cx="7045060" cy="1752600"/>
          </a:xfrm>
        </p:spPr>
        <p:txBody>
          <a:bodyPr/>
          <a:lstStyle/>
          <a:p>
            <a:r>
              <a:rPr lang="en-US" dirty="0" smtClean="0">
                <a:solidFill>
                  <a:srgbClr val="006600"/>
                </a:solidFill>
              </a:rPr>
              <a:t>Jesse </a:t>
            </a:r>
            <a:r>
              <a:rPr lang="en-US" dirty="0" err="1" smtClean="0">
                <a:solidFill>
                  <a:srgbClr val="006600"/>
                </a:solidFill>
              </a:rPr>
              <a:t>Meng</a:t>
            </a:r>
            <a:r>
              <a:rPr lang="en-US" dirty="0" smtClean="0">
                <a:solidFill>
                  <a:srgbClr val="006600"/>
                </a:solidFill>
              </a:rPr>
              <a:t>*, Michael </a:t>
            </a:r>
            <a:r>
              <a:rPr lang="en-US" dirty="0" err="1" smtClean="0">
                <a:solidFill>
                  <a:srgbClr val="006600"/>
                </a:solidFill>
              </a:rPr>
              <a:t>Ek</a:t>
            </a:r>
            <a:r>
              <a:rPr lang="en-US" dirty="0" smtClean="0">
                <a:solidFill>
                  <a:srgbClr val="006600"/>
                </a:solidFill>
              </a:rPr>
              <a:t>, </a:t>
            </a:r>
            <a:r>
              <a:rPr lang="en-US" dirty="0" err="1" smtClean="0">
                <a:solidFill>
                  <a:srgbClr val="006600"/>
                </a:solidFill>
              </a:rPr>
              <a:t>Rongqian</a:t>
            </a:r>
            <a:r>
              <a:rPr lang="en-US" dirty="0" smtClean="0">
                <a:solidFill>
                  <a:srgbClr val="006600"/>
                </a:solidFill>
              </a:rPr>
              <a:t> Yang, </a:t>
            </a:r>
            <a:r>
              <a:rPr lang="en-US" dirty="0" err="1" smtClean="0">
                <a:solidFill>
                  <a:srgbClr val="006600"/>
                </a:solidFill>
              </a:rPr>
              <a:t>Helin</a:t>
            </a:r>
            <a:r>
              <a:rPr lang="en-US" dirty="0" smtClean="0">
                <a:solidFill>
                  <a:srgbClr val="006600"/>
                </a:solidFill>
              </a:rPr>
              <a:t> Wei, and </a:t>
            </a:r>
            <a:r>
              <a:rPr lang="en-US" dirty="0" err="1" smtClean="0">
                <a:solidFill>
                  <a:srgbClr val="006600"/>
                </a:solidFill>
              </a:rPr>
              <a:t>Youlong</a:t>
            </a:r>
            <a:r>
              <a:rPr lang="en-US" dirty="0" smtClean="0">
                <a:solidFill>
                  <a:srgbClr val="006600"/>
                </a:solidFill>
              </a:rPr>
              <a:t> Xia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NOAA/NCEP/EMC</a:t>
            </a: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253" y="1"/>
            <a:ext cx="1056747" cy="105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193" cy="104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29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253" y="1"/>
            <a:ext cx="1056747" cy="105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193" cy="104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6705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00400"/>
            <a:ext cx="6705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3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66636-D5A5-47BF-88FA-EE56F2E5399C}" type="slidenum">
              <a:rPr lang="en-US"/>
              <a:pPr/>
              <a:t>11</a:t>
            </a:fld>
            <a:endParaRPr lang="en-US"/>
          </a:p>
        </p:txBody>
      </p:sp>
      <p:pic>
        <p:nvPicPr>
          <p:cNvPr id="29715" name="Picture 19" descr="smc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971800" cy="267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5" name="Picture 9" descr="smc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3048000" cy="26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smc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3455988" cy="267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CONUS soil moisture</a:t>
            </a:r>
            <a:br>
              <a:rPr lang="en-US" sz="4000"/>
            </a:br>
            <a:r>
              <a:rPr lang="en-US" sz="4000"/>
              <a:t>May climatology and anomaly</a:t>
            </a:r>
          </a:p>
        </p:txBody>
      </p:sp>
      <p:pic>
        <p:nvPicPr>
          <p:cNvPr id="29702" name="Picture 6" descr="smc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1371600"/>
            <a:ext cx="3455987" cy="267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6" name="Picture 10" descr="smc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3576638"/>
            <a:ext cx="3455987" cy="267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1" descr="smc2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3576638"/>
            <a:ext cx="3455987" cy="267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147638" y="1528763"/>
            <a:ext cx="8159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CFSR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142875" y="3733800"/>
            <a:ext cx="426720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R2</a:t>
            </a:r>
            <a:endParaRPr lang="en-US" dirty="0"/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2895600" y="1524000"/>
            <a:ext cx="13874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CFSR 1988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5845175" y="1524000"/>
            <a:ext cx="13874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CFSR 1999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2879725" y="3738563"/>
            <a:ext cx="947695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R2 </a:t>
            </a:r>
            <a:r>
              <a:rPr lang="en-US" dirty="0"/>
              <a:t>1988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5851525" y="3738563"/>
            <a:ext cx="947695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R2 </a:t>
            </a:r>
            <a:r>
              <a:rPr lang="en-US" dirty="0"/>
              <a:t>1999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253" y="1"/>
            <a:ext cx="1056747" cy="105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193" cy="104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4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C577-0878-414C-BFE9-33A430A4D050}" type="slidenum">
              <a:rPr lang="en-US"/>
              <a:pPr/>
              <a:t>12</a:t>
            </a:fld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CONUS soil moisture</a:t>
            </a:r>
            <a:br>
              <a:rPr lang="en-US" sz="4000"/>
            </a:br>
            <a:r>
              <a:rPr lang="en-US" sz="4000"/>
              <a:t>May climatology and anomaly</a:t>
            </a:r>
          </a:p>
        </p:txBody>
      </p:sp>
      <p:pic>
        <p:nvPicPr>
          <p:cNvPr id="33798" name="Picture 6" descr="smc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1371600"/>
            <a:ext cx="3455987" cy="267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8" descr="smc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3576638"/>
            <a:ext cx="3455987" cy="267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5845175" y="1524000"/>
            <a:ext cx="13874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CFSR 1999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5851525" y="3738563"/>
            <a:ext cx="12350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GR2 1999</a:t>
            </a:r>
          </a:p>
        </p:txBody>
      </p:sp>
      <p:grpSp>
        <p:nvGrpSpPr>
          <p:cNvPr id="33812" name="Group 20"/>
          <p:cNvGrpSpPr>
            <a:grpSpLocks/>
          </p:cNvGrpSpPr>
          <p:nvPr/>
        </p:nvGrpSpPr>
        <p:grpSpPr bwMode="auto">
          <a:xfrm>
            <a:off x="1600200" y="1981200"/>
            <a:ext cx="2971800" cy="2944813"/>
            <a:chOff x="1584" y="1248"/>
            <a:chExt cx="1872" cy="1855"/>
          </a:xfrm>
        </p:grpSpPr>
        <p:pic>
          <p:nvPicPr>
            <p:cNvPr id="33807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76" t="6325" r="2684" b="47870"/>
            <a:stretch>
              <a:fillRect/>
            </a:stretch>
          </p:blipFill>
          <p:spPr bwMode="auto">
            <a:xfrm>
              <a:off x="1584" y="1584"/>
              <a:ext cx="1872" cy="1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810" name="Text Box 18"/>
            <p:cNvSpPr txBox="1">
              <a:spLocks noChangeArrowheads="1"/>
            </p:cNvSpPr>
            <p:nvPr/>
          </p:nvSpPr>
          <p:spPr bwMode="auto">
            <a:xfrm>
              <a:off x="1623" y="1248"/>
              <a:ext cx="1730" cy="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/>
                <a:t>CPC 90-day obs precip anomaly</a:t>
              </a:r>
              <a:br>
                <a:rPr lang="en-US" sz="1400"/>
              </a:br>
              <a:r>
                <a:rPr lang="en-US" sz="1400"/>
                <a:t>ended 30Apr1999</a:t>
              </a:r>
            </a:p>
          </p:txBody>
        </p:sp>
      </p:grp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762000" y="5073650"/>
            <a:ext cx="4800600" cy="641350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FFFF99"/>
                </a:solidFill>
              </a:rPr>
              <a:t>CFSR soil moisture anomaly corresponds</a:t>
            </a:r>
            <a:br>
              <a:rPr lang="en-US" b="1">
                <a:solidFill>
                  <a:srgbClr val="FFFF99"/>
                </a:solidFill>
              </a:rPr>
            </a:br>
            <a:r>
              <a:rPr lang="en-US" b="1">
                <a:solidFill>
                  <a:srgbClr val="FFFF99"/>
                </a:solidFill>
              </a:rPr>
              <a:t>well with observed precip anomaly.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253" y="1"/>
            <a:ext cx="1056747" cy="105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193" cy="104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3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253" y="1"/>
            <a:ext cx="1056747" cy="105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193" cy="104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219200"/>
            <a:ext cx="8102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CFSR Production Streams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7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253" y="1"/>
            <a:ext cx="1056747" cy="105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193" cy="104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457200" y="789315"/>
            <a:ext cx="8458200" cy="6052810"/>
            <a:chOff x="457200" y="789315"/>
            <a:chExt cx="8458200" cy="6052810"/>
          </a:xfrm>
        </p:grpSpPr>
        <p:pic>
          <p:nvPicPr>
            <p:cNvPr id="14" name="Picture 8" descr="vsmc20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63" y="3870325"/>
              <a:ext cx="4186237" cy="2971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vsmc200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1"/>
            <a:stretch/>
          </p:blipFill>
          <p:spPr bwMode="auto">
            <a:xfrm>
              <a:off x="457200" y="962025"/>
              <a:ext cx="4186238" cy="2832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7" descr="vsmc20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963" y="3870325"/>
              <a:ext cx="4186237" cy="2971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5105400" y="962025"/>
              <a:ext cx="3581400" cy="2554545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r>
                <a:rPr lang="en-US" sz="1600" dirty="0">
                  <a:solidFill>
                    <a:srgbClr val="FFFF99"/>
                  </a:solidFill>
                </a:rPr>
                <a:t> Overlapping between streams is</a:t>
              </a:r>
              <a:br>
                <a:rPr lang="en-US" sz="1600" dirty="0">
                  <a:solidFill>
                    <a:srgbClr val="FFFF99"/>
                  </a:solidFill>
                </a:rPr>
              </a:br>
              <a:r>
                <a:rPr lang="en-US" sz="1600" dirty="0">
                  <a:solidFill>
                    <a:srgbClr val="FFFF99"/>
                  </a:solidFill>
                </a:rPr>
                <a:t>essential.</a:t>
              </a:r>
            </a:p>
            <a:p>
              <a:pPr>
                <a:buFontTx/>
                <a:buChar char="•"/>
              </a:pPr>
              <a:endParaRPr lang="en-US" sz="1600" dirty="0">
                <a:solidFill>
                  <a:srgbClr val="FFFF99"/>
                </a:solidFill>
              </a:endParaRPr>
            </a:p>
            <a:p>
              <a:pPr>
                <a:buFontTx/>
                <a:buChar char="•"/>
              </a:pPr>
              <a:r>
                <a:rPr lang="en-US" sz="1600" dirty="0">
                  <a:solidFill>
                    <a:srgbClr val="FFFF99"/>
                  </a:solidFill>
                </a:rPr>
                <a:t> With at least 12-month overlapping,</a:t>
              </a:r>
              <a:br>
                <a:rPr lang="en-US" sz="1600" dirty="0">
                  <a:solidFill>
                    <a:srgbClr val="FFFF99"/>
                  </a:solidFill>
                </a:rPr>
              </a:br>
              <a:r>
                <a:rPr lang="en-US" sz="1600" dirty="0">
                  <a:solidFill>
                    <a:srgbClr val="FFFF99"/>
                  </a:solidFill>
                </a:rPr>
                <a:t>the discontinuity between streams is</a:t>
              </a:r>
              <a:br>
                <a:rPr lang="en-US" sz="1600" dirty="0">
                  <a:solidFill>
                    <a:srgbClr val="FFFF99"/>
                  </a:solidFill>
                </a:rPr>
              </a:br>
              <a:r>
                <a:rPr lang="en-US" sz="1600" dirty="0">
                  <a:solidFill>
                    <a:srgbClr val="FFFF99"/>
                  </a:solidFill>
                </a:rPr>
                <a:t>reduced.</a:t>
              </a:r>
            </a:p>
            <a:p>
              <a:pPr>
                <a:buFontTx/>
                <a:buChar char="•"/>
              </a:pPr>
              <a:endParaRPr lang="en-US" sz="1600" dirty="0">
                <a:solidFill>
                  <a:srgbClr val="FFFF99"/>
                </a:solidFill>
              </a:endParaRPr>
            </a:p>
            <a:p>
              <a:pPr>
                <a:buFontTx/>
                <a:buChar char="•"/>
              </a:pPr>
              <a:r>
                <a:rPr lang="en-US" sz="1600" dirty="0">
                  <a:solidFill>
                    <a:srgbClr val="FFFF99"/>
                  </a:solidFill>
                </a:rPr>
                <a:t> </a:t>
              </a:r>
              <a:r>
                <a:rPr lang="en-US" sz="1600" dirty="0" smtClean="0">
                  <a:solidFill>
                    <a:srgbClr val="FFFF99"/>
                  </a:solidFill>
                </a:rPr>
                <a:t>R2</a:t>
              </a:r>
              <a:r>
                <a:rPr lang="en-US" sz="1600" dirty="0">
                  <a:solidFill>
                    <a:srgbClr val="FFFF99"/>
                  </a:solidFill>
                </a:rPr>
                <a:t>, while executing one single</a:t>
              </a:r>
              <a:br>
                <a:rPr lang="en-US" sz="1600" dirty="0">
                  <a:solidFill>
                    <a:srgbClr val="FFFF99"/>
                  </a:solidFill>
                </a:rPr>
              </a:br>
              <a:r>
                <a:rPr lang="en-US" sz="1600" dirty="0">
                  <a:solidFill>
                    <a:srgbClr val="FFFF99"/>
                  </a:solidFill>
                </a:rPr>
                <a:t>continuous stream, also showed an</a:t>
              </a:r>
              <a:br>
                <a:rPr lang="en-US" sz="1600" dirty="0">
                  <a:solidFill>
                    <a:srgbClr val="FFFF99"/>
                  </a:solidFill>
                </a:rPr>
              </a:br>
              <a:r>
                <a:rPr lang="en-US" sz="1600" dirty="0">
                  <a:solidFill>
                    <a:srgbClr val="FFFF99"/>
                  </a:solidFill>
                </a:rPr>
                <a:t>upward trend over the past two decades.</a:t>
              </a:r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 flipH="1">
              <a:off x="1752600" y="1147763"/>
              <a:ext cx="3476625" cy="1033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H="1">
              <a:off x="1971675" y="1879600"/>
              <a:ext cx="3257550" cy="29479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5238750" y="2846388"/>
              <a:ext cx="2000250" cy="2047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48800" y="789315"/>
              <a:ext cx="229421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CFSRR  0-200cm  Soil  Moisture  [%]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1828800" y="990600"/>
              <a:ext cx="0" cy="265176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209800" y="990600"/>
              <a:ext cx="0" cy="265176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819400" y="990600"/>
              <a:ext cx="0" cy="265176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352800" y="990600"/>
              <a:ext cx="0" cy="265176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114800" y="990600"/>
              <a:ext cx="0" cy="265176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3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AB7D-6490-4FD1-943C-4666670267FB}" type="slidenum">
              <a:rPr lang="en-US"/>
              <a:pPr/>
              <a:t>15</a:t>
            </a:fld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/>
              <a:t>CONUS 2-meter soil </a:t>
            </a:r>
            <a:r>
              <a:rPr lang="en-US" sz="4000" dirty="0" smtClean="0"/>
              <a:t>moisture</a:t>
            </a:r>
            <a:endParaRPr lang="en-US" sz="4000" dirty="0"/>
          </a:p>
        </p:txBody>
      </p:sp>
      <p:grpSp>
        <p:nvGrpSpPr>
          <p:cNvPr id="21523" name="Group 19"/>
          <p:cNvGrpSpPr>
            <a:grpSpLocks/>
          </p:cNvGrpSpPr>
          <p:nvPr/>
        </p:nvGrpSpPr>
        <p:grpSpPr bwMode="auto">
          <a:xfrm>
            <a:off x="0" y="776288"/>
            <a:ext cx="9144000" cy="2906712"/>
            <a:chOff x="0" y="240"/>
            <a:chExt cx="5760" cy="2007"/>
          </a:xfrm>
        </p:grpSpPr>
        <p:grpSp>
          <p:nvGrpSpPr>
            <p:cNvPr id="21519" name="Group 15"/>
            <p:cNvGrpSpPr>
              <a:grpSpLocks/>
            </p:cNvGrpSpPr>
            <p:nvPr/>
          </p:nvGrpSpPr>
          <p:grpSpPr bwMode="auto">
            <a:xfrm>
              <a:off x="0" y="240"/>
              <a:ext cx="5760" cy="2007"/>
              <a:chOff x="0" y="0"/>
              <a:chExt cx="5760" cy="2247"/>
            </a:xfrm>
          </p:grpSpPr>
          <p:pic>
            <p:nvPicPr>
              <p:cNvPr id="21513" name="Picture 9" descr="vsmc20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908" cy="22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514" name="Picture 10" descr="vsmc20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2" y="0"/>
                <a:ext cx="2908" cy="22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520" name="Text Box 16"/>
            <p:cNvSpPr txBox="1">
              <a:spLocks noChangeArrowheads="1"/>
            </p:cNvSpPr>
            <p:nvPr/>
          </p:nvSpPr>
          <p:spPr bwMode="auto">
            <a:xfrm>
              <a:off x="288" y="384"/>
              <a:ext cx="1029" cy="32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SMC Total</a:t>
              </a:r>
            </a:p>
          </p:txBody>
        </p:sp>
        <p:sp>
          <p:nvSpPr>
            <p:cNvPr id="21521" name="Text Box 17"/>
            <p:cNvSpPr txBox="1">
              <a:spLocks noChangeArrowheads="1"/>
            </p:cNvSpPr>
            <p:nvPr/>
          </p:nvSpPr>
          <p:spPr bwMode="auto">
            <a:xfrm>
              <a:off x="3162" y="384"/>
              <a:ext cx="1350" cy="32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SMC Anomaly</a:t>
              </a:r>
            </a:p>
          </p:txBody>
        </p:sp>
      </p:grpSp>
      <p:grpSp>
        <p:nvGrpSpPr>
          <p:cNvPr id="21516" name="Group 12"/>
          <p:cNvGrpSpPr>
            <a:grpSpLocks/>
          </p:cNvGrpSpPr>
          <p:nvPr/>
        </p:nvGrpSpPr>
        <p:grpSpPr bwMode="auto">
          <a:xfrm>
            <a:off x="0" y="3752850"/>
            <a:ext cx="9144000" cy="2571750"/>
            <a:chOff x="0" y="2276"/>
            <a:chExt cx="5760" cy="2044"/>
          </a:xfrm>
        </p:grpSpPr>
        <p:pic>
          <p:nvPicPr>
            <p:cNvPr id="21509" name="Picture 5" descr="vsmc200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76"/>
              <a:ext cx="2908" cy="2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11" name="Picture 7" descr="vsmc200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2" y="2276"/>
              <a:ext cx="2908" cy="2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485775" y="3938588"/>
            <a:ext cx="2281238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CFSR – 6 streams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5029200" y="3960813"/>
            <a:ext cx="1613070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/>
              <a:t>R2 </a:t>
            </a:r>
            <a:r>
              <a:rPr lang="en-US" sz="2000" dirty="0"/>
              <a:t>– 1 stream</a:t>
            </a:r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>
            <a:off x="914400" y="2570163"/>
            <a:ext cx="0" cy="1252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914400" y="2779713"/>
            <a:ext cx="4038600" cy="1111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1966912" y="6329362"/>
            <a:ext cx="5424488" cy="528638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99"/>
                </a:solidFill>
              </a:rPr>
              <a:t>Trend?  Natural or model driven?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253" y="1"/>
            <a:ext cx="1056747" cy="105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193" cy="104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4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253" y="1"/>
            <a:ext cx="1056747" cy="105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193" cy="104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vsmc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6176963" cy="344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m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74423"/>
            <a:ext cx="6161087" cy="339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227" y="1524000"/>
            <a:ext cx="1539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CONUS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76200" y="4702314"/>
            <a:ext cx="15231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Illinois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3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0E4487D-5576-442B-B5BC-494A568EAE9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990600" y="967800"/>
            <a:ext cx="7848600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dirty="0">
                <a:cs typeface="Arial" charset="0"/>
              </a:rPr>
              <a:t>      </a:t>
            </a:r>
            <a:endParaRPr lang="en-US" sz="2400" b="1" dirty="0">
              <a:cs typeface="Arial" charset="0"/>
            </a:endParaRPr>
          </a:p>
          <a:p>
            <a:pPr eaLnBrk="1" hangingPunct="1"/>
            <a:endParaRPr lang="en-US" sz="2400" b="1" dirty="0">
              <a:cs typeface="Arial" charset="0"/>
            </a:endParaRPr>
          </a:p>
          <a:p>
            <a:pPr algn="ctr"/>
            <a:r>
              <a:rPr lang="en-US" sz="3200" b="1" dirty="0" smtClean="0">
                <a:solidFill>
                  <a:schemeClr val="accent1"/>
                </a:solidFill>
                <a:cs typeface="Arial" charset="0"/>
              </a:rPr>
              <a:t>P – </a:t>
            </a:r>
            <a:r>
              <a:rPr lang="en-US" sz="3200" b="1" dirty="0">
                <a:solidFill>
                  <a:schemeClr val="accent1"/>
                </a:solidFill>
                <a:cs typeface="Arial" charset="0"/>
              </a:rPr>
              <a:t>E – </a:t>
            </a:r>
            <a:r>
              <a:rPr lang="en-US" sz="3200" b="1" dirty="0" smtClean="0">
                <a:solidFill>
                  <a:schemeClr val="accent1"/>
                </a:solidFill>
                <a:cs typeface="Arial" charset="0"/>
              </a:rPr>
              <a:t>R – ΔW/</a:t>
            </a:r>
            <a:r>
              <a:rPr lang="en-US" sz="3200" b="1" dirty="0" err="1" smtClean="0">
                <a:solidFill>
                  <a:schemeClr val="accent1"/>
                </a:solidFill>
                <a:cs typeface="Arial" charset="0"/>
              </a:rPr>
              <a:t>Δt</a:t>
            </a:r>
            <a:r>
              <a:rPr lang="en-US" sz="3200" b="1" dirty="0" smtClean="0">
                <a:solidFill>
                  <a:schemeClr val="accent1"/>
                </a:solidFill>
                <a:cs typeface="Arial" charset="0"/>
              </a:rPr>
              <a:t> + </a:t>
            </a:r>
            <a:r>
              <a:rPr lang="en-US" sz="3200" b="1" dirty="0" smtClean="0">
                <a:solidFill>
                  <a:srgbClr val="CC00CC"/>
                </a:solidFill>
                <a:cs typeface="Arial" charset="0"/>
              </a:rPr>
              <a:t>updates</a:t>
            </a:r>
            <a:r>
              <a:rPr lang="en-US" sz="3200" b="1" dirty="0" smtClean="0">
                <a:solidFill>
                  <a:srgbClr val="FF00FF"/>
                </a:solidFill>
                <a:cs typeface="Arial" charset="0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cs typeface="Arial" charset="0"/>
              </a:rPr>
              <a:t>= residual</a:t>
            </a:r>
            <a:endParaRPr lang="en-US" sz="3200" b="1" dirty="0">
              <a:solidFill>
                <a:schemeClr val="accent1"/>
              </a:solidFill>
              <a:cs typeface="Arial" charset="0"/>
            </a:endParaRPr>
          </a:p>
          <a:p>
            <a:pPr algn="ctr" eaLnBrk="1" hangingPunct="1"/>
            <a:endParaRPr lang="en-US" sz="3200" b="1" dirty="0"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b="1" i="1" u="sng" dirty="0" smtClean="0">
                <a:cs typeface="Arial" charset="0"/>
              </a:rPr>
              <a:t>P</a:t>
            </a:r>
            <a:r>
              <a:rPr lang="en-US" b="1" dirty="0">
                <a:cs typeface="Arial" charset="0"/>
              </a:rPr>
              <a:t>: </a:t>
            </a:r>
            <a:r>
              <a:rPr lang="en-US" b="1" dirty="0" smtClean="0">
                <a:cs typeface="Arial" charset="0"/>
              </a:rPr>
              <a:t>Precipitation</a:t>
            </a:r>
            <a:endParaRPr lang="en-US" b="1" dirty="0"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b="1" i="1" u="sng" dirty="0" smtClean="0">
                <a:cs typeface="Arial" charset="0"/>
              </a:rPr>
              <a:t>E</a:t>
            </a:r>
            <a:r>
              <a:rPr lang="en-US" b="1" dirty="0">
                <a:cs typeface="Arial" charset="0"/>
              </a:rPr>
              <a:t>: </a:t>
            </a:r>
            <a:r>
              <a:rPr lang="en-US" b="1" dirty="0" smtClean="0">
                <a:cs typeface="Arial" charset="0"/>
              </a:rPr>
              <a:t>Evaporation</a:t>
            </a:r>
            <a:endParaRPr lang="en-US" b="1" dirty="0"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b="1" i="1" u="sng" dirty="0">
                <a:cs typeface="Arial" charset="0"/>
              </a:rPr>
              <a:t>R</a:t>
            </a:r>
            <a:r>
              <a:rPr lang="en-US" b="1" dirty="0">
                <a:cs typeface="Arial" charset="0"/>
              </a:rPr>
              <a:t>: </a:t>
            </a:r>
            <a:r>
              <a:rPr lang="en-US" b="1" dirty="0" smtClean="0">
                <a:cs typeface="Arial" charset="0"/>
              </a:rPr>
              <a:t>Runoff</a:t>
            </a:r>
            <a:endParaRPr lang="en-US" b="1" dirty="0"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b="1" i="1" u="sng" dirty="0">
                <a:cs typeface="Arial" charset="0"/>
              </a:rPr>
              <a:t>ΔW/</a:t>
            </a:r>
            <a:r>
              <a:rPr lang="en-US" b="1" i="1" u="sng" dirty="0" err="1">
                <a:cs typeface="Arial" charset="0"/>
              </a:rPr>
              <a:t>Δt</a:t>
            </a:r>
            <a:r>
              <a:rPr lang="en-US" b="1" dirty="0">
                <a:cs typeface="Arial" charset="0"/>
              </a:rPr>
              <a:t> : Storage change in Soil Moisture and Snow Water Equivalent</a:t>
            </a:r>
          </a:p>
          <a:p>
            <a:pPr>
              <a:lnSpc>
                <a:spcPct val="150000"/>
              </a:lnSpc>
            </a:pPr>
            <a:r>
              <a:rPr lang="en-US" b="1" u="sng" dirty="0" smtClean="0">
                <a:cs typeface="Arial" charset="0"/>
              </a:rPr>
              <a:t>updates</a:t>
            </a:r>
            <a:r>
              <a:rPr lang="en-US" b="1" dirty="0" smtClean="0">
                <a:cs typeface="Arial" charset="0"/>
              </a:rPr>
              <a:t>: </a:t>
            </a:r>
            <a:r>
              <a:rPr lang="en-US" b="1" dirty="0">
                <a:cs typeface="Arial" charset="0"/>
              </a:rPr>
              <a:t>Soil moisture and </a:t>
            </a:r>
            <a:r>
              <a:rPr lang="en-US" b="1" dirty="0" smtClean="0">
                <a:cs typeface="Arial" charset="0"/>
              </a:rPr>
              <a:t>Snow updates in land analysis</a:t>
            </a:r>
            <a:endParaRPr lang="en-US" sz="2000" b="1" i="1" u="sng" dirty="0">
              <a:solidFill>
                <a:srgbClr val="339966"/>
              </a:solidFill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endParaRPr lang="en-US" b="1" dirty="0">
              <a:cs typeface="Arial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 smtClean="0">
                <a:solidFill>
                  <a:schemeClr val="accent1"/>
                </a:solidFill>
                <a:cs typeface="Arial" charset="0"/>
              </a:rPr>
              <a:t>R1/R2 data do </a:t>
            </a:r>
            <a:r>
              <a:rPr lang="en-US" sz="2800" b="1" dirty="0">
                <a:solidFill>
                  <a:schemeClr val="accent1"/>
                </a:solidFill>
                <a:cs typeface="Arial" charset="0"/>
              </a:rPr>
              <a:t>not close water </a:t>
            </a:r>
            <a:r>
              <a:rPr lang="en-US" sz="2800" b="1" dirty="0" smtClean="0">
                <a:solidFill>
                  <a:schemeClr val="accent1"/>
                </a:solidFill>
                <a:cs typeface="Arial" charset="0"/>
              </a:rPr>
              <a:t>balance;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 smtClean="0">
                <a:solidFill>
                  <a:schemeClr val="accent1"/>
                </a:solidFill>
                <a:cs typeface="Arial" charset="0"/>
              </a:rPr>
              <a:t>CFSR </a:t>
            </a:r>
            <a:r>
              <a:rPr lang="en-US" sz="2800" b="1" dirty="0">
                <a:solidFill>
                  <a:schemeClr val="accent1"/>
                </a:solidFill>
                <a:cs typeface="Arial" charset="0"/>
              </a:rPr>
              <a:t>does</a:t>
            </a:r>
            <a:r>
              <a:rPr lang="en-US" sz="2800" b="1" dirty="0" smtClean="0">
                <a:solidFill>
                  <a:schemeClr val="accent1"/>
                </a:solidFill>
                <a:cs typeface="Arial" charset="0"/>
              </a:rPr>
              <a:t>.</a:t>
            </a:r>
            <a:endParaRPr lang="en-US" sz="2800" b="1" dirty="0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1981200" y="228600"/>
            <a:ext cx="541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>
                <a:cs typeface="Arial" charset="0"/>
              </a:rPr>
              <a:t>Water Balance Equation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253" y="1"/>
            <a:ext cx="1056747" cy="105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193" cy="104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87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CF9B0FB-62FB-497C-9331-0723D316D1A3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6934200" cy="577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Surface Water Budget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253" y="1"/>
            <a:ext cx="1056747" cy="105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193" cy="104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59F6EA1-22F3-4B03-9891-47FC1762DF28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762000" y="1412118"/>
            <a:ext cx="7924800" cy="527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3200" b="1" dirty="0" smtClean="0">
                <a:solidFill>
                  <a:srgbClr val="FF7C80"/>
                </a:solidFill>
                <a:cs typeface="Arial" charset="0"/>
              </a:rPr>
              <a:t>SW </a:t>
            </a:r>
            <a:r>
              <a:rPr lang="en-US" sz="3200" b="1" dirty="0">
                <a:solidFill>
                  <a:srgbClr val="FF7C80"/>
                </a:solidFill>
                <a:cs typeface="Arial" charset="0"/>
              </a:rPr>
              <a:t>+ LW – SH - LH – G </a:t>
            </a:r>
            <a:r>
              <a:rPr lang="en-US" sz="3200" b="1" dirty="0" smtClean="0">
                <a:solidFill>
                  <a:srgbClr val="FF7C80"/>
                </a:solidFill>
                <a:cs typeface="Arial" charset="0"/>
              </a:rPr>
              <a:t>– </a:t>
            </a:r>
            <a:r>
              <a:rPr lang="en-US" sz="3200" b="1" dirty="0" smtClean="0">
                <a:solidFill>
                  <a:srgbClr val="CC00CC"/>
                </a:solidFill>
                <a:cs typeface="Arial" charset="0"/>
              </a:rPr>
              <a:t>SNOHF</a:t>
            </a:r>
            <a:r>
              <a:rPr lang="en-US" sz="3200" b="1" dirty="0" smtClean="0">
                <a:solidFill>
                  <a:srgbClr val="FF7C80"/>
                </a:solidFill>
                <a:cs typeface="Arial" charset="0"/>
              </a:rPr>
              <a:t> = residual</a:t>
            </a:r>
            <a:endParaRPr lang="en-US" sz="3200" b="1" dirty="0">
              <a:solidFill>
                <a:srgbClr val="FF7C80"/>
              </a:solidFill>
              <a:cs typeface="Arial" charset="0"/>
            </a:endParaRPr>
          </a:p>
          <a:p>
            <a:pPr eaLnBrk="1" hangingPunct="1"/>
            <a:endParaRPr lang="en-US" sz="3200" b="1" dirty="0"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b="1" u="sng" dirty="0">
                <a:cs typeface="Arial" charset="0"/>
              </a:rPr>
              <a:t>SW</a:t>
            </a:r>
            <a:r>
              <a:rPr lang="en-US" b="1" dirty="0">
                <a:cs typeface="Arial" charset="0"/>
              </a:rPr>
              <a:t>:   Net Solar Radiation</a:t>
            </a:r>
          </a:p>
          <a:p>
            <a:pPr eaLnBrk="1" hangingPunct="1">
              <a:lnSpc>
                <a:spcPct val="150000"/>
              </a:lnSpc>
            </a:pPr>
            <a:r>
              <a:rPr lang="en-US" b="1" u="sng" dirty="0">
                <a:cs typeface="Arial" charset="0"/>
              </a:rPr>
              <a:t>LW</a:t>
            </a:r>
            <a:r>
              <a:rPr lang="en-US" b="1" dirty="0">
                <a:cs typeface="Arial" charset="0"/>
              </a:rPr>
              <a:t>:   Net </a:t>
            </a:r>
            <a:r>
              <a:rPr lang="en-US" b="1" dirty="0" err="1">
                <a:cs typeface="Arial" charset="0"/>
              </a:rPr>
              <a:t>Longware</a:t>
            </a:r>
            <a:r>
              <a:rPr lang="en-US" b="1" dirty="0">
                <a:cs typeface="Arial" charset="0"/>
              </a:rPr>
              <a:t> Radiation</a:t>
            </a:r>
          </a:p>
          <a:p>
            <a:pPr eaLnBrk="1" hangingPunct="1">
              <a:lnSpc>
                <a:spcPct val="150000"/>
              </a:lnSpc>
            </a:pPr>
            <a:r>
              <a:rPr lang="en-US" b="1" u="sng" dirty="0">
                <a:cs typeface="Arial" charset="0"/>
              </a:rPr>
              <a:t>SH</a:t>
            </a:r>
            <a:r>
              <a:rPr lang="en-US" b="1" dirty="0">
                <a:cs typeface="Arial" charset="0"/>
              </a:rPr>
              <a:t>:   Sensible Heat Flux</a:t>
            </a:r>
          </a:p>
          <a:p>
            <a:pPr eaLnBrk="1" hangingPunct="1">
              <a:lnSpc>
                <a:spcPct val="150000"/>
              </a:lnSpc>
            </a:pPr>
            <a:r>
              <a:rPr lang="en-US" b="1" u="sng" dirty="0">
                <a:cs typeface="Arial" charset="0"/>
              </a:rPr>
              <a:t>LH</a:t>
            </a:r>
            <a:r>
              <a:rPr lang="en-US" b="1" dirty="0">
                <a:cs typeface="Arial" charset="0"/>
              </a:rPr>
              <a:t>:   Latent Heat Flux</a:t>
            </a:r>
          </a:p>
          <a:p>
            <a:pPr eaLnBrk="1" hangingPunct="1">
              <a:lnSpc>
                <a:spcPct val="150000"/>
              </a:lnSpc>
            </a:pPr>
            <a:r>
              <a:rPr lang="en-US" b="1" u="sng" dirty="0">
                <a:cs typeface="Arial" charset="0"/>
              </a:rPr>
              <a:t>G</a:t>
            </a:r>
            <a:r>
              <a:rPr lang="en-US" b="1" dirty="0">
                <a:cs typeface="Arial" charset="0"/>
              </a:rPr>
              <a:t>:    Ground Heat Flux</a:t>
            </a:r>
          </a:p>
          <a:p>
            <a:pPr eaLnBrk="1" hangingPunct="1">
              <a:lnSpc>
                <a:spcPct val="150000"/>
              </a:lnSpc>
            </a:pPr>
            <a:r>
              <a:rPr lang="en-US" b="1" u="sng" dirty="0">
                <a:cs typeface="Arial" charset="0"/>
              </a:rPr>
              <a:t>SNOHF</a:t>
            </a:r>
            <a:r>
              <a:rPr lang="en-US" b="1" dirty="0">
                <a:cs typeface="Arial" charset="0"/>
              </a:rPr>
              <a:t>: Snow </a:t>
            </a:r>
            <a:r>
              <a:rPr lang="en-US" b="1" dirty="0" smtClean="0">
                <a:cs typeface="Arial" charset="0"/>
              </a:rPr>
              <a:t>Melt/</a:t>
            </a:r>
            <a:r>
              <a:rPr lang="en-US" b="1" dirty="0">
                <a:cs typeface="Arial" charset="0"/>
              </a:rPr>
              <a:t>F</a:t>
            </a:r>
            <a:r>
              <a:rPr lang="en-US" b="1" dirty="0" smtClean="0">
                <a:cs typeface="Arial" charset="0"/>
              </a:rPr>
              <a:t>reeze </a:t>
            </a:r>
            <a:r>
              <a:rPr lang="en-US" b="1" dirty="0">
                <a:cs typeface="Arial" charset="0"/>
              </a:rPr>
              <a:t>Heat Flux</a:t>
            </a:r>
          </a:p>
          <a:p>
            <a:pPr eaLnBrk="1" hangingPunct="1">
              <a:lnSpc>
                <a:spcPct val="150000"/>
              </a:lnSpc>
            </a:pPr>
            <a:endParaRPr lang="en-US" b="1" dirty="0">
              <a:cs typeface="Arial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 smtClean="0">
                <a:solidFill>
                  <a:srgbClr val="FF5050"/>
                </a:solidFill>
                <a:cs typeface="Arial" charset="0"/>
              </a:rPr>
              <a:t>R1/R2 data do </a:t>
            </a:r>
            <a:r>
              <a:rPr lang="en-US" sz="2800" b="1" dirty="0">
                <a:solidFill>
                  <a:srgbClr val="FF5050"/>
                </a:solidFill>
                <a:cs typeface="Arial" charset="0"/>
              </a:rPr>
              <a:t>not close energy balance; </a:t>
            </a:r>
            <a:endParaRPr lang="en-US" sz="2800" b="1" dirty="0" smtClean="0">
              <a:solidFill>
                <a:srgbClr val="FF5050"/>
              </a:solidFill>
              <a:cs typeface="Arial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 smtClean="0">
                <a:solidFill>
                  <a:srgbClr val="FF5050"/>
                </a:solidFill>
                <a:cs typeface="Arial" charset="0"/>
              </a:rPr>
              <a:t>CFSR </a:t>
            </a:r>
            <a:r>
              <a:rPr lang="en-US" sz="2800" b="1" dirty="0">
                <a:solidFill>
                  <a:srgbClr val="FF5050"/>
                </a:solidFill>
                <a:cs typeface="Arial" charset="0"/>
              </a:rPr>
              <a:t>does</a:t>
            </a:r>
            <a:r>
              <a:rPr lang="en-US" sz="2800" b="1" dirty="0" smtClean="0">
                <a:solidFill>
                  <a:srgbClr val="FF5050"/>
                </a:solidFill>
                <a:cs typeface="Arial" charset="0"/>
              </a:rPr>
              <a:t>.</a:t>
            </a:r>
            <a:endParaRPr lang="en-US" sz="2800" b="1" dirty="0">
              <a:solidFill>
                <a:srgbClr val="FF5050"/>
              </a:solidFill>
              <a:cs typeface="Arial" charset="0"/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1828800" y="182562"/>
            <a:ext cx="57502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>
                <a:cs typeface="Arial" charset="0"/>
              </a:rPr>
              <a:t>Energy Balance Equation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253" y="1"/>
            <a:ext cx="1056747" cy="105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193" cy="104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86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253" y="1"/>
            <a:ext cx="1056747" cy="105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193" cy="104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90600" y="533400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 smtClean="0"/>
              <a:t>NCEP CFSR</a:t>
            </a:r>
            <a:br>
              <a:rPr lang="en-US" sz="4000" dirty="0" smtClean="0"/>
            </a:br>
            <a:r>
              <a:rPr lang="en-US" sz="2000" dirty="0" smtClean="0"/>
              <a:t>Global Reanalysis of the atmosphere, ocean, </a:t>
            </a:r>
            <a:r>
              <a:rPr lang="en-US" sz="2000" dirty="0" err="1" smtClean="0"/>
              <a:t>seaice</a:t>
            </a:r>
            <a:r>
              <a:rPr lang="en-US" sz="2000" dirty="0" smtClean="0"/>
              <a:t> and land </a:t>
            </a:r>
            <a:br>
              <a:rPr lang="en-US" sz="2000" dirty="0" smtClean="0"/>
            </a:br>
            <a:r>
              <a:rPr lang="en-US" sz="2000" dirty="0" smtClean="0"/>
              <a:t>over the 32-year period (1979-2010)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295400" y="1981200"/>
            <a:ext cx="7086600" cy="40386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Analysis Systems : Operational GDAS</a:t>
            </a:r>
            <a:b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			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Atmospheric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(GSI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)</a:t>
            </a:r>
            <a:b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			Ocean-ice (GODAS)</a:t>
            </a:r>
            <a:b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			Land (GLDAS/LIS)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Atmospheric Model : Operational GFS</a:t>
            </a:r>
            <a:r>
              <a:rPr lang="en-US" sz="2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/>
            </a:r>
            <a:br>
              <a:rPr lang="en-US" sz="2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</a:rPr>
            </a:br>
            <a:r>
              <a:rPr lang="en-US" sz="2400" b="1" dirty="0">
                <a:solidFill>
                  <a:srgbClr val="3399FF"/>
                </a:solidFill>
                <a:latin typeface="Times New Roman" pitchFamily="18" charset="0"/>
              </a:rPr>
              <a:t>			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New Noah Land Model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Ocean Model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: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	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New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MOM4 Ocean Model</a:t>
            </a: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		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	New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Sea Ice Model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0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6CF72FE-1862-422D-9F14-2DCFCA551722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6934200" cy="578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Surface Energy Budget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253" y="1"/>
            <a:ext cx="1056747" cy="105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193" cy="104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39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u="none" dirty="0" smtClean="0">
                <a:solidFill>
                  <a:srgbClr val="FF0000"/>
                </a:solidFill>
                <a:ea typeface="新細明體" charset="-120"/>
              </a:rPr>
              <a:t/>
            </a:r>
            <a:br>
              <a:rPr lang="zh-TW" altLang="en-US" u="none" dirty="0" smtClean="0">
                <a:solidFill>
                  <a:srgbClr val="FF0000"/>
                </a:solidFill>
                <a:ea typeface="新細明體" charset="-120"/>
              </a:rPr>
            </a:br>
            <a:r>
              <a:rPr lang="en-US" altLang="zh-TW" u="none" dirty="0" smtClean="0">
                <a:ea typeface="新細明體" charset="-120"/>
              </a:rPr>
              <a:t>Global Drought Monitor</a:t>
            </a:r>
            <a:br>
              <a:rPr lang="en-US" altLang="zh-TW" u="none" dirty="0" smtClean="0">
                <a:ea typeface="新細明體" charset="-120"/>
              </a:rPr>
            </a:br>
            <a:r>
              <a:rPr lang="en-US" altLang="zh-TW" u="none" dirty="0" smtClean="0">
                <a:ea typeface="新細明體" charset="-120"/>
              </a:rPr>
              <a:t>One-stream GLDAS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1800" y="1425575"/>
            <a:ext cx="8252644" cy="37856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Motivation: 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CFSR was executed in 6 streams.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Solution: 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Proposing a One-stream GLDAS (1979-realtime).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Configuration: 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Same as CFSR (LIS T382).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Forcing: 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CFSR surface forcing and blended </a:t>
            </a:r>
            <a:r>
              <a:rPr lang="en-US" sz="2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precip</a:t>
            </a:r>
            <a:r>
              <a:rPr lang="en-US" sz="240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forcing.</a:t>
            </a:r>
            <a:endParaRPr lang="en-US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Initial condition: 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Spin up land states for 1 January, 1979.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Spin up: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1978 went from weak warm ENSO to neutral, </a:t>
            </a:r>
            <a:b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with a similar condition, 2003 was selected for spin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up.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Start 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with CFSR land states of 1 January, 2003,</a:t>
            </a:r>
            <a:b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	execute 5-year recursive spin up with 2003 </a:t>
            </a:r>
            <a:r>
              <a:rPr lang="en-US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forcing, then</a:t>
            </a:r>
            <a:br>
              <a:rPr lang="en-US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	another 5-year recursive </a:t>
            </a:r>
            <a:r>
              <a:rPr lang="en-US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spin up with </a:t>
            </a:r>
            <a:r>
              <a:rPr lang="en-US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1979 forcing.</a:t>
            </a:r>
            <a:endParaRPr lang="en-US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172" name="Group 13"/>
          <p:cNvGrpSpPr>
            <a:grpSpLocks/>
          </p:cNvGrpSpPr>
          <p:nvPr/>
        </p:nvGrpSpPr>
        <p:grpSpPr bwMode="auto">
          <a:xfrm>
            <a:off x="152400" y="5181600"/>
            <a:ext cx="5370512" cy="381000"/>
            <a:chOff x="517567" y="5181600"/>
            <a:chExt cx="5370642" cy="3810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767109" y="5181600"/>
              <a:ext cx="646128" cy="3698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2003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376724" y="5181600"/>
              <a:ext cx="646128" cy="3698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2003</a:t>
              </a:r>
              <a:endParaRPr lang="en-US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986339" y="5181600"/>
              <a:ext cx="646128" cy="3698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2003</a:t>
              </a:r>
              <a:endParaRPr lang="en-US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632467" y="5181600"/>
              <a:ext cx="646128" cy="3698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2003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242081" y="5181600"/>
              <a:ext cx="646128" cy="3698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2003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517567" y="5181600"/>
              <a:ext cx="1768517" cy="3698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CFSR 20030101</a:t>
              </a:r>
            </a:p>
          </p:txBody>
        </p:sp>
        <p:sp>
          <p:nvSpPr>
            <p:cNvPr id="11" name="Right Arrow 10"/>
            <p:cNvSpPr/>
            <p:nvPr/>
          </p:nvSpPr>
          <p:spPr bwMode="auto">
            <a:xfrm>
              <a:off x="2296471" y="5195888"/>
              <a:ext cx="481025" cy="366712"/>
            </a:xfrm>
            <a:prstGeom prst="rightArrow">
              <a:avLst/>
            </a:prstGeom>
            <a:solidFill>
              <a:srgbClr val="006600"/>
            </a:solidFill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</a:p>
          </p:txBody>
        </p:sp>
      </p:grpSp>
      <p:cxnSp>
        <p:nvCxnSpPr>
          <p:cNvPr id="7174" name="Straight Connector 18"/>
          <p:cNvCxnSpPr>
            <a:cxnSpLocks noChangeShapeType="1"/>
          </p:cNvCxnSpPr>
          <p:nvPr/>
        </p:nvCxnSpPr>
        <p:spPr bwMode="auto">
          <a:xfrm flipH="1">
            <a:off x="8229600" y="5551488"/>
            <a:ext cx="0" cy="239712"/>
          </a:xfrm>
          <a:prstGeom prst="line">
            <a:avLst/>
          </a:prstGeom>
          <a:noFill/>
          <a:ln w="25400" algn="ctr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5" name="Straight Connector 20"/>
          <p:cNvCxnSpPr>
            <a:cxnSpLocks noChangeShapeType="1"/>
          </p:cNvCxnSpPr>
          <p:nvPr/>
        </p:nvCxnSpPr>
        <p:spPr bwMode="auto">
          <a:xfrm flipH="1">
            <a:off x="1447800" y="5791200"/>
            <a:ext cx="6781800" cy="0"/>
          </a:xfrm>
          <a:prstGeom prst="line">
            <a:avLst/>
          </a:prstGeom>
          <a:noFill/>
          <a:ln w="254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6" name="Straight Connector 22"/>
          <p:cNvCxnSpPr>
            <a:cxnSpLocks noChangeShapeType="1"/>
          </p:cNvCxnSpPr>
          <p:nvPr/>
        </p:nvCxnSpPr>
        <p:spPr bwMode="auto">
          <a:xfrm>
            <a:off x="1447800" y="5786302"/>
            <a:ext cx="0" cy="640080"/>
          </a:xfrm>
          <a:prstGeom prst="line">
            <a:avLst/>
          </a:prstGeom>
          <a:noFill/>
          <a:ln w="25400" algn="ctr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ight Arrow 23"/>
          <p:cNvSpPr/>
          <p:nvPr/>
        </p:nvSpPr>
        <p:spPr bwMode="auto">
          <a:xfrm>
            <a:off x="1447800" y="6072052"/>
            <a:ext cx="762000" cy="458788"/>
          </a:xfrm>
          <a:prstGeom prst="rightArrow">
            <a:avLst/>
          </a:prstGeom>
          <a:solidFill>
            <a:srgbClr val="006600"/>
          </a:solidFill>
          <a:ln w="254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5486400" y="5181600"/>
            <a:ext cx="646331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1979</a:t>
            </a:r>
            <a:endParaRPr lang="en-US" sz="1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096000" y="5181600"/>
            <a:ext cx="646331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1979</a:t>
            </a:r>
            <a:endParaRPr lang="en-US" sz="1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705600" y="5181600"/>
            <a:ext cx="646331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1979</a:t>
            </a:r>
            <a:endParaRPr lang="en-US" sz="1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315200" y="5181600"/>
            <a:ext cx="646331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1979</a:t>
            </a:r>
            <a:endParaRPr lang="en-US" sz="1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7924800" y="5181600"/>
            <a:ext cx="646331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1979</a:t>
            </a:r>
            <a:endParaRPr lang="en-US" sz="1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255728" y="5791200"/>
            <a:ext cx="5440472" cy="1066800"/>
          </a:xfrm>
          <a:prstGeom prst="rightArrow">
            <a:avLst/>
          </a:prstGeom>
          <a:solidFill>
            <a:srgbClr val="0033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GLDAS 1979 -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realtime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253" y="1"/>
            <a:ext cx="1056747" cy="105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193" cy="104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7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89037"/>
            <a:ext cx="87630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CFSR and R2 carry similar seasonal soil moisture climatology, with differences due to model physics upgrades and forcing, mostly precipitation.</a:t>
            </a:r>
          </a:p>
          <a:p>
            <a:r>
              <a:rPr lang="en-US" sz="2400" dirty="0" smtClean="0"/>
              <a:t>On regional scale of CONUS, anomaly correlation of (CFSR,NLDAS) </a:t>
            </a:r>
            <a:r>
              <a:rPr lang="en-US" sz="2400" dirty="0"/>
              <a:t>soil moisture time series </a:t>
            </a:r>
            <a:r>
              <a:rPr lang="en-US" sz="2400" dirty="0" smtClean="0"/>
              <a:t>is higher than (R2,NLDAS).</a:t>
            </a:r>
          </a:p>
          <a:p>
            <a:r>
              <a:rPr lang="en-US" sz="2400" dirty="0" smtClean="0"/>
              <a:t>On local scale of Illinois, </a:t>
            </a:r>
            <a:r>
              <a:rPr lang="en-US" sz="2400" dirty="0"/>
              <a:t>anomaly correlation of (</a:t>
            </a:r>
            <a:r>
              <a:rPr lang="en-US" sz="2400" dirty="0" err="1" smtClean="0"/>
              <a:t>CFSR,obs</a:t>
            </a:r>
            <a:r>
              <a:rPr lang="en-US" sz="2400" dirty="0" smtClean="0"/>
              <a:t>) </a:t>
            </a:r>
            <a:r>
              <a:rPr lang="en-US" sz="2400" dirty="0"/>
              <a:t>soil moisture time series is higher than (</a:t>
            </a:r>
            <a:r>
              <a:rPr lang="en-US" sz="2400" dirty="0" smtClean="0"/>
              <a:t>R2,obs) but lower than (</a:t>
            </a:r>
            <a:r>
              <a:rPr lang="en-US" sz="2400" dirty="0" err="1" smtClean="0"/>
              <a:t>NLDAS,obs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Land surface water and energy budget closure.</a:t>
            </a:r>
          </a:p>
          <a:p>
            <a:r>
              <a:rPr lang="en-US" sz="2400" dirty="0" smtClean="0"/>
              <a:t>A retrospective one-stream GLDAS is in process to resolve the issues of spin up and stream discontinuity to support the proposed Global Drought Monitor. 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253" y="1"/>
            <a:ext cx="1056747" cy="105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193" cy="104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7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F735927-B88B-4F0C-A96E-F0A7A34F766D}" type="slidenum">
              <a:rPr lang="en-US" smtClean="0"/>
              <a:pPr/>
              <a:t>3</a:t>
            </a:fld>
            <a:endParaRPr lang="en-US" smtClean="0"/>
          </a:p>
        </p:txBody>
      </p:sp>
      <p:grpSp>
        <p:nvGrpSpPr>
          <p:cNvPr id="5123" name="Group 2"/>
          <p:cNvGrpSpPr>
            <a:grpSpLocks/>
          </p:cNvGrpSpPr>
          <p:nvPr/>
        </p:nvGrpSpPr>
        <p:grpSpPr bwMode="auto">
          <a:xfrm>
            <a:off x="0" y="304800"/>
            <a:ext cx="9296400" cy="6157913"/>
            <a:chOff x="0" y="192"/>
            <a:chExt cx="5856" cy="3879"/>
          </a:xfrm>
        </p:grpSpPr>
        <p:sp>
          <p:nvSpPr>
            <p:cNvPr id="5125" name="Rectangle 3" descr="90%"/>
            <p:cNvSpPr>
              <a:spLocks noChangeArrowheads="1"/>
            </p:cNvSpPr>
            <p:nvPr/>
          </p:nvSpPr>
          <p:spPr bwMode="auto">
            <a:xfrm>
              <a:off x="0" y="624"/>
              <a:ext cx="5760" cy="3072"/>
            </a:xfrm>
            <a:prstGeom prst="rect">
              <a:avLst/>
            </a:prstGeom>
            <a:pattFill prst="pct90">
              <a:fgClr>
                <a:srgbClr val="CCFFFF">
                  <a:alpha val="50195"/>
                </a:srgbClr>
              </a:fgClr>
              <a:bgClr>
                <a:schemeClr val="accent2">
                  <a:alpha val="50195"/>
                </a:schemeClr>
              </a:bgClr>
            </a:patt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" name="Line 4"/>
            <p:cNvSpPr>
              <a:spLocks noChangeShapeType="1"/>
            </p:cNvSpPr>
            <p:nvPr/>
          </p:nvSpPr>
          <p:spPr bwMode="auto">
            <a:xfrm>
              <a:off x="240" y="1152"/>
              <a:ext cx="53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Text Box 5"/>
            <p:cNvSpPr txBox="1">
              <a:spLocks noChangeArrowheads="1"/>
            </p:cNvSpPr>
            <p:nvPr/>
          </p:nvSpPr>
          <p:spPr bwMode="auto">
            <a:xfrm>
              <a:off x="144" y="912"/>
              <a:ext cx="9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FF"/>
                  </a:solidFill>
                </a:rPr>
                <a:t>0Z GSI</a:t>
              </a:r>
            </a:p>
          </p:txBody>
        </p:sp>
        <p:sp>
          <p:nvSpPr>
            <p:cNvPr id="5128" name="Text Box 6"/>
            <p:cNvSpPr txBox="1">
              <a:spLocks noChangeArrowheads="1"/>
            </p:cNvSpPr>
            <p:nvPr/>
          </p:nvSpPr>
          <p:spPr bwMode="auto">
            <a:xfrm>
              <a:off x="1344" y="912"/>
              <a:ext cx="6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FF"/>
                  </a:solidFill>
                </a:rPr>
                <a:t>6Z GSI</a:t>
              </a:r>
            </a:p>
          </p:txBody>
        </p:sp>
        <p:sp>
          <p:nvSpPr>
            <p:cNvPr id="5129" name="Text Box 7"/>
            <p:cNvSpPr txBox="1">
              <a:spLocks noChangeArrowheads="1"/>
            </p:cNvSpPr>
            <p:nvPr/>
          </p:nvSpPr>
          <p:spPr bwMode="auto">
            <a:xfrm>
              <a:off x="3792" y="912"/>
              <a:ext cx="6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FF"/>
                  </a:solidFill>
                </a:rPr>
                <a:t>18Z GSI</a:t>
              </a:r>
              <a:r>
                <a:rPr lang="en-US"/>
                <a:t> </a:t>
              </a:r>
            </a:p>
          </p:txBody>
        </p:sp>
        <p:sp>
          <p:nvSpPr>
            <p:cNvPr id="5130" name="Text Box 8"/>
            <p:cNvSpPr txBox="1">
              <a:spLocks noChangeArrowheads="1"/>
            </p:cNvSpPr>
            <p:nvPr/>
          </p:nvSpPr>
          <p:spPr bwMode="auto">
            <a:xfrm>
              <a:off x="48" y="2352"/>
              <a:ext cx="10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66FF"/>
                  </a:solidFill>
                </a:rPr>
                <a:t>   0Z GODAS</a:t>
              </a:r>
            </a:p>
          </p:txBody>
        </p:sp>
        <p:sp>
          <p:nvSpPr>
            <p:cNvPr id="5131" name="Text Box 9"/>
            <p:cNvSpPr txBox="1">
              <a:spLocks noChangeArrowheads="1"/>
            </p:cNvSpPr>
            <p:nvPr/>
          </p:nvSpPr>
          <p:spPr bwMode="auto">
            <a:xfrm>
              <a:off x="5136" y="912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FF"/>
                  </a:solidFill>
                </a:rPr>
                <a:t>0Z GSI</a:t>
              </a:r>
              <a:r>
                <a:rPr lang="en-US">
                  <a:solidFill>
                    <a:srgbClr val="FF00FF"/>
                  </a:solidFill>
                </a:rPr>
                <a:t>  </a:t>
              </a:r>
            </a:p>
          </p:txBody>
        </p:sp>
        <p:sp>
          <p:nvSpPr>
            <p:cNvPr id="5132" name="Rectangle 10"/>
            <p:cNvSpPr>
              <a:spLocks noChangeArrowheads="1"/>
            </p:cNvSpPr>
            <p:nvPr/>
          </p:nvSpPr>
          <p:spPr bwMode="auto">
            <a:xfrm>
              <a:off x="0" y="192"/>
              <a:ext cx="5760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300" b="1">
                  <a:latin typeface="Times New Roman" pitchFamily="18" charset="0"/>
                </a:rPr>
                <a:t>CFS/CDAS Execution (24-hr span) : </a:t>
              </a:r>
              <a:r>
                <a:rPr lang="en-US" sz="2300" b="1">
                  <a:solidFill>
                    <a:srgbClr val="FF0000"/>
                  </a:solidFill>
                  <a:latin typeface="Times New Roman" pitchFamily="18" charset="0"/>
                </a:rPr>
                <a:t>Note daily GLDAS</a:t>
              </a:r>
            </a:p>
          </p:txBody>
        </p:sp>
        <p:sp>
          <p:nvSpPr>
            <p:cNvPr id="5133" name="Text Box 11"/>
            <p:cNvSpPr txBox="1">
              <a:spLocks noChangeArrowheads="1"/>
            </p:cNvSpPr>
            <p:nvPr/>
          </p:nvSpPr>
          <p:spPr bwMode="auto">
            <a:xfrm>
              <a:off x="1392" y="2352"/>
              <a:ext cx="9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66FF"/>
                  </a:solidFill>
                </a:rPr>
                <a:t>6Z GODAS</a:t>
              </a:r>
            </a:p>
          </p:txBody>
        </p:sp>
        <p:sp>
          <p:nvSpPr>
            <p:cNvPr id="5134" name="Text Box 12"/>
            <p:cNvSpPr txBox="1">
              <a:spLocks noChangeArrowheads="1"/>
            </p:cNvSpPr>
            <p:nvPr/>
          </p:nvSpPr>
          <p:spPr bwMode="auto">
            <a:xfrm>
              <a:off x="2592" y="2352"/>
              <a:ext cx="9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66FF"/>
                  </a:solidFill>
                </a:rPr>
                <a:t>12Z GODAS</a:t>
              </a:r>
            </a:p>
          </p:txBody>
        </p:sp>
        <p:sp>
          <p:nvSpPr>
            <p:cNvPr id="5135" name="Text Box 13"/>
            <p:cNvSpPr txBox="1">
              <a:spLocks noChangeArrowheads="1"/>
            </p:cNvSpPr>
            <p:nvPr/>
          </p:nvSpPr>
          <p:spPr bwMode="auto">
            <a:xfrm>
              <a:off x="4896" y="2352"/>
              <a:ext cx="9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66FF"/>
                  </a:solidFill>
                </a:rPr>
                <a:t>0Z GODAS</a:t>
              </a:r>
            </a:p>
          </p:txBody>
        </p:sp>
        <p:grpSp>
          <p:nvGrpSpPr>
            <p:cNvPr id="5136" name="Group 14"/>
            <p:cNvGrpSpPr>
              <a:grpSpLocks/>
            </p:cNvGrpSpPr>
            <p:nvPr/>
          </p:nvGrpSpPr>
          <p:grpSpPr bwMode="auto">
            <a:xfrm>
              <a:off x="4128" y="1152"/>
              <a:ext cx="1392" cy="1200"/>
              <a:chOff x="3744" y="1152"/>
              <a:chExt cx="1776" cy="1200"/>
            </a:xfrm>
          </p:grpSpPr>
          <p:sp>
            <p:nvSpPr>
              <p:cNvPr id="5180" name="Line 15"/>
              <p:cNvSpPr>
                <a:spLocks noChangeShapeType="1"/>
              </p:cNvSpPr>
              <p:nvPr/>
            </p:nvSpPr>
            <p:spPr bwMode="auto">
              <a:xfrm>
                <a:off x="5328" y="1152"/>
                <a:ext cx="0" cy="624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1" name="Line 16"/>
              <p:cNvSpPr>
                <a:spLocks noChangeShapeType="1"/>
              </p:cNvSpPr>
              <p:nvPr/>
            </p:nvSpPr>
            <p:spPr bwMode="auto">
              <a:xfrm flipV="1">
                <a:off x="5328" y="1776"/>
                <a:ext cx="0" cy="576"/>
              </a:xfrm>
              <a:prstGeom prst="line">
                <a:avLst/>
              </a:prstGeom>
              <a:noFill/>
              <a:ln w="38100" cmpd="dbl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2" name="Line 17"/>
              <p:cNvSpPr>
                <a:spLocks noChangeShapeType="1"/>
              </p:cNvSpPr>
              <p:nvPr/>
            </p:nvSpPr>
            <p:spPr bwMode="auto">
              <a:xfrm flipV="1">
                <a:off x="3744" y="1152"/>
                <a:ext cx="1632" cy="62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3" name="Line 18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1584" cy="57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4" name="Oval 19"/>
              <p:cNvSpPr>
                <a:spLocks noChangeArrowheads="1"/>
              </p:cNvSpPr>
              <p:nvPr/>
            </p:nvSpPr>
            <p:spPr bwMode="auto">
              <a:xfrm>
                <a:off x="5136" y="1632"/>
                <a:ext cx="384" cy="288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37" name="Group 20"/>
            <p:cNvGrpSpPr>
              <a:grpSpLocks/>
            </p:cNvGrpSpPr>
            <p:nvPr/>
          </p:nvGrpSpPr>
          <p:grpSpPr bwMode="auto">
            <a:xfrm>
              <a:off x="2880" y="1152"/>
              <a:ext cx="1392" cy="1200"/>
              <a:chOff x="3744" y="1152"/>
              <a:chExt cx="1776" cy="1200"/>
            </a:xfrm>
          </p:grpSpPr>
          <p:sp>
            <p:nvSpPr>
              <p:cNvPr id="5175" name="Line 21"/>
              <p:cNvSpPr>
                <a:spLocks noChangeShapeType="1"/>
              </p:cNvSpPr>
              <p:nvPr/>
            </p:nvSpPr>
            <p:spPr bwMode="auto">
              <a:xfrm>
                <a:off x="5328" y="1152"/>
                <a:ext cx="0" cy="624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6" name="Line 22"/>
              <p:cNvSpPr>
                <a:spLocks noChangeShapeType="1"/>
              </p:cNvSpPr>
              <p:nvPr/>
            </p:nvSpPr>
            <p:spPr bwMode="auto">
              <a:xfrm flipV="1">
                <a:off x="5328" y="1776"/>
                <a:ext cx="0" cy="576"/>
              </a:xfrm>
              <a:prstGeom prst="line">
                <a:avLst/>
              </a:prstGeom>
              <a:noFill/>
              <a:ln w="38100" cmpd="dbl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7" name="Line 23"/>
              <p:cNvSpPr>
                <a:spLocks noChangeShapeType="1"/>
              </p:cNvSpPr>
              <p:nvPr/>
            </p:nvSpPr>
            <p:spPr bwMode="auto">
              <a:xfrm flipV="1">
                <a:off x="3744" y="1152"/>
                <a:ext cx="1632" cy="62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8" name="Line 24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1584" cy="57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9" name="Oval 25"/>
              <p:cNvSpPr>
                <a:spLocks noChangeArrowheads="1"/>
              </p:cNvSpPr>
              <p:nvPr/>
            </p:nvSpPr>
            <p:spPr bwMode="auto">
              <a:xfrm>
                <a:off x="5136" y="1632"/>
                <a:ext cx="384" cy="288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38" name="Group 26"/>
            <p:cNvGrpSpPr>
              <a:grpSpLocks/>
            </p:cNvGrpSpPr>
            <p:nvPr/>
          </p:nvGrpSpPr>
          <p:grpSpPr bwMode="auto">
            <a:xfrm>
              <a:off x="1632" y="1152"/>
              <a:ext cx="1392" cy="1200"/>
              <a:chOff x="3744" y="1152"/>
              <a:chExt cx="1776" cy="1200"/>
            </a:xfrm>
          </p:grpSpPr>
          <p:sp>
            <p:nvSpPr>
              <p:cNvPr id="5170" name="Line 27"/>
              <p:cNvSpPr>
                <a:spLocks noChangeShapeType="1"/>
              </p:cNvSpPr>
              <p:nvPr/>
            </p:nvSpPr>
            <p:spPr bwMode="auto">
              <a:xfrm>
                <a:off x="5328" y="1152"/>
                <a:ext cx="0" cy="624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1" name="Line 28"/>
              <p:cNvSpPr>
                <a:spLocks noChangeShapeType="1"/>
              </p:cNvSpPr>
              <p:nvPr/>
            </p:nvSpPr>
            <p:spPr bwMode="auto">
              <a:xfrm flipV="1">
                <a:off x="5328" y="1776"/>
                <a:ext cx="0" cy="576"/>
              </a:xfrm>
              <a:prstGeom prst="line">
                <a:avLst/>
              </a:prstGeom>
              <a:noFill/>
              <a:ln w="38100" cmpd="dbl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2" name="Line 29"/>
              <p:cNvSpPr>
                <a:spLocks noChangeShapeType="1"/>
              </p:cNvSpPr>
              <p:nvPr/>
            </p:nvSpPr>
            <p:spPr bwMode="auto">
              <a:xfrm flipV="1">
                <a:off x="3744" y="1152"/>
                <a:ext cx="1632" cy="62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3" name="Line 30"/>
              <p:cNvSpPr>
                <a:spLocks noChangeShapeType="1"/>
              </p:cNvSpPr>
              <p:nvPr/>
            </p:nvSpPr>
            <p:spPr bwMode="auto">
              <a:xfrm>
                <a:off x="3744" y="1776"/>
                <a:ext cx="1584" cy="57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4" name="Oval 31"/>
              <p:cNvSpPr>
                <a:spLocks noChangeArrowheads="1"/>
              </p:cNvSpPr>
              <p:nvPr/>
            </p:nvSpPr>
            <p:spPr bwMode="auto">
              <a:xfrm>
                <a:off x="5136" y="1632"/>
                <a:ext cx="384" cy="288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39" name="Group 32"/>
            <p:cNvGrpSpPr>
              <a:grpSpLocks/>
            </p:cNvGrpSpPr>
            <p:nvPr/>
          </p:nvGrpSpPr>
          <p:grpSpPr bwMode="auto">
            <a:xfrm>
              <a:off x="384" y="1152"/>
              <a:ext cx="1392" cy="1200"/>
              <a:chOff x="384" y="1152"/>
              <a:chExt cx="1392" cy="1200"/>
            </a:xfrm>
          </p:grpSpPr>
          <p:sp>
            <p:nvSpPr>
              <p:cNvPr id="5165" name="Line 33"/>
              <p:cNvSpPr>
                <a:spLocks noChangeShapeType="1"/>
              </p:cNvSpPr>
              <p:nvPr/>
            </p:nvSpPr>
            <p:spPr bwMode="auto">
              <a:xfrm>
                <a:off x="1626" y="1152"/>
                <a:ext cx="0" cy="624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6" name="Line 34"/>
              <p:cNvSpPr>
                <a:spLocks noChangeShapeType="1"/>
              </p:cNvSpPr>
              <p:nvPr/>
            </p:nvSpPr>
            <p:spPr bwMode="auto">
              <a:xfrm flipV="1">
                <a:off x="1626" y="1776"/>
                <a:ext cx="0" cy="576"/>
              </a:xfrm>
              <a:prstGeom prst="line">
                <a:avLst/>
              </a:prstGeom>
              <a:noFill/>
              <a:ln w="38100" cmpd="dbl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7" name="Line 35"/>
              <p:cNvSpPr>
                <a:spLocks noChangeShapeType="1"/>
              </p:cNvSpPr>
              <p:nvPr/>
            </p:nvSpPr>
            <p:spPr bwMode="auto">
              <a:xfrm flipV="1">
                <a:off x="384" y="1152"/>
                <a:ext cx="1279" cy="62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8" name="Line 36"/>
              <p:cNvSpPr>
                <a:spLocks noChangeShapeType="1"/>
              </p:cNvSpPr>
              <p:nvPr/>
            </p:nvSpPr>
            <p:spPr bwMode="auto">
              <a:xfrm>
                <a:off x="384" y="1776"/>
                <a:ext cx="1242" cy="57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9" name="Oval 37"/>
              <p:cNvSpPr>
                <a:spLocks noChangeArrowheads="1"/>
              </p:cNvSpPr>
              <p:nvPr/>
            </p:nvSpPr>
            <p:spPr bwMode="auto">
              <a:xfrm>
                <a:off x="1475" y="1632"/>
                <a:ext cx="301" cy="288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40" name="Group 38"/>
            <p:cNvGrpSpPr>
              <a:grpSpLocks/>
            </p:cNvGrpSpPr>
            <p:nvPr/>
          </p:nvGrpSpPr>
          <p:grpSpPr bwMode="auto">
            <a:xfrm>
              <a:off x="227" y="1152"/>
              <a:ext cx="301" cy="1200"/>
              <a:chOff x="227" y="1152"/>
              <a:chExt cx="301" cy="1200"/>
            </a:xfrm>
          </p:grpSpPr>
          <p:sp>
            <p:nvSpPr>
              <p:cNvPr id="5162" name="Line 39"/>
              <p:cNvSpPr>
                <a:spLocks noChangeShapeType="1"/>
              </p:cNvSpPr>
              <p:nvPr/>
            </p:nvSpPr>
            <p:spPr bwMode="auto">
              <a:xfrm>
                <a:off x="378" y="1152"/>
                <a:ext cx="0" cy="624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3" name="Line 40"/>
              <p:cNvSpPr>
                <a:spLocks noChangeShapeType="1"/>
              </p:cNvSpPr>
              <p:nvPr/>
            </p:nvSpPr>
            <p:spPr bwMode="auto">
              <a:xfrm flipV="1">
                <a:off x="378" y="1776"/>
                <a:ext cx="0" cy="576"/>
              </a:xfrm>
              <a:prstGeom prst="line">
                <a:avLst/>
              </a:prstGeom>
              <a:noFill/>
              <a:ln w="38100" cmpd="dbl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4" name="Oval 41"/>
              <p:cNvSpPr>
                <a:spLocks noChangeArrowheads="1"/>
              </p:cNvSpPr>
              <p:nvPr/>
            </p:nvSpPr>
            <p:spPr bwMode="auto">
              <a:xfrm>
                <a:off x="227" y="1632"/>
                <a:ext cx="301" cy="288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41" name="Text Box 42"/>
            <p:cNvSpPr txBox="1">
              <a:spLocks noChangeArrowheads="1"/>
            </p:cNvSpPr>
            <p:nvPr/>
          </p:nvSpPr>
          <p:spPr bwMode="auto">
            <a:xfrm>
              <a:off x="2544" y="912"/>
              <a:ext cx="6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FF"/>
                  </a:solidFill>
                </a:rPr>
                <a:t>12Z GSI</a:t>
              </a:r>
              <a:r>
                <a:rPr lang="en-US"/>
                <a:t> </a:t>
              </a:r>
            </a:p>
          </p:txBody>
        </p:sp>
        <p:sp>
          <p:nvSpPr>
            <p:cNvPr id="5142" name="Line 43"/>
            <p:cNvSpPr>
              <a:spLocks noChangeShapeType="1"/>
            </p:cNvSpPr>
            <p:nvPr/>
          </p:nvSpPr>
          <p:spPr bwMode="auto">
            <a:xfrm>
              <a:off x="240" y="2352"/>
              <a:ext cx="53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Line 44"/>
            <p:cNvSpPr>
              <a:spLocks noChangeShapeType="1"/>
            </p:cNvSpPr>
            <p:nvPr/>
          </p:nvSpPr>
          <p:spPr bwMode="auto">
            <a:xfrm>
              <a:off x="240" y="3264"/>
              <a:ext cx="53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Text Box 45"/>
            <p:cNvSpPr txBox="1">
              <a:spLocks noChangeArrowheads="1"/>
            </p:cNvSpPr>
            <p:nvPr/>
          </p:nvSpPr>
          <p:spPr bwMode="auto">
            <a:xfrm>
              <a:off x="3792" y="2352"/>
              <a:ext cx="9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66FF"/>
                  </a:solidFill>
                </a:rPr>
                <a:t>18Z GODAS</a:t>
              </a:r>
            </a:p>
          </p:txBody>
        </p:sp>
        <p:sp>
          <p:nvSpPr>
            <p:cNvPr id="5145" name="Text Box 46"/>
            <p:cNvSpPr txBox="1">
              <a:spLocks noChangeArrowheads="1"/>
            </p:cNvSpPr>
            <p:nvPr/>
          </p:nvSpPr>
          <p:spPr bwMode="auto">
            <a:xfrm>
              <a:off x="2304" y="720"/>
              <a:ext cx="12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FF"/>
                  </a:solidFill>
                </a:rPr>
                <a:t>Atmos. Analysis</a:t>
              </a:r>
              <a:r>
                <a:rPr lang="en-US"/>
                <a:t> </a:t>
              </a:r>
            </a:p>
          </p:txBody>
        </p:sp>
        <p:sp>
          <p:nvSpPr>
            <p:cNvPr id="5146" name="Text Box 47"/>
            <p:cNvSpPr txBox="1">
              <a:spLocks noChangeArrowheads="1"/>
            </p:cNvSpPr>
            <p:nvPr/>
          </p:nvSpPr>
          <p:spPr bwMode="auto">
            <a:xfrm>
              <a:off x="2352" y="2553"/>
              <a:ext cx="12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66FF"/>
                  </a:solidFill>
                </a:rPr>
                <a:t>Ocean Analysis</a:t>
              </a:r>
            </a:p>
          </p:txBody>
        </p:sp>
        <p:sp>
          <p:nvSpPr>
            <p:cNvPr id="5147" name="Text Box 48"/>
            <p:cNvSpPr txBox="1">
              <a:spLocks noChangeArrowheads="1"/>
            </p:cNvSpPr>
            <p:nvPr/>
          </p:nvSpPr>
          <p:spPr bwMode="auto">
            <a:xfrm>
              <a:off x="2592" y="3264"/>
              <a:ext cx="9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9900"/>
                  </a:solidFill>
                </a:rPr>
                <a:t>12Z GLDAS</a:t>
              </a:r>
            </a:p>
          </p:txBody>
        </p:sp>
        <p:sp>
          <p:nvSpPr>
            <p:cNvPr id="5148" name="Text Box 49"/>
            <p:cNvSpPr txBox="1">
              <a:spLocks noChangeArrowheads="1"/>
            </p:cNvSpPr>
            <p:nvPr/>
          </p:nvSpPr>
          <p:spPr bwMode="auto">
            <a:xfrm>
              <a:off x="1392" y="3264"/>
              <a:ext cx="9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9900"/>
                  </a:solidFill>
                </a:rPr>
                <a:t>6Z GLDAS</a:t>
              </a:r>
            </a:p>
          </p:txBody>
        </p:sp>
        <p:sp>
          <p:nvSpPr>
            <p:cNvPr id="5149" name="Text Box 50"/>
            <p:cNvSpPr txBox="1">
              <a:spLocks noChangeArrowheads="1"/>
            </p:cNvSpPr>
            <p:nvPr/>
          </p:nvSpPr>
          <p:spPr bwMode="auto">
            <a:xfrm>
              <a:off x="3792" y="3264"/>
              <a:ext cx="9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9900"/>
                  </a:solidFill>
                </a:rPr>
                <a:t>18Z GLDAS</a:t>
              </a:r>
            </a:p>
          </p:txBody>
        </p:sp>
        <p:sp>
          <p:nvSpPr>
            <p:cNvPr id="5150" name="Text Box 51"/>
            <p:cNvSpPr txBox="1">
              <a:spLocks noChangeArrowheads="1"/>
            </p:cNvSpPr>
            <p:nvPr/>
          </p:nvSpPr>
          <p:spPr bwMode="auto">
            <a:xfrm>
              <a:off x="4896" y="3264"/>
              <a:ext cx="8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9900"/>
                  </a:solidFill>
                </a:rPr>
                <a:t>0Z GLDAS</a:t>
              </a:r>
            </a:p>
          </p:txBody>
        </p:sp>
        <p:sp>
          <p:nvSpPr>
            <p:cNvPr id="5151" name="Text Box 52"/>
            <p:cNvSpPr txBox="1">
              <a:spLocks noChangeArrowheads="1"/>
            </p:cNvSpPr>
            <p:nvPr/>
          </p:nvSpPr>
          <p:spPr bwMode="auto">
            <a:xfrm>
              <a:off x="192" y="3264"/>
              <a:ext cx="9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9900"/>
                  </a:solidFill>
                </a:rPr>
                <a:t>0Z GLDAS</a:t>
              </a:r>
            </a:p>
          </p:txBody>
        </p:sp>
        <p:sp>
          <p:nvSpPr>
            <p:cNvPr id="5152" name="Text Box 53"/>
            <p:cNvSpPr txBox="1">
              <a:spLocks noChangeArrowheads="1"/>
            </p:cNvSpPr>
            <p:nvPr/>
          </p:nvSpPr>
          <p:spPr bwMode="auto">
            <a:xfrm>
              <a:off x="2448" y="3456"/>
              <a:ext cx="11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9900"/>
                  </a:solidFill>
                </a:rPr>
                <a:t>Land Analysis</a:t>
              </a:r>
            </a:p>
          </p:txBody>
        </p:sp>
        <p:sp>
          <p:nvSpPr>
            <p:cNvPr id="5153" name="Line 54"/>
            <p:cNvSpPr>
              <a:spLocks noChangeShapeType="1"/>
            </p:cNvSpPr>
            <p:nvPr/>
          </p:nvSpPr>
          <p:spPr bwMode="auto">
            <a:xfrm flipV="1">
              <a:off x="5424" y="1776"/>
              <a:ext cx="0" cy="1488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54" name="Group 55"/>
            <p:cNvGrpSpPr>
              <a:grpSpLocks/>
            </p:cNvGrpSpPr>
            <p:nvPr/>
          </p:nvGrpSpPr>
          <p:grpSpPr bwMode="auto">
            <a:xfrm>
              <a:off x="1536" y="3840"/>
              <a:ext cx="2832" cy="231"/>
              <a:chOff x="1536" y="3840"/>
              <a:chExt cx="2832" cy="231"/>
            </a:xfrm>
          </p:grpSpPr>
          <p:sp>
            <p:nvSpPr>
              <p:cNvPr id="5160" name="Line 56"/>
              <p:cNvSpPr>
                <a:spLocks noChangeShapeType="1"/>
              </p:cNvSpPr>
              <p:nvPr/>
            </p:nvSpPr>
            <p:spPr bwMode="auto">
              <a:xfrm>
                <a:off x="1536" y="3840"/>
                <a:ext cx="28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1" name="Text Box 57"/>
              <p:cNvSpPr txBox="1">
                <a:spLocks noChangeArrowheads="1"/>
              </p:cNvSpPr>
              <p:nvPr/>
            </p:nvSpPr>
            <p:spPr bwMode="auto">
              <a:xfrm>
                <a:off x="2592" y="3840"/>
                <a:ext cx="45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b="1"/>
                  <a:t>Time</a:t>
                </a:r>
              </a:p>
            </p:txBody>
          </p:sp>
        </p:grpSp>
        <p:sp>
          <p:nvSpPr>
            <p:cNvPr id="5155" name="Line 58"/>
            <p:cNvSpPr>
              <a:spLocks noChangeShapeType="1"/>
            </p:cNvSpPr>
            <p:nvPr/>
          </p:nvSpPr>
          <p:spPr bwMode="auto">
            <a:xfrm>
              <a:off x="384" y="1776"/>
              <a:ext cx="1248" cy="14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6" name="Line 59"/>
            <p:cNvSpPr>
              <a:spLocks noChangeShapeType="1"/>
            </p:cNvSpPr>
            <p:nvPr/>
          </p:nvSpPr>
          <p:spPr bwMode="auto">
            <a:xfrm>
              <a:off x="1632" y="1776"/>
              <a:ext cx="1248" cy="14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7" name="Line 60"/>
            <p:cNvSpPr>
              <a:spLocks noChangeShapeType="1"/>
            </p:cNvSpPr>
            <p:nvPr/>
          </p:nvSpPr>
          <p:spPr bwMode="auto">
            <a:xfrm>
              <a:off x="2880" y="1776"/>
              <a:ext cx="1248" cy="14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Line 61"/>
            <p:cNvSpPr>
              <a:spLocks noChangeShapeType="1"/>
            </p:cNvSpPr>
            <p:nvPr/>
          </p:nvSpPr>
          <p:spPr bwMode="auto">
            <a:xfrm>
              <a:off x="4128" y="1776"/>
              <a:ext cx="1248" cy="14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9" name="Line 62"/>
            <p:cNvSpPr>
              <a:spLocks noChangeShapeType="1"/>
            </p:cNvSpPr>
            <p:nvPr/>
          </p:nvSpPr>
          <p:spPr bwMode="auto">
            <a:xfrm flipV="1">
              <a:off x="432" y="1776"/>
              <a:ext cx="0" cy="1488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4" name="Text Box 65"/>
          <p:cNvSpPr txBox="1">
            <a:spLocks noChangeArrowheads="1"/>
          </p:cNvSpPr>
          <p:nvPr/>
        </p:nvSpPr>
        <p:spPr bwMode="auto">
          <a:xfrm>
            <a:off x="5924550" y="6567488"/>
            <a:ext cx="337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Suru Saha, NOAA/NCEP/EMC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2A9D-4B6B-41F7-8664-7A5BEE6FC97E}" type="slidenum">
              <a:rPr lang="en-US"/>
              <a:pPr/>
              <a:t>4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GFS and CFS: Land Model Upgrade</a:t>
            </a:r>
            <a:r>
              <a:rPr lang="en-US" sz="3600" dirty="0">
                <a:solidFill>
                  <a:srgbClr val="0000FF"/>
                </a:solidFill>
              </a:rPr>
              <a:t/>
            </a:r>
            <a:br>
              <a:rPr lang="en-US" sz="3600" dirty="0">
                <a:solidFill>
                  <a:srgbClr val="0000FF"/>
                </a:solidFill>
              </a:rPr>
            </a:br>
            <a:r>
              <a:rPr lang="en-US" sz="3600" dirty="0">
                <a:solidFill>
                  <a:srgbClr val="CC3300"/>
                </a:solidFill>
              </a:rPr>
              <a:t>Noah LSM (new) versus OSU LSM (old):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52578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Noah LSM (vegetation, snow, ice)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4 soil layers (10, 30, 60, 100 cm)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Frozen soil physics included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Add glacial ice treatment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Two snowpack states (SWE, density)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Surface fluxes weighted by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 dirty="0"/>
              <a:t>     snow cover fraction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Improved seasonal cycle of vegetation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Spatially varying root depth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Runoff and infiltration account for sub-grid variability in precipitation &amp; soil moisture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Improved thermal conduction in soil/snow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Higher canopy resistance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Improved evaporation treatment over bare soil and snowpack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90600"/>
            <a:ext cx="4495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OSU LSM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2 soil layers (10, 190 cm)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No frozen soil physics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Only one snowpack state (SWE)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Surface fluxes not weighted by snow fraction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Vegetation fraction never less than 50 percent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Spatially constant root depth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Runoff &amp; infiltration do not account for </a:t>
            </a:r>
            <a:r>
              <a:rPr lang="en-US" sz="1800" dirty="0" err="1"/>
              <a:t>subgrid</a:t>
            </a:r>
            <a:r>
              <a:rPr lang="en-US" sz="1800" dirty="0"/>
              <a:t> variability of precipitation &amp; soil moisture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Poor soil and snow thermal conductivity, especially for thin snowpack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371600" y="5486400"/>
            <a:ext cx="7483475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b="1" dirty="0">
                <a:solidFill>
                  <a:srgbClr val="006600"/>
                </a:solidFill>
              </a:rPr>
              <a:t>Noah LSM replaced OSU LSM in </a:t>
            </a:r>
            <a:r>
              <a:rPr lang="en-US" b="1" dirty="0" smtClean="0">
                <a:solidFill>
                  <a:srgbClr val="006600"/>
                </a:solidFill>
              </a:rPr>
              <a:t>NCEP operations</a:t>
            </a:r>
            <a:endParaRPr lang="en-US" b="1" dirty="0">
              <a:solidFill>
                <a:srgbClr val="006600"/>
              </a:solidFill>
            </a:endParaRPr>
          </a:p>
          <a:p>
            <a:pPr algn="ctr" eaLnBrk="1" hangingPunct="1"/>
            <a:r>
              <a:rPr lang="en-US" b="1" dirty="0">
                <a:solidFill>
                  <a:srgbClr val="006600"/>
                </a:solidFill>
              </a:rPr>
              <a:t>Global Forecast System (GFS) in </a:t>
            </a:r>
            <a:r>
              <a:rPr lang="en-US" b="1" u="sng" dirty="0">
                <a:solidFill>
                  <a:srgbClr val="006600"/>
                </a:solidFill>
              </a:rPr>
              <a:t>late May </a:t>
            </a:r>
            <a:r>
              <a:rPr lang="en-US" b="1" u="sng" dirty="0" smtClean="0">
                <a:solidFill>
                  <a:srgbClr val="006600"/>
                </a:solidFill>
              </a:rPr>
              <a:t>2005</a:t>
            </a:r>
          </a:p>
          <a:p>
            <a:pPr algn="ctr" eaLnBrk="1" hangingPunct="1"/>
            <a:r>
              <a:rPr lang="en-US" b="1" dirty="0" smtClean="0">
                <a:solidFill>
                  <a:srgbClr val="006600"/>
                </a:solidFill>
              </a:rPr>
              <a:t>Climate Forecast System v2 (CFSv2) in</a:t>
            </a:r>
            <a:r>
              <a:rPr lang="en-US" b="1" u="sng" dirty="0">
                <a:solidFill>
                  <a:srgbClr val="006600"/>
                </a:solidFill>
              </a:rPr>
              <a:t> </a:t>
            </a:r>
            <a:r>
              <a:rPr lang="en-US" b="1" u="sng" dirty="0" smtClean="0">
                <a:solidFill>
                  <a:srgbClr val="006600"/>
                </a:solidFill>
              </a:rPr>
              <a:t>March 2011</a:t>
            </a:r>
            <a:endParaRPr lang="en-US" b="1" u="sng" dirty="0">
              <a:solidFill>
                <a:srgbClr val="006600"/>
              </a:solidFill>
            </a:endParaRP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152400" y="5943600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253" y="1"/>
            <a:ext cx="1056747" cy="105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193" cy="104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95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9C1D-88DF-4831-9972-8F46BABAB3F1}" type="slidenum">
              <a:rPr lang="en-US"/>
              <a:pPr/>
              <a:t>5</a:t>
            </a:fld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Land Information System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253" y="1"/>
            <a:ext cx="1056747" cy="105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193" cy="104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52400" y="1135063"/>
            <a:ext cx="8839200" cy="5722937"/>
            <a:chOff x="152400" y="1135063"/>
            <a:chExt cx="8839200" cy="5722937"/>
          </a:xfrm>
        </p:grpSpPr>
        <p:grpSp>
          <p:nvGrpSpPr>
            <p:cNvPr id="13340" name="Group 28"/>
            <p:cNvGrpSpPr>
              <a:grpSpLocks/>
            </p:cNvGrpSpPr>
            <p:nvPr/>
          </p:nvGrpSpPr>
          <p:grpSpPr bwMode="auto">
            <a:xfrm>
              <a:off x="152400" y="1135063"/>
              <a:ext cx="8839200" cy="5113337"/>
              <a:chOff x="96" y="715"/>
              <a:chExt cx="5568" cy="3317"/>
            </a:xfrm>
          </p:grpSpPr>
          <p:grpSp>
            <p:nvGrpSpPr>
              <p:cNvPr id="13327" name="Group 15"/>
              <p:cNvGrpSpPr>
                <a:grpSpLocks/>
              </p:cNvGrpSpPr>
              <p:nvPr/>
            </p:nvGrpSpPr>
            <p:grpSpPr bwMode="auto">
              <a:xfrm>
                <a:off x="1440" y="720"/>
                <a:ext cx="2736" cy="3312"/>
                <a:chOff x="1488" y="864"/>
                <a:chExt cx="2736" cy="3072"/>
              </a:xfrm>
            </p:grpSpPr>
            <p:graphicFrame>
              <p:nvGraphicFramePr>
                <p:cNvPr id="13317" name="Object 5"/>
                <p:cNvGraphicFramePr>
                  <a:graphicFrameLocks noChangeAspect="1"/>
                </p:cNvGraphicFramePr>
                <p:nvPr/>
              </p:nvGraphicFramePr>
              <p:xfrm>
                <a:off x="1632" y="1680"/>
                <a:ext cx="2400" cy="19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163" name="Drawing" r:id="rId5" imgW="8198280" imgH="6625440" progId="FLW3Drawing">
                        <p:embed/>
                      </p:oleObj>
                    </mc:Choice>
                    <mc:Fallback>
                      <p:oleObj name="Drawing" r:id="rId5" imgW="8198280" imgH="6625440" progId="FLW3Drawing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32" y="1680"/>
                              <a:ext cx="2400" cy="194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3322" name="AutoShape 10"/>
                <p:cNvSpPr>
                  <a:spLocks noChangeArrowheads="1"/>
                </p:cNvSpPr>
                <p:nvPr/>
              </p:nvSpPr>
              <p:spPr bwMode="auto">
                <a:xfrm>
                  <a:off x="1488" y="864"/>
                  <a:ext cx="2736" cy="3072"/>
                </a:xfrm>
                <a:prstGeom prst="roundRect">
                  <a:avLst>
                    <a:gd name="adj" fmla="val 16667"/>
                  </a:avLst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 b="1">
                    <a:solidFill>
                      <a:srgbClr val="4D4D4D"/>
                    </a:solidFill>
                    <a:latin typeface="Times New Roman" pitchFamily="18" charset="0"/>
                    <a:ea typeface="MS PGothic" pitchFamily="34" charset="-128"/>
                  </a:endParaRPr>
                </a:p>
              </p:txBody>
            </p:sp>
            <p:sp>
              <p:nvSpPr>
                <p:cNvPr id="13323" name="AutoShape 11"/>
                <p:cNvSpPr>
                  <a:spLocks noChangeArrowheads="1"/>
                </p:cNvSpPr>
                <p:nvPr/>
              </p:nvSpPr>
              <p:spPr bwMode="auto">
                <a:xfrm>
                  <a:off x="1776" y="907"/>
                  <a:ext cx="2064" cy="773"/>
                </a:xfrm>
                <a:prstGeom prst="roundRect">
                  <a:avLst>
                    <a:gd name="adj" fmla="val 16667"/>
                  </a:avLst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r>
                    <a:rPr lang="en-US" sz="3600" b="1">
                      <a:solidFill>
                        <a:srgbClr val="006600"/>
                      </a:solidFill>
                      <a:latin typeface="Times New Roman" pitchFamily="18" charset="0"/>
                      <a:ea typeface="MS PGothic" pitchFamily="34" charset="-128"/>
                    </a:rPr>
                    <a:t>Noah LSM</a:t>
                  </a:r>
                </a:p>
              </p:txBody>
            </p:sp>
          </p:grpSp>
          <p:sp>
            <p:nvSpPr>
              <p:cNvPr id="13324" name="AutoShape 12"/>
              <p:cNvSpPr>
                <a:spLocks noChangeArrowheads="1"/>
              </p:cNvSpPr>
              <p:nvPr/>
            </p:nvSpPr>
            <p:spPr bwMode="auto">
              <a:xfrm>
                <a:off x="4416" y="715"/>
                <a:ext cx="1248" cy="1685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sz="2800" b="1">
                    <a:solidFill>
                      <a:srgbClr val="006600"/>
                    </a:solidFill>
                    <a:latin typeface="Times New Roman" pitchFamily="18" charset="0"/>
                    <a:ea typeface="MS PGothic" pitchFamily="34" charset="-128"/>
                  </a:rPr>
                  <a:t>CFSR</a:t>
                </a:r>
              </a:p>
              <a:p>
                <a:pPr algn="ctr" eaLnBrk="1" hangingPunct="1"/>
                <a:r>
                  <a:rPr lang="en-US" sz="2700" b="1">
                    <a:solidFill>
                      <a:srgbClr val="006600"/>
                    </a:solidFill>
                    <a:latin typeface="Times New Roman" pitchFamily="18" charset="0"/>
                    <a:ea typeface="MS PGothic" pitchFamily="34" charset="-128"/>
                  </a:rPr>
                  <a:t>land analysis</a:t>
                </a:r>
              </a:p>
              <a:p>
                <a:pPr algn="ctr" eaLnBrk="1" hangingPunct="1"/>
                <a:endParaRPr lang="en-US" b="1">
                  <a:solidFill>
                    <a:srgbClr val="FF0000"/>
                  </a:solidFill>
                  <a:latin typeface="Times New Roman" pitchFamily="18" charset="0"/>
                  <a:ea typeface="MS PGothic" pitchFamily="34" charset="-128"/>
                </a:endParaRPr>
              </a:p>
              <a:p>
                <a:pPr algn="ctr"/>
                <a:r>
                  <a:rPr lang="en-US" b="1">
                    <a:solidFill>
                      <a:srgbClr val="FF0000"/>
                    </a:solidFill>
                    <a:latin typeface="Times New Roman" pitchFamily="18" charset="0"/>
                  </a:rPr>
                  <a:t>Soil Moisture</a:t>
                </a:r>
              </a:p>
              <a:p>
                <a:pPr algn="ctr"/>
                <a:r>
                  <a:rPr lang="en-US" b="1">
                    <a:solidFill>
                      <a:srgbClr val="FF0000"/>
                    </a:solidFill>
                    <a:latin typeface="Times New Roman" pitchFamily="18" charset="0"/>
                  </a:rPr>
                  <a:t>Soil Temperature</a:t>
                </a:r>
              </a:p>
              <a:p>
                <a:pPr algn="ctr"/>
                <a:r>
                  <a:rPr lang="en-US" b="1">
                    <a:solidFill>
                      <a:srgbClr val="FF0000"/>
                    </a:solidFill>
                    <a:latin typeface="Times New Roman" pitchFamily="18" charset="0"/>
                  </a:rPr>
                  <a:t>Snow</a:t>
                </a:r>
              </a:p>
            </p:txBody>
          </p:sp>
          <p:grpSp>
            <p:nvGrpSpPr>
              <p:cNvPr id="13330" name="Group 18"/>
              <p:cNvGrpSpPr>
                <a:grpSpLocks/>
              </p:cNvGrpSpPr>
              <p:nvPr/>
            </p:nvGrpSpPr>
            <p:grpSpPr bwMode="auto">
              <a:xfrm>
                <a:off x="96" y="720"/>
                <a:ext cx="1152" cy="3312"/>
                <a:chOff x="96" y="528"/>
                <a:chExt cx="1152" cy="3216"/>
              </a:xfrm>
            </p:grpSpPr>
            <p:sp>
              <p:nvSpPr>
                <p:cNvPr id="13321" name="AutoShape 9"/>
                <p:cNvSpPr>
                  <a:spLocks noChangeArrowheads="1"/>
                </p:cNvSpPr>
                <p:nvPr/>
              </p:nvSpPr>
              <p:spPr bwMode="auto">
                <a:xfrm>
                  <a:off x="96" y="528"/>
                  <a:ext cx="1152" cy="1200"/>
                </a:xfrm>
                <a:prstGeom prst="roundRect">
                  <a:avLst>
                    <a:gd name="adj" fmla="val 16667"/>
                  </a:avLst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r>
                    <a:rPr lang="en-US" sz="2000" b="1">
                      <a:solidFill>
                        <a:srgbClr val="006600"/>
                      </a:solidFill>
                      <a:latin typeface="Times New Roman" pitchFamily="18" charset="0"/>
                      <a:ea typeface="MS PGothic" pitchFamily="34" charset="-128"/>
                    </a:rPr>
                    <a:t>Land Surface</a:t>
                  </a:r>
                </a:p>
                <a:p>
                  <a:pPr algn="ctr" eaLnBrk="1" hangingPunct="1"/>
                  <a:r>
                    <a:rPr lang="en-US" sz="2000" b="1">
                      <a:solidFill>
                        <a:srgbClr val="006600"/>
                      </a:solidFill>
                      <a:latin typeface="Times New Roman" pitchFamily="18" charset="0"/>
                      <a:ea typeface="MS PGothic" pitchFamily="34" charset="-128"/>
                    </a:rPr>
                    <a:t>Characteristics</a:t>
                  </a:r>
                </a:p>
                <a:p>
                  <a:pPr algn="ctr" eaLnBrk="1" hangingPunct="1"/>
                  <a:r>
                    <a:rPr lang="en-US" b="1">
                      <a:solidFill>
                        <a:srgbClr val="4D4D4D"/>
                      </a:solidFill>
                      <a:latin typeface="Times New Roman" pitchFamily="18" charset="0"/>
                      <a:ea typeface="MS PGothic" pitchFamily="34" charset="-128"/>
                    </a:rPr>
                    <a:t>Topography </a:t>
                  </a:r>
                </a:p>
                <a:p>
                  <a:pPr algn="ctr" eaLnBrk="1" hangingPunct="1"/>
                  <a:r>
                    <a:rPr lang="en-US" b="1">
                      <a:solidFill>
                        <a:srgbClr val="4D4D4D"/>
                      </a:solidFill>
                      <a:latin typeface="Times New Roman" pitchFamily="18" charset="0"/>
                      <a:ea typeface="MS PGothic" pitchFamily="34" charset="-128"/>
                    </a:rPr>
                    <a:t>Land Cover</a:t>
                  </a:r>
                </a:p>
                <a:p>
                  <a:pPr algn="ctr" eaLnBrk="1" hangingPunct="1"/>
                  <a:r>
                    <a:rPr lang="en-US" b="1">
                      <a:solidFill>
                        <a:srgbClr val="4D4D4D"/>
                      </a:solidFill>
                      <a:latin typeface="Times New Roman" pitchFamily="18" charset="0"/>
                      <a:ea typeface="MS PGothic" pitchFamily="34" charset="-128"/>
                    </a:rPr>
                    <a:t>Soil</a:t>
                  </a:r>
                </a:p>
              </p:txBody>
            </p:sp>
            <p:sp>
              <p:nvSpPr>
                <p:cNvPr id="13325" name="AutoShape 13"/>
                <p:cNvSpPr>
                  <a:spLocks noChangeArrowheads="1"/>
                </p:cNvSpPr>
                <p:nvPr/>
              </p:nvSpPr>
              <p:spPr bwMode="auto">
                <a:xfrm>
                  <a:off x="96" y="2304"/>
                  <a:ext cx="1152" cy="624"/>
                </a:xfrm>
                <a:prstGeom prst="roundRect">
                  <a:avLst>
                    <a:gd name="adj" fmla="val 16667"/>
                  </a:avLst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r>
                    <a:rPr lang="en-US" b="1">
                      <a:solidFill>
                        <a:srgbClr val="0066FF"/>
                      </a:solidFill>
                      <a:latin typeface="Times New Roman" pitchFamily="18" charset="0"/>
                      <a:ea typeface="MS PGothic" pitchFamily="34" charset="-128"/>
                    </a:rPr>
                    <a:t>Non-precip</a:t>
                  </a:r>
                </a:p>
                <a:p>
                  <a:pPr algn="ctr" eaLnBrk="1" hangingPunct="1"/>
                  <a:r>
                    <a:rPr lang="en-US" b="1">
                      <a:solidFill>
                        <a:srgbClr val="0066FF"/>
                      </a:solidFill>
                      <a:latin typeface="Times New Roman" pitchFamily="18" charset="0"/>
                      <a:ea typeface="MS PGothic" pitchFamily="34" charset="-128"/>
                    </a:rPr>
                    <a:t>Meteorological</a:t>
                  </a:r>
                </a:p>
                <a:p>
                  <a:pPr algn="ctr" eaLnBrk="1" hangingPunct="1"/>
                  <a:r>
                    <a:rPr lang="en-US" b="1">
                      <a:solidFill>
                        <a:srgbClr val="0066FF"/>
                      </a:solidFill>
                      <a:latin typeface="Times New Roman" pitchFamily="18" charset="0"/>
                      <a:ea typeface="MS PGothic" pitchFamily="34" charset="-128"/>
                    </a:rPr>
                    <a:t>Forcing</a:t>
                  </a:r>
                </a:p>
              </p:txBody>
            </p:sp>
            <p:sp>
              <p:nvSpPr>
                <p:cNvPr id="13326" name="AutoShape 14"/>
                <p:cNvSpPr>
                  <a:spLocks noChangeArrowheads="1"/>
                </p:cNvSpPr>
                <p:nvPr/>
              </p:nvSpPr>
              <p:spPr bwMode="auto">
                <a:xfrm>
                  <a:off x="96" y="1771"/>
                  <a:ext cx="1152" cy="485"/>
                </a:xfrm>
                <a:prstGeom prst="roundRect">
                  <a:avLst>
                    <a:gd name="adj" fmla="val 16667"/>
                  </a:avLst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r>
                    <a:rPr lang="en-US" sz="2000" b="1">
                      <a:solidFill>
                        <a:srgbClr val="0066FF"/>
                      </a:solidFill>
                      <a:latin typeface="Times New Roman" pitchFamily="18" charset="0"/>
                      <a:ea typeface="MS PGothic" pitchFamily="34" charset="-128"/>
                    </a:rPr>
                    <a:t>Precipitation</a:t>
                  </a:r>
                </a:p>
                <a:p>
                  <a:pPr algn="ctr" eaLnBrk="1" hangingPunct="1"/>
                  <a:r>
                    <a:rPr lang="en-US" sz="2000" b="1">
                      <a:solidFill>
                        <a:srgbClr val="0066FF"/>
                      </a:solidFill>
                      <a:latin typeface="Times New Roman" pitchFamily="18" charset="0"/>
                      <a:ea typeface="MS PGothic" pitchFamily="34" charset="-128"/>
                    </a:rPr>
                    <a:t>Forcing</a:t>
                  </a:r>
                </a:p>
              </p:txBody>
            </p:sp>
            <p:sp>
              <p:nvSpPr>
                <p:cNvPr id="13329" name="AutoShape 17"/>
                <p:cNvSpPr>
                  <a:spLocks noChangeArrowheads="1"/>
                </p:cNvSpPr>
                <p:nvPr/>
              </p:nvSpPr>
              <p:spPr bwMode="auto">
                <a:xfrm>
                  <a:off x="96" y="2976"/>
                  <a:ext cx="1152" cy="768"/>
                </a:xfrm>
                <a:prstGeom prst="roundRect">
                  <a:avLst>
                    <a:gd name="adj" fmla="val 16667"/>
                  </a:avLst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r>
                    <a:rPr lang="en-US" sz="2000" b="1">
                      <a:solidFill>
                        <a:srgbClr val="006600"/>
                      </a:solidFill>
                      <a:latin typeface="Times New Roman" pitchFamily="18" charset="0"/>
                      <a:ea typeface="MS PGothic" pitchFamily="34" charset="-128"/>
                    </a:rPr>
                    <a:t>Land Variables</a:t>
                  </a:r>
                </a:p>
                <a:p>
                  <a:pPr algn="ctr" eaLnBrk="1" hangingPunct="1"/>
                  <a:r>
                    <a:rPr lang="en-US" b="1">
                      <a:solidFill>
                        <a:srgbClr val="FF0000"/>
                      </a:solidFill>
                      <a:latin typeface="Times New Roman" pitchFamily="18" charset="0"/>
                      <a:ea typeface="MS PGothic" pitchFamily="34" charset="-128"/>
                    </a:rPr>
                    <a:t>Soil Moisture</a:t>
                  </a:r>
                </a:p>
                <a:p>
                  <a:pPr algn="ctr" eaLnBrk="1" hangingPunct="1"/>
                  <a:r>
                    <a:rPr lang="en-US" b="1">
                      <a:solidFill>
                        <a:srgbClr val="FF0000"/>
                      </a:solidFill>
                      <a:latin typeface="Times New Roman" pitchFamily="18" charset="0"/>
                      <a:ea typeface="MS PGothic" pitchFamily="34" charset="-128"/>
                    </a:rPr>
                    <a:t>Soil Temperature</a:t>
                  </a:r>
                </a:p>
                <a:p>
                  <a:pPr algn="ctr" eaLnBrk="1" hangingPunct="1"/>
                  <a:r>
                    <a:rPr lang="en-US" b="1">
                      <a:solidFill>
                        <a:srgbClr val="FF0000"/>
                      </a:solidFill>
                      <a:latin typeface="Times New Roman" pitchFamily="18" charset="0"/>
                      <a:ea typeface="MS PGothic" pitchFamily="34" charset="-128"/>
                    </a:rPr>
                    <a:t>Snow</a:t>
                  </a:r>
                </a:p>
              </p:txBody>
            </p:sp>
          </p:grpSp>
          <p:sp>
            <p:nvSpPr>
              <p:cNvPr id="13333" name="Line 21"/>
              <p:cNvSpPr>
                <a:spLocks noChangeShapeType="1"/>
              </p:cNvSpPr>
              <p:nvPr/>
            </p:nvSpPr>
            <p:spPr bwMode="auto">
              <a:xfrm>
                <a:off x="1248" y="1344"/>
                <a:ext cx="192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" name="Line 22"/>
              <p:cNvSpPr>
                <a:spLocks noChangeShapeType="1"/>
              </p:cNvSpPr>
              <p:nvPr/>
            </p:nvSpPr>
            <p:spPr bwMode="auto">
              <a:xfrm>
                <a:off x="1248" y="2880"/>
                <a:ext cx="192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" name="Line 23"/>
              <p:cNvSpPr>
                <a:spLocks noChangeShapeType="1"/>
              </p:cNvSpPr>
              <p:nvPr/>
            </p:nvSpPr>
            <p:spPr bwMode="auto">
              <a:xfrm>
                <a:off x="1248" y="2256"/>
                <a:ext cx="192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6" name="Line 24"/>
              <p:cNvSpPr>
                <a:spLocks noChangeShapeType="1"/>
              </p:cNvSpPr>
              <p:nvPr/>
            </p:nvSpPr>
            <p:spPr bwMode="auto">
              <a:xfrm>
                <a:off x="1248" y="3600"/>
                <a:ext cx="192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7" name="Line 25"/>
              <p:cNvSpPr>
                <a:spLocks noChangeShapeType="1"/>
              </p:cNvSpPr>
              <p:nvPr/>
            </p:nvSpPr>
            <p:spPr bwMode="auto">
              <a:xfrm>
                <a:off x="4176" y="1104"/>
                <a:ext cx="240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8" name="AutoShape 26"/>
              <p:cNvSpPr>
                <a:spLocks noChangeArrowheads="1"/>
              </p:cNvSpPr>
              <p:nvPr/>
            </p:nvSpPr>
            <p:spPr bwMode="auto">
              <a:xfrm>
                <a:off x="4416" y="2448"/>
                <a:ext cx="1248" cy="1584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sz="2800" b="1">
                    <a:solidFill>
                      <a:srgbClr val="006600"/>
                    </a:solidFill>
                    <a:latin typeface="Times New Roman" pitchFamily="18" charset="0"/>
                    <a:ea typeface="MS PGothic" pitchFamily="34" charset="-128"/>
                  </a:rPr>
                  <a:t>CFSR </a:t>
                </a:r>
                <a:br>
                  <a:rPr lang="en-US" sz="2800" b="1">
                    <a:solidFill>
                      <a:srgbClr val="006600"/>
                    </a:solidFill>
                    <a:latin typeface="Times New Roman" pitchFamily="18" charset="0"/>
                    <a:ea typeface="MS PGothic" pitchFamily="34" charset="-128"/>
                  </a:rPr>
                </a:br>
                <a:r>
                  <a:rPr lang="en-US" sz="2800" b="1">
                    <a:solidFill>
                      <a:srgbClr val="006600"/>
                    </a:solidFill>
                    <a:latin typeface="Times New Roman" pitchFamily="18" charset="0"/>
                    <a:ea typeface="MS PGothic" pitchFamily="34" charset="-128"/>
                  </a:rPr>
                  <a:t>surface file</a:t>
                </a:r>
              </a:p>
              <a:p>
                <a:pPr algn="ctr" eaLnBrk="1" hangingPunct="1"/>
                <a:endParaRPr lang="en-US" sz="2000" b="1">
                  <a:solidFill>
                    <a:srgbClr val="006600"/>
                  </a:solidFill>
                  <a:latin typeface="Times New Roman" pitchFamily="18" charset="0"/>
                  <a:ea typeface="MS PGothic" pitchFamily="34" charset="-128"/>
                </a:endParaRPr>
              </a:p>
              <a:p>
                <a:pPr algn="ctr" eaLnBrk="1" hangingPunct="1"/>
                <a:r>
                  <a:rPr lang="en-US" sz="1400" b="1">
                    <a:solidFill>
                      <a:srgbClr val="FF0000"/>
                    </a:solidFill>
                    <a:latin typeface="Courier" pitchFamily="49" charset="0"/>
                    <a:ea typeface="MS PGothic" pitchFamily="34" charset="-128"/>
                  </a:rPr>
                  <a:t>gdas1.t00z.sfcanl</a:t>
                </a:r>
              </a:p>
              <a:p>
                <a:pPr algn="ctr" eaLnBrk="1" hangingPunct="1"/>
                <a:endParaRPr lang="en-US" sz="1400" b="1">
                  <a:solidFill>
                    <a:srgbClr val="FF0000"/>
                  </a:solidFill>
                  <a:latin typeface="Courier" pitchFamily="49" charset="0"/>
                  <a:ea typeface="MS PGothic" pitchFamily="34" charset="-128"/>
                </a:endParaRPr>
              </a:p>
              <a:p>
                <a:pPr algn="ctr" eaLnBrk="1" hangingPunct="1"/>
                <a:endParaRPr lang="en-US" sz="1400" b="1">
                  <a:solidFill>
                    <a:srgbClr val="FF0000"/>
                  </a:solidFill>
                  <a:latin typeface="Courier" pitchFamily="49" charset="0"/>
                  <a:ea typeface="MS PGothic" pitchFamily="34" charset="-128"/>
                </a:endParaRPr>
              </a:p>
            </p:txBody>
          </p:sp>
          <p:sp>
            <p:nvSpPr>
              <p:cNvPr id="13339" name="Line 27"/>
              <p:cNvSpPr>
                <a:spLocks noChangeShapeType="1"/>
              </p:cNvSpPr>
              <p:nvPr/>
            </p:nvSpPr>
            <p:spPr bwMode="auto">
              <a:xfrm>
                <a:off x="4176" y="2976"/>
                <a:ext cx="240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" name="Text Box 30"/>
            <p:cNvSpPr txBox="1">
              <a:spLocks noChangeArrowheads="1"/>
            </p:cNvSpPr>
            <p:nvPr/>
          </p:nvSpPr>
          <p:spPr bwMode="auto">
            <a:xfrm>
              <a:off x="1981200" y="6491288"/>
              <a:ext cx="48831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dirty="0"/>
                <a:t>Christa Peters-</a:t>
              </a:r>
              <a:r>
                <a:rPr lang="en-US" dirty="0" err="1"/>
                <a:t>Lidard</a:t>
              </a:r>
              <a:r>
                <a:rPr lang="en-US" dirty="0"/>
                <a:t> et al., NASA/GSFC/HSB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117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253" y="1"/>
            <a:ext cx="1056747" cy="105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193" cy="104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fig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81175"/>
            <a:ext cx="3643313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76238" y="1465263"/>
            <a:ext cx="1604962" cy="3546475"/>
            <a:chOff x="3683" y="7259"/>
            <a:chExt cx="1261" cy="2245"/>
          </a:xfrm>
        </p:grpSpPr>
        <p:pic>
          <p:nvPicPr>
            <p:cNvPr id="6" name="Picture 6" descr="w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57" t="55461"/>
            <a:stretch>
              <a:fillRect/>
            </a:stretch>
          </p:blipFill>
          <p:spPr bwMode="auto">
            <a:xfrm rot="5400000">
              <a:off x="3221" y="7867"/>
              <a:ext cx="2160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w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8" t="113" r="35782" b="91370"/>
            <a:stretch>
              <a:fillRect/>
            </a:stretch>
          </p:blipFill>
          <p:spPr bwMode="auto">
            <a:xfrm>
              <a:off x="3683" y="7259"/>
              <a:ext cx="126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8" descr="precip_gfs_cmap_00z01jun2010_00z01jul2010_global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2" b="3841"/>
          <a:stretch>
            <a:fillRect/>
          </a:stretch>
        </p:blipFill>
        <p:spPr bwMode="auto">
          <a:xfrm>
            <a:off x="1905000" y="1906588"/>
            <a:ext cx="316230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57200" y="5151438"/>
            <a:ext cx="3824288" cy="1477962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blended </a:t>
            </a:r>
            <a:r>
              <a:rPr lang="en-US" sz="180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precip</a:t>
            </a:r>
            <a:r>
              <a:rPr lang="en-US" sz="1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forcing is used in GLDAS with the heavier weights of</a:t>
            </a:r>
          </a:p>
          <a:p>
            <a:pPr>
              <a:defRPr/>
            </a:pPr>
            <a:r>
              <a:rPr lang="en-US" sz="1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CFS/GDAS – high </a:t>
            </a:r>
            <a:r>
              <a:rPr lang="en-US" sz="180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lats</a:t>
            </a:r>
            <a:r>
              <a:rPr lang="en-US" sz="1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Gauge – mid </a:t>
            </a:r>
            <a:r>
              <a:rPr lang="en-US" sz="1800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lats</a:t>
            </a:r>
            <a:endParaRPr lang="en-US" sz="180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CMAP – tropics.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89150" y="1447800"/>
            <a:ext cx="2658292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Precip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Diff CFS-CMAP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38800" y="1428750"/>
            <a:ext cx="2560316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Precip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Gauge locations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baseline="0" dirty="0" smtClean="0"/>
              <a:t>GLDAS/LIS </a:t>
            </a:r>
            <a:r>
              <a:rPr lang="en-US" baseline="0" dirty="0" err="1" smtClean="0"/>
              <a:t>Precip</a:t>
            </a:r>
            <a:r>
              <a:rPr lang="en-US" baseline="0" dirty="0" smtClean="0"/>
              <a:t> Forcing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3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253" y="1"/>
            <a:ext cx="1056747" cy="105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193" cy="104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34" descr="smc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546" y="322558"/>
            <a:ext cx="6593054" cy="348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5" descr="smc2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3370558"/>
            <a:ext cx="6593054" cy="348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1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253" y="1"/>
            <a:ext cx="1056747" cy="105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193" cy="104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33" descr="smc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546" y="304800"/>
            <a:ext cx="6593054" cy="348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2" descr="smc2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546" y="3370558"/>
            <a:ext cx="6593054" cy="348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3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4" descr="smc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294" y="304800"/>
            <a:ext cx="6594306" cy="348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253" y="1"/>
            <a:ext cx="1056747" cy="105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193" cy="104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36" descr="smc2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294" y="3370558"/>
            <a:ext cx="6593054" cy="348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3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4409</TotalTime>
  <Words>730</Words>
  <Application>Microsoft Office PowerPoint</Application>
  <PresentationFormat>On-screen Show (4:3)</PresentationFormat>
  <Paragraphs>191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Drawing</vt:lpstr>
      <vt:lpstr>Land Surface Climatology in the NCEP Climate Forecast System Reanalysis (CFSR)</vt:lpstr>
      <vt:lpstr>PowerPoint Presentation</vt:lpstr>
      <vt:lpstr>PowerPoint Presentation</vt:lpstr>
      <vt:lpstr>GFS and CFS: Land Model Upgrade Noah LSM (new) versus OSU LSM (old):</vt:lpstr>
      <vt:lpstr>Land Information System</vt:lpstr>
      <vt:lpstr>GLDAS/LIS Precip Forcing</vt:lpstr>
      <vt:lpstr>PowerPoint Presentation</vt:lpstr>
      <vt:lpstr>PowerPoint Presentation</vt:lpstr>
      <vt:lpstr>PowerPoint Presentation</vt:lpstr>
      <vt:lpstr>PowerPoint Presentation</vt:lpstr>
      <vt:lpstr>CONUS soil moisture May climatology and anomaly</vt:lpstr>
      <vt:lpstr>CONUS soil moisture May climatology and anomaly</vt:lpstr>
      <vt:lpstr>CFSR Production Streams</vt:lpstr>
      <vt:lpstr>PowerPoint Presentation</vt:lpstr>
      <vt:lpstr>CONUS 2-meter soil moisture</vt:lpstr>
      <vt:lpstr>PowerPoint Presentation</vt:lpstr>
      <vt:lpstr>PowerPoint Presentation</vt:lpstr>
      <vt:lpstr>Surface Water Budget</vt:lpstr>
      <vt:lpstr>PowerPoint Presentation</vt:lpstr>
      <vt:lpstr>Surface Energy Budget</vt:lpstr>
      <vt:lpstr> Global Drought Monitor One-stream GLDAS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 Surface Climatology in the NCEP Climate Forecast System Reanalysi</dc:title>
  <dc:creator>Jesse Meng</dc:creator>
  <cp:lastModifiedBy>Jesse Meng</cp:lastModifiedBy>
  <cp:revision>47</cp:revision>
  <dcterms:created xsi:type="dcterms:W3CDTF">2006-08-16T00:00:00Z</dcterms:created>
  <dcterms:modified xsi:type="dcterms:W3CDTF">2012-05-08T18:16:58Z</dcterms:modified>
</cp:coreProperties>
</file>