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42"/>
  </p:notesMasterIdLst>
  <p:handoutMasterIdLst>
    <p:handoutMasterId r:id="rId43"/>
  </p:handoutMasterIdLst>
  <p:sldIdLst>
    <p:sldId id="721" r:id="rId3"/>
    <p:sldId id="986" r:id="rId4"/>
    <p:sldId id="921" r:id="rId5"/>
    <p:sldId id="922" r:id="rId6"/>
    <p:sldId id="988" r:id="rId7"/>
    <p:sldId id="1083" r:id="rId8"/>
    <p:sldId id="1051" r:id="rId9"/>
    <p:sldId id="1144" r:id="rId10"/>
    <p:sldId id="1125" r:id="rId11"/>
    <p:sldId id="1156" r:id="rId12"/>
    <p:sldId id="1109" r:id="rId13"/>
    <p:sldId id="1110" r:id="rId14"/>
    <p:sldId id="1111" r:id="rId15"/>
    <p:sldId id="1113" r:id="rId16"/>
    <p:sldId id="1114" r:id="rId17"/>
    <p:sldId id="1115" r:id="rId18"/>
    <p:sldId id="1157" r:id="rId19"/>
    <p:sldId id="1118" r:id="rId20"/>
    <p:sldId id="1119" r:id="rId21"/>
    <p:sldId id="1120" r:id="rId22"/>
    <p:sldId id="1127" r:id="rId23"/>
    <p:sldId id="1158" r:id="rId24"/>
    <p:sldId id="1078" r:id="rId25"/>
    <p:sldId id="1088" r:id="rId26"/>
    <p:sldId id="1094" r:id="rId27"/>
    <p:sldId id="1145" r:id="rId28"/>
    <p:sldId id="1154" r:id="rId29"/>
    <p:sldId id="1096" r:id="rId30"/>
    <p:sldId id="1153" r:id="rId31"/>
    <p:sldId id="1098" r:id="rId32"/>
    <p:sldId id="1159" r:id="rId33"/>
    <p:sldId id="1146" r:id="rId34"/>
    <p:sldId id="1140" r:id="rId35"/>
    <p:sldId id="1155" r:id="rId36"/>
    <p:sldId id="933" r:id="rId37"/>
    <p:sldId id="1121" r:id="rId38"/>
    <p:sldId id="1160" r:id="rId39"/>
    <p:sldId id="1161" r:id="rId40"/>
    <p:sldId id="1162" r:id="rId41"/>
  </p:sldIdLst>
  <p:sldSz cx="9144000" cy="6858000" type="screen4x3"/>
  <p:notesSz cx="6946900" cy="9220200"/>
  <p:defaultTextStyle>
    <a:defPPr>
      <a:defRPr lang="en-US"/>
    </a:defPPr>
    <a:lvl1pPr algn="l" rtl="0" fontAlgn="base">
      <a:spcBef>
        <a:spcPct val="0"/>
      </a:spcBef>
      <a:spcAft>
        <a:spcPct val="0"/>
      </a:spcAft>
      <a:defRPr i="1" kern="1200">
        <a:solidFill>
          <a:schemeClr val="tx1"/>
        </a:solidFill>
        <a:latin typeface="Arial" charset="0"/>
        <a:ea typeface="+mn-ea"/>
        <a:cs typeface="+mn-cs"/>
      </a:defRPr>
    </a:lvl1pPr>
    <a:lvl2pPr marL="457200" algn="l" rtl="0" fontAlgn="base">
      <a:spcBef>
        <a:spcPct val="0"/>
      </a:spcBef>
      <a:spcAft>
        <a:spcPct val="0"/>
      </a:spcAft>
      <a:defRPr i="1" kern="1200">
        <a:solidFill>
          <a:schemeClr val="tx1"/>
        </a:solidFill>
        <a:latin typeface="Arial" charset="0"/>
        <a:ea typeface="+mn-ea"/>
        <a:cs typeface="+mn-cs"/>
      </a:defRPr>
    </a:lvl2pPr>
    <a:lvl3pPr marL="914400" algn="l" rtl="0" fontAlgn="base">
      <a:spcBef>
        <a:spcPct val="0"/>
      </a:spcBef>
      <a:spcAft>
        <a:spcPct val="0"/>
      </a:spcAft>
      <a:defRPr i="1" kern="1200">
        <a:solidFill>
          <a:schemeClr val="tx1"/>
        </a:solidFill>
        <a:latin typeface="Arial" charset="0"/>
        <a:ea typeface="+mn-ea"/>
        <a:cs typeface="+mn-cs"/>
      </a:defRPr>
    </a:lvl3pPr>
    <a:lvl4pPr marL="1371600" algn="l" rtl="0" fontAlgn="base">
      <a:spcBef>
        <a:spcPct val="0"/>
      </a:spcBef>
      <a:spcAft>
        <a:spcPct val="0"/>
      </a:spcAft>
      <a:defRPr i="1" kern="1200">
        <a:solidFill>
          <a:schemeClr val="tx1"/>
        </a:solidFill>
        <a:latin typeface="Arial" charset="0"/>
        <a:ea typeface="+mn-ea"/>
        <a:cs typeface="+mn-cs"/>
      </a:defRPr>
    </a:lvl4pPr>
    <a:lvl5pPr marL="1828800" algn="l"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99"/>
    <a:srgbClr val="CCFFCC"/>
    <a:srgbClr val="FFFFCC"/>
    <a:srgbClr val="FF0000"/>
    <a:srgbClr val="FF00FF"/>
    <a:srgbClr val="FF6600"/>
    <a:srgbClr val="CC0000"/>
    <a:srgbClr val="99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46" autoAdjust="0"/>
    <p:restoredTop sz="99879" autoAdjust="0"/>
  </p:normalViewPr>
  <p:slideViewPr>
    <p:cSldViewPr snapToObjects="1">
      <p:cViewPr varScale="1">
        <p:scale>
          <a:sx n="110" d="100"/>
          <a:sy n="110" d="100"/>
        </p:scale>
        <p:origin x="-1698" y="-84"/>
      </p:cViewPr>
      <p:guideLst>
        <p:guide orient="horz" pos="21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58989913" cy="58989913"/>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3009900" cy="460375"/>
          </a:xfrm>
          <a:prstGeom prst="rect">
            <a:avLst/>
          </a:prstGeom>
          <a:noFill/>
          <a:ln w="9525">
            <a:noFill/>
            <a:miter lim="800000"/>
            <a:headEnd/>
            <a:tailEnd/>
          </a:ln>
          <a:effectLst/>
        </p:spPr>
        <p:txBody>
          <a:bodyPr vert="horz" wrap="square" lIns="93034" tIns="46519" rIns="93034" bIns="46519" numCol="1" anchor="t" anchorCtr="0" compatLnSpc="1">
            <a:prstTxWarp prst="textNoShape">
              <a:avLst/>
            </a:prstTxWarp>
          </a:bodyPr>
          <a:lstStyle>
            <a:lvl1pPr defTabSz="928688">
              <a:defRPr sz="1200" i="0"/>
            </a:lvl1pPr>
          </a:lstStyle>
          <a:p>
            <a:pPr>
              <a:defRPr/>
            </a:pPr>
            <a:endParaRPr lang="en-US"/>
          </a:p>
        </p:txBody>
      </p:sp>
      <p:sp>
        <p:nvSpPr>
          <p:cNvPr id="202755" name="Rectangle 3"/>
          <p:cNvSpPr>
            <a:spLocks noGrp="1" noChangeArrowheads="1"/>
          </p:cNvSpPr>
          <p:nvPr>
            <p:ph type="dt" sz="quarter" idx="1"/>
          </p:nvPr>
        </p:nvSpPr>
        <p:spPr bwMode="auto">
          <a:xfrm>
            <a:off x="3935413" y="0"/>
            <a:ext cx="3009900" cy="460375"/>
          </a:xfrm>
          <a:prstGeom prst="rect">
            <a:avLst/>
          </a:prstGeom>
          <a:noFill/>
          <a:ln w="9525">
            <a:noFill/>
            <a:miter lim="800000"/>
            <a:headEnd/>
            <a:tailEnd/>
          </a:ln>
          <a:effectLst/>
        </p:spPr>
        <p:txBody>
          <a:bodyPr vert="horz" wrap="square" lIns="93034" tIns="46519" rIns="93034" bIns="46519" numCol="1" anchor="t" anchorCtr="0" compatLnSpc="1">
            <a:prstTxWarp prst="textNoShape">
              <a:avLst/>
            </a:prstTxWarp>
          </a:bodyPr>
          <a:lstStyle>
            <a:lvl1pPr algn="r" defTabSz="928688">
              <a:defRPr sz="1200" i="0"/>
            </a:lvl1pPr>
          </a:lstStyle>
          <a:p>
            <a:pPr>
              <a:defRPr/>
            </a:pPr>
            <a:endParaRPr lang="en-US"/>
          </a:p>
        </p:txBody>
      </p:sp>
      <p:sp>
        <p:nvSpPr>
          <p:cNvPr id="202756" name="Rectangle 4"/>
          <p:cNvSpPr>
            <a:spLocks noGrp="1" noChangeArrowheads="1"/>
          </p:cNvSpPr>
          <p:nvPr>
            <p:ph type="ftr" sz="quarter" idx="2"/>
          </p:nvPr>
        </p:nvSpPr>
        <p:spPr bwMode="auto">
          <a:xfrm>
            <a:off x="0" y="8758238"/>
            <a:ext cx="3009900" cy="460375"/>
          </a:xfrm>
          <a:prstGeom prst="rect">
            <a:avLst/>
          </a:prstGeom>
          <a:noFill/>
          <a:ln w="9525">
            <a:noFill/>
            <a:miter lim="800000"/>
            <a:headEnd/>
            <a:tailEnd/>
          </a:ln>
          <a:effectLst/>
        </p:spPr>
        <p:txBody>
          <a:bodyPr vert="horz" wrap="square" lIns="93034" tIns="46519" rIns="93034" bIns="46519" numCol="1" anchor="b" anchorCtr="0" compatLnSpc="1">
            <a:prstTxWarp prst="textNoShape">
              <a:avLst/>
            </a:prstTxWarp>
          </a:bodyPr>
          <a:lstStyle>
            <a:lvl1pPr defTabSz="928688">
              <a:defRPr sz="1200" i="0"/>
            </a:lvl1pPr>
          </a:lstStyle>
          <a:p>
            <a:pPr>
              <a:defRPr/>
            </a:pPr>
            <a:endParaRPr lang="en-US"/>
          </a:p>
        </p:txBody>
      </p:sp>
      <p:sp>
        <p:nvSpPr>
          <p:cNvPr id="202757" name="Rectangle 5"/>
          <p:cNvSpPr>
            <a:spLocks noGrp="1" noChangeArrowheads="1"/>
          </p:cNvSpPr>
          <p:nvPr>
            <p:ph type="sldNum" sz="quarter" idx="3"/>
          </p:nvPr>
        </p:nvSpPr>
        <p:spPr bwMode="auto">
          <a:xfrm>
            <a:off x="3935413" y="8758238"/>
            <a:ext cx="3009900" cy="460375"/>
          </a:xfrm>
          <a:prstGeom prst="rect">
            <a:avLst/>
          </a:prstGeom>
          <a:noFill/>
          <a:ln w="9525">
            <a:noFill/>
            <a:miter lim="800000"/>
            <a:headEnd/>
            <a:tailEnd/>
          </a:ln>
          <a:effectLst/>
        </p:spPr>
        <p:txBody>
          <a:bodyPr vert="horz" wrap="square" lIns="93034" tIns="46519" rIns="93034" bIns="46519" numCol="1" anchor="b" anchorCtr="0" compatLnSpc="1">
            <a:prstTxWarp prst="textNoShape">
              <a:avLst/>
            </a:prstTxWarp>
          </a:bodyPr>
          <a:lstStyle>
            <a:lvl1pPr algn="r" defTabSz="928688">
              <a:defRPr sz="1200" i="0"/>
            </a:lvl1pPr>
          </a:lstStyle>
          <a:p>
            <a:pPr>
              <a:defRPr/>
            </a:pPr>
            <a:fld id="{027C30D9-6130-46A7-A4F4-59A08F582F2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09900" cy="460375"/>
          </a:xfrm>
          <a:prstGeom prst="rect">
            <a:avLst/>
          </a:prstGeom>
          <a:noFill/>
          <a:ln w="9525">
            <a:noFill/>
            <a:miter lim="800000"/>
            <a:headEnd/>
            <a:tailEnd/>
          </a:ln>
          <a:effectLst/>
        </p:spPr>
        <p:txBody>
          <a:bodyPr vert="horz" wrap="square" lIns="93034" tIns="46519" rIns="93034" bIns="46519" numCol="1" anchor="t" anchorCtr="0" compatLnSpc="1">
            <a:prstTxWarp prst="textNoShape">
              <a:avLst/>
            </a:prstTxWarp>
          </a:bodyPr>
          <a:lstStyle>
            <a:lvl1pPr defTabSz="928688">
              <a:defRPr sz="1200" i="0"/>
            </a:lvl1pPr>
          </a:lstStyle>
          <a:p>
            <a:pPr>
              <a:defRPr/>
            </a:pPr>
            <a:endParaRPr lang="en-US"/>
          </a:p>
        </p:txBody>
      </p:sp>
      <p:sp>
        <p:nvSpPr>
          <p:cNvPr id="28675" name="Rectangle 3"/>
          <p:cNvSpPr>
            <a:spLocks noGrp="1" noChangeArrowheads="1"/>
          </p:cNvSpPr>
          <p:nvPr>
            <p:ph type="dt" idx="1"/>
          </p:nvPr>
        </p:nvSpPr>
        <p:spPr bwMode="auto">
          <a:xfrm>
            <a:off x="3935413" y="0"/>
            <a:ext cx="3009900" cy="460375"/>
          </a:xfrm>
          <a:prstGeom prst="rect">
            <a:avLst/>
          </a:prstGeom>
          <a:noFill/>
          <a:ln w="9525">
            <a:noFill/>
            <a:miter lim="800000"/>
            <a:headEnd/>
            <a:tailEnd/>
          </a:ln>
          <a:effectLst/>
        </p:spPr>
        <p:txBody>
          <a:bodyPr vert="horz" wrap="square" lIns="93034" tIns="46519" rIns="93034" bIns="46519" numCol="1" anchor="t" anchorCtr="0" compatLnSpc="1">
            <a:prstTxWarp prst="textNoShape">
              <a:avLst/>
            </a:prstTxWarp>
          </a:bodyPr>
          <a:lstStyle>
            <a:lvl1pPr algn="r" defTabSz="928688">
              <a:defRPr sz="1200" i="0"/>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71575" y="693738"/>
            <a:ext cx="4605338" cy="3454400"/>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693738" y="4379913"/>
            <a:ext cx="5559425" cy="4146550"/>
          </a:xfrm>
          <a:prstGeom prst="rect">
            <a:avLst/>
          </a:prstGeom>
          <a:noFill/>
          <a:ln w="9525">
            <a:noFill/>
            <a:miter lim="800000"/>
            <a:headEnd/>
            <a:tailEnd/>
          </a:ln>
          <a:effectLst/>
        </p:spPr>
        <p:txBody>
          <a:bodyPr vert="horz" wrap="square" lIns="93034" tIns="46519" rIns="93034" bIns="465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8758238"/>
            <a:ext cx="3009900" cy="460375"/>
          </a:xfrm>
          <a:prstGeom prst="rect">
            <a:avLst/>
          </a:prstGeom>
          <a:noFill/>
          <a:ln w="9525">
            <a:noFill/>
            <a:miter lim="800000"/>
            <a:headEnd/>
            <a:tailEnd/>
          </a:ln>
          <a:effectLst/>
        </p:spPr>
        <p:txBody>
          <a:bodyPr vert="horz" wrap="square" lIns="93034" tIns="46519" rIns="93034" bIns="46519" numCol="1" anchor="b" anchorCtr="0" compatLnSpc="1">
            <a:prstTxWarp prst="textNoShape">
              <a:avLst/>
            </a:prstTxWarp>
          </a:bodyPr>
          <a:lstStyle>
            <a:lvl1pPr defTabSz="928688">
              <a:defRPr sz="1200" i="0"/>
            </a:lvl1pPr>
          </a:lstStyle>
          <a:p>
            <a:pPr>
              <a:defRPr/>
            </a:pPr>
            <a:endParaRPr lang="en-US"/>
          </a:p>
        </p:txBody>
      </p:sp>
      <p:sp>
        <p:nvSpPr>
          <p:cNvPr id="28679" name="Rectangle 7"/>
          <p:cNvSpPr>
            <a:spLocks noGrp="1" noChangeArrowheads="1"/>
          </p:cNvSpPr>
          <p:nvPr>
            <p:ph type="sldNum" sz="quarter" idx="5"/>
          </p:nvPr>
        </p:nvSpPr>
        <p:spPr bwMode="auto">
          <a:xfrm>
            <a:off x="3935413" y="8758238"/>
            <a:ext cx="3009900" cy="460375"/>
          </a:xfrm>
          <a:prstGeom prst="rect">
            <a:avLst/>
          </a:prstGeom>
          <a:noFill/>
          <a:ln w="9525">
            <a:noFill/>
            <a:miter lim="800000"/>
            <a:headEnd/>
            <a:tailEnd/>
          </a:ln>
          <a:effectLst/>
        </p:spPr>
        <p:txBody>
          <a:bodyPr vert="horz" wrap="square" lIns="93034" tIns="46519" rIns="93034" bIns="46519" numCol="1" anchor="b" anchorCtr="0" compatLnSpc="1">
            <a:prstTxWarp prst="textNoShape">
              <a:avLst/>
            </a:prstTxWarp>
          </a:bodyPr>
          <a:lstStyle>
            <a:lvl1pPr algn="r" defTabSz="928688">
              <a:defRPr sz="1200" i="0"/>
            </a:lvl1pPr>
          </a:lstStyle>
          <a:p>
            <a:pPr>
              <a:defRPr/>
            </a:pPr>
            <a:fld id="{0A8C68D4-F066-4AFA-97BF-2EAF436D06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F7458D8-1118-42CA-B513-4E9F4F83615D}" type="slidenum">
              <a:rPr lang="en-US" smtClean="0"/>
              <a:pPr/>
              <a:t>1</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F258F8A-A34F-4365-8848-07CC55B38874}" type="slidenum">
              <a:rPr lang="en-US" smtClean="0"/>
              <a:pPr/>
              <a:t>10</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12</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14</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15</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r>
              <a:rPr lang="en-US" sz="1200" kern="1200" dirty="0" smtClean="0">
                <a:solidFill>
                  <a:schemeClr val="tx1"/>
                </a:solidFill>
                <a:latin typeface="Arial" charset="0"/>
                <a:ea typeface="+mn-ea"/>
                <a:cs typeface="+mn-cs"/>
              </a:rPr>
              <a:t>Figure 3.  2003-2007 average interception loss fraction (dimensionless) from (a) MERRA, (b) revised Catchment model with MERRA forcing, (c) MERRA-Land, and (d) observations-based estimates from </a:t>
            </a:r>
            <a:r>
              <a:rPr lang="en-US" sz="1200" kern="1200" dirty="0" err="1" smtClean="0">
                <a:solidFill>
                  <a:schemeClr val="tx1"/>
                </a:solidFill>
                <a:latin typeface="Arial" charset="0"/>
                <a:ea typeface="+mn-ea"/>
                <a:cs typeface="+mn-cs"/>
              </a:rPr>
              <a:t>Miralles</a:t>
            </a:r>
            <a:r>
              <a:rPr lang="en-US" sz="1200" kern="1200" dirty="0" smtClean="0">
                <a:solidFill>
                  <a:schemeClr val="tx1"/>
                </a:solidFill>
                <a:latin typeface="Arial" charset="0"/>
                <a:ea typeface="+mn-ea"/>
                <a:cs typeface="+mn-cs"/>
              </a:rPr>
              <a:t> et al. (2010).  Note the different </a:t>
            </a:r>
            <a:r>
              <a:rPr lang="en-US" sz="1200" kern="1200" dirty="0" err="1" smtClean="0">
                <a:solidFill>
                  <a:schemeClr val="tx1"/>
                </a:solidFill>
                <a:latin typeface="Arial" charset="0"/>
                <a:ea typeface="+mn-ea"/>
                <a:cs typeface="+mn-cs"/>
              </a:rPr>
              <a:t>colorbar</a:t>
            </a:r>
            <a:r>
              <a:rPr lang="en-US" sz="1200" kern="1200" dirty="0" smtClean="0">
                <a:solidFill>
                  <a:schemeClr val="tx1"/>
                </a:solidFill>
                <a:latin typeface="Arial" charset="0"/>
                <a:ea typeface="+mn-ea"/>
                <a:cs typeface="+mn-cs"/>
              </a:rPr>
              <a:t> in (a).</a:t>
            </a:r>
          </a:p>
          <a:p>
            <a:r>
              <a:rPr lang="en-US" sz="1200" kern="1200" dirty="0" smtClean="0">
                <a:solidFill>
                  <a:schemeClr val="tx1"/>
                </a:solidFill>
                <a:latin typeface="Arial" charset="0"/>
                <a:ea typeface="+mn-ea"/>
                <a:cs typeface="+mn-cs"/>
              </a:rPr>
              <a:t/>
            </a:r>
            <a:br>
              <a:rPr lang="en-US" sz="1200" kern="1200" dirty="0" smtClean="0">
                <a:solidFill>
                  <a:schemeClr val="tx1"/>
                </a:solidFill>
                <a:latin typeface="Arial" charset="0"/>
                <a:ea typeface="+mn-ea"/>
                <a:cs typeface="+mn-cs"/>
              </a:rPr>
            </a:b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16</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Figure 4.  Average latent heat flux (W m</a:t>
            </a:r>
            <a:r>
              <a:rPr lang="en-US" sz="1200" kern="1200" baseline="30000" dirty="0" smtClean="0">
                <a:solidFill>
                  <a:schemeClr val="tx1"/>
                </a:solidFill>
                <a:latin typeface="Arial" charset="0"/>
                <a:ea typeface="+mn-ea"/>
                <a:cs typeface="+mn-cs"/>
              </a:rPr>
              <a:t>-2</a:t>
            </a:r>
            <a:r>
              <a:rPr lang="en-US" sz="1200" kern="1200" dirty="0" smtClean="0">
                <a:solidFill>
                  <a:schemeClr val="tx1"/>
                </a:solidFill>
                <a:latin typeface="Arial" charset="0"/>
                <a:ea typeface="+mn-ea"/>
                <a:cs typeface="+mn-cs"/>
              </a:rPr>
              <a:t>) for August 1994 from (a) MERRA, (b) MERRA-Land, and (c) the Jimenez et al. (2010) multi-product average. </a:t>
            </a:r>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F258F8A-A34F-4365-8848-07CC55B38874}" type="slidenum">
              <a:rPr lang="en-US" smtClean="0"/>
              <a:pPr/>
              <a:t>17</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18</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Figure 6.  Soil moisture validation against SCAN in situ measurements (Appendix b).  (a) Locations of SCAN sites that were (crosses) used for surface and root zone soil moisture validation (85 sites), (circles) used only for surface soil moisture validation (12 sites), and (dots) not used.  (b) Skill (pentad anomaly R) versus SCAN in situ surface and root zone soil moisture anomalies for MERRA and MERRA-Land estimates (2002-2009).  Error bars indicate approximate 95% confidence intervals. </a:t>
            </a:r>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19</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r>
              <a:rPr lang="en-US" sz="1200" kern="1200" dirty="0" smtClean="0">
                <a:solidFill>
                  <a:schemeClr val="tx1"/>
                </a:solidFill>
                <a:latin typeface="Arial" charset="0"/>
                <a:ea typeface="+mn-ea"/>
                <a:cs typeface="+mn-cs"/>
              </a:rPr>
              <a:t>Figure 7.  Seasonal anomaly time series correlation coefficients for runoff estimates from MERRA, MERRA-Land, and ERA-Interim for the basins and time periods listed in Table 2.</a:t>
            </a:r>
          </a:p>
          <a:p>
            <a:r>
              <a:rPr lang="en-US" sz="1200" kern="1200" dirty="0" smtClean="0">
                <a:solidFill>
                  <a:schemeClr val="tx1"/>
                </a:solidFill>
                <a:latin typeface="Arial" charset="0"/>
                <a:ea typeface="+mn-ea"/>
                <a:cs typeface="+mn-cs"/>
              </a:rPr>
              <a:t/>
            </a:r>
            <a:br>
              <a:rPr lang="en-US" sz="1200" kern="1200" dirty="0" smtClean="0">
                <a:solidFill>
                  <a:schemeClr val="tx1"/>
                </a:solidFill>
                <a:latin typeface="Arial" charset="0"/>
                <a:ea typeface="+mn-ea"/>
                <a:cs typeface="+mn-cs"/>
              </a:rPr>
            </a:b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F258F8A-A34F-4365-8848-07CC55B38874}" type="slidenum">
              <a:rPr lang="en-US" smtClean="0"/>
              <a:pPr/>
              <a:t>2</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20</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Figure 8.  (a) Skill (pentad anomaly R) of MERRA-Land snow depth versus CMC estimates (2002-2009). R values that are not statistically different from zero at the 5% significance level are shown in gray. (b) Maximum density of in situ snow depth measurements available for CMC snow analysis. </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F258F8A-A34F-4365-8848-07CC55B38874}" type="slidenum">
              <a:rPr lang="en-US" smtClean="0"/>
              <a:pPr/>
              <a:t>22</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DF072F5-3145-430C-BACC-70396A2FAEDB}" type="slidenum">
              <a:rPr lang="en-US" smtClean="0"/>
              <a:pPr/>
              <a:t>24</a:t>
            </a:fld>
            <a:endParaRPr lang="en-US" smtClean="0"/>
          </a:p>
        </p:txBody>
      </p:sp>
      <p:sp>
        <p:nvSpPr>
          <p:cNvPr id="60419" name="Rectangle 2"/>
          <p:cNvSpPr>
            <a:spLocks noGrp="1" noRot="1" noChangeAspect="1" noChangeArrowheads="1" noTextEdit="1"/>
          </p:cNvSpPr>
          <p:nvPr>
            <p:ph type="sldImg"/>
          </p:nvPr>
        </p:nvSpPr>
        <p:spPr>
          <a:xfrm>
            <a:off x="1181100" y="690563"/>
            <a:ext cx="4616450" cy="3462337"/>
          </a:xfrm>
          <a:ln/>
        </p:spPr>
      </p:sp>
      <p:sp>
        <p:nvSpPr>
          <p:cNvPr id="60420" name="Rectangle 3"/>
          <p:cNvSpPr>
            <a:spLocks noGrp="1" noChangeArrowheads="1"/>
          </p:cNvSpPr>
          <p:nvPr>
            <p:ph type="body" idx="1"/>
          </p:nvPr>
        </p:nvSpPr>
        <p:spPr>
          <a:xfrm>
            <a:off x="930275" y="4381500"/>
            <a:ext cx="5086350" cy="4151313"/>
          </a:xfrm>
          <a:noFill/>
          <a:ln/>
        </p:spPr>
        <p:txBody>
          <a:bodyPr lIns="90422" tIns="45212" rIns="90422" bIns="45212"/>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294D029-6A20-4CC3-B478-7D3201E069A4}" type="slidenum">
              <a:rPr lang="en-US">
                <a:solidFill>
                  <a:srgbClr val="000000"/>
                </a:solidFill>
              </a:rPr>
              <a:pPr/>
              <a:t>25</a:t>
            </a:fld>
            <a:endParaRPr lang="en-US">
              <a:solidFill>
                <a:srgbClr val="000000"/>
              </a:solidFill>
            </a:endParaRPr>
          </a:p>
        </p:txBody>
      </p:sp>
      <p:sp>
        <p:nvSpPr>
          <p:cNvPr id="35843" name="Rectangle 2"/>
          <p:cNvSpPr>
            <a:spLocks noGrp="1" noRot="1" noChangeAspect="1" noChangeArrowheads="1" noTextEdit="1"/>
          </p:cNvSpPr>
          <p:nvPr>
            <p:ph type="sldImg"/>
          </p:nvPr>
        </p:nvSpPr>
        <p:spPr>
          <a:xfrm>
            <a:off x="1181100" y="690563"/>
            <a:ext cx="4616450" cy="3462337"/>
          </a:xfrm>
          <a:ln/>
        </p:spPr>
      </p:sp>
      <p:sp>
        <p:nvSpPr>
          <p:cNvPr id="35844" name="Rectangle 3"/>
          <p:cNvSpPr>
            <a:spLocks noGrp="1" noChangeArrowheads="1"/>
          </p:cNvSpPr>
          <p:nvPr>
            <p:ph type="body" idx="1"/>
          </p:nvPr>
        </p:nvSpPr>
        <p:spPr>
          <a:xfrm>
            <a:off x="930275" y="4381501"/>
            <a:ext cx="5086350" cy="4151313"/>
          </a:xfrm>
          <a:noFill/>
          <a:ln/>
        </p:spPr>
        <p:txBody>
          <a:bodyPr lIns="90418" tIns="45209" rIns="90418" bIns="45209"/>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71DB544-1882-47E9-A270-5809E93A7E7D}" type="slidenum">
              <a:rPr lang="en-US">
                <a:solidFill>
                  <a:srgbClr val="000000"/>
                </a:solidFill>
              </a:rPr>
              <a:pPr/>
              <a:t>26</a:t>
            </a:fld>
            <a:endParaRPr lang="en-US">
              <a:solidFill>
                <a:srgbClr val="000000"/>
              </a:solidFill>
            </a:endParaRPr>
          </a:p>
        </p:txBody>
      </p:sp>
      <p:sp>
        <p:nvSpPr>
          <p:cNvPr id="39939" name="Rectangle 2"/>
          <p:cNvSpPr>
            <a:spLocks noGrp="1" noRot="1" noChangeAspect="1" noChangeArrowheads="1" noTextEdit="1"/>
          </p:cNvSpPr>
          <p:nvPr>
            <p:ph type="sldImg"/>
          </p:nvPr>
        </p:nvSpPr>
        <p:spPr>
          <a:xfrm>
            <a:off x="1181100" y="690563"/>
            <a:ext cx="4616450" cy="3462337"/>
          </a:xfrm>
          <a:ln/>
        </p:spPr>
      </p:sp>
      <p:sp>
        <p:nvSpPr>
          <p:cNvPr id="39940" name="Rectangle 3"/>
          <p:cNvSpPr>
            <a:spLocks noGrp="1" noChangeArrowheads="1"/>
          </p:cNvSpPr>
          <p:nvPr>
            <p:ph type="body" idx="1"/>
          </p:nvPr>
        </p:nvSpPr>
        <p:spPr>
          <a:xfrm>
            <a:off x="930275" y="4381501"/>
            <a:ext cx="5086350" cy="4151313"/>
          </a:xfrm>
          <a:noFill/>
          <a:ln/>
        </p:spPr>
        <p:txBody>
          <a:bodyPr lIns="90413" tIns="45207" rIns="90413" bIns="45207"/>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75E78F3-ACD5-4F53-9EB6-2E64EB0300D9}" type="slidenum">
              <a:rPr lang="en-US" smtClean="0"/>
              <a:pPr/>
              <a:t>27</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F258F8A-A34F-4365-8848-07CC55B38874}" type="slidenum">
              <a:rPr lang="en-US" smtClean="0"/>
              <a:pPr/>
              <a:t>31</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7F907A4-BCAE-4D0A-8544-8FAEECEC0F61}" type="slidenum">
              <a:rPr lang="en-US" smtClean="0"/>
              <a:pPr/>
              <a:t>34</a:t>
            </a:fld>
            <a:endParaRPr lang="en-US" smtClean="0"/>
          </a:p>
        </p:txBody>
      </p:sp>
      <p:sp>
        <p:nvSpPr>
          <p:cNvPr id="51203" name="Rectangle 2"/>
          <p:cNvSpPr>
            <a:spLocks noGrp="1" noRot="1" noChangeAspect="1" noChangeArrowheads="1" noTextEdit="1"/>
          </p:cNvSpPr>
          <p:nvPr>
            <p:ph type="sldImg"/>
          </p:nvPr>
        </p:nvSpPr>
        <p:spPr>
          <a:xfrm>
            <a:off x="1177925" y="692150"/>
            <a:ext cx="4616450" cy="3462338"/>
          </a:xfrm>
          <a:ln/>
        </p:spPr>
      </p:sp>
      <p:sp>
        <p:nvSpPr>
          <p:cNvPr id="51204" name="Rectangle 3"/>
          <p:cNvSpPr>
            <a:spLocks noGrp="1" noChangeArrowheads="1"/>
          </p:cNvSpPr>
          <p:nvPr>
            <p:ph type="body" idx="1"/>
          </p:nvPr>
        </p:nvSpPr>
        <p:spPr>
          <a:xfrm>
            <a:off x="930275" y="4381500"/>
            <a:ext cx="5086350" cy="4149725"/>
          </a:xfrm>
          <a:noFill/>
          <a:ln/>
        </p:spPr>
        <p:txBody>
          <a:bodyPr lIns="90411" tIns="45206" rIns="90411" bIns="45206"/>
          <a:lstStyle/>
          <a:p>
            <a:pPr eaLnBrk="1" hangingPunct="1"/>
            <a:r>
              <a:rPr lang="en-US" smtClean="0"/>
              <a:t>Discuss mw v IR v gravity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5B52757-66F4-42E5-B91F-7F2FF96E35D0}" type="slidenum">
              <a:rPr lang="en-US">
                <a:solidFill>
                  <a:srgbClr val="000000"/>
                </a:solidFill>
              </a:rPr>
              <a:pPr/>
              <a:t>36</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181100" y="690563"/>
            <a:ext cx="4616450" cy="3462337"/>
          </a:xfrm>
          <a:ln/>
        </p:spPr>
      </p:sp>
      <p:sp>
        <p:nvSpPr>
          <p:cNvPr id="34820" name="Rectangle 3"/>
          <p:cNvSpPr>
            <a:spLocks noGrp="1" noChangeArrowheads="1"/>
          </p:cNvSpPr>
          <p:nvPr>
            <p:ph type="body" idx="1"/>
          </p:nvPr>
        </p:nvSpPr>
        <p:spPr>
          <a:xfrm>
            <a:off x="930275" y="4381500"/>
            <a:ext cx="5086350" cy="4151313"/>
          </a:xfrm>
          <a:noFill/>
          <a:ln/>
        </p:spPr>
        <p:txBody>
          <a:bodyPr lIns="90422" tIns="45212" rIns="90422" bIns="45212"/>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4B5E19A-4819-4846-9DF2-C95F87CB8EB4}" type="slidenum">
              <a:rPr lang="en-US" smtClean="0"/>
              <a:pPr/>
              <a:t>38</a:t>
            </a:fld>
            <a:endParaRPr lang="en-US" smtClean="0"/>
          </a:p>
        </p:txBody>
      </p:sp>
      <p:sp>
        <p:nvSpPr>
          <p:cNvPr id="70659" name="Rectangle 2"/>
          <p:cNvSpPr>
            <a:spLocks noGrp="1" noRot="1" noChangeAspect="1" noChangeArrowheads="1" noTextEdit="1"/>
          </p:cNvSpPr>
          <p:nvPr>
            <p:ph type="sldImg"/>
          </p:nvPr>
        </p:nvSpPr>
        <p:spPr>
          <a:xfrm>
            <a:off x="1168400" y="692150"/>
            <a:ext cx="4610100" cy="3457575"/>
          </a:xfrm>
          <a:ln/>
        </p:spPr>
      </p:sp>
      <p:sp>
        <p:nvSpPr>
          <p:cNvPr id="70660" name="Rectangle 3"/>
          <p:cNvSpPr>
            <a:spLocks noGrp="1" noChangeArrowheads="1"/>
          </p:cNvSpPr>
          <p:nvPr>
            <p:ph type="body" idx="1"/>
          </p:nvPr>
        </p:nvSpPr>
        <p:spPr>
          <a:xfrm>
            <a:off x="923925" y="4379913"/>
            <a:ext cx="5099050" cy="4148137"/>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7F907A4-BCAE-4D0A-8544-8FAEECEC0F61}" type="slidenum">
              <a:rPr lang="en-US" smtClean="0"/>
              <a:pPr/>
              <a:t>3</a:t>
            </a:fld>
            <a:endParaRPr lang="en-US" smtClean="0"/>
          </a:p>
        </p:txBody>
      </p:sp>
      <p:sp>
        <p:nvSpPr>
          <p:cNvPr id="51203" name="Rectangle 2"/>
          <p:cNvSpPr>
            <a:spLocks noGrp="1" noRot="1" noChangeAspect="1" noChangeArrowheads="1" noTextEdit="1"/>
          </p:cNvSpPr>
          <p:nvPr>
            <p:ph type="sldImg"/>
          </p:nvPr>
        </p:nvSpPr>
        <p:spPr>
          <a:xfrm>
            <a:off x="1177925" y="692150"/>
            <a:ext cx="4616450" cy="3462338"/>
          </a:xfrm>
          <a:ln/>
        </p:spPr>
      </p:sp>
      <p:sp>
        <p:nvSpPr>
          <p:cNvPr id="51204" name="Rectangle 3"/>
          <p:cNvSpPr>
            <a:spLocks noGrp="1" noChangeArrowheads="1"/>
          </p:cNvSpPr>
          <p:nvPr>
            <p:ph type="body" idx="1"/>
          </p:nvPr>
        </p:nvSpPr>
        <p:spPr>
          <a:xfrm>
            <a:off x="930275" y="4381500"/>
            <a:ext cx="5086350" cy="4149725"/>
          </a:xfrm>
          <a:noFill/>
          <a:ln/>
        </p:spPr>
        <p:txBody>
          <a:bodyPr lIns="90411" tIns="45206" rIns="90411" bIns="45206"/>
          <a:lstStyle/>
          <a:p>
            <a:pPr eaLnBrk="1" hangingPunct="1"/>
            <a:r>
              <a:rPr lang="en-US" smtClean="0"/>
              <a:t>Discuss mw v IR v gravity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C369BFA-34D3-420C-9FD2-2861F8934B12}" type="slidenum">
              <a:rPr lang="en-US" smtClean="0"/>
              <a:pPr/>
              <a:t>4</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02D0A-A339-4DAE-977E-D90AD3B47DD3}" type="slidenum">
              <a:rPr lang="en-US" smtClean="0"/>
              <a:pPr/>
              <a:t>5</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02D0A-A339-4DAE-977E-D90AD3B47DD3}" type="slidenum">
              <a:rPr lang="en-US" smtClean="0"/>
              <a:pPr/>
              <a:t>6</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75E78F3-ACD5-4F53-9EB6-2E64EB0300D9}" type="slidenum">
              <a:rPr lang="en-US" smtClean="0"/>
              <a:pPr/>
              <a:t>7</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75E78F3-ACD5-4F53-9EB6-2E64EB0300D9}" type="slidenum">
              <a:rPr lang="en-US" smtClean="0"/>
              <a:pPr/>
              <a:t>8</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C369BFA-34D3-420C-9FD2-2861F8934B12}" type="slidenum">
              <a:rPr lang="en-US" smtClean="0"/>
              <a:pPr/>
              <a:t>9</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8" descr="NASABall"/>
          <p:cNvPicPr>
            <a:picLocks noChangeAspect="1" noChangeArrowheads="1"/>
          </p:cNvPicPr>
          <p:nvPr userDrawn="1"/>
        </p:nvPicPr>
        <p:blipFill>
          <a:blip r:embed="rId7" cstate="print"/>
          <a:srcRect/>
          <a:stretch>
            <a:fillRect/>
          </a:stretch>
        </p:blipFill>
        <p:spPr bwMode="auto">
          <a:xfrm>
            <a:off x="-17463" y="30163"/>
            <a:ext cx="588963" cy="450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8" r:id="rId4"/>
    <p:sldLayoutId id="2147483663"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NASABall"/>
          <p:cNvPicPr preferRelativeResize="0">
            <a:picLocks noChangeAspect="1" noChangeArrowheads="1"/>
          </p:cNvPicPr>
          <p:nvPr userDrawn="1"/>
        </p:nvPicPr>
        <p:blipFill>
          <a:blip r:embed="rId14" cstate="print"/>
          <a:srcRect/>
          <a:stretch>
            <a:fillRect/>
          </a:stretch>
        </p:blipFill>
        <p:spPr bwMode="auto">
          <a:xfrm>
            <a:off x="0" y="52388"/>
            <a:ext cx="627063" cy="481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image" Target="../media/image72.emf"/><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5.gif"/><Relationship Id="rId4" Type="http://schemas.openxmlformats.org/officeDocument/2006/relationships/image" Target="../media/image74.gif"/></Relationships>
</file>

<file path=ppt/slides/_rels/slide3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ext Box 2"/>
          <p:cNvSpPr txBox="1">
            <a:spLocks noChangeArrowheads="1"/>
          </p:cNvSpPr>
          <p:nvPr/>
        </p:nvSpPr>
        <p:spPr bwMode="auto">
          <a:xfrm>
            <a:off x="1" y="1317187"/>
            <a:ext cx="9143999" cy="1938992"/>
          </a:xfrm>
          <a:prstGeom prst="rect">
            <a:avLst/>
          </a:prstGeom>
          <a:noFill/>
          <a:ln w="9525">
            <a:noFill/>
            <a:miter lim="800000"/>
            <a:headEnd/>
            <a:tailEnd/>
          </a:ln>
          <a:effectLst/>
        </p:spPr>
        <p:txBody>
          <a:bodyPr wrap="square">
            <a:spAutoFit/>
          </a:bodyPr>
          <a:lstStyle/>
          <a:p>
            <a:pPr algn="ctr" eaLnBrk="0" hangingPunct="0">
              <a:spcAft>
                <a:spcPts val="0"/>
              </a:spcAft>
              <a:defRPr/>
            </a:pPr>
            <a:r>
              <a:rPr lang="en-US" sz="4000" b="1" dirty="0" smtClean="0">
                <a:solidFill>
                  <a:schemeClr val="accent2"/>
                </a:solidFill>
                <a:effectLst>
                  <a:outerShdw blurRad="38100" dist="38100" dir="2700000" algn="tl">
                    <a:srgbClr val="C0C0C0"/>
                  </a:outerShdw>
                </a:effectLst>
              </a:rPr>
              <a:t>Land Surface Analysis </a:t>
            </a:r>
          </a:p>
          <a:p>
            <a:pPr algn="ctr" eaLnBrk="0" hangingPunct="0">
              <a:spcAft>
                <a:spcPts val="0"/>
              </a:spcAft>
              <a:defRPr/>
            </a:pPr>
            <a:r>
              <a:rPr lang="en-US" sz="4000" b="1" dirty="0" smtClean="0">
                <a:solidFill>
                  <a:schemeClr val="accent2"/>
                </a:solidFill>
                <a:effectLst>
                  <a:outerShdw blurRad="38100" dist="38100" dir="2700000" algn="tl">
                    <a:srgbClr val="C0C0C0"/>
                  </a:outerShdw>
                </a:effectLst>
              </a:rPr>
              <a:t>and Reanalysis</a:t>
            </a:r>
          </a:p>
          <a:p>
            <a:pPr algn="ctr" eaLnBrk="0" hangingPunct="0">
              <a:spcAft>
                <a:spcPts val="0"/>
              </a:spcAft>
              <a:defRPr/>
            </a:pPr>
            <a:r>
              <a:rPr lang="en-US" sz="4000" b="1" dirty="0" smtClean="0">
                <a:solidFill>
                  <a:schemeClr val="accent2"/>
                </a:solidFill>
                <a:effectLst>
                  <a:outerShdw blurRad="38100" dist="38100" dir="2700000" algn="tl">
                    <a:srgbClr val="C0C0C0"/>
                  </a:outerShdw>
                </a:effectLst>
              </a:rPr>
              <a:t>at the NASA GMAO</a:t>
            </a:r>
          </a:p>
        </p:txBody>
      </p:sp>
      <p:sp>
        <p:nvSpPr>
          <p:cNvPr id="5123" name="Text Box 3"/>
          <p:cNvSpPr txBox="1">
            <a:spLocks noChangeArrowheads="1"/>
          </p:cNvSpPr>
          <p:nvPr/>
        </p:nvSpPr>
        <p:spPr bwMode="auto">
          <a:xfrm>
            <a:off x="2" y="3653766"/>
            <a:ext cx="9143998" cy="3231654"/>
          </a:xfrm>
          <a:prstGeom prst="rect">
            <a:avLst/>
          </a:prstGeom>
          <a:noFill/>
          <a:ln w="9525">
            <a:noFill/>
            <a:miter lim="800000"/>
            <a:headEnd/>
            <a:tailEnd/>
          </a:ln>
        </p:spPr>
        <p:txBody>
          <a:bodyPr wrap="square" tIns="0" rIns="0" bIns="91440">
            <a:spAutoFit/>
          </a:bodyPr>
          <a:lstStyle/>
          <a:p>
            <a:pPr algn="ctr" defTabSz="2720975" eaLnBrk="0" hangingPunct="0">
              <a:spcBef>
                <a:spcPts val="600"/>
              </a:spcBef>
            </a:pPr>
            <a:r>
              <a:rPr lang="en-US" sz="3200" b="1" i="0" dirty="0">
                <a:solidFill>
                  <a:srgbClr val="000000"/>
                </a:solidFill>
              </a:rPr>
              <a:t>Rolf </a:t>
            </a:r>
            <a:r>
              <a:rPr lang="en-US" sz="3200" b="1" i="0" dirty="0" smtClean="0">
                <a:solidFill>
                  <a:srgbClr val="000000"/>
                </a:solidFill>
              </a:rPr>
              <a:t>Reichle</a:t>
            </a:r>
          </a:p>
          <a:p>
            <a:pPr algn="ctr" defTabSz="2720975" eaLnBrk="0" hangingPunct="0">
              <a:spcBef>
                <a:spcPts val="600"/>
              </a:spcBef>
            </a:pPr>
            <a:r>
              <a:rPr lang="en-US" sz="2800" b="1" i="0" dirty="0" smtClean="0">
                <a:solidFill>
                  <a:srgbClr val="000000"/>
                </a:solidFill>
              </a:rPr>
              <a:t> G. De Lannoy, C. Draper, B. Forman, R. </a:t>
            </a:r>
            <a:r>
              <a:rPr lang="en-US" sz="2800" b="1" i="0" dirty="0" err="1" smtClean="0">
                <a:solidFill>
                  <a:srgbClr val="000000"/>
                </a:solidFill>
              </a:rPr>
              <a:t>Koster</a:t>
            </a:r>
            <a:r>
              <a:rPr lang="en-US" sz="2800" b="1" i="0" dirty="0" smtClean="0">
                <a:solidFill>
                  <a:srgbClr val="000000"/>
                </a:solidFill>
              </a:rPr>
              <a:t>, </a:t>
            </a:r>
          </a:p>
          <a:p>
            <a:pPr algn="ctr" defTabSz="2720975" eaLnBrk="0" hangingPunct="0">
              <a:spcBef>
                <a:spcPts val="600"/>
              </a:spcBef>
            </a:pPr>
            <a:r>
              <a:rPr lang="en-US" sz="2800" b="1" i="0" dirty="0" smtClean="0">
                <a:solidFill>
                  <a:srgbClr val="000000"/>
                </a:solidFill>
              </a:rPr>
              <a:t>Q. Liu, S. </a:t>
            </a:r>
            <a:r>
              <a:rPr lang="en-US" sz="2800" b="1" i="0" dirty="0" err="1" smtClean="0">
                <a:solidFill>
                  <a:srgbClr val="000000"/>
                </a:solidFill>
              </a:rPr>
              <a:t>Mahanama</a:t>
            </a:r>
            <a:r>
              <a:rPr lang="en-US" sz="2800" b="1" i="0" dirty="0" smtClean="0">
                <a:solidFill>
                  <a:srgbClr val="000000"/>
                </a:solidFill>
              </a:rPr>
              <a:t>, A. </a:t>
            </a:r>
            <a:r>
              <a:rPr lang="en-US" sz="2800" b="1" i="0" dirty="0" err="1" smtClean="0">
                <a:solidFill>
                  <a:srgbClr val="000000"/>
                </a:solidFill>
              </a:rPr>
              <a:t>Toure</a:t>
            </a:r>
            <a:r>
              <a:rPr lang="en-US" sz="2800" b="1" i="0" dirty="0" smtClean="0">
                <a:solidFill>
                  <a:srgbClr val="000000"/>
                </a:solidFill>
              </a:rPr>
              <a:t>, and many others </a:t>
            </a:r>
          </a:p>
          <a:p>
            <a:pPr algn="ctr" defTabSz="2720975" eaLnBrk="0" hangingPunct="0">
              <a:spcBef>
                <a:spcPts val="600"/>
              </a:spcBef>
            </a:pPr>
            <a:endParaRPr lang="en-US" sz="2800" b="1" i="0" dirty="0">
              <a:solidFill>
                <a:srgbClr val="000000"/>
              </a:solidFill>
            </a:endParaRPr>
          </a:p>
          <a:p>
            <a:pPr algn="ctr" defTabSz="2720975" eaLnBrk="0" hangingPunct="0">
              <a:spcBef>
                <a:spcPts val="600"/>
              </a:spcBef>
            </a:pPr>
            <a:r>
              <a:rPr lang="en-US" dirty="0">
                <a:solidFill>
                  <a:srgbClr val="000000"/>
                </a:solidFill>
              </a:rPr>
              <a:t>Global Modeling and Assimilation Office, NASA</a:t>
            </a:r>
          </a:p>
          <a:p>
            <a:pPr algn="ctr" defTabSz="2720975" eaLnBrk="0" hangingPunct="0">
              <a:spcBef>
                <a:spcPts val="600"/>
              </a:spcBef>
            </a:pPr>
            <a:r>
              <a:rPr lang="en-US" sz="2000" b="1" dirty="0">
                <a:solidFill>
                  <a:srgbClr val="000000"/>
                </a:solidFill>
              </a:rPr>
              <a:t>Rolf.Reichle@nasa.gov</a:t>
            </a:r>
          </a:p>
          <a:p>
            <a:pPr algn="ctr" defTabSz="2720975" eaLnBrk="0" hangingPunct="0">
              <a:spcBef>
                <a:spcPts val="600"/>
              </a:spcBef>
            </a:pPr>
            <a:r>
              <a:rPr lang="en-US" sz="2000" dirty="0" smtClean="0">
                <a:solidFill>
                  <a:srgbClr val="000000"/>
                </a:solidFill>
              </a:rPr>
              <a:t>301-614-5693</a:t>
            </a:r>
          </a:p>
        </p:txBody>
      </p:sp>
      <p:sp>
        <p:nvSpPr>
          <p:cNvPr id="5124" name="Text Box 8"/>
          <p:cNvSpPr txBox="1">
            <a:spLocks noChangeArrowheads="1"/>
          </p:cNvSpPr>
          <p:nvPr/>
        </p:nvSpPr>
        <p:spPr bwMode="auto">
          <a:xfrm>
            <a:off x="251475" y="174965"/>
            <a:ext cx="8892524" cy="661720"/>
          </a:xfrm>
          <a:prstGeom prst="rect">
            <a:avLst/>
          </a:prstGeom>
          <a:noFill/>
          <a:ln w="9525">
            <a:noFill/>
            <a:miter lim="800000"/>
            <a:headEnd/>
            <a:tailEnd/>
          </a:ln>
        </p:spPr>
        <p:txBody>
          <a:bodyPr wrap="square" lIns="0" tIns="0" rIns="0" bIns="0">
            <a:spAutoFit/>
          </a:bodyPr>
          <a:lstStyle/>
          <a:p>
            <a:pPr algn="ctr">
              <a:spcBef>
                <a:spcPts val="0"/>
              </a:spcBef>
              <a:spcAft>
                <a:spcPts val="600"/>
              </a:spcAft>
            </a:pPr>
            <a:r>
              <a:rPr lang="en-US" dirty="0" smtClean="0"/>
              <a:t>4</a:t>
            </a:r>
            <a:r>
              <a:rPr lang="en-US" baseline="30000" dirty="0" smtClean="0"/>
              <a:t>th</a:t>
            </a:r>
            <a:r>
              <a:rPr lang="en-US" dirty="0" smtClean="0"/>
              <a:t> World Climate Research </a:t>
            </a:r>
            <a:r>
              <a:rPr lang="en-US" dirty="0" err="1" smtClean="0"/>
              <a:t>Programme</a:t>
            </a:r>
            <a:r>
              <a:rPr lang="en-US" dirty="0" smtClean="0"/>
              <a:t> International Conference on </a:t>
            </a:r>
            <a:r>
              <a:rPr lang="en-US" dirty="0" err="1" smtClean="0"/>
              <a:t>Reanalyses</a:t>
            </a:r>
            <a:endParaRPr lang="en-US" dirty="0" smtClean="0"/>
          </a:p>
          <a:p>
            <a:pPr algn="ctr"/>
            <a:r>
              <a:rPr lang="en-US" sz="2000" dirty="0" smtClean="0"/>
              <a:t>Silver Spring, MD, May 9, 2012</a:t>
            </a:r>
            <a:endParaRPr lang="en-US" sz="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0" y="260615"/>
            <a:ext cx="9144000"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rPr>
              <a:t>Outline</a:t>
            </a:r>
          </a:p>
        </p:txBody>
      </p:sp>
      <p:graphicFrame>
        <p:nvGraphicFramePr>
          <p:cNvPr id="1103891" name="Group 19"/>
          <p:cNvGraphicFramePr>
            <a:graphicFrameLocks noGrp="1"/>
          </p:cNvGraphicFramePr>
          <p:nvPr/>
        </p:nvGraphicFramePr>
        <p:xfrm>
          <a:off x="366689" y="1361535"/>
          <a:ext cx="8410622" cy="3968496"/>
        </p:xfrm>
        <a:graphic>
          <a:graphicData uri="http://schemas.openxmlformats.org/drawingml/2006/table">
            <a:tbl>
              <a:tblPr/>
              <a:tblGrid>
                <a:gridCol w="8410622"/>
              </a:tblGrid>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Introduction</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MERRA-Land</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Motivation and data product design</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Validation </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914400" marR="0" lvl="0" indent="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Developments in land surface analysis</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Soil moisture</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Snow</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4" name="AutoShape 17"/>
          <p:cNvSpPr>
            <a:spLocks noChangeArrowheads="1"/>
          </p:cNvSpPr>
          <p:nvPr/>
        </p:nvSpPr>
        <p:spPr bwMode="auto">
          <a:xfrm>
            <a:off x="914400" y="1988826"/>
            <a:ext cx="7315200" cy="1670602"/>
          </a:xfrm>
          <a:prstGeom prst="roundRect">
            <a:avLst>
              <a:gd name="adj" fmla="val 16667"/>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3" name="Text Box 23"/>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i="1" dirty="0" smtClean="0">
                <a:solidFill>
                  <a:schemeClr val="accent2"/>
                </a:solidFill>
                <a:effectLst>
                  <a:outerShdw blurRad="38100" dist="38100" dir="2700000" algn="tl">
                    <a:srgbClr val="C0C0C0"/>
                  </a:outerShdw>
                </a:effectLst>
              </a:rPr>
              <a:t>Motivation for MERRA-Land: Precipitation</a:t>
            </a:r>
            <a:endParaRPr lang="en-US" sz="2400" b="1" i="1" dirty="0">
              <a:solidFill>
                <a:schemeClr val="accent2"/>
              </a:solidFill>
              <a:effectLst>
                <a:outerShdw blurRad="38100" dist="38100" dir="2700000" algn="tl">
                  <a:srgbClr val="C0C0C0"/>
                </a:outerShdw>
              </a:effectLst>
            </a:endParaRPr>
          </a:p>
        </p:txBody>
      </p:sp>
      <p:sp>
        <p:nvSpPr>
          <p:cNvPr id="59" name="Text Box 20"/>
          <p:cNvSpPr txBox="1">
            <a:spLocks noChangeArrowheads="1"/>
          </p:cNvSpPr>
          <p:nvPr/>
        </p:nvSpPr>
        <p:spPr bwMode="auto">
          <a:xfrm>
            <a:off x="1506545" y="5272424"/>
            <a:ext cx="6061019" cy="707886"/>
          </a:xfrm>
          <a:prstGeom prst="rect">
            <a:avLst/>
          </a:prstGeom>
          <a:solidFill>
            <a:srgbClr val="FFFF99"/>
          </a:solidFill>
          <a:ln w="9525">
            <a:solidFill>
              <a:schemeClr val="tx1"/>
            </a:solidFill>
            <a:miter lim="800000"/>
            <a:headEnd/>
            <a:tailEnd/>
          </a:ln>
        </p:spPr>
        <p:txBody>
          <a:bodyPr wrap="square">
            <a:spAutoFit/>
          </a:bodyPr>
          <a:lstStyle/>
          <a:p>
            <a:pPr>
              <a:spcBef>
                <a:spcPct val="25000"/>
              </a:spcBef>
            </a:pPr>
            <a:r>
              <a:rPr lang="en-US" sz="2000" dirty="0" smtClean="0">
                <a:sym typeface="Wingdings" pitchFamily="2" charset="2"/>
              </a:rPr>
              <a:t> </a:t>
            </a:r>
            <a:r>
              <a:rPr lang="en-US" sz="2000" dirty="0" smtClean="0"/>
              <a:t>Correct MERRA precipitation with gauge-based precipitation observations to the extent possible.</a:t>
            </a:r>
          </a:p>
        </p:txBody>
      </p:sp>
      <p:sp>
        <p:nvSpPr>
          <p:cNvPr id="61" name="Text Box 47"/>
          <p:cNvSpPr txBox="1">
            <a:spLocks noChangeArrowheads="1"/>
          </p:cNvSpPr>
          <p:nvPr/>
        </p:nvSpPr>
        <p:spPr bwMode="auto">
          <a:xfrm>
            <a:off x="7049101" y="6474768"/>
            <a:ext cx="1942499" cy="369332"/>
          </a:xfrm>
          <a:prstGeom prst="rect">
            <a:avLst/>
          </a:prstGeom>
          <a:solidFill>
            <a:srgbClr val="DDDDDD"/>
          </a:solidFill>
          <a:ln w="9525">
            <a:solidFill>
              <a:schemeClr val="tx1"/>
            </a:solidFill>
            <a:miter lim="800000"/>
            <a:headEnd/>
            <a:tailEnd/>
          </a:ln>
        </p:spPr>
        <p:txBody>
          <a:bodyPr wrap="square">
            <a:spAutoFit/>
          </a:bodyPr>
          <a:lstStyle/>
          <a:p>
            <a:pPr algn="ctr">
              <a:tabLst>
                <a:tab pos="1376363" algn="l"/>
                <a:tab pos="5948363" algn="l"/>
              </a:tabLst>
            </a:pPr>
            <a:r>
              <a:rPr lang="en-US" sz="900" b="1" dirty="0" err="1" smtClean="0">
                <a:solidFill>
                  <a:srgbClr val="000000"/>
                </a:solidFill>
              </a:rPr>
              <a:t>Reichle</a:t>
            </a:r>
            <a:r>
              <a:rPr lang="en-US" sz="900" b="1" dirty="0" smtClean="0">
                <a:solidFill>
                  <a:srgbClr val="000000"/>
                </a:solidFill>
              </a:rPr>
              <a:t> et al.  J </a:t>
            </a:r>
            <a:r>
              <a:rPr lang="en-US" sz="900" b="1" dirty="0" err="1" smtClean="0">
                <a:solidFill>
                  <a:srgbClr val="000000"/>
                </a:solidFill>
              </a:rPr>
              <a:t>Clim</a:t>
            </a:r>
            <a:r>
              <a:rPr lang="en-US" sz="900" b="1" dirty="0" smtClean="0">
                <a:solidFill>
                  <a:srgbClr val="000000"/>
                </a:solidFill>
              </a:rPr>
              <a:t> (2011)</a:t>
            </a:r>
          </a:p>
          <a:p>
            <a:pPr algn="ctr">
              <a:tabLst>
                <a:tab pos="1376363" algn="l"/>
                <a:tab pos="5948363" algn="l"/>
              </a:tabLst>
            </a:pPr>
            <a:r>
              <a:rPr lang="en-US" sz="900" dirty="0" smtClean="0">
                <a:solidFill>
                  <a:srgbClr val="000000"/>
                </a:solidFill>
              </a:rPr>
              <a:t>doi:10.1175/JCLI-D-10-05033.1</a:t>
            </a:r>
          </a:p>
        </p:txBody>
      </p:sp>
      <p:pic>
        <p:nvPicPr>
          <p:cNvPr id="2" name="Picture 3" descr="L:\publications\submitted\JCLIM_2_Reichle_et_al_MERRA_Special_Issue_2010\figures\precip\Prcp_199408_DIFF_MERRA.jpg"/>
          <p:cNvPicPr>
            <a:picLocks noChangeAspect="1" noChangeArrowheads="1"/>
          </p:cNvPicPr>
          <p:nvPr/>
        </p:nvPicPr>
        <p:blipFill>
          <a:blip r:embed="rId3" cstate="print"/>
          <a:srcRect l="23740" t="26667" r="16116" b="29066"/>
          <a:stretch>
            <a:fillRect/>
          </a:stretch>
        </p:blipFill>
        <p:spPr bwMode="auto">
          <a:xfrm>
            <a:off x="4648200" y="1683241"/>
            <a:ext cx="4495800" cy="2522757"/>
          </a:xfrm>
          <a:prstGeom prst="rect">
            <a:avLst/>
          </a:prstGeom>
          <a:noFill/>
        </p:spPr>
      </p:pic>
      <p:pic>
        <p:nvPicPr>
          <p:cNvPr id="1026" name="Picture 2" descr="L:\publications\submitted\JCLIM_2_Reichle_et_al_MERRA_Special_Issue_2010\figures\precip\Prcp_1981-2008_DIFF_MERRA.jpg"/>
          <p:cNvPicPr>
            <a:picLocks noChangeAspect="1" noChangeArrowheads="1"/>
          </p:cNvPicPr>
          <p:nvPr/>
        </p:nvPicPr>
        <p:blipFill>
          <a:blip r:embed="rId4" cstate="print"/>
          <a:srcRect l="22871" t="27146" r="16571" b="29521"/>
          <a:stretch>
            <a:fillRect/>
          </a:stretch>
        </p:blipFill>
        <p:spPr bwMode="auto">
          <a:xfrm>
            <a:off x="0" y="1683240"/>
            <a:ext cx="4609423" cy="2514600"/>
          </a:xfrm>
          <a:prstGeom prst="rect">
            <a:avLst/>
          </a:prstGeom>
          <a:noFill/>
        </p:spPr>
      </p:pic>
      <p:grpSp>
        <p:nvGrpSpPr>
          <p:cNvPr id="3" name="Group 24"/>
          <p:cNvGrpSpPr>
            <a:grpSpLocks noChangeAspect="1"/>
          </p:cNvGrpSpPr>
          <p:nvPr/>
        </p:nvGrpSpPr>
        <p:grpSpPr>
          <a:xfrm>
            <a:off x="2133600" y="4350240"/>
            <a:ext cx="5105400" cy="450360"/>
            <a:chOff x="-207022" y="1524000"/>
            <a:chExt cx="9808222" cy="990600"/>
          </a:xfrm>
        </p:grpSpPr>
        <p:pic>
          <p:nvPicPr>
            <p:cNvPr id="21" name="Picture 3" descr="E:\publications\submitted\Reichle_et_al_MERRA_Special_Issue_2010\figures\precip\Prcp_1981-2008_DIFF_MERRA.jpg"/>
            <p:cNvPicPr>
              <a:picLocks noChangeAspect="1" noChangeArrowheads="1"/>
            </p:cNvPicPr>
            <p:nvPr/>
          </p:nvPicPr>
          <p:blipFill>
            <a:blip r:embed="rId5" cstate="print"/>
            <a:srcRect l="10165" t="75244" r="6820" b="19363"/>
            <a:stretch>
              <a:fillRect/>
            </a:stretch>
          </p:blipFill>
          <p:spPr bwMode="auto">
            <a:xfrm>
              <a:off x="-207022" y="1524000"/>
              <a:ext cx="9231358" cy="457200"/>
            </a:xfrm>
            <a:prstGeom prst="rect">
              <a:avLst/>
            </a:prstGeom>
            <a:noFill/>
          </p:spPr>
        </p:pic>
        <p:pic>
          <p:nvPicPr>
            <p:cNvPr id="1030" name="Picture 6"/>
            <p:cNvPicPr>
              <a:picLocks noChangeAspect="1" noChangeArrowheads="1"/>
            </p:cNvPicPr>
            <p:nvPr/>
          </p:nvPicPr>
          <p:blipFill>
            <a:blip r:embed="rId6" cstate="print"/>
            <a:srcRect l="3840" t="31664" r="3205" b="14701"/>
            <a:stretch>
              <a:fillRect/>
            </a:stretch>
          </p:blipFill>
          <p:spPr bwMode="auto">
            <a:xfrm>
              <a:off x="566738" y="1987550"/>
              <a:ext cx="9034462" cy="527050"/>
            </a:xfrm>
            <a:prstGeom prst="rect">
              <a:avLst/>
            </a:prstGeom>
            <a:noFill/>
            <a:ln w="9525">
              <a:noFill/>
              <a:miter lim="800000"/>
              <a:headEnd/>
              <a:tailEnd/>
            </a:ln>
            <a:effectLst/>
          </p:spPr>
        </p:pic>
      </p:grpSp>
      <p:sp>
        <p:nvSpPr>
          <p:cNvPr id="15" name="Text Box 20"/>
          <p:cNvSpPr txBox="1">
            <a:spLocks noChangeArrowheads="1"/>
          </p:cNvSpPr>
          <p:nvPr/>
        </p:nvSpPr>
        <p:spPr bwMode="auto">
          <a:xfrm>
            <a:off x="6019799" y="3797730"/>
            <a:ext cx="2667001" cy="400110"/>
          </a:xfrm>
          <a:prstGeom prst="rect">
            <a:avLst/>
          </a:prstGeom>
          <a:solidFill>
            <a:srgbClr val="CCFFCC"/>
          </a:solidFill>
          <a:ln w="9525">
            <a:solidFill>
              <a:schemeClr val="tx1"/>
            </a:solidFill>
            <a:miter lim="800000"/>
            <a:headEnd/>
            <a:tailEnd/>
          </a:ln>
        </p:spPr>
        <p:txBody>
          <a:bodyPr wrap="square">
            <a:spAutoFit/>
          </a:bodyPr>
          <a:lstStyle/>
          <a:p>
            <a:pPr>
              <a:spcBef>
                <a:spcPct val="25000"/>
              </a:spcBef>
            </a:pPr>
            <a:r>
              <a:rPr lang="en-US" sz="2000" dirty="0" smtClean="0"/>
              <a:t>Synoptic-scale errors</a:t>
            </a:r>
          </a:p>
        </p:txBody>
      </p:sp>
      <p:sp>
        <p:nvSpPr>
          <p:cNvPr id="16" name="Text Box 20"/>
          <p:cNvSpPr txBox="1">
            <a:spLocks noChangeArrowheads="1"/>
          </p:cNvSpPr>
          <p:nvPr/>
        </p:nvSpPr>
        <p:spPr bwMode="auto">
          <a:xfrm>
            <a:off x="-1" y="1302240"/>
            <a:ext cx="4609423" cy="400110"/>
          </a:xfrm>
          <a:prstGeom prst="rect">
            <a:avLst/>
          </a:prstGeom>
          <a:noFill/>
          <a:ln w="9525">
            <a:noFill/>
            <a:miter lim="800000"/>
            <a:headEnd/>
            <a:tailEnd/>
          </a:ln>
        </p:spPr>
        <p:txBody>
          <a:bodyPr wrap="square">
            <a:spAutoFit/>
          </a:bodyPr>
          <a:lstStyle/>
          <a:p>
            <a:pPr algn="ctr">
              <a:spcBef>
                <a:spcPct val="25000"/>
              </a:spcBef>
            </a:pPr>
            <a:r>
              <a:rPr lang="en-US" sz="2000" b="1" dirty="0" smtClean="0"/>
              <a:t>1981-2008 </a:t>
            </a:r>
            <a:r>
              <a:rPr lang="en-US" dirty="0" smtClean="0"/>
              <a:t>[mean=-0.03 mm/d]</a:t>
            </a:r>
            <a:endParaRPr lang="en-US" sz="2000" dirty="0" smtClean="0"/>
          </a:p>
        </p:txBody>
      </p:sp>
      <p:sp>
        <p:nvSpPr>
          <p:cNvPr id="18" name="Text Box 20"/>
          <p:cNvSpPr txBox="1">
            <a:spLocks noChangeArrowheads="1"/>
          </p:cNvSpPr>
          <p:nvPr/>
        </p:nvSpPr>
        <p:spPr bwMode="auto">
          <a:xfrm>
            <a:off x="4648200" y="1302240"/>
            <a:ext cx="4495800" cy="400110"/>
          </a:xfrm>
          <a:prstGeom prst="rect">
            <a:avLst/>
          </a:prstGeom>
          <a:noFill/>
          <a:ln w="9525">
            <a:noFill/>
            <a:miter lim="800000"/>
            <a:headEnd/>
            <a:tailEnd/>
          </a:ln>
        </p:spPr>
        <p:txBody>
          <a:bodyPr wrap="square">
            <a:spAutoFit/>
          </a:bodyPr>
          <a:lstStyle/>
          <a:p>
            <a:pPr algn="ctr">
              <a:spcBef>
                <a:spcPct val="25000"/>
              </a:spcBef>
            </a:pPr>
            <a:r>
              <a:rPr lang="en-US" sz="2000" b="1" dirty="0" smtClean="0"/>
              <a:t>Aug 1994 </a:t>
            </a:r>
            <a:r>
              <a:rPr lang="en-US" dirty="0" smtClean="0"/>
              <a:t>[mean=-0.04 mm/d]</a:t>
            </a:r>
            <a:endParaRPr lang="en-US" sz="2000" dirty="0" smtClean="0"/>
          </a:p>
        </p:txBody>
      </p:sp>
      <p:sp>
        <p:nvSpPr>
          <p:cNvPr id="5123" name="Text Box 20"/>
          <p:cNvSpPr txBox="1">
            <a:spLocks noChangeArrowheads="1"/>
          </p:cNvSpPr>
          <p:nvPr/>
        </p:nvSpPr>
        <p:spPr bwMode="auto">
          <a:xfrm>
            <a:off x="1752600" y="3797730"/>
            <a:ext cx="2015365" cy="400110"/>
          </a:xfrm>
          <a:prstGeom prst="rect">
            <a:avLst/>
          </a:prstGeom>
          <a:solidFill>
            <a:srgbClr val="CCFFCC"/>
          </a:solidFill>
          <a:ln w="9525">
            <a:solidFill>
              <a:schemeClr val="tx1"/>
            </a:solidFill>
            <a:miter lim="800000"/>
            <a:headEnd/>
            <a:tailEnd/>
          </a:ln>
        </p:spPr>
        <p:txBody>
          <a:bodyPr wrap="square">
            <a:spAutoFit/>
          </a:bodyPr>
          <a:lstStyle/>
          <a:p>
            <a:pPr>
              <a:spcBef>
                <a:spcPct val="25000"/>
              </a:spcBef>
            </a:pPr>
            <a:r>
              <a:rPr lang="en-US" sz="2000" dirty="0" smtClean="0"/>
              <a:t>Long-term bias</a:t>
            </a:r>
          </a:p>
        </p:txBody>
      </p:sp>
      <p:sp>
        <p:nvSpPr>
          <p:cNvPr id="19" name="Text Box 20"/>
          <p:cNvSpPr txBox="1">
            <a:spLocks noChangeArrowheads="1"/>
          </p:cNvSpPr>
          <p:nvPr/>
        </p:nvSpPr>
        <p:spPr bwMode="auto">
          <a:xfrm>
            <a:off x="0" y="909935"/>
            <a:ext cx="9144000" cy="461665"/>
          </a:xfrm>
          <a:prstGeom prst="rect">
            <a:avLst/>
          </a:prstGeom>
          <a:noFill/>
          <a:ln w="9525">
            <a:noFill/>
            <a:miter lim="800000"/>
            <a:headEnd/>
            <a:tailEnd/>
          </a:ln>
        </p:spPr>
        <p:txBody>
          <a:bodyPr wrap="square">
            <a:spAutoFit/>
          </a:bodyPr>
          <a:lstStyle/>
          <a:p>
            <a:pPr algn="ctr">
              <a:spcBef>
                <a:spcPct val="25000"/>
              </a:spcBef>
            </a:pPr>
            <a:r>
              <a:rPr lang="en-US" sz="2400" b="1" dirty="0" smtClean="0"/>
              <a:t>MERRA – GPCPv2.1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143000" y="4724400"/>
            <a:ext cx="7696200" cy="1676400"/>
          </a:xfrm>
          <a:prstGeom prst="roundRect">
            <a:avLst/>
          </a:prstGeom>
          <a:solidFill>
            <a:srgbClr val="CCFFCC"/>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solidFill>
                <a:schemeClr val="tx1"/>
              </a:solidFill>
              <a:effectLst/>
              <a:latin typeface="Arial" charset="0"/>
            </a:endParaRPr>
          </a:p>
        </p:txBody>
      </p:sp>
      <p:sp>
        <p:nvSpPr>
          <p:cNvPr id="1052675" name="Text Box 3"/>
          <p:cNvSpPr txBox="1">
            <a:spLocks noChangeArrowheads="1"/>
          </p:cNvSpPr>
          <p:nvPr/>
        </p:nvSpPr>
        <p:spPr bwMode="auto">
          <a:xfrm>
            <a:off x="228600" y="71735"/>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MERRA-Land precipitation corrections</a:t>
            </a:r>
            <a:endParaRPr lang="en-US" sz="2400" b="1" dirty="0">
              <a:solidFill>
                <a:srgbClr val="333399"/>
              </a:solidFill>
              <a:cs typeface="Arial" charset="0"/>
            </a:endParaRPr>
          </a:p>
        </p:txBody>
      </p:sp>
      <p:sp>
        <p:nvSpPr>
          <p:cNvPr id="12291" name="Text Box 4"/>
          <p:cNvSpPr txBox="1">
            <a:spLocks noChangeArrowheads="1"/>
          </p:cNvSpPr>
          <p:nvPr/>
        </p:nvSpPr>
        <p:spPr bwMode="auto">
          <a:xfrm>
            <a:off x="1749257" y="838200"/>
            <a:ext cx="2131459" cy="1438855"/>
          </a:xfrm>
          <a:prstGeom prst="rect">
            <a:avLst/>
          </a:prstGeom>
          <a:solidFill>
            <a:srgbClr val="FFFF99"/>
          </a:solidFill>
          <a:ln w="9525">
            <a:noFill/>
            <a:miter lim="800000"/>
            <a:headEnd/>
            <a:tailEnd/>
          </a:ln>
        </p:spPr>
        <p:txBody>
          <a:bodyPr wrap="square">
            <a:spAutoFit/>
          </a:bodyPr>
          <a:lstStyle/>
          <a:p>
            <a:pPr algn="ctr">
              <a:spcAft>
                <a:spcPts val="300"/>
              </a:spcAft>
            </a:pPr>
            <a:r>
              <a:rPr lang="en-US" sz="2000" i="1" dirty="0" smtClean="0">
                <a:solidFill>
                  <a:srgbClr val="000000"/>
                </a:solidFill>
                <a:cs typeface="Arial" charset="0"/>
              </a:rPr>
              <a:t>MERRA</a:t>
            </a:r>
            <a:endParaRPr lang="en-US" sz="2000" dirty="0" smtClean="0">
              <a:solidFill>
                <a:srgbClr val="000000"/>
              </a:solidFill>
              <a:cs typeface="Arial" charset="0"/>
            </a:endParaRPr>
          </a:p>
          <a:p>
            <a:pPr marL="285750" lvl="1" indent="3175">
              <a:spcAft>
                <a:spcPts val="300"/>
              </a:spcAft>
            </a:pPr>
            <a:r>
              <a:rPr lang="en-US" sz="2000" dirty="0" smtClean="0">
                <a:solidFill>
                  <a:srgbClr val="000000"/>
                </a:solidFill>
                <a:cs typeface="Arial" charset="0"/>
              </a:rPr>
              <a:t>Reanalysis</a:t>
            </a:r>
          </a:p>
          <a:p>
            <a:pPr marL="285750" lvl="1" indent="3175">
              <a:spcAft>
                <a:spcPts val="300"/>
              </a:spcAft>
            </a:pPr>
            <a:r>
              <a:rPr lang="en-US" sz="2000" dirty="0" smtClean="0">
                <a:solidFill>
                  <a:srgbClr val="000000"/>
                </a:solidFill>
                <a:cs typeface="Arial" charset="0"/>
              </a:rPr>
              <a:t>Hourly</a:t>
            </a:r>
          </a:p>
          <a:p>
            <a:pPr marL="285750" lvl="1" indent="3175">
              <a:spcAft>
                <a:spcPts val="300"/>
              </a:spcAft>
            </a:pPr>
            <a:r>
              <a:rPr lang="en-US" sz="2000" dirty="0" smtClean="0">
                <a:solidFill>
                  <a:srgbClr val="000000"/>
                </a:solidFill>
                <a:cs typeface="Arial" charset="0"/>
              </a:rPr>
              <a:t>0.5</a:t>
            </a:r>
            <a:r>
              <a:rPr lang="en-US" sz="2000" b="1" dirty="0" smtClean="0">
                <a:solidFill>
                  <a:srgbClr val="000000"/>
                </a:solidFill>
              </a:rPr>
              <a:t>° </a:t>
            </a:r>
            <a:r>
              <a:rPr lang="en-US" sz="2000" dirty="0" smtClean="0">
                <a:solidFill>
                  <a:srgbClr val="000000"/>
                </a:solidFill>
                <a:cs typeface="Arial" charset="0"/>
              </a:rPr>
              <a:t>x 0.67</a:t>
            </a:r>
            <a:r>
              <a:rPr lang="en-US" sz="2000" b="1" dirty="0" smtClean="0">
                <a:solidFill>
                  <a:srgbClr val="000000"/>
                </a:solidFill>
              </a:rPr>
              <a:t>°</a:t>
            </a:r>
            <a:endParaRPr lang="en-US" sz="2000" dirty="0" smtClean="0">
              <a:solidFill>
                <a:srgbClr val="000000"/>
              </a:solidFill>
              <a:cs typeface="Arial" charset="0"/>
            </a:endParaRPr>
          </a:p>
        </p:txBody>
      </p:sp>
      <p:sp>
        <p:nvSpPr>
          <p:cNvPr id="13" name="TextBox 12"/>
          <p:cNvSpPr txBox="1"/>
          <p:nvPr/>
        </p:nvSpPr>
        <p:spPr>
          <a:xfrm>
            <a:off x="4283965" y="4828806"/>
            <a:ext cx="4555235" cy="1495794"/>
          </a:xfrm>
          <a:prstGeom prst="rect">
            <a:avLst/>
          </a:prstGeom>
          <a:noFill/>
        </p:spPr>
        <p:txBody>
          <a:bodyPr wrap="square" rtlCol="0">
            <a:spAutoFit/>
          </a:bodyPr>
          <a:lstStyle/>
          <a:p>
            <a:pPr>
              <a:lnSpc>
                <a:spcPct val="114000"/>
              </a:lnSpc>
            </a:pPr>
            <a:r>
              <a:rPr lang="en-US" sz="2000" b="1" dirty="0" smtClean="0">
                <a:solidFill>
                  <a:srgbClr val="000000"/>
                </a:solidFill>
              </a:rPr>
              <a:t>For </a:t>
            </a:r>
            <a:r>
              <a:rPr lang="en-US" sz="2000" b="1" i="1" u="sng" dirty="0" smtClean="0">
                <a:solidFill>
                  <a:srgbClr val="000000"/>
                </a:solidFill>
              </a:rPr>
              <a:t>each </a:t>
            </a:r>
            <a:r>
              <a:rPr lang="en-US" sz="2000" b="1" u="sng" dirty="0" smtClean="0">
                <a:solidFill>
                  <a:srgbClr val="000000"/>
                </a:solidFill>
              </a:rPr>
              <a:t>day and </a:t>
            </a:r>
            <a:r>
              <a:rPr lang="en-US" sz="2000" b="1" i="1" u="sng" dirty="0" smtClean="0">
                <a:solidFill>
                  <a:srgbClr val="000000"/>
                </a:solidFill>
              </a:rPr>
              <a:t>each 0</a:t>
            </a:r>
            <a:r>
              <a:rPr lang="en-US" sz="2000" b="1" u="sng" dirty="0" smtClean="0">
                <a:solidFill>
                  <a:srgbClr val="000000"/>
                </a:solidFill>
              </a:rPr>
              <a:t>.5° x 0.67° grid cell</a:t>
            </a:r>
            <a:r>
              <a:rPr lang="en-US" sz="2000" b="1" dirty="0" smtClean="0">
                <a:solidFill>
                  <a:srgbClr val="000000"/>
                </a:solidFill>
              </a:rPr>
              <a:t>, the corrected MERRA precipitation (almost) matches CPCU observations.</a:t>
            </a:r>
            <a:endParaRPr lang="en-US" b="1" dirty="0"/>
          </a:p>
        </p:txBody>
      </p:sp>
      <p:sp>
        <p:nvSpPr>
          <p:cNvPr id="10" name="Text Box 4"/>
          <p:cNvSpPr txBox="1">
            <a:spLocks noChangeArrowheads="1"/>
          </p:cNvSpPr>
          <p:nvPr/>
        </p:nvSpPr>
        <p:spPr bwMode="auto">
          <a:xfrm>
            <a:off x="5105400" y="2819400"/>
            <a:ext cx="1943701" cy="1515055"/>
          </a:xfrm>
          <a:prstGeom prst="rect">
            <a:avLst/>
          </a:prstGeom>
          <a:solidFill>
            <a:srgbClr val="FFFF99"/>
          </a:solidFill>
          <a:ln w="9525">
            <a:noFill/>
            <a:miter lim="800000"/>
            <a:headEnd/>
            <a:tailEnd/>
          </a:ln>
        </p:spPr>
        <p:txBody>
          <a:bodyPr wrap="square">
            <a:noAutofit/>
          </a:bodyPr>
          <a:lstStyle/>
          <a:p>
            <a:pPr algn="ctr">
              <a:spcAft>
                <a:spcPts val="300"/>
              </a:spcAft>
            </a:pPr>
            <a:r>
              <a:rPr lang="en-US" sz="2000" i="1" dirty="0" smtClean="0">
                <a:solidFill>
                  <a:srgbClr val="000000"/>
                </a:solidFill>
                <a:cs typeface="Arial" charset="0"/>
              </a:rPr>
              <a:t>CPCU</a:t>
            </a:r>
            <a:endParaRPr lang="en-US" sz="2000" dirty="0" smtClean="0">
              <a:solidFill>
                <a:srgbClr val="000000"/>
              </a:solidFill>
              <a:cs typeface="Arial" charset="0"/>
            </a:endParaRPr>
          </a:p>
          <a:p>
            <a:pPr marL="285750" lvl="1" indent="3175">
              <a:spcAft>
                <a:spcPts val="300"/>
              </a:spcAft>
            </a:pPr>
            <a:r>
              <a:rPr lang="en-US" sz="2000" dirty="0" smtClean="0">
                <a:solidFill>
                  <a:srgbClr val="000000"/>
                </a:solidFill>
                <a:cs typeface="Arial" charset="0"/>
              </a:rPr>
              <a:t>Gauges</a:t>
            </a:r>
          </a:p>
          <a:p>
            <a:pPr marL="285750" lvl="1" indent="3175">
              <a:spcAft>
                <a:spcPts val="300"/>
              </a:spcAft>
            </a:pPr>
            <a:r>
              <a:rPr lang="en-US" sz="2000" dirty="0" smtClean="0">
                <a:solidFill>
                  <a:srgbClr val="000000"/>
                </a:solidFill>
                <a:cs typeface="Arial" charset="0"/>
              </a:rPr>
              <a:t>Daily</a:t>
            </a:r>
          </a:p>
          <a:p>
            <a:pPr marL="285750" lvl="1" indent="3175">
              <a:spcAft>
                <a:spcPts val="300"/>
              </a:spcAft>
            </a:pPr>
            <a:r>
              <a:rPr lang="en-US" sz="2000" dirty="0" smtClean="0">
                <a:solidFill>
                  <a:srgbClr val="000000"/>
                </a:solidFill>
                <a:cs typeface="Arial" charset="0"/>
              </a:rPr>
              <a:t>0.5</a:t>
            </a:r>
            <a:r>
              <a:rPr lang="en-US" sz="2000" dirty="0" smtClean="0">
                <a:solidFill>
                  <a:srgbClr val="000000"/>
                </a:solidFill>
              </a:rPr>
              <a:t>° x </a:t>
            </a:r>
            <a:r>
              <a:rPr lang="en-US" sz="2000" dirty="0" smtClean="0">
                <a:solidFill>
                  <a:srgbClr val="000000"/>
                </a:solidFill>
                <a:cs typeface="Arial" charset="0"/>
              </a:rPr>
              <a:t>0.5</a:t>
            </a:r>
            <a:r>
              <a:rPr lang="en-US" sz="2000" b="1" dirty="0" smtClean="0">
                <a:solidFill>
                  <a:srgbClr val="000000"/>
                </a:solidFill>
              </a:rPr>
              <a:t>°</a:t>
            </a:r>
            <a:endParaRPr lang="en-US" sz="2000" dirty="0" smtClean="0">
              <a:solidFill>
                <a:srgbClr val="000000"/>
              </a:solidFill>
              <a:cs typeface="Arial" charset="0"/>
            </a:endParaRPr>
          </a:p>
          <a:p>
            <a:pPr marL="285750" lvl="1" indent="3175">
              <a:spcAft>
                <a:spcPts val="300"/>
              </a:spcAft>
            </a:pPr>
            <a:endParaRPr lang="en-US" sz="2000" dirty="0" smtClean="0">
              <a:solidFill>
                <a:srgbClr val="000000"/>
              </a:solidFill>
              <a:cs typeface="Arial" charset="0"/>
            </a:endParaRPr>
          </a:p>
        </p:txBody>
      </p:sp>
      <p:sp>
        <p:nvSpPr>
          <p:cNvPr id="15" name="Text Box 4"/>
          <p:cNvSpPr txBox="1">
            <a:spLocks noChangeArrowheads="1"/>
          </p:cNvSpPr>
          <p:nvPr/>
        </p:nvSpPr>
        <p:spPr bwMode="auto">
          <a:xfrm>
            <a:off x="1447800" y="5181600"/>
            <a:ext cx="2743200" cy="746358"/>
          </a:xfrm>
          <a:prstGeom prst="rect">
            <a:avLst/>
          </a:prstGeom>
          <a:solidFill>
            <a:srgbClr val="FFFF99"/>
          </a:solidFill>
          <a:ln w="9525">
            <a:noFill/>
            <a:miter lim="800000"/>
            <a:headEnd/>
            <a:tailEnd/>
          </a:ln>
        </p:spPr>
        <p:txBody>
          <a:bodyPr wrap="square">
            <a:noAutofit/>
          </a:bodyPr>
          <a:lstStyle/>
          <a:p>
            <a:pPr algn="ctr">
              <a:spcAft>
                <a:spcPts val="300"/>
              </a:spcAft>
            </a:pPr>
            <a:r>
              <a:rPr lang="en-US" sz="2000" i="1" dirty="0" smtClean="0">
                <a:solidFill>
                  <a:srgbClr val="000000"/>
                </a:solidFill>
                <a:cs typeface="Arial" charset="0"/>
              </a:rPr>
              <a:t>MERRA + CPCU</a:t>
            </a:r>
            <a:endParaRPr lang="en-US" sz="2000" dirty="0" smtClean="0">
              <a:solidFill>
                <a:srgbClr val="000000"/>
              </a:solidFill>
              <a:cs typeface="Arial" charset="0"/>
            </a:endParaRPr>
          </a:p>
          <a:p>
            <a:pPr marL="0" lvl="1" algn="ctr">
              <a:spcAft>
                <a:spcPts val="300"/>
              </a:spcAft>
            </a:pPr>
            <a:r>
              <a:rPr lang="en-US" sz="2000" i="1" dirty="0" smtClean="0">
                <a:solidFill>
                  <a:srgbClr val="000000"/>
                </a:solidFill>
                <a:cs typeface="Arial" charset="0"/>
              </a:rPr>
              <a:t>(hourly, 0.5</a:t>
            </a:r>
            <a:r>
              <a:rPr lang="en-US" sz="2000" b="1" dirty="0" smtClean="0">
                <a:solidFill>
                  <a:srgbClr val="000000"/>
                </a:solidFill>
              </a:rPr>
              <a:t>°</a:t>
            </a:r>
            <a:r>
              <a:rPr lang="en-US" sz="2000" i="1" dirty="0" smtClean="0">
                <a:solidFill>
                  <a:srgbClr val="000000"/>
                </a:solidFill>
                <a:cs typeface="Arial" charset="0"/>
              </a:rPr>
              <a:t> x 0.67</a:t>
            </a:r>
            <a:r>
              <a:rPr lang="en-US" sz="2000" b="1" dirty="0" smtClean="0">
                <a:solidFill>
                  <a:srgbClr val="000000"/>
                </a:solidFill>
              </a:rPr>
              <a:t>°</a:t>
            </a:r>
            <a:r>
              <a:rPr lang="en-US" sz="2000" i="1" dirty="0" smtClean="0">
                <a:solidFill>
                  <a:srgbClr val="000000"/>
                </a:solidFill>
                <a:cs typeface="Arial" charset="0"/>
              </a:rPr>
              <a:t>)</a:t>
            </a:r>
          </a:p>
        </p:txBody>
      </p:sp>
      <p:sp>
        <p:nvSpPr>
          <p:cNvPr id="18" name="Oval 17"/>
          <p:cNvSpPr/>
          <p:nvPr/>
        </p:nvSpPr>
        <p:spPr bwMode="auto">
          <a:xfrm>
            <a:off x="1143000" y="2894806"/>
            <a:ext cx="3352800" cy="1372394"/>
          </a:xfrm>
          <a:prstGeom prst="ellipse">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9" name="Text Box 4"/>
          <p:cNvSpPr txBox="1">
            <a:spLocks noChangeArrowheads="1"/>
          </p:cNvSpPr>
          <p:nvPr/>
        </p:nvSpPr>
        <p:spPr bwMode="auto">
          <a:xfrm>
            <a:off x="1143000" y="3048000"/>
            <a:ext cx="3352800" cy="1015663"/>
          </a:xfrm>
          <a:prstGeom prst="rect">
            <a:avLst/>
          </a:prstGeom>
          <a:noFill/>
          <a:ln w="9525">
            <a:noFill/>
            <a:miter lim="800000"/>
            <a:headEnd/>
            <a:tailEnd/>
          </a:ln>
        </p:spPr>
        <p:txBody>
          <a:bodyPr wrap="square">
            <a:spAutoFit/>
          </a:bodyPr>
          <a:lstStyle/>
          <a:p>
            <a:pPr algn="ctr">
              <a:spcAft>
                <a:spcPts val="0"/>
              </a:spcAft>
            </a:pPr>
            <a:r>
              <a:rPr lang="en-US" sz="2000" b="1" i="1" dirty="0" smtClean="0">
                <a:solidFill>
                  <a:srgbClr val="000000"/>
                </a:solidFill>
                <a:cs typeface="Arial" charset="0"/>
              </a:rPr>
              <a:t>Rescale MERRA</a:t>
            </a:r>
          </a:p>
          <a:p>
            <a:pPr algn="ctr">
              <a:spcAft>
                <a:spcPts val="0"/>
              </a:spcAft>
            </a:pPr>
            <a:r>
              <a:rPr lang="en-US" sz="2000" i="1" dirty="0" smtClean="0">
                <a:solidFill>
                  <a:srgbClr val="000000"/>
                </a:solidFill>
                <a:cs typeface="Arial" charset="0"/>
              </a:rPr>
              <a:t>separately for each day and 0.5</a:t>
            </a:r>
            <a:r>
              <a:rPr lang="en-US" sz="2000" b="1" dirty="0" smtClean="0">
                <a:solidFill>
                  <a:srgbClr val="000000"/>
                </a:solidFill>
              </a:rPr>
              <a:t>° </a:t>
            </a:r>
            <a:r>
              <a:rPr lang="en-US" sz="2000" i="1" dirty="0" smtClean="0">
                <a:solidFill>
                  <a:srgbClr val="000000"/>
                </a:solidFill>
                <a:cs typeface="Arial" charset="0"/>
              </a:rPr>
              <a:t>x 0.67</a:t>
            </a:r>
            <a:r>
              <a:rPr lang="en-US" sz="2000" b="1" dirty="0" smtClean="0">
                <a:solidFill>
                  <a:srgbClr val="000000"/>
                </a:solidFill>
              </a:rPr>
              <a:t>°</a:t>
            </a:r>
            <a:r>
              <a:rPr lang="en-US" sz="2000" i="1" dirty="0" smtClean="0">
                <a:solidFill>
                  <a:srgbClr val="000000"/>
                </a:solidFill>
                <a:cs typeface="Arial" charset="0"/>
              </a:rPr>
              <a:t> grid cell </a:t>
            </a:r>
            <a:endParaRPr lang="en-US" sz="2000" dirty="0" smtClean="0">
              <a:solidFill>
                <a:srgbClr val="000000"/>
              </a:solidFill>
              <a:cs typeface="Arial" charset="0"/>
            </a:endParaRPr>
          </a:p>
        </p:txBody>
      </p:sp>
      <p:cxnSp>
        <p:nvCxnSpPr>
          <p:cNvPr id="22" name="Straight Arrow Connector 21"/>
          <p:cNvCxnSpPr>
            <a:stCxn id="12291" idx="2"/>
            <a:endCxn id="18" idx="0"/>
          </p:cNvCxnSpPr>
          <p:nvPr/>
        </p:nvCxnSpPr>
        <p:spPr bwMode="auto">
          <a:xfrm>
            <a:off x="2814987" y="2277055"/>
            <a:ext cx="4413" cy="61775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3" name="Straight Arrow Connector 22"/>
          <p:cNvCxnSpPr>
            <a:stCxn id="10" idx="1"/>
            <a:endCxn id="18" idx="6"/>
          </p:cNvCxnSpPr>
          <p:nvPr/>
        </p:nvCxnSpPr>
        <p:spPr bwMode="auto">
          <a:xfrm flipH="1">
            <a:off x="4495800" y="3576928"/>
            <a:ext cx="609600" cy="407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0" name="Straight Arrow Connector 29"/>
          <p:cNvCxnSpPr>
            <a:stCxn id="18" idx="4"/>
            <a:endCxn id="15" idx="0"/>
          </p:cNvCxnSpPr>
          <p:nvPr/>
        </p:nvCxnSpPr>
        <p:spPr bwMode="auto">
          <a:xfrm>
            <a:off x="2819400" y="4267200"/>
            <a:ext cx="0" cy="914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 Box 4"/>
          <p:cNvSpPr txBox="1">
            <a:spLocks noChangeArrowheads="1"/>
          </p:cNvSpPr>
          <p:nvPr/>
        </p:nvSpPr>
        <p:spPr bwMode="auto">
          <a:xfrm>
            <a:off x="6098586" y="953616"/>
            <a:ext cx="2765136" cy="1323439"/>
          </a:xfrm>
          <a:prstGeom prst="rect">
            <a:avLst/>
          </a:prstGeom>
          <a:solidFill>
            <a:schemeClr val="bg1">
              <a:lumMod val="85000"/>
            </a:schemeClr>
          </a:solidFill>
          <a:ln w="9525">
            <a:noFill/>
            <a:miter lim="800000"/>
            <a:headEnd/>
            <a:tailEnd/>
          </a:ln>
        </p:spPr>
        <p:txBody>
          <a:bodyPr wrap="square">
            <a:spAutoFit/>
          </a:bodyPr>
          <a:lstStyle/>
          <a:p>
            <a:pPr>
              <a:spcAft>
                <a:spcPts val="300"/>
              </a:spcAft>
            </a:pPr>
            <a:r>
              <a:rPr lang="en-US" sz="1600" i="0" dirty="0" smtClean="0">
                <a:solidFill>
                  <a:srgbClr val="000000"/>
                </a:solidFill>
                <a:cs typeface="Arial" charset="0"/>
              </a:rPr>
              <a:t>Use gauge-based NOAA CPC Global Unified (CPCU) precipitation b/c of improved  latency and spatial/temporal resolution.</a:t>
            </a:r>
          </a:p>
        </p:txBody>
      </p:sp>
      <p:cxnSp>
        <p:nvCxnSpPr>
          <p:cNvPr id="29" name="Curved Connector 28"/>
          <p:cNvCxnSpPr>
            <a:stCxn id="31" idx="0"/>
            <a:endCxn id="14" idx="2"/>
          </p:cNvCxnSpPr>
          <p:nvPr/>
        </p:nvCxnSpPr>
        <p:spPr bwMode="auto">
          <a:xfrm rot="5400000" flipH="1" flipV="1">
            <a:off x="6518697" y="1856944"/>
            <a:ext cx="542345" cy="1382569"/>
          </a:xfrm>
          <a:prstGeom prst="curvedConnector3">
            <a:avLst>
              <a:gd name="adj1" fmla="val 50000"/>
            </a:avLst>
          </a:prstGeom>
          <a:solidFill>
            <a:schemeClr val="accent1"/>
          </a:solidFill>
          <a:ln w="38100" cap="flat" cmpd="sng" algn="ctr">
            <a:solidFill>
              <a:schemeClr val="bg2"/>
            </a:solidFill>
            <a:prstDash val="solid"/>
            <a:round/>
            <a:headEnd type="none" w="med" len="med"/>
            <a:tailEnd type="triangle" w="med" len="med"/>
          </a:ln>
          <a:effectLst/>
        </p:spPr>
      </p:cxnSp>
      <p:sp>
        <p:nvSpPr>
          <p:cNvPr id="31" name="Rounded Rectangle 30"/>
          <p:cNvSpPr/>
          <p:nvPr/>
        </p:nvSpPr>
        <p:spPr bwMode="auto">
          <a:xfrm>
            <a:off x="5608925" y="2819400"/>
            <a:ext cx="979319" cy="379172"/>
          </a:xfrm>
          <a:prstGeom prst="round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3" name="Text Box 23"/>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i="1" dirty="0" smtClean="0">
                <a:solidFill>
                  <a:schemeClr val="accent2"/>
                </a:solidFill>
                <a:effectLst>
                  <a:outerShdw blurRad="38100" dist="38100" dir="2700000" algn="tl">
                    <a:srgbClr val="C0C0C0"/>
                  </a:outerShdw>
                </a:effectLst>
              </a:rPr>
              <a:t>MERRA precipitation and radiation forcing</a:t>
            </a:r>
            <a:endParaRPr lang="en-US" sz="2400" b="1" i="1" dirty="0">
              <a:solidFill>
                <a:schemeClr val="accent2"/>
              </a:solidFill>
              <a:effectLst>
                <a:outerShdw blurRad="38100" dist="38100" dir="2700000" algn="tl">
                  <a:srgbClr val="C0C0C0"/>
                </a:outerShdw>
              </a:effectLst>
            </a:endParaRPr>
          </a:p>
        </p:txBody>
      </p:sp>
      <p:grpSp>
        <p:nvGrpSpPr>
          <p:cNvPr id="2" name="Group 44"/>
          <p:cNvGrpSpPr>
            <a:grpSpLocks noChangeAspect="1"/>
          </p:cNvGrpSpPr>
          <p:nvPr/>
        </p:nvGrpSpPr>
        <p:grpSpPr>
          <a:xfrm>
            <a:off x="2248985" y="914400"/>
            <a:ext cx="6666415" cy="4158215"/>
            <a:chOff x="76201" y="685800"/>
            <a:chExt cx="5714998" cy="3564763"/>
          </a:xfrm>
        </p:grpSpPr>
        <p:pic>
          <p:nvPicPr>
            <p:cNvPr id="1028" name="Picture 4" descr="E:\publications\submitted\Reichle_et_al_MERRA_Special_Issue_2010\figures\precip\Prcp_SWdown_diurnalcycle.jpg"/>
            <p:cNvPicPr>
              <a:picLocks noChangeAspect="1" noChangeArrowheads="1"/>
            </p:cNvPicPr>
            <p:nvPr/>
          </p:nvPicPr>
          <p:blipFill>
            <a:blip r:embed="rId3" cstate="print"/>
            <a:srcRect l="9594" t="4914" r="3598" b="56299"/>
            <a:stretch>
              <a:fillRect/>
            </a:stretch>
          </p:blipFill>
          <p:spPr bwMode="auto">
            <a:xfrm>
              <a:off x="485183" y="685800"/>
              <a:ext cx="4934092" cy="1652416"/>
            </a:xfrm>
            <a:prstGeom prst="rect">
              <a:avLst/>
            </a:prstGeom>
            <a:noFill/>
          </p:spPr>
        </p:pic>
        <p:pic>
          <p:nvPicPr>
            <p:cNvPr id="1033" name="Picture 9"/>
            <p:cNvPicPr>
              <a:picLocks noChangeAspect="1" noChangeArrowheads="1"/>
            </p:cNvPicPr>
            <p:nvPr/>
          </p:nvPicPr>
          <p:blipFill>
            <a:blip r:embed="rId4" cstate="print"/>
            <a:srcRect/>
            <a:stretch>
              <a:fillRect/>
            </a:stretch>
          </p:blipFill>
          <p:spPr bwMode="auto">
            <a:xfrm>
              <a:off x="1538408" y="887802"/>
              <a:ext cx="1399232" cy="430833"/>
            </a:xfrm>
            <a:prstGeom prst="rect">
              <a:avLst/>
            </a:prstGeom>
            <a:noFill/>
            <a:ln w="9525">
              <a:noFill/>
              <a:miter lim="800000"/>
              <a:headEnd/>
              <a:tailEnd/>
            </a:ln>
            <a:effectLst/>
          </p:spPr>
        </p:pic>
        <p:pic>
          <p:nvPicPr>
            <p:cNvPr id="36" name="Picture 4" descr="E:\publications\submitted\Reichle_et_al_MERRA_Special_Issue_2010\figures\precip\Prcp_SWdown_diurnalcycle.jpg"/>
            <p:cNvPicPr>
              <a:picLocks noChangeAspect="1" noChangeArrowheads="1"/>
            </p:cNvPicPr>
            <p:nvPr/>
          </p:nvPicPr>
          <p:blipFill>
            <a:blip r:embed="rId3" cstate="print"/>
            <a:srcRect l="9594" t="53962" r="3598"/>
            <a:stretch>
              <a:fillRect/>
            </a:stretch>
          </p:blipFill>
          <p:spPr bwMode="auto">
            <a:xfrm>
              <a:off x="485183" y="2289242"/>
              <a:ext cx="4934058" cy="1961321"/>
            </a:xfrm>
            <a:prstGeom prst="rect">
              <a:avLst/>
            </a:prstGeom>
            <a:noFill/>
          </p:spPr>
        </p:pic>
        <p:pic>
          <p:nvPicPr>
            <p:cNvPr id="38" name="Picture 10"/>
            <p:cNvPicPr>
              <a:picLocks noChangeAspect="1" noChangeArrowheads="1"/>
            </p:cNvPicPr>
            <p:nvPr/>
          </p:nvPicPr>
          <p:blipFill>
            <a:blip r:embed="rId5" cstate="print"/>
            <a:srcRect l="7116" t="60282" r="7487" b="6228"/>
            <a:stretch>
              <a:fillRect/>
            </a:stretch>
          </p:blipFill>
          <p:spPr bwMode="auto">
            <a:xfrm>
              <a:off x="1943495" y="2468182"/>
              <a:ext cx="1620347" cy="264729"/>
            </a:xfrm>
            <a:prstGeom prst="rect">
              <a:avLst/>
            </a:prstGeom>
            <a:noFill/>
            <a:ln w="9525">
              <a:noFill/>
              <a:miter lim="800000"/>
              <a:headEnd/>
              <a:tailEnd/>
            </a:ln>
            <a:effectLst/>
          </p:spPr>
        </p:pic>
        <p:pic>
          <p:nvPicPr>
            <p:cNvPr id="1035" name="Picture 11"/>
            <p:cNvPicPr>
              <a:picLocks noChangeAspect="1" noChangeArrowheads="1"/>
            </p:cNvPicPr>
            <p:nvPr/>
          </p:nvPicPr>
          <p:blipFill>
            <a:blip r:embed="rId6" cstate="print"/>
            <a:srcRect/>
            <a:stretch>
              <a:fillRect/>
            </a:stretch>
          </p:blipFill>
          <p:spPr bwMode="auto">
            <a:xfrm rot="16200000">
              <a:off x="-916262" y="1939881"/>
              <a:ext cx="2413641" cy="428716"/>
            </a:xfrm>
            <a:prstGeom prst="rect">
              <a:avLst/>
            </a:prstGeom>
            <a:noFill/>
            <a:ln w="9525">
              <a:noFill/>
              <a:miter lim="800000"/>
              <a:headEnd/>
              <a:tailEnd/>
            </a:ln>
            <a:effectLst/>
          </p:spPr>
        </p:pic>
        <p:pic>
          <p:nvPicPr>
            <p:cNvPr id="1036" name="Picture 12"/>
            <p:cNvPicPr>
              <a:picLocks noChangeAspect="1" noChangeArrowheads="1"/>
            </p:cNvPicPr>
            <p:nvPr/>
          </p:nvPicPr>
          <p:blipFill>
            <a:blip r:embed="rId7" cstate="print"/>
            <a:srcRect t="27492"/>
            <a:stretch>
              <a:fillRect/>
            </a:stretch>
          </p:blipFill>
          <p:spPr bwMode="auto">
            <a:xfrm rot="16200000">
              <a:off x="4381835" y="1933130"/>
              <a:ext cx="2413641" cy="405087"/>
            </a:xfrm>
            <a:prstGeom prst="rect">
              <a:avLst/>
            </a:prstGeom>
            <a:noFill/>
            <a:ln w="9525">
              <a:noFill/>
              <a:miter lim="800000"/>
              <a:headEnd/>
              <a:tailEnd/>
            </a:ln>
            <a:effectLst/>
          </p:spPr>
        </p:pic>
      </p:grpSp>
      <p:sp>
        <p:nvSpPr>
          <p:cNvPr id="59" name="Text Box 20"/>
          <p:cNvSpPr txBox="1">
            <a:spLocks noChangeArrowheads="1"/>
          </p:cNvSpPr>
          <p:nvPr/>
        </p:nvSpPr>
        <p:spPr bwMode="auto">
          <a:xfrm>
            <a:off x="75890" y="4495800"/>
            <a:ext cx="2172299" cy="2015936"/>
          </a:xfrm>
          <a:prstGeom prst="rect">
            <a:avLst/>
          </a:prstGeom>
          <a:solidFill>
            <a:srgbClr val="FFFF99"/>
          </a:solidFill>
          <a:ln w="9525">
            <a:solidFill>
              <a:schemeClr val="tx1"/>
            </a:solidFill>
            <a:miter lim="800000"/>
            <a:headEnd/>
            <a:tailEnd/>
          </a:ln>
        </p:spPr>
        <p:txBody>
          <a:bodyPr wrap="square">
            <a:spAutoFit/>
          </a:bodyPr>
          <a:lstStyle/>
          <a:p>
            <a:pPr>
              <a:spcBef>
                <a:spcPct val="25000"/>
              </a:spcBef>
            </a:pPr>
            <a:r>
              <a:rPr lang="en-US" sz="2000" b="1" dirty="0" smtClean="0"/>
              <a:t>Too much canopy evaporation </a:t>
            </a:r>
          </a:p>
          <a:p>
            <a:pPr>
              <a:spcBef>
                <a:spcPct val="25000"/>
              </a:spcBef>
            </a:pPr>
            <a:r>
              <a:rPr lang="en-US" sz="2000" b="1" dirty="0" smtClean="0">
                <a:sym typeface="Wingdings" pitchFamily="2" charset="2"/>
              </a:rPr>
              <a:t> not enough water reaches the soil!</a:t>
            </a:r>
            <a:endParaRPr lang="en-US" sz="2000" dirty="0" smtClean="0"/>
          </a:p>
        </p:txBody>
      </p:sp>
      <p:sp>
        <p:nvSpPr>
          <p:cNvPr id="5123" name="Text Box 20"/>
          <p:cNvSpPr txBox="1">
            <a:spLocks noChangeArrowheads="1"/>
          </p:cNvSpPr>
          <p:nvPr/>
        </p:nvSpPr>
        <p:spPr bwMode="auto">
          <a:xfrm>
            <a:off x="75890" y="762000"/>
            <a:ext cx="2173092" cy="3093154"/>
          </a:xfrm>
          <a:prstGeom prst="rect">
            <a:avLst/>
          </a:prstGeom>
          <a:solidFill>
            <a:srgbClr val="CCFFCC"/>
          </a:solidFill>
          <a:ln w="9525">
            <a:solidFill>
              <a:schemeClr val="tx1"/>
            </a:solidFill>
            <a:miter lim="800000"/>
            <a:headEnd/>
            <a:tailEnd/>
          </a:ln>
        </p:spPr>
        <p:txBody>
          <a:bodyPr wrap="square">
            <a:spAutoFit/>
          </a:bodyPr>
          <a:lstStyle/>
          <a:p>
            <a:pPr>
              <a:spcBef>
                <a:spcPct val="25000"/>
              </a:spcBef>
            </a:pPr>
            <a:r>
              <a:rPr lang="en-US" sz="2000" dirty="0" smtClean="0"/>
              <a:t>MERRA </a:t>
            </a:r>
            <a:r>
              <a:rPr lang="en-US" sz="2000" dirty="0" err="1" smtClean="0"/>
              <a:t>precip</a:t>
            </a:r>
            <a:r>
              <a:rPr lang="en-US" sz="2000" dirty="0" smtClean="0"/>
              <a:t>. has short-term errors in </a:t>
            </a:r>
          </a:p>
          <a:p>
            <a:pPr marL="457200" indent="-457200">
              <a:spcBef>
                <a:spcPct val="25000"/>
              </a:spcBef>
              <a:buFont typeface="+mj-lt"/>
              <a:buAutoNum type="arabicPeriod"/>
            </a:pPr>
            <a:r>
              <a:rPr lang="en-US" sz="2000" dirty="0" smtClean="0"/>
              <a:t>intensity, </a:t>
            </a:r>
          </a:p>
          <a:p>
            <a:pPr marL="457200" indent="-457200">
              <a:spcBef>
                <a:spcPct val="25000"/>
              </a:spcBef>
              <a:buFont typeface="+mj-lt"/>
              <a:buAutoNum type="arabicPeriod"/>
            </a:pPr>
            <a:r>
              <a:rPr lang="en-US" sz="2000" dirty="0" smtClean="0"/>
              <a:t>timing, and</a:t>
            </a:r>
          </a:p>
          <a:p>
            <a:pPr marL="457200" indent="-457200">
              <a:spcBef>
                <a:spcPct val="25000"/>
              </a:spcBef>
              <a:buFont typeface="+mj-lt"/>
              <a:buAutoNum type="arabicPeriod"/>
            </a:pPr>
            <a:r>
              <a:rPr lang="en-US" sz="2000" dirty="0" smtClean="0"/>
              <a:t>consistency with SW radiation forcing.</a:t>
            </a:r>
          </a:p>
        </p:txBody>
      </p:sp>
      <p:sp>
        <p:nvSpPr>
          <p:cNvPr id="23" name="Text Box 20"/>
          <p:cNvSpPr txBox="1">
            <a:spLocks noChangeArrowheads="1"/>
          </p:cNvSpPr>
          <p:nvPr/>
        </p:nvSpPr>
        <p:spPr bwMode="auto">
          <a:xfrm>
            <a:off x="2971800" y="5159514"/>
            <a:ext cx="6019800" cy="707886"/>
          </a:xfrm>
          <a:prstGeom prst="rect">
            <a:avLst/>
          </a:prstGeom>
          <a:solidFill>
            <a:srgbClr val="FFFF99"/>
          </a:solidFill>
          <a:ln w="9525">
            <a:solidFill>
              <a:schemeClr val="tx1"/>
            </a:solidFill>
            <a:miter lim="800000"/>
            <a:headEnd/>
            <a:tailEnd/>
          </a:ln>
        </p:spPr>
        <p:txBody>
          <a:bodyPr wrap="square">
            <a:spAutoFit/>
          </a:bodyPr>
          <a:lstStyle/>
          <a:p>
            <a:pPr>
              <a:spcBef>
                <a:spcPts val="0"/>
              </a:spcBef>
            </a:pPr>
            <a:r>
              <a:rPr lang="en-US" sz="2000" b="1" dirty="0" smtClean="0"/>
              <a:t>Additional fix:</a:t>
            </a:r>
          </a:p>
          <a:p>
            <a:pPr>
              <a:spcBef>
                <a:spcPts val="0"/>
              </a:spcBef>
            </a:pPr>
            <a:r>
              <a:rPr lang="en-US" sz="2000" dirty="0" smtClean="0"/>
              <a:t>Change Catchment model interception parameters.</a:t>
            </a:r>
          </a:p>
        </p:txBody>
      </p:sp>
      <p:sp>
        <p:nvSpPr>
          <p:cNvPr id="34" name="TextBox 33"/>
          <p:cNvSpPr txBox="1"/>
          <p:nvPr/>
        </p:nvSpPr>
        <p:spPr>
          <a:xfrm>
            <a:off x="3200400" y="838200"/>
            <a:ext cx="2438400" cy="369332"/>
          </a:xfrm>
          <a:prstGeom prst="rect">
            <a:avLst/>
          </a:prstGeom>
          <a:solidFill>
            <a:schemeClr val="bg1"/>
          </a:solidFill>
          <a:ln w="28575">
            <a:solidFill>
              <a:srgbClr val="800000"/>
            </a:solidFill>
          </a:ln>
        </p:spPr>
        <p:txBody>
          <a:bodyPr wrap="square" rtlCol="0">
            <a:spAutoFit/>
          </a:bodyPr>
          <a:lstStyle/>
          <a:p>
            <a:r>
              <a:rPr lang="en-US" dirty="0" smtClean="0">
                <a:solidFill>
                  <a:srgbClr val="800000"/>
                </a:solidFill>
              </a:rPr>
              <a:t>Near Gainesville, FL</a:t>
            </a:r>
            <a:endParaRPr lang="en-US" dirty="0">
              <a:solidFill>
                <a:srgbClr val="800000"/>
              </a:solidFill>
            </a:endParaRPr>
          </a:p>
        </p:txBody>
      </p:sp>
      <p:cxnSp>
        <p:nvCxnSpPr>
          <p:cNvPr id="41" name="Straight Arrow Connector 40"/>
          <p:cNvCxnSpPr>
            <a:stCxn id="5123" idx="2"/>
            <a:endCxn id="59" idx="0"/>
          </p:cNvCxnSpPr>
          <p:nvPr/>
        </p:nvCxnSpPr>
        <p:spPr bwMode="auto">
          <a:xfrm rot="5400000">
            <a:off x="841915" y="4175279"/>
            <a:ext cx="640646" cy="39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4" name="Straight Arrow Connector 43"/>
          <p:cNvCxnSpPr>
            <a:stCxn id="59" idx="3"/>
            <a:endCxn id="23" idx="1"/>
          </p:cNvCxnSpPr>
          <p:nvPr/>
        </p:nvCxnSpPr>
        <p:spPr bwMode="auto">
          <a:xfrm>
            <a:off x="2248189" y="5503768"/>
            <a:ext cx="723611" cy="968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3459041" y="2818605"/>
            <a:ext cx="2322706" cy="1829594"/>
            <a:chOff x="4568824" y="2513806"/>
            <a:chExt cx="2898776" cy="1829594"/>
          </a:xfrm>
        </p:grpSpPr>
        <p:cxnSp>
          <p:nvCxnSpPr>
            <p:cNvPr id="21" name="Straight Arrow Connector 20"/>
            <p:cNvCxnSpPr/>
            <p:nvPr/>
          </p:nvCxnSpPr>
          <p:spPr bwMode="auto">
            <a:xfrm rot="5400000">
              <a:off x="4265612" y="2818606"/>
              <a:ext cx="6096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5400000">
              <a:off x="7160418" y="2817812"/>
              <a:ext cx="6096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rot="5400000">
              <a:off x="7162006" y="4037806"/>
              <a:ext cx="6096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rot="5400000">
              <a:off x="4264818" y="4037806"/>
              <a:ext cx="6096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aphicFrame>
        <p:nvGraphicFramePr>
          <p:cNvPr id="14" name="Table 13"/>
          <p:cNvGraphicFramePr>
            <a:graphicFrameLocks noGrp="1"/>
          </p:cNvGraphicFramePr>
          <p:nvPr/>
        </p:nvGraphicFramePr>
        <p:xfrm>
          <a:off x="381000" y="1219200"/>
          <a:ext cx="6380067" cy="5347114"/>
        </p:xfrm>
        <a:graphic>
          <a:graphicData uri="http://schemas.openxmlformats.org/drawingml/2006/table">
            <a:tbl>
              <a:tblPr firstRow="1" bandRow="1">
                <a:tableStyleId>{C4B1156A-380E-4F78-BDF5-A606A8083BF9}</a:tableStyleId>
              </a:tblPr>
              <a:tblGrid>
                <a:gridCol w="1829113"/>
                <a:gridCol w="345642"/>
                <a:gridCol w="1843424"/>
                <a:gridCol w="403249"/>
                <a:gridCol w="1958639"/>
              </a:tblGrid>
              <a:tr h="664885">
                <a:tc>
                  <a:txBody>
                    <a:bodyPr/>
                    <a:lstStyle/>
                    <a:p>
                      <a:r>
                        <a:rPr lang="en-US" sz="2000" b="0" i="1" dirty="0" smtClean="0">
                          <a:solidFill>
                            <a:srgbClr val="4D4D4D"/>
                          </a:solidFill>
                        </a:rPr>
                        <a:t>Precipitation</a:t>
                      </a:r>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FF"/>
                    </a:solidFill>
                  </a:tcPr>
                </a:tc>
                <a:tc>
                  <a:txBody>
                    <a:bodyPr/>
                    <a:lstStyle/>
                    <a:p>
                      <a:endParaRPr lang="en-US" sz="20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smtClean="0"/>
                        <a:t>MERRA</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gn="ct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0000"/>
                          </a:solidFill>
                        </a:rPr>
                        <a:t>MERRA + CPCU</a:t>
                      </a:r>
                      <a:endParaRPr lang="en-US" sz="20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r>
              <a:tr h="948570">
                <a:tc>
                  <a:txBody>
                    <a:bodyPr/>
                    <a:lstStyle/>
                    <a:p>
                      <a:r>
                        <a:rPr lang="en-US" sz="2000" b="0" i="1" dirty="0" smtClean="0">
                          <a:solidFill>
                            <a:srgbClr val="4D4D4D"/>
                          </a:solidFill>
                        </a:rPr>
                        <a:t>Surface </a:t>
                      </a:r>
                      <a:r>
                        <a:rPr lang="en-US" sz="2000" b="0" i="1" dirty="0" err="1" smtClean="0">
                          <a:solidFill>
                            <a:srgbClr val="4D4D4D"/>
                          </a:solidFill>
                        </a:rPr>
                        <a:t>Tair</a:t>
                      </a:r>
                      <a:r>
                        <a:rPr lang="en-US" sz="2000" b="0" i="1" dirty="0" smtClean="0">
                          <a:solidFill>
                            <a:srgbClr val="4D4D4D"/>
                          </a:solidFill>
                        </a:rPr>
                        <a:t>, </a:t>
                      </a:r>
                      <a:r>
                        <a:rPr lang="en-US" sz="2000" b="0" i="1" dirty="0" err="1" smtClean="0">
                          <a:solidFill>
                            <a:srgbClr val="4D4D4D"/>
                          </a:solidFill>
                        </a:rPr>
                        <a:t>Qair</a:t>
                      </a:r>
                      <a:r>
                        <a:rPr lang="en-US" sz="2000" b="0" i="1" dirty="0" smtClean="0">
                          <a:solidFill>
                            <a:srgbClr val="4D4D4D"/>
                          </a:solidFill>
                        </a:rPr>
                        <a:t>, SW, LW,</a:t>
                      </a:r>
                      <a:r>
                        <a:rPr lang="en-US" sz="2000" b="0" i="1" baseline="0" dirty="0" smtClean="0">
                          <a:solidFill>
                            <a:srgbClr val="4D4D4D"/>
                          </a:solidFill>
                        </a:rPr>
                        <a:t> etc.</a:t>
                      </a:r>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99"/>
                    </a:solidFill>
                  </a:tcPr>
                </a:tc>
                <a:tc>
                  <a:txBody>
                    <a:bodyPr/>
                    <a:lstStyle/>
                    <a:p>
                      <a:endParaRPr lang="en-US" sz="20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smtClean="0"/>
                        <a:t>MERRA</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smtClean="0"/>
                        <a:t>MERRA</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536147">
                <a:tc>
                  <a:txBody>
                    <a:bodyPr/>
                    <a:lstStyle/>
                    <a:p>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64885">
                <a:tc>
                  <a:txBody>
                    <a:bodyPr/>
                    <a:lstStyle/>
                    <a:p>
                      <a:r>
                        <a:rPr lang="en-US" sz="2000" b="0" i="1" dirty="0" smtClean="0">
                          <a:solidFill>
                            <a:srgbClr val="4D4D4D"/>
                          </a:solidFill>
                        </a:rPr>
                        <a:t>Catchment</a:t>
                      </a:r>
                      <a:r>
                        <a:rPr lang="en-US" sz="2000" b="0" i="1" baseline="0" dirty="0" smtClean="0">
                          <a:solidFill>
                            <a:srgbClr val="4D4D4D"/>
                          </a:solidFill>
                        </a:rPr>
                        <a:t> model version</a:t>
                      </a:r>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endParaRPr lang="en-US" sz="20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smtClean="0"/>
                        <a:t>MERRA</a:t>
                      </a:r>
                    </a:p>
                    <a:p>
                      <a:pPr algn="ctr"/>
                      <a:r>
                        <a:rPr lang="en-US" sz="2000" b="0" dirty="0" smtClean="0"/>
                        <a:t>(v5.2.0)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smtClean="0">
                          <a:solidFill>
                            <a:srgbClr val="FF0000"/>
                          </a:solidFill>
                        </a:rPr>
                        <a:t>“Fortuna”</a:t>
                      </a:r>
                    </a:p>
                    <a:p>
                      <a:pPr algn="ctr"/>
                      <a:r>
                        <a:rPr lang="en-US" sz="2000" b="1" dirty="0" smtClean="0">
                          <a:solidFill>
                            <a:srgbClr val="FF0000"/>
                          </a:solidFill>
                        </a:rPr>
                        <a:t>(v5.7.2)</a:t>
                      </a:r>
                      <a:endParaRPr lang="en-US" sz="20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r>
              <a:tr h="536147">
                <a:tc>
                  <a:txBody>
                    <a:bodyPr/>
                    <a:lstStyle/>
                    <a:p>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21365">
                <a:tc>
                  <a:txBody>
                    <a:bodyPr/>
                    <a:lstStyle/>
                    <a:p>
                      <a:r>
                        <a:rPr lang="en-US" sz="2000" b="0" i="1" dirty="0" smtClean="0">
                          <a:solidFill>
                            <a:srgbClr val="4D4D4D"/>
                          </a:solidFill>
                        </a:rPr>
                        <a:t>Data product</a:t>
                      </a:r>
                      <a:endParaRPr lang="en-US" sz="2000" b="0" i="1" dirty="0">
                        <a:solidFill>
                          <a:srgbClr val="4D4D4D"/>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90000"/>
                      </a:schemeClr>
                    </a:solidFill>
                  </a:tcPr>
                </a:tc>
                <a:tc>
                  <a:txBody>
                    <a:bodyPr/>
                    <a:lstStyle/>
                    <a:p>
                      <a:endParaRPr lang="en-US" sz="2000" b="0"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1050" b="0" dirty="0" smtClean="0"/>
                    </a:p>
                    <a:p>
                      <a:pPr marL="0" marR="0" indent="0" algn="ctr" defTabSz="914400" rtl="0" eaLnBrk="1" fontAlgn="auto" latinLnBrk="0" hangingPunct="1">
                        <a:lnSpc>
                          <a:spcPct val="100000"/>
                        </a:lnSpc>
                        <a:spcBef>
                          <a:spcPts val="0"/>
                        </a:spcBef>
                        <a:spcAft>
                          <a:spcPts val="600"/>
                        </a:spcAft>
                        <a:buClrTx/>
                        <a:buSzTx/>
                        <a:buFontTx/>
                        <a:buNone/>
                        <a:tabLst/>
                        <a:defRPr/>
                      </a:pPr>
                      <a:r>
                        <a:rPr lang="en-US" sz="2000" b="1" dirty="0" smtClean="0"/>
                        <a:t>MERRA “replay”</a:t>
                      </a:r>
                    </a:p>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smtClean="0"/>
                        <a:t> </a:t>
                      </a:r>
                      <a:r>
                        <a:rPr lang="en-US" sz="1800" i="1" dirty="0" smtClean="0"/>
                        <a:t>[Close to MERRA but not perfect.]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1" dirty="0" smtClean="0"/>
                        <a:t>MERRA-Land</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r>
            </a:tbl>
          </a:graphicData>
        </a:graphic>
      </p:graphicFrame>
      <p:sp>
        <p:nvSpPr>
          <p:cNvPr id="1052675" name="Text Box 3"/>
          <p:cNvSpPr txBox="1">
            <a:spLocks noChangeArrowheads="1"/>
          </p:cNvSpPr>
          <p:nvPr/>
        </p:nvSpPr>
        <p:spPr bwMode="auto">
          <a:xfrm>
            <a:off x="228600" y="71735"/>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Land-only (“off-line”) replay</a:t>
            </a:r>
            <a:endParaRPr lang="en-US" sz="2400" b="1" dirty="0">
              <a:solidFill>
                <a:srgbClr val="333399"/>
              </a:solidFill>
              <a:cs typeface="Arial" charset="0"/>
            </a:endParaRPr>
          </a:p>
        </p:txBody>
      </p:sp>
      <p:sp>
        <p:nvSpPr>
          <p:cNvPr id="9" name="TextBox 8"/>
          <p:cNvSpPr txBox="1"/>
          <p:nvPr/>
        </p:nvSpPr>
        <p:spPr>
          <a:xfrm>
            <a:off x="7136267" y="1009506"/>
            <a:ext cx="1756258" cy="1200329"/>
          </a:xfrm>
          <a:prstGeom prst="rect">
            <a:avLst/>
          </a:prstGeom>
          <a:solidFill>
            <a:srgbClr val="FF6600">
              <a:alpha val="14902"/>
            </a:srgbClr>
          </a:solidFill>
          <a:ln w="28575">
            <a:solidFill>
              <a:srgbClr val="FF0000"/>
            </a:solidFill>
          </a:ln>
        </p:spPr>
        <p:txBody>
          <a:bodyPr wrap="square" rtlCol="0">
            <a:spAutoFit/>
          </a:bodyPr>
          <a:lstStyle/>
          <a:p>
            <a:pPr algn="ctr"/>
            <a:r>
              <a:rPr lang="en-US" sz="2400" b="1" dirty="0" smtClean="0">
                <a:solidFill>
                  <a:srgbClr val="FF0000"/>
                </a:solidFill>
              </a:rPr>
              <a:t>Gauge-based estimates</a:t>
            </a:r>
            <a:endParaRPr lang="en-US" sz="2400" b="1" dirty="0">
              <a:solidFill>
                <a:srgbClr val="FF0000"/>
              </a:solidFill>
            </a:endParaRPr>
          </a:p>
        </p:txBody>
      </p:sp>
      <p:sp>
        <p:nvSpPr>
          <p:cNvPr id="10" name="TextBox 9"/>
          <p:cNvSpPr txBox="1"/>
          <p:nvPr/>
        </p:nvSpPr>
        <p:spPr>
          <a:xfrm>
            <a:off x="7136268" y="2968144"/>
            <a:ext cx="1756258" cy="1569660"/>
          </a:xfrm>
          <a:prstGeom prst="rect">
            <a:avLst/>
          </a:prstGeom>
          <a:solidFill>
            <a:srgbClr val="FF6600">
              <a:alpha val="14902"/>
            </a:srgbClr>
          </a:solidFill>
          <a:ln w="28575">
            <a:solidFill>
              <a:srgbClr val="FF0000"/>
            </a:solidFill>
          </a:ln>
        </p:spPr>
        <p:txBody>
          <a:bodyPr wrap="square" rtlCol="0">
            <a:spAutoFit/>
          </a:bodyPr>
          <a:lstStyle/>
          <a:p>
            <a:pPr algn="ctr"/>
            <a:r>
              <a:rPr lang="en-US" sz="2400" b="1" dirty="0" smtClean="0">
                <a:solidFill>
                  <a:srgbClr val="FF0000"/>
                </a:solidFill>
              </a:rPr>
              <a:t>Latest GEOS-5 model version</a:t>
            </a:r>
            <a:endParaRPr lang="en-US" sz="2400" b="1" dirty="0">
              <a:solidFill>
                <a:srgbClr val="FF0000"/>
              </a:solidFill>
            </a:endParaRPr>
          </a:p>
        </p:txBody>
      </p:sp>
      <p:cxnSp>
        <p:nvCxnSpPr>
          <p:cNvPr id="11" name="Straight Arrow Connector 10"/>
          <p:cNvCxnSpPr>
            <a:stCxn id="9" idx="1"/>
          </p:cNvCxnSpPr>
          <p:nvPr/>
        </p:nvCxnSpPr>
        <p:spPr bwMode="auto">
          <a:xfrm flipH="1">
            <a:off x="6761067" y="1609671"/>
            <a:ext cx="37520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a:stCxn id="10" idx="1"/>
          </p:cNvCxnSpPr>
          <p:nvPr/>
        </p:nvCxnSpPr>
        <p:spPr bwMode="auto">
          <a:xfrm flipH="1">
            <a:off x="6761067" y="3752974"/>
            <a:ext cx="375201"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3" name="TextBox 12"/>
          <p:cNvSpPr txBox="1"/>
          <p:nvPr/>
        </p:nvSpPr>
        <p:spPr>
          <a:xfrm>
            <a:off x="6588246" y="4889629"/>
            <a:ext cx="2304279" cy="1477328"/>
          </a:xfrm>
          <a:prstGeom prst="rect">
            <a:avLst/>
          </a:prstGeom>
          <a:solidFill>
            <a:srgbClr val="CCFFFF"/>
          </a:solidFill>
          <a:ln>
            <a:noFill/>
          </a:ln>
        </p:spPr>
        <p:txBody>
          <a:bodyPr wrap="square" rtlCol="0">
            <a:spAutoFit/>
          </a:bodyPr>
          <a:lstStyle/>
          <a:p>
            <a:r>
              <a:rPr lang="en-US" dirty="0" smtClean="0"/>
              <a:t>1980-2012, hourly, 0.5</a:t>
            </a:r>
            <a:r>
              <a:rPr lang="en-US" dirty="0" smtClean="0">
                <a:latin typeface="Calibri"/>
                <a:cs typeface="Calibri"/>
              </a:rPr>
              <a:t>⁰</a:t>
            </a:r>
            <a:r>
              <a:rPr lang="en-US" dirty="0" smtClean="0"/>
              <a:t> by 0.67</a:t>
            </a:r>
            <a:r>
              <a:rPr lang="en-US" dirty="0" smtClean="0">
                <a:latin typeface="Calibri"/>
                <a:cs typeface="Calibri"/>
              </a:rPr>
              <a:t>⁰</a:t>
            </a:r>
          </a:p>
          <a:p>
            <a:r>
              <a:rPr lang="en-US" dirty="0" smtClean="0"/>
              <a:t>Available at NASA GES-DISC </a:t>
            </a:r>
          </a:p>
          <a:p>
            <a:r>
              <a:rPr lang="en-US" dirty="0" smtClean="0"/>
              <a:t>(alongside MERRA)</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 y="836685"/>
            <a:ext cx="9144001" cy="5259315"/>
            <a:chOff x="-1" y="836685"/>
            <a:chExt cx="9144001" cy="5259315"/>
          </a:xfrm>
        </p:grpSpPr>
        <p:grpSp>
          <p:nvGrpSpPr>
            <p:cNvPr id="23" name="Group 22"/>
            <p:cNvGrpSpPr/>
            <p:nvPr/>
          </p:nvGrpSpPr>
          <p:grpSpPr>
            <a:xfrm>
              <a:off x="15240" y="899159"/>
              <a:ext cx="9128760" cy="5196841"/>
              <a:chOff x="15240" y="899159"/>
              <a:chExt cx="9128760" cy="5196841"/>
            </a:xfrm>
          </p:grpSpPr>
          <p:grpSp>
            <p:nvGrpSpPr>
              <p:cNvPr id="2" name="Group 28"/>
              <p:cNvGrpSpPr/>
              <p:nvPr/>
            </p:nvGrpSpPr>
            <p:grpSpPr>
              <a:xfrm>
                <a:off x="15240" y="899159"/>
                <a:ext cx="9128760" cy="5196841"/>
                <a:chOff x="15240" y="990599"/>
                <a:chExt cx="9128760" cy="5196841"/>
              </a:xfrm>
            </p:grpSpPr>
            <p:pic>
              <p:nvPicPr>
                <p:cNvPr id="61442" name="Picture 2" descr="interception_figure"/>
                <p:cNvPicPr>
                  <a:picLocks noChangeAspect="1" noChangeArrowheads="1"/>
                </p:cNvPicPr>
                <p:nvPr/>
              </p:nvPicPr>
              <p:blipFill>
                <a:blip r:embed="rId3" cstate="print"/>
                <a:srcRect/>
                <a:stretch>
                  <a:fillRect/>
                </a:stretch>
              </p:blipFill>
              <p:spPr bwMode="auto">
                <a:xfrm>
                  <a:off x="15240" y="990599"/>
                  <a:ext cx="9128760" cy="5071533"/>
                </a:xfrm>
                <a:prstGeom prst="rect">
                  <a:avLst/>
                </a:prstGeom>
                <a:noFill/>
                <a:ln w="9525">
                  <a:noFill/>
                  <a:miter lim="800000"/>
                  <a:headEnd/>
                  <a:tailEnd/>
                </a:ln>
              </p:spPr>
            </p:pic>
            <p:pic>
              <p:nvPicPr>
                <p:cNvPr id="61447" name="Picture 7"/>
                <p:cNvPicPr>
                  <a:picLocks noChangeAspect="1" noChangeArrowheads="1"/>
                </p:cNvPicPr>
                <p:nvPr/>
              </p:nvPicPr>
              <p:blipFill>
                <a:blip r:embed="rId4" cstate="print"/>
                <a:srcRect l="19643" t="33059" r="36447" b="14744"/>
                <a:stretch>
                  <a:fillRect/>
                </a:stretch>
              </p:blipFill>
              <p:spPr bwMode="auto">
                <a:xfrm>
                  <a:off x="4114800" y="3261360"/>
                  <a:ext cx="434033" cy="264769"/>
                </a:xfrm>
                <a:prstGeom prst="rect">
                  <a:avLst/>
                </a:prstGeom>
                <a:noFill/>
                <a:ln w="9525">
                  <a:noFill/>
                  <a:miter lim="800000"/>
                  <a:headEnd/>
                  <a:tailEnd/>
                </a:ln>
                <a:effectLst/>
              </p:spPr>
            </p:pic>
            <p:pic>
              <p:nvPicPr>
                <p:cNvPr id="61448" name="Picture 8"/>
                <p:cNvPicPr>
                  <a:picLocks noChangeAspect="1" noChangeArrowheads="1"/>
                </p:cNvPicPr>
                <p:nvPr/>
              </p:nvPicPr>
              <p:blipFill>
                <a:blip r:embed="rId5" cstate="print"/>
                <a:srcRect l="19298" t="33333" r="19298" b="10526"/>
                <a:stretch>
                  <a:fillRect/>
                </a:stretch>
              </p:blipFill>
              <p:spPr bwMode="auto">
                <a:xfrm>
                  <a:off x="4038600" y="5943600"/>
                  <a:ext cx="533400" cy="243840"/>
                </a:xfrm>
                <a:prstGeom prst="rect">
                  <a:avLst/>
                </a:prstGeom>
                <a:noFill/>
                <a:ln w="9525">
                  <a:noFill/>
                  <a:miter lim="800000"/>
                  <a:headEnd/>
                  <a:tailEnd/>
                </a:ln>
                <a:effectLst/>
              </p:spPr>
            </p:pic>
            <p:pic>
              <p:nvPicPr>
                <p:cNvPr id="27" name="Picture 8"/>
                <p:cNvPicPr>
                  <a:picLocks noChangeAspect="1" noChangeArrowheads="1"/>
                </p:cNvPicPr>
                <p:nvPr/>
              </p:nvPicPr>
              <p:blipFill>
                <a:blip r:embed="rId5" cstate="print"/>
                <a:srcRect l="19298" t="33333" r="19298" b="10526"/>
                <a:stretch>
                  <a:fillRect/>
                </a:stretch>
              </p:blipFill>
              <p:spPr bwMode="auto">
                <a:xfrm>
                  <a:off x="8610600" y="5928360"/>
                  <a:ext cx="533400" cy="243840"/>
                </a:xfrm>
                <a:prstGeom prst="rect">
                  <a:avLst/>
                </a:prstGeom>
                <a:noFill/>
                <a:ln w="9525">
                  <a:noFill/>
                  <a:miter lim="800000"/>
                  <a:headEnd/>
                  <a:tailEnd/>
                </a:ln>
                <a:effectLst/>
              </p:spPr>
            </p:pic>
            <p:pic>
              <p:nvPicPr>
                <p:cNvPr id="28" name="Picture 8"/>
                <p:cNvPicPr>
                  <a:picLocks noChangeAspect="1" noChangeArrowheads="1"/>
                </p:cNvPicPr>
                <p:nvPr/>
              </p:nvPicPr>
              <p:blipFill>
                <a:blip r:embed="rId5" cstate="print"/>
                <a:srcRect l="19298" t="33333" r="19298" b="10526"/>
                <a:stretch>
                  <a:fillRect/>
                </a:stretch>
              </p:blipFill>
              <p:spPr bwMode="auto">
                <a:xfrm>
                  <a:off x="8610600" y="3261360"/>
                  <a:ext cx="533400" cy="243840"/>
                </a:xfrm>
                <a:prstGeom prst="rect">
                  <a:avLst/>
                </a:prstGeom>
                <a:noFill/>
                <a:ln w="9525">
                  <a:noFill/>
                  <a:miter lim="800000"/>
                  <a:headEnd/>
                  <a:tailEnd/>
                </a:ln>
                <a:effectLst/>
              </p:spPr>
            </p:pic>
            <p:sp>
              <p:nvSpPr>
                <p:cNvPr id="17" name="Oval 16"/>
                <p:cNvSpPr/>
                <p:nvPr/>
              </p:nvSpPr>
              <p:spPr bwMode="auto">
                <a:xfrm>
                  <a:off x="3976878" y="3124200"/>
                  <a:ext cx="747522" cy="571738"/>
                </a:xfrm>
                <a:prstGeom prst="ellipse">
                  <a:avLst/>
                </a:prstGeom>
                <a:noFill/>
                <a:ln w="76200" cap="flat" cmpd="sng" algn="ctr">
                  <a:solidFill>
                    <a:srgbClr val="FF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47105" name="Picture 1" descr="M:\publications\submitted\JCLIM_2_Reichle_et_al_MERRA_Special_Issue_2010\figures\comparison_with_final_MERRA-Land\all_others\Eint-ratio_3_2003-2007.jpg"/>
              <p:cNvPicPr>
                <a:picLocks noChangeAspect="1" noChangeArrowheads="1"/>
              </p:cNvPicPr>
              <p:nvPr/>
            </p:nvPicPr>
            <p:blipFill>
              <a:blip r:embed="rId6" cstate="print"/>
              <a:srcRect l="10020" t="25640" r="8325" b="25599"/>
              <a:stretch>
                <a:fillRect/>
              </a:stretch>
            </p:blipFill>
            <p:spPr bwMode="auto">
              <a:xfrm>
                <a:off x="15240" y="3604498"/>
                <a:ext cx="4422841" cy="2013568"/>
              </a:xfrm>
              <a:prstGeom prst="rect">
                <a:avLst/>
              </a:prstGeom>
              <a:noFill/>
            </p:spPr>
          </p:pic>
          <p:pic>
            <p:nvPicPr>
              <p:cNvPr id="47107" name="Picture 3" descr="M:\publications\submitted\JCLIM_2_Reichle_et_al_MERRA_Special_Issue_2010\figures\comparison_with_final_MERRA-Land\all_others\Eint-ratio_2_2003-2007.jpg"/>
              <p:cNvPicPr>
                <a:picLocks noChangeAspect="1" noChangeArrowheads="1"/>
              </p:cNvPicPr>
              <p:nvPr/>
            </p:nvPicPr>
            <p:blipFill>
              <a:blip r:embed="rId7" cstate="print"/>
              <a:srcRect l="10295" t="25640" r="9015" b="25599"/>
              <a:stretch>
                <a:fillRect/>
              </a:stretch>
            </p:blipFill>
            <p:spPr bwMode="auto">
              <a:xfrm>
                <a:off x="4687214" y="899159"/>
                <a:ext cx="4366516" cy="2011680"/>
              </a:xfrm>
              <a:prstGeom prst="rect">
                <a:avLst/>
              </a:prstGeom>
              <a:noFill/>
            </p:spPr>
          </p:pic>
        </p:grpSp>
        <p:sp>
          <p:nvSpPr>
            <p:cNvPr id="25" name="TextBox 24"/>
            <p:cNvSpPr txBox="1"/>
            <p:nvPr/>
          </p:nvSpPr>
          <p:spPr>
            <a:xfrm>
              <a:off x="4548833" y="836685"/>
              <a:ext cx="457201" cy="338554"/>
            </a:xfrm>
            <a:prstGeom prst="rect">
              <a:avLst/>
            </a:prstGeom>
            <a:solidFill>
              <a:schemeClr val="bg1"/>
            </a:solidFill>
          </p:spPr>
          <p:txBody>
            <a:bodyPr wrap="square" rtlCol="0">
              <a:spAutoFit/>
            </a:bodyPr>
            <a:lstStyle/>
            <a:p>
              <a:r>
                <a:rPr lang="en-US" sz="1600" i="0" dirty="0" smtClean="0"/>
                <a:t>(b)</a:t>
              </a:r>
              <a:endParaRPr lang="en-US" sz="1600" i="0" dirty="0"/>
            </a:p>
          </p:txBody>
        </p:sp>
        <p:sp>
          <p:nvSpPr>
            <p:cNvPr id="26" name="TextBox 25"/>
            <p:cNvSpPr txBox="1"/>
            <p:nvPr/>
          </p:nvSpPr>
          <p:spPr>
            <a:xfrm>
              <a:off x="-1" y="3604498"/>
              <a:ext cx="457201" cy="338554"/>
            </a:xfrm>
            <a:prstGeom prst="rect">
              <a:avLst/>
            </a:prstGeom>
            <a:solidFill>
              <a:schemeClr val="bg1"/>
            </a:solidFill>
          </p:spPr>
          <p:txBody>
            <a:bodyPr wrap="square" rtlCol="0">
              <a:spAutoFit/>
            </a:bodyPr>
            <a:lstStyle/>
            <a:p>
              <a:r>
                <a:rPr lang="en-US" sz="1600" i="0" dirty="0" smtClean="0"/>
                <a:t>(c)</a:t>
              </a:r>
              <a:endParaRPr lang="en-US" sz="1600" i="0" dirty="0"/>
            </a:p>
          </p:txBody>
        </p:sp>
      </p:grpSp>
      <p:sp>
        <p:nvSpPr>
          <p:cNvPr id="1052675" name="Text Box 3"/>
          <p:cNvSpPr txBox="1">
            <a:spLocks noChangeArrowheads="1"/>
          </p:cNvSpPr>
          <p:nvPr/>
        </p:nvSpPr>
        <p:spPr bwMode="auto">
          <a:xfrm>
            <a:off x="457200" y="71735"/>
            <a:ext cx="87630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Interception loss </a:t>
            </a:r>
            <a:r>
              <a:rPr lang="en-US" sz="2400" b="1" dirty="0" err="1" smtClean="0">
                <a:solidFill>
                  <a:srgbClr val="333399"/>
                </a:solidFill>
                <a:effectLst>
                  <a:outerShdw blurRad="38100" dist="38100" dir="2700000" algn="tl">
                    <a:srgbClr val="C0C0C0"/>
                  </a:outerShdw>
                </a:effectLst>
                <a:cs typeface="Arial" charset="0"/>
              </a:rPr>
              <a:t>frac</a:t>
            </a:r>
            <a:r>
              <a:rPr lang="en-US" sz="2400" b="1" dirty="0" smtClean="0">
                <a:solidFill>
                  <a:srgbClr val="333399"/>
                </a:solidFill>
                <a:effectLst>
                  <a:outerShdw blurRad="38100" dist="38100" dir="2700000" algn="tl">
                    <a:srgbClr val="C0C0C0"/>
                  </a:outerShdw>
                </a:effectLst>
                <a:cs typeface="Arial" charset="0"/>
              </a:rPr>
              <a:t>. = canopy evap. / rainfall  (2003-2007) </a:t>
            </a:r>
            <a:endParaRPr lang="en-US" sz="2400" b="1" dirty="0">
              <a:solidFill>
                <a:srgbClr val="333399"/>
              </a:solidFill>
              <a:cs typeface="Arial" charset="0"/>
            </a:endParaRPr>
          </a:p>
        </p:txBody>
      </p:sp>
      <p:sp>
        <p:nvSpPr>
          <p:cNvPr id="12" name="TextBox 11"/>
          <p:cNvSpPr txBox="1"/>
          <p:nvPr/>
        </p:nvSpPr>
        <p:spPr>
          <a:xfrm>
            <a:off x="228600" y="594360"/>
            <a:ext cx="4038600" cy="369332"/>
          </a:xfrm>
          <a:prstGeom prst="rect">
            <a:avLst/>
          </a:prstGeom>
          <a:noFill/>
        </p:spPr>
        <p:txBody>
          <a:bodyPr wrap="square" rtlCol="0">
            <a:spAutoFit/>
          </a:bodyPr>
          <a:lstStyle/>
          <a:p>
            <a:pPr algn="ctr"/>
            <a:r>
              <a:rPr lang="en-US" b="1" dirty="0" smtClean="0"/>
              <a:t>MERRA</a:t>
            </a:r>
            <a:endParaRPr lang="en-US" b="1" dirty="0"/>
          </a:p>
        </p:txBody>
      </p:sp>
      <p:sp>
        <p:nvSpPr>
          <p:cNvPr id="13" name="TextBox 12"/>
          <p:cNvSpPr txBox="1"/>
          <p:nvPr/>
        </p:nvSpPr>
        <p:spPr>
          <a:xfrm>
            <a:off x="4572000" y="606028"/>
            <a:ext cx="4419600" cy="369332"/>
          </a:xfrm>
          <a:prstGeom prst="rect">
            <a:avLst/>
          </a:prstGeom>
          <a:noFill/>
        </p:spPr>
        <p:txBody>
          <a:bodyPr wrap="square" rtlCol="0">
            <a:spAutoFit/>
          </a:bodyPr>
          <a:lstStyle/>
          <a:p>
            <a:pPr algn="ctr"/>
            <a:r>
              <a:rPr lang="en-US" b="1" dirty="0" smtClean="0"/>
              <a:t>Revised Catchment model</a:t>
            </a:r>
            <a:endParaRPr lang="en-US" b="1" dirty="0"/>
          </a:p>
        </p:txBody>
      </p:sp>
      <p:sp>
        <p:nvSpPr>
          <p:cNvPr id="16" name="TextBox 15"/>
          <p:cNvSpPr txBox="1"/>
          <p:nvPr/>
        </p:nvSpPr>
        <p:spPr>
          <a:xfrm>
            <a:off x="4648200" y="3288268"/>
            <a:ext cx="4419600" cy="369332"/>
          </a:xfrm>
          <a:prstGeom prst="rect">
            <a:avLst/>
          </a:prstGeom>
          <a:noFill/>
        </p:spPr>
        <p:txBody>
          <a:bodyPr wrap="square" rtlCol="0">
            <a:spAutoFit/>
          </a:bodyPr>
          <a:lstStyle/>
          <a:p>
            <a:pPr algn="ctr"/>
            <a:r>
              <a:rPr lang="en-US" b="1" dirty="0" smtClean="0"/>
              <a:t>“Observations” (</a:t>
            </a:r>
            <a:r>
              <a:rPr lang="en-US" b="1" dirty="0" err="1" smtClean="0"/>
              <a:t>Miralles</a:t>
            </a:r>
            <a:r>
              <a:rPr lang="en-US" b="1" dirty="0" smtClean="0"/>
              <a:t> et al. 2010)</a:t>
            </a:r>
            <a:endParaRPr lang="en-US" b="1" dirty="0"/>
          </a:p>
        </p:txBody>
      </p:sp>
      <p:sp>
        <p:nvSpPr>
          <p:cNvPr id="14" name="Text Box 20"/>
          <p:cNvSpPr txBox="1">
            <a:spLocks noChangeArrowheads="1"/>
          </p:cNvSpPr>
          <p:nvPr/>
        </p:nvSpPr>
        <p:spPr bwMode="auto">
          <a:xfrm>
            <a:off x="251475" y="6150114"/>
            <a:ext cx="8698657" cy="707886"/>
          </a:xfrm>
          <a:prstGeom prst="rect">
            <a:avLst/>
          </a:prstGeom>
          <a:solidFill>
            <a:srgbClr val="FFFF99"/>
          </a:solidFill>
          <a:ln w="9525">
            <a:solidFill>
              <a:schemeClr val="tx1"/>
            </a:solidFill>
            <a:miter lim="800000"/>
            <a:headEnd/>
            <a:tailEnd/>
          </a:ln>
        </p:spPr>
        <p:txBody>
          <a:bodyPr wrap="square">
            <a:spAutoFit/>
          </a:bodyPr>
          <a:lstStyle/>
          <a:p>
            <a:pPr>
              <a:spcBef>
                <a:spcPts val="0"/>
              </a:spcBef>
            </a:pPr>
            <a:r>
              <a:rPr lang="en-US" sz="2000" dirty="0" smtClean="0"/>
              <a:t>Improvement everywhere from revised interception parameters (</a:t>
            </a:r>
            <a:r>
              <a:rPr lang="en-US" sz="2000" dirty="0" smtClean="0">
                <a:sym typeface="Wingdings" pitchFamily="2" charset="2"/>
              </a:rPr>
              <a:t>b)</a:t>
            </a:r>
            <a:r>
              <a:rPr lang="en-US" sz="2000" dirty="0" smtClean="0"/>
              <a:t>.</a:t>
            </a:r>
          </a:p>
          <a:p>
            <a:pPr>
              <a:spcBef>
                <a:spcPts val="0"/>
              </a:spcBef>
            </a:pPr>
            <a:r>
              <a:rPr lang="en-US" sz="2000" dirty="0" smtClean="0"/>
              <a:t>Additional improvement from precipitation corrections (</a:t>
            </a:r>
            <a:r>
              <a:rPr lang="en-US" sz="2000" dirty="0" smtClean="0">
                <a:sym typeface="Wingdings" pitchFamily="2" charset="2"/>
              </a:rPr>
              <a:t>c)</a:t>
            </a:r>
            <a:r>
              <a:rPr lang="en-US" sz="2000" dirty="0" smtClean="0"/>
              <a:t>.</a:t>
            </a:r>
          </a:p>
        </p:txBody>
      </p:sp>
      <p:sp>
        <p:nvSpPr>
          <p:cNvPr id="18" name="Text Box 20"/>
          <p:cNvSpPr txBox="1">
            <a:spLocks noChangeArrowheads="1"/>
          </p:cNvSpPr>
          <p:nvPr/>
        </p:nvSpPr>
        <p:spPr bwMode="auto">
          <a:xfrm>
            <a:off x="2529077" y="2435423"/>
            <a:ext cx="9761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b="1" i="1" dirty="0" smtClean="0"/>
              <a:t>I </a:t>
            </a:r>
            <a:r>
              <a:rPr lang="en-US" sz="2000" b="1" dirty="0" smtClean="0"/>
              <a:t>= 0.31</a:t>
            </a:r>
            <a:endParaRPr lang="en-US" sz="2000" dirty="0" smtClean="0"/>
          </a:p>
        </p:txBody>
      </p:sp>
      <p:sp>
        <p:nvSpPr>
          <p:cNvPr id="21" name="Text Box 20"/>
          <p:cNvSpPr txBox="1">
            <a:spLocks noChangeArrowheads="1"/>
          </p:cNvSpPr>
          <p:nvPr/>
        </p:nvSpPr>
        <p:spPr bwMode="auto">
          <a:xfrm>
            <a:off x="7177277" y="5102423"/>
            <a:ext cx="9761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b="1" i="1" dirty="0" smtClean="0"/>
              <a:t>I </a:t>
            </a:r>
            <a:r>
              <a:rPr lang="en-US" sz="2000" b="1" dirty="0" smtClean="0"/>
              <a:t>= 0.06</a:t>
            </a:r>
            <a:endParaRPr lang="en-US" sz="2000" dirty="0" smtClean="0"/>
          </a:p>
        </p:txBody>
      </p:sp>
      <p:sp>
        <p:nvSpPr>
          <p:cNvPr id="15" name="TextBox 14"/>
          <p:cNvSpPr txBox="1"/>
          <p:nvPr/>
        </p:nvSpPr>
        <p:spPr>
          <a:xfrm>
            <a:off x="228600" y="3273028"/>
            <a:ext cx="4419600" cy="369332"/>
          </a:xfrm>
          <a:prstGeom prst="rect">
            <a:avLst/>
          </a:prstGeom>
          <a:noFill/>
        </p:spPr>
        <p:txBody>
          <a:bodyPr wrap="square" rtlCol="0">
            <a:spAutoFit/>
          </a:bodyPr>
          <a:lstStyle/>
          <a:p>
            <a:pPr algn="ctr"/>
            <a:r>
              <a:rPr lang="en-US" b="1" dirty="0" smtClean="0"/>
              <a:t>MERRA-Land (“final")</a:t>
            </a:r>
            <a:endParaRPr lang="en-US" b="1" dirty="0"/>
          </a:p>
        </p:txBody>
      </p:sp>
      <p:sp>
        <p:nvSpPr>
          <p:cNvPr id="19" name="Text Box 20"/>
          <p:cNvSpPr txBox="1">
            <a:spLocks noChangeArrowheads="1"/>
          </p:cNvSpPr>
          <p:nvPr/>
        </p:nvSpPr>
        <p:spPr bwMode="auto">
          <a:xfrm>
            <a:off x="2529077" y="5102423"/>
            <a:ext cx="9761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b="1" i="1" dirty="0" smtClean="0"/>
              <a:t>I </a:t>
            </a:r>
            <a:r>
              <a:rPr lang="en-US" sz="2000" b="1" dirty="0" smtClean="0"/>
              <a:t>= 0.06</a:t>
            </a:r>
            <a:endParaRPr lang="en-US" sz="2000" dirty="0" smtClean="0"/>
          </a:p>
        </p:txBody>
      </p:sp>
      <p:sp>
        <p:nvSpPr>
          <p:cNvPr id="20" name="Text Box 20"/>
          <p:cNvSpPr txBox="1">
            <a:spLocks noChangeArrowheads="1"/>
          </p:cNvSpPr>
          <p:nvPr/>
        </p:nvSpPr>
        <p:spPr bwMode="auto">
          <a:xfrm>
            <a:off x="7162800" y="2435423"/>
            <a:ext cx="9761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b="1" i="1" dirty="0" smtClean="0"/>
              <a:t>I </a:t>
            </a:r>
            <a:r>
              <a:rPr lang="en-US" sz="2000" b="1" dirty="0" smtClean="0"/>
              <a:t>= 0.07</a:t>
            </a:r>
            <a:endParaRPr lang="en-US" sz="2000" dirty="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5" name="Text Box 3"/>
          <p:cNvSpPr txBox="1">
            <a:spLocks noChangeArrowheads="1"/>
          </p:cNvSpPr>
          <p:nvPr/>
        </p:nvSpPr>
        <p:spPr bwMode="auto">
          <a:xfrm>
            <a:off x="228600" y="71735"/>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Latent heat flux (August 1994)</a:t>
            </a:r>
            <a:endParaRPr lang="en-US" sz="2400" b="1" dirty="0">
              <a:solidFill>
                <a:srgbClr val="333399"/>
              </a:solidFill>
              <a:cs typeface="Arial" charset="0"/>
            </a:endParaRPr>
          </a:p>
        </p:txBody>
      </p:sp>
      <p:pic>
        <p:nvPicPr>
          <p:cNvPr id="12" name="Picture 5" descr="C:\Users\rreichle\Desktop\MERRA-Land talk\Reichle_et_al_MERRA_Special_Issue_2010\figures\latent_heat\lhflux_3_199408.jpg"/>
          <p:cNvPicPr>
            <a:picLocks noChangeAspect="1" noChangeArrowheads="1"/>
          </p:cNvPicPr>
          <p:nvPr/>
        </p:nvPicPr>
        <p:blipFill>
          <a:blip r:embed="rId3" cstate="print"/>
          <a:srcRect l="11830" t="78186" r="6126" b="16433"/>
          <a:stretch>
            <a:fillRect/>
          </a:stretch>
        </p:blipFill>
        <p:spPr bwMode="auto">
          <a:xfrm>
            <a:off x="0" y="6400800"/>
            <a:ext cx="8305800" cy="457200"/>
          </a:xfrm>
          <a:prstGeom prst="rect">
            <a:avLst/>
          </a:prstGeom>
          <a:noFill/>
        </p:spPr>
      </p:pic>
      <p:sp>
        <p:nvSpPr>
          <p:cNvPr id="13" name="TextBox 12"/>
          <p:cNvSpPr txBox="1"/>
          <p:nvPr/>
        </p:nvSpPr>
        <p:spPr>
          <a:xfrm>
            <a:off x="228600" y="990600"/>
            <a:ext cx="4038600" cy="369332"/>
          </a:xfrm>
          <a:prstGeom prst="rect">
            <a:avLst/>
          </a:prstGeom>
          <a:noFill/>
        </p:spPr>
        <p:txBody>
          <a:bodyPr wrap="square" rtlCol="0">
            <a:spAutoFit/>
          </a:bodyPr>
          <a:lstStyle/>
          <a:p>
            <a:pPr algn="ctr"/>
            <a:r>
              <a:rPr lang="en-US" b="1" dirty="0" smtClean="0"/>
              <a:t>MERRA</a:t>
            </a:r>
            <a:endParaRPr lang="en-US" dirty="0"/>
          </a:p>
        </p:txBody>
      </p:sp>
      <p:sp>
        <p:nvSpPr>
          <p:cNvPr id="15" name="TextBox 14"/>
          <p:cNvSpPr txBox="1"/>
          <p:nvPr/>
        </p:nvSpPr>
        <p:spPr>
          <a:xfrm>
            <a:off x="4648200" y="3429000"/>
            <a:ext cx="4419600" cy="646331"/>
          </a:xfrm>
          <a:prstGeom prst="rect">
            <a:avLst/>
          </a:prstGeom>
          <a:noFill/>
        </p:spPr>
        <p:txBody>
          <a:bodyPr wrap="square" rtlCol="0">
            <a:spAutoFit/>
          </a:bodyPr>
          <a:lstStyle/>
          <a:p>
            <a:pPr algn="ctr"/>
            <a:r>
              <a:rPr lang="en-US" b="1" dirty="0" smtClean="0"/>
              <a:t>Multi-product average</a:t>
            </a:r>
          </a:p>
          <a:p>
            <a:pPr algn="ctr"/>
            <a:r>
              <a:rPr lang="en-US" b="1" dirty="0" smtClean="0"/>
              <a:t> (Jimenez et al. 2011)</a:t>
            </a:r>
            <a:endParaRPr lang="en-US" b="1" dirty="0"/>
          </a:p>
        </p:txBody>
      </p:sp>
      <p:sp>
        <p:nvSpPr>
          <p:cNvPr id="16" name="TextBox 15"/>
          <p:cNvSpPr txBox="1"/>
          <p:nvPr/>
        </p:nvSpPr>
        <p:spPr>
          <a:xfrm>
            <a:off x="8153400" y="6488668"/>
            <a:ext cx="990600" cy="369332"/>
          </a:xfrm>
          <a:prstGeom prst="rect">
            <a:avLst/>
          </a:prstGeom>
          <a:noFill/>
        </p:spPr>
        <p:txBody>
          <a:bodyPr wrap="square" rtlCol="0">
            <a:spAutoFit/>
          </a:bodyPr>
          <a:lstStyle/>
          <a:p>
            <a:pPr algn="ctr"/>
            <a:r>
              <a:rPr lang="en-US" b="1" dirty="0" smtClean="0"/>
              <a:t>W/m</a:t>
            </a:r>
            <a:r>
              <a:rPr lang="en-US" b="1" baseline="30000" dirty="0" smtClean="0"/>
              <a:t>2</a:t>
            </a:r>
            <a:endParaRPr lang="en-US" b="1" baseline="30000" dirty="0"/>
          </a:p>
        </p:txBody>
      </p:sp>
      <p:sp>
        <p:nvSpPr>
          <p:cNvPr id="11" name="Text Box 20"/>
          <p:cNvSpPr txBox="1">
            <a:spLocks noChangeArrowheads="1"/>
          </p:cNvSpPr>
          <p:nvPr/>
        </p:nvSpPr>
        <p:spPr bwMode="auto">
          <a:xfrm>
            <a:off x="5334000" y="1219200"/>
            <a:ext cx="3429000" cy="2015936"/>
          </a:xfrm>
          <a:prstGeom prst="rect">
            <a:avLst/>
          </a:prstGeom>
          <a:solidFill>
            <a:srgbClr val="FFFF99"/>
          </a:solidFill>
          <a:ln w="9525">
            <a:solidFill>
              <a:schemeClr val="tx1"/>
            </a:solidFill>
            <a:miter lim="800000"/>
            <a:headEnd/>
            <a:tailEnd/>
          </a:ln>
        </p:spPr>
        <p:txBody>
          <a:bodyPr wrap="square">
            <a:spAutoFit/>
          </a:bodyPr>
          <a:lstStyle/>
          <a:p>
            <a:pPr>
              <a:spcBef>
                <a:spcPts val="0"/>
              </a:spcBef>
              <a:spcAft>
                <a:spcPts val="600"/>
              </a:spcAft>
            </a:pPr>
            <a:r>
              <a:rPr lang="en-US" sz="2000" b="1" dirty="0" smtClean="0"/>
              <a:t>MERRA-Land has more realistic LH over Amazon during dry season.</a:t>
            </a:r>
          </a:p>
          <a:p>
            <a:pPr>
              <a:spcBef>
                <a:spcPts val="0"/>
              </a:spcBef>
            </a:pPr>
            <a:r>
              <a:rPr lang="en-US" sz="2000" dirty="0" smtClean="0"/>
              <a:t>Attributed to revised interception parameters </a:t>
            </a:r>
            <a:r>
              <a:rPr lang="en-US" sz="2000" i="1" dirty="0" smtClean="0"/>
              <a:t>and </a:t>
            </a:r>
            <a:r>
              <a:rPr lang="en-US" sz="2000" dirty="0" smtClean="0"/>
              <a:t>precipitation corrections.</a:t>
            </a:r>
          </a:p>
        </p:txBody>
      </p:sp>
      <p:pic>
        <p:nvPicPr>
          <p:cNvPr id="78851" name="Picture 3" descr="C:\Users\rreichle\Desktop\MERRA-Land talk\Reichle_et_al_MERRA_Special_Issue_2010\figures\latent_heat\lhflux_1_199408.jpg"/>
          <p:cNvPicPr>
            <a:picLocks noChangeAspect="1" noChangeArrowheads="1"/>
          </p:cNvPicPr>
          <p:nvPr/>
        </p:nvPicPr>
        <p:blipFill>
          <a:blip r:embed="rId4" cstate="print"/>
          <a:srcRect l="21166" t="26683" r="14446" b="29981"/>
          <a:stretch>
            <a:fillRect/>
          </a:stretch>
        </p:blipFill>
        <p:spPr bwMode="auto">
          <a:xfrm>
            <a:off x="0" y="1311675"/>
            <a:ext cx="4572000" cy="2345925"/>
          </a:xfrm>
          <a:prstGeom prst="rect">
            <a:avLst/>
          </a:prstGeom>
          <a:noFill/>
        </p:spPr>
      </p:pic>
      <p:pic>
        <p:nvPicPr>
          <p:cNvPr id="78852" name="Picture 4" descr="C:\Users\rreichle\Desktop\MERRA-Land talk\Reichle_et_al_MERRA_Special_Issue_2010\figures\latent_heat\lhflux_2_199408.jpg"/>
          <p:cNvPicPr>
            <a:picLocks noChangeAspect="1" noChangeArrowheads="1"/>
          </p:cNvPicPr>
          <p:nvPr/>
        </p:nvPicPr>
        <p:blipFill>
          <a:blip r:embed="rId5" cstate="print"/>
          <a:srcRect l="21166" t="26683" r="14446" b="29981"/>
          <a:stretch>
            <a:fillRect/>
          </a:stretch>
        </p:blipFill>
        <p:spPr bwMode="auto">
          <a:xfrm>
            <a:off x="0" y="4054875"/>
            <a:ext cx="4572000" cy="2345925"/>
          </a:xfrm>
          <a:prstGeom prst="rect">
            <a:avLst/>
          </a:prstGeom>
          <a:noFill/>
        </p:spPr>
      </p:pic>
      <p:pic>
        <p:nvPicPr>
          <p:cNvPr id="78853" name="Picture 5" descr="C:\Users\rreichle\Desktop\MERRA-Land talk\Reichle_et_al_MERRA_Special_Issue_2010\figures\latent_heat\lhflux_3_199408.jpg"/>
          <p:cNvPicPr>
            <a:picLocks noChangeAspect="1" noChangeArrowheads="1"/>
          </p:cNvPicPr>
          <p:nvPr/>
        </p:nvPicPr>
        <p:blipFill>
          <a:blip r:embed="rId3" cstate="print"/>
          <a:srcRect l="21177" t="26667" r="14444" b="30000"/>
          <a:stretch>
            <a:fillRect/>
          </a:stretch>
        </p:blipFill>
        <p:spPr bwMode="auto">
          <a:xfrm>
            <a:off x="4572000" y="4054642"/>
            <a:ext cx="4572000" cy="2346158"/>
          </a:xfrm>
          <a:prstGeom prst="rect">
            <a:avLst/>
          </a:prstGeom>
          <a:noFill/>
        </p:spPr>
      </p:pic>
      <p:sp>
        <p:nvSpPr>
          <p:cNvPr id="17" name="Oval 16"/>
          <p:cNvSpPr/>
          <p:nvPr/>
        </p:nvSpPr>
        <p:spPr bwMode="auto">
          <a:xfrm>
            <a:off x="838200" y="2375595"/>
            <a:ext cx="990600" cy="739378"/>
          </a:xfrm>
          <a:prstGeom prst="ellipse">
            <a:avLst/>
          </a:prstGeom>
          <a:noFill/>
          <a:ln w="76200" cap="flat" cmpd="sng" algn="ctr">
            <a:solidFill>
              <a:srgbClr val="FF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5410200" y="5105400"/>
            <a:ext cx="990600" cy="739378"/>
          </a:xfrm>
          <a:prstGeom prst="ellipse">
            <a:avLst/>
          </a:prstGeom>
          <a:noFill/>
          <a:ln w="76200" cap="flat" cmpd="sng" algn="ctr">
            <a:solidFill>
              <a:srgbClr val="FF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Text Box 20"/>
          <p:cNvSpPr txBox="1">
            <a:spLocks noChangeArrowheads="1"/>
          </p:cNvSpPr>
          <p:nvPr/>
        </p:nvSpPr>
        <p:spPr bwMode="auto">
          <a:xfrm>
            <a:off x="1462277" y="3276600"/>
            <a:ext cx="21191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dirty="0" smtClean="0"/>
              <a:t> mean = 58 Wm</a:t>
            </a:r>
            <a:r>
              <a:rPr lang="en-US" sz="2000" baseline="30000" dirty="0" smtClean="0"/>
              <a:t>-2</a:t>
            </a:r>
          </a:p>
        </p:txBody>
      </p:sp>
      <p:sp>
        <p:nvSpPr>
          <p:cNvPr id="24" name="Text Box 20"/>
          <p:cNvSpPr txBox="1">
            <a:spLocks noChangeArrowheads="1"/>
          </p:cNvSpPr>
          <p:nvPr/>
        </p:nvSpPr>
        <p:spPr bwMode="auto">
          <a:xfrm>
            <a:off x="6110477" y="6019800"/>
            <a:ext cx="22715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dirty="0" smtClean="0"/>
              <a:t> mean = 56.3 Wm</a:t>
            </a:r>
            <a:r>
              <a:rPr lang="en-US" sz="2000" baseline="30000" dirty="0" smtClean="0"/>
              <a:t>-2</a:t>
            </a:r>
          </a:p>
        </p:txBody>
      </p:sp>
      <p:pic>
        <p:nvPicPr>
          <p:cNvPr id="45057" name="Picture 1" descr="lhflux_2_199408a"/>
          <p:cNvPicPr>
            <a:picLocks noChangeAspect="1" noChangeArrowheads="1"/>
          </p:cNvPicPr>
          <p:nvPr/>
        </p:nvPicPr>
        <p:blipFill>
          <a:blip r:embed="rId6" cstate="print"/>
          <a:srcRect l="21753" t="25877" r="14790" b="30049"/>
          <a:stretch>
            <a:fillRect/>
          </a:stretch>
        </p:blipFill>
        <p:spPr bwMode="auto">
          <a:xfrm>
            <a:off x="1" y="3929614"/>
            <a:ext cx="4572000" cy="2437344"/>
          </a:xfrm>
          <a:prstGeom prst="rect">
            <a:avLst/>
          </a:prstGeom>
          <a:noFill/>
          <a:ln w="9525">
            <a:noFill/>
            <a:miter lim="800000"/>
            <a:headEnd/>
            <a:tailEnd/>
          </a:ln>
        </p:spPr>
      </p:pic>
      <p:sp>
        <p:nvSpPr>
          <p:cNvPr id="14" name="TextBox 13"/>
          <p:cNvSpPr txBox="1"/>
          <p:nvPr/>
        </p:nvSpPr>
        <p:spPr>
          <a:xfrm>
            <a:off x="228600" y="3659428"/>
            <a:ext cx="4419600" cy="369332"/>
          </a:xfrm>
          <a:prstGeom prst="rect">
            <a:avLst/>
          </a:prstGeom>
          <a:noFill/>
        </p:spPr>
        <p:txBody>
          <a:bodyPr wrap="square" rtlCol="0">
            <a:spAutoFit/>
          </a:bodyPr>
          <a:lstStyle/>
          <a:p>
            <a:pPr algn="ctr"/>
            <a:r>
              <a:rPr lang="en-US" b="1" dirty="0" smtClean="0"/>
              <a:t>MERRA-Land (“final”)</a:t>
            </a:r>
            <a:endParaRPr lang="en-US" b="1" dirty="0"/>
          </a:p>
        </p:txBody>
      </p:sp>
      <p:sp>
        <p:nvSpPr>
          <p:cNvPr id="18" name="Oval 17"/>
          <p:cNvSpPr/>
          <p:nvPr/>
        </p:nvSpPr>
        <p:spPr bwMode="auto">
          <a:xfrm>
            <a:off x="816264" y="5041996"/>
            <a:ext cx="990600" cy="739378"/>
          </a:xfrm>
          <a:prstGeom prst="ellipse">
            <a:avLst/>
          </a:prstGeom>
          <a:noFill/>
          <a:ln w="76200" cap="flat" cmpd="sng" algn="ctr">
            <a:solidFill>
              <a:srgbClr val="FF00F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Text Box 20"/>
          <p:cNvSpPr txBox="1">
            <a:spLocks noChangeArrowheads="1"/>
          </p:cNvSpPr>
          <p:nvPr/>
        </p:nvSpPr>
        <p:spPr bwMode="auto">
          <a:xfrm>
            <a:off x="1462277" y="6019800"/>
            <a:ext cx="2271523" cy="307777"/>
          </a:xfrm>
          <a:prstGeom prst="rect">
            <a:avLst/>
          </a:prstGeom>
          <a:solidFill>
            <a:schemeClr val="bg1"/>
          </a:solidFill>
          <a:ln w="9525">
            <a:noFill/>
            <a:miter lim="800000"/>
            <a:headEnd/>
            <a:tailEnd/>
          </a:ln>
        </p:spPr>
        <p:txBody>
          <a:bodyPr wrap="square" lIns="0" tIns="0" rIns="0" bIns="0">
            <a:spAutoFit/>
          </a:bodyPr>
          <a:lstStyle/>
          <a:p>
            <a:pPr algn="ctr">
              <a:spcBef>
                <a:spcPct val="25000"/>
              </a:spcBef>
            </a:pPr>
            <a:r>
              <a:rPr lang="en-US" sz="2000" dirty="0" smtClean="0"/>
              <a:t> mean = 49 Wm</a:t>
            </a:r>
            <a:r>
              <a:rPr lang="en-US" sz="2000" baseline="30000" dirty="0" smtClean="0"/>
              <a:t>-2</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0" y="260615"/>
            <a:ext cx="9144000"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rPr>
              <a:t>Outline</a:t>
            </a:r>
          </a:p>
        </p:txBody>
      </p:sp>
      <p:graphicFrame>
        <p:nvGraphicFramePr>
          <p:cNvPr id="1103891" name="Group 19"/>
          <p:cNvGraphicFramePr>
            <a:graphicFrameLocks noGrp="1"/>
          </p:cNvGraphicFramePr>
          <p:nvPr/>
        </p:nvGraphicFramePr>
        <p:xfrm>
          <a:off x="366689" y="1361535"/>
          <a:ext cx="8410622" cy="3968496"/>
        </p:xfrm>
        <a:graphic>
          <a:graphicData uri="http://schemas.openxmlformats.org/drawingml/2006/table">
            <a:tbl>
              <a:tblPr/>
              <a:tblGrid>
                <a:gridCol w="8410622"/>
              </a:tblGrid>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Introduction</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MERRA-Land</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Motivation and data product design</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Validation </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914400" marR="0" lvl="0" indent="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Developments in land surface analysis</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Soil moisture</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Snow</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4" name="AutoShape 17"/>
          <p:cNvSpPr>
            <a:spLocks noChangeArrowheads="1"/>
          </p:cNvSpPr>
          <p:nvPr/>
        </p:nvSpPr>
        <p:spPr bwMode="auto">
          <a:xfrm>
            <a:off x="914400" y="3198571"/>
            <a:ext cx="7315200" cy="460855"/>
          </a:xfrm>
          <a:prstGeom prst="roundRect">
            <a:avLst>
              <a:gd name="adj" fmla="val 16667"/>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SCAN_bars_newmland"/>
          <p:cNvPicPr>
            <a:picLocks noChangeAspect="1" noChangeArrowheads="1"/>
          </p:cNvPicPr>
          <p:nvPr/>
        </p:nvPicPr>
        <p:blipFill>
          <a:blip r:embed="rId3" cstate="print"/>
          <a:srcRect l="15783" t="5600" r="15300" b="8359"/>
          <a:stretch>
            <a:fillRect/>
          </a:stretch>
        </p:blipFill>
        <p:spPr bwMode="auto">
          <a:xfrm>
            <a:off x="3733800" y="1235141"/>
            <a:ext cx="5520844" cy="5172535"/>
          </a:xfrm>
          <a:prstGeom prst="rect">
            <a:avLst/>
          </a:prstGeom>
          <a:noFill/>
          <a:ln w="9525">
            <a:noFill/>
            <a:miter lim="800000"/>
            <a:headEnd/>
            <a:tailEnd/>
          </a:ln>
        </p:spPr>
      </p:pic>
      <p:sp>
        <p:nvSpPr>
          <p:cNvPr id="1052675" name="Text Box 3"/>
          <p:cNvSpPr txBox="1">
            <a:spLocks noChangeArrowheads="1"/>
          </p:cNvSpPr>
          <p:nvPr/>
        </p:nvSpPr>
        <p:spPr bwMode="auto">
          <a:xfrm>
            <a:off x="228600" y="71735"/>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Soil moisture validation (2002-2009)</a:t>
            </a:r>
            <a:endParaRPr lang="en-US" sz="2400" b="1" dirty="0">
              <a:solidFill>
                <a:srgbClr val="333399"/>
              </a:solidFill>
              <a:cs typeface="Arial" charset="0"/>
            </a:endParaRPr>
          </a:p>
        </p:txBody>
      </p:sp>
      <p:pic>
        <p:nvPicPr>
          <p:cNvPr id="74754" name="Picture 2" descr="C:\Users\rreichle\Desktop\MERRA-Land talk\Reichle_et_al_MERRA_Special_Issue_2010\figures\soil_moisture\SCAN_station_map.jpg"/>
          <p:cNvPicPr>
            <a:picLocks noChangeAspect="1" noChangeArrowheads="1"/>
          </p:cNvPicPr>
          <p:nvPr/>
        </p:nvPicPr>
        <p:blipFill>
          <a:blip r:embed="rId4" cstate="print"/>
          <a:srcRect l="10788" t="20700" r="16808" b="18926"/>
          <a:stretch>
            <a:fillRect/>
          </a:stretch>
        </p:blipFill>
        <p:spPr bwMode="auto">
          <a:xfrm>
            <a:off x="76200" y="914400"/>
            <a:ext cx="3657600" cy="2286000"/>
          </a:xfrm>
          <a:prstGeom prst="rect">
            <a:avLst/>
          </a:prstGeom>
          <a:noFill/>
        </p:spPr>
      </p:pic>
      <p:sp>
        <p:nvSpPr>
          <p:cNvPr id="5" name="Text Box 20"/>
          <p:cNvSpPr txBox="1">
            <a:spLocks noChangeArrowheads="1"/>
          </p:cNvSpPr>
          <p:nvPr/>
        </p:nvSpPr>
        <p:spPr bwMode="auto">
          <a:xfrm>
            <a:off x="76200" y="3276600"/>
            <a:ext cx="3286053" cy="2554545"/>
          </a:xfrm>
          <a:prstGeom prst="rect">
            <a:avLst/>
          </a:prstGeom>
          <a:solidFill>
            <a:srgbClr val="FFFF99"/>
          </a:solidFill>
          <a:ln w="9525">
            <a:solidFill>
              <a:schemeClr val="tx1"/>
            </a:solidFill>
            <a:miter lim="800000"/>
            <a:headEnd/>
            <a:tailEnd/>
          </a:ln>
        </p:spPr>
        <p:txBody>
          <a:bodyPr wrap="square">
            <a:spAutoFit/>
          </a:bodyPr>
          <a:lstStyle/>
          <a:p>
            <a:pPr>
              <a:spcBef>
                <a:spcPts val="0"/>
              </a:spcBef>
            </a:pPr>
            <a:r>
              <a:rPr lang="en-US" sz="2000" dirty="0" smtClean="0"/>
              <a:t>MERRA-Land has better soil moisture anomalies than MERRA (attributed to precipitation corrections).</a:t>
            </a:r>
          </a:p>
          <a:p>
            <a:pPr>
              <a:spcBef>
                <a:spcPts val="0"/>
              </a:spcBef>
            </a:pPr>
            <a:endParaRPr lang="en-US" sz="2000" dirty="0" smtClean="0"/>
          </a:p>
          <a:p>
            <a:pPr>
              <a:spcBef>
                <a:spcPts val="0"/>
              </a:spcBef>
            </a:pPr>
            <a:r>
              <a:rPr lang="en-US" sz="2000" dirty="0" smtClean="0"/>
              <a:t>MERRA-Land root zone skill better than ERA-Interim.</a:t>
            </a:r>
          </a:p>
        </p:txBody>
      </p:sp>
      <p:cxnSp>
        <p:nvCxnSpPr>
          <p:cNvPr id="8" name="Straight Arrow Connector 7"/>
          <p:cNvCxnSpPr>
            <a:stCxn id="5" idx="3"/>
          </p:cNvCxnSpPr>
          <p:nvPr/>
        </p:nvCxnSpPr>
        <p:spPr bwMode="auto">
          <a:xfrm flipV="1">
            <a:off x="3362253" y="2680109"/>
            <a:ext cx="2047947" cy="187376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a:stCxn id="5" idx="3"/>
          </p:cNvCxnSpPr>
          <p:nvPr/>
        </p:nvCxnSpPr>
        <p:spPr bwMode="auto">
          <a:xfrm flipV="1">
            <a:off x="3362253" y="2910537"/>
            <a:ext cx="4493346" cy="164333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Text Box 20"/>
          <p:cNvSpPr txBox="1">
            <a:spLocks noChangeArrowheads="1"/>
          </p:cNvSpPr>
          <p:nvPr/>
        </p:nvSpPr>
        <p:spPr bwMode="auto">
          <a:xfrm>
            <a:off x="4419600" y="609600"/>
            <a:ext cx="4724400" cy="707886"/>
          </a:xfrm>
          <a:prstGeom prst="rect">
            <a:avLst/>
          </a:prstGeom>
          <a:solidFill>
            <a:schemeClr val="bg1"/>
          </a:solidFill>
          <a:ln w="9525">
            <a:noFill/>
            <a:miter lim="800000"/>
            <a:headEnd/>
            <a:tailEnd/>
          </a:ln>
        </p:spPr>
        <p:txBody>
          <a:bodyPr wrap="square">
            <a:spAutoFit/>
          </a:bodyPr>
          <a:lstStyle/>
          <a:p>
            <a:pPr algn="ctr">
              <a:spcBef>
                <a:spcPts val="0"/>
              </a:spcBef>
            </a:pPr>
            <a:r>
              <a:rPr lang="en-US" sz="2000" b="1" dirty="0" smtClean="0"/>
              <a:t>Skill </a:t>
            </a:r>
            <a:r>
              <a:rPr lang="en-US" sz="2000" dirty="0" smtClean="0"/>
              <a:t>(pentad anomaly R)</a:t>
            </a:r>
            <a:r>
              <a:rPr lang="en-US" sz="2000" b="1" dirty="0" smtClean="0"/>
              <a:t> </a:t>
            </a:r>
          </a:p>
          <a:p>
            <a:pPr algn="ctr">
              <a:spcBef>
                <a:spcPts val="0"/>
              </a:spcBef>
            </a:pPr>
            <a:r>
              <a:rPr lang="en-US" sz="2000" b="1" dirty="0" smtClean="0"/>
              <a:t>v. SCAN in situ observations</a:t>
            </a:r>
          </a:p>
        </p:txBody>
      </p:sp>
      <p:sp>
        <p:nvSpPr>
          <p:cNvPr id="11" name="Oval 10"/>
          <p:cNvSpPr/>
          <p:nvPr/>
        </p:nvSpPr>
        <p:spPr bwMode="auto">
          <a:xfrm>
            <a:off x="3647546" y="5963708"/>
            <a:ext cx="685800" cy="586978"/>
          </a:xfrm>
          <a:prstGeom prst="ellipse">
            <a:avLst/>
          </a:prstGeom>
          <a:noFill/>
          <a:ln w="762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5" name="Text Box 3"/>
          <p:cNvSpPr txBox="1">
            <a:spLocks noChangeArrowheads="1"/>
          </p:cNvSpPr>
          <p:nvPr/>
        </p:nvSpPr>
        <p:spPr bwMode="auto">
          <a:xfrm>
            <a:off x="228599" y="71735"/>
            <a:ext cx="8714705"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Runoff</a:t>
            </a:r>
            <a:endParaRPr lang="en-US" sz="2400" b="1" dirty="0">
              <a:solidFill>
                <a:srgbClr val="333399"/>
              </a:solidFill>
              <a:cs typeface="Arial" charset="0"/>
            </a:endParaRPr>
          </a:p>
        </p:txBody>
      </p:sp>
      <p:sp>
        <p:nvSpPr>
          <p:cNvPr id="4" name="Text Box 20"/>
          <p:cNvSpPr txBox="1">
            <a:spLocks noChangeArrowheads="1"/>
          </p:cNvSpPr>
          <p:nvPr/>
        </p:nvSpPr>
        <p:spPr bwMode="auto">
          <a:xfrm>
            <a:off x="304800" y="5152072"/>
            <a:ext cx="8534400" cy="1477328"/>
          </a:xfrm>
          <a:prstGeom prst="rect">
            <a:avLst/>
          </a:prstGeom>
          <a:solidFill>
            <a:srgbClr val="FFFF99"/>
          </a:solidFill>
          <a:ln w="9525">
            <a:solidFill>
              <a:schemeClr val="tx1"/>
            </a:solidFill>
            <a:miter lim="800000"/>
            <a:headEnd/>
            <a:tailEnd/>
          </a:ln>
        </p:spPr>
        <p:txBody>
          <a:bodyPr wrap="square">
            <a:spAutoFit/>
          </a:bodyPr>
          <a:lstStyle/>
          <a:p>
            <a:pPr>
              <a:spcBef>
                <a:spcPts val="0"/>
              </a:spcBef>
              <a:spcAft>
                <a:spcPts val="600"/>
              </a:spcAft>
            </a:pPr>
            <a:r>
              <a:rPr lang="en-US" sz="2000" dirty="0" smtClean="0"/>
              <a:t>Precipitation corrections yield significantly better runoff for 3 basins.</a:t>
            </a:r>
          </a:p>
          <a:p>
            <a:pPr>
              <a:spcBef>
                <a:spcPts val="0"/>
              </a:spcBef>
              <a:spcAft>
                <a:spcPts val="600"/>
              </a:spcAft>
            </a:pPr>
            <a:r>
              <a:rPr lang="en-US" sz="2000" dirty="0" smtClean="0"/>
              <a:t>MERRA and MERRA-Land (0.5 deg) better than ERA-Interim (“1.5 deg”).</a:t>
            </a:r>
          </a:p>
          <a:p>
            <a:pPr>
              <a:spcBef>
                <a:spcPts val="0"/>
              </a:spcBef>
              <a:spcAft>
                <a:spcPts val="600"/>
              </a:spcAft>
            </a:pPr>
            <a:r>
              <a:rPr lang="en-US" sz="2000" i="1" dirty="0" smtClean="0"/>
              <a:t>Not shown: </a:t>
            </a:r>
            <a:r>
              <a:rPr lang="en-US" sz="2000" dirty="0" smtClean="0"/>
              <a:t>In all cases the revised interception parameters yield improved runoff anomalies (albeit not significant).</a:t>
            </a:r>
          </a:p>
        </p:txBody>
      </p:sp>
      <p:sp>
        <p:nvSpPr>
          <p:cNvPr id="5" name="Text Box 20"/>
          <p:cNvSpPr txBox="1">
            <a:spLocks noChangeArrowheads="1"/>
          </p:cNvSpPr>
          <p:nvPr/>
        </p:nvSpPr>
        <p:spPr bwMode="auto">
          <a:xfrm>
            <a:off x="76200" y="762000"/>
            <a:ext cx="4648200" cy="1015663"/>
          </a:xfrm>
          <a:prstGeom prst="rect">
            <a:avLst/>
          </a:prstGeom>
          <a:solidFill>
            <a:srgbClr val="CCFFCC"/>
          </a:solidFill>
          <a:ln w="9525">
            <a:solidFill>
              <a:schemeClr val="tx1"/>
            </a:solidFill>
            <a:miter lim="800000"/>
            <a:headEnd/>
            <a:tailEnd/>
          </a:ln>
        </p:spPr>
        <p:txBody>
          <a:bodyPr wrap="square">
            <a:spAutoFit/>
          </a:bodyPr>
          <a:lstStyle/>
          <a:p>
            <a:pPr>
              <a:spcBef>
                <a:spcPts val="0"/>
              </a:spcBef>
            </a:pPr>
            <a:r>
              <a:rPr lang="en-US" sz="2000" dirty="0" smtClean="0"/>
              <a:t>Validation against naturalized </a:t>
            </a:r>
            <a:r>
              <a:rPr lang="en-US" sz="2000" dirty="0" err="1" smtClean="0"/>
              <a:t>streamflow</a:t>
            </a:r>
            <a:r>
              <a:rPr lang="en-US" sz="2000" dirty="0" smtClean="0"/>
              <a:t> observations from 9 “large” and 9 “small” basins (~1989-2009).</a:t>
            </a:r>
          </a:p>
        </p:txBody>
      </p:sp>
      <p:pic>
        <p:nvPicPr>
          <p:cNvPr id="37889" name="Picture 1" descr="runoff_figure_finalMERRALand"/>
          <p:cNvPicPr>
            <a:picLocks noChangeAspect="1" noChangeArrowheads="1"/>
          </p:cNvPicPr>
          <p:nvPr/>
        </p:nvPicPr>
        <p:blipFill>
          <a:blip r:embed="rId3" cstate="print"/>
          <a:srcRect l="1875"/>
          <a:stretch>
            <a:fillRect/>
          </a:stretch>
        </p:blipFill>
        <p:spPr bwMode="auto">
          <a:xfrm>
            <a:off x="76200" y="1988825"/>
            <a:ext cx="9067800" cy="2921314"/>
          </a:xfrm>
          <a:prstGeom prst="rect">
            <a:avLst/>
          </a:prstGeom>
          <a:noFill/>
          <a:ln w="9525">
            <a:noFill/>
            <a:miter lim="800000"/>
            <a:headEnd/>
            <a:tailEnd/>
          </a:ln>
        </p:spPr>
      </p:pic>
      <p:sp>
        <p:nvSpPr>
          <p:cNvPr id="12" name="Rounded Rectangle 11"/>
          <p:cNvSpPr/>
          <p:nvPr/>
        </p:nvSpPr>
        <p:spPr bwMode="auto">
          <a:xfrm>
            <a:off x="2152506" y="2334467"/>
            <a:ext cx="1612996" cy="1843424"/>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3" name="Rounded Rectangle 12"/>
          <p:cNvSpPr/>
          <p:nvPr/>
        </p:nvSpPr>
        <p:spPr bwMode="auto">
          <a:xfrm>
            <a:off x="6415423" y="2334467"/>
            <a:ext cx="864105" cy="1843424"/>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pic>
        <p:nvPicPr>
          <p:cNvPr id="37890" name="Picture 2"/>
          <p:cNvPicPr>
            <a:picLocks noChangeAspect="1" noChangeArrowheads="1"/>
          </p:cNvPicPr>
          <p:nvPr/>
        </p:nvPicPr>
        <p:blipFill>
          <a:blip r:embed="rId4" cstate="print"/>
          <a:srcRect l="1485" t="7752" r="3422" b="1858"/>
          <a:stretch>
            <a:fillRect/>
          </a:stretch>
        </p:blipFill>
        <p:spPr bwMode="auto">
          <a:xfrm>
            <a:off x="5943459" y="71735"/>
            <a:ext cx="2999845" cy="1569320"/>
          </a:xfrm>
          <a:prstGeom prst="rect">
            <a:avLst/>
          </a:prstGeom>
          <a:noFill/>
          <a:ln w="9525">
            <a:noFill/>
            <a:miter lim="800000"/>
            <a:headEnd/>
            <a:tailEnd/>
          </a:ln>
        </p:spPr>
      </p:pic>
      <p:sp>
        <p:nvSpPr>
          <p:cNvPr id="15" name="Text Box 20"/>
          <p:cNvSpPr txBox="1">
            <a:spLocks noChangeArrowheads="1"/>
          </p:cNvSpPr>
          <p:nvPr/>
        </p:nvSpPr>
        <p:spPr bwMode="auto">
          <a:xfrm>
            <a:off x="6184996" y="1612001"/>
            <a:ext cx="3016611" cy="261610"/>
          </a:xfrm>
          <a:prstGeom prst="rect">
            <a:avLst/>
          </a:prstGeom>
          <a:noFill/>
          <a:ln w="9525">
            <a:noFill/>
            <a:miter lim="800000"/>
            <a:headEnd/>
            <a:tailEnd/>
          </a:ln>
        </p:spPr>
        <p:txBody>
          <a:bodyPr wrap="square">
            <a:spAutoFit/>
          </a:bodyPr>
          <a:lstStyle/>
          <a:p>
            <a:pPr>
              <a:spcBef>
                <a:spcPts val="0"/>
              </a:spcBef>
            </a:pPr>
            <a:r>
              <a:rPr lang="en-US" sz="1050" dirty="0" smtClean="0">
                <a:latin typeface="Times New Roman" pitchFamily="18" charset="0"/>
                <a:cs typeface="Times New Roman" pitchFamily="18" charset="0"/>
              </a:rPr>
              <a:t>NB: Numbering does not match figure below.</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0" y="260615"/>
            <a:ext cx="9144000"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rPr>
              <a:t>Outline</a:t>
            </a:r>
          </a:p>
        </p:txBody>
      </p:sp>
      <p:graphicFrame>
        <p:nvGraphicFramePr>
          <p:cNvPr id="1103891" name="Group 19"/>
          <p:cNvGraphicFramePr>
            <a:graphicFrameLocks noGrp="1"/>
          </p:cNvGraphicFramePr>
          <p:nvPr/>
        </p:nvGraphicFramePr>
        <p:xfrm>
          <a:off x="366689" y="1361535"/>
          <a:ext cx="8410622" cy="3968496"/>
        </p:xfrm>
        <a:graphic>
          <a:graphicData uri="http://schemas.openxmlformats.org/drawingml/2006/table">
            <a:tbl>
              <a:tblPr/>
              <a:tblGrid>
                <a:gridCol w="8410622"/>
              </a:tblGrid>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Introduction</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MERRA-Land</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Motivation and data product design</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Validation </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914400" marR="0" lvl="0" indent="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Developments in land surface analysis</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Soil moisture</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Snow</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4" name="AutoShape 17"/>
          <p:cNvSpPr>
            <a:spLocks noChangeArrowheads="1"/>
          </p:cNvSpPr>
          <p:nvPr/>
        </p:nvSpPr>
        <p:spPr bwMode="auto">
          <a:xfrm>
            <a:off x="914400" y="1527969"/>
            <a:ext cx="7315200" cy="460855"/>
          </a:xfrm>
          <a:prstGeom prst="roundRect">
            <a:avLst>
              <a:gd name="adj" fmla="val 16667"/>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6560" y="5446767"/>
            <a:ext cx="1324961" cy="1323439"/>
          </a:xfrm>
          <a:prstGeom prst="rect">
            <a:avLst/>
          </a:prstGeom>
          <a:solidFill>
            <a:srgbClr val="FFFF99"/>
          </a:solidFill>
        </p:spPr>
        <p:txBody>
          <a:bodyPr wrap="square" rtlCol="0">
            <a:noAutofit/>
          </a:bodyPr>
          <a:lstStyle/>
          <a:p>
            <a:pPr algn="ctr">
              <a:lnSpc>
                <a:spcPct val="150000"/>
              </a:lnSpc>
            </a:pPr>
            <a:r>
              <a:rPr lang="en-US" sz="2000" b="1" dirty="0" smtClean="0">
                <a:solidFill>
                  <a:srgbClr val="FF0000"/>
                </a:solidFill>
              </a:rPr>
              <a:t>NOT SHOWN</a:t>
            </a:r>
            <a:endParaRPr lang="en-US" sz="2000" b="1" dirty="0">
              <a:solidFill>
                <a:srgbClr val="FF0000"/>
              </a:solidFill>
            </a:endParaRPr>
          </a:p>
        </p:txBody>
      </p:sp>
      <p:pic>
        <p:nvPicPr>
          <p:cNvPr id="9" name="Picture 3" descr="C:\Users\rreichle\Desktop\MERRA-Land talk\Reichle_et_al_MERRA_Special_Issue_2010\figures\snow\figB.jpg"/>
          <p:cNvPicPr>
            <a:picLocks noChangeAspect="1" noChangeArrowheads="1"/>
          </p:cNvPicPr>
          <p:nvPr/>
        </p:nvPicPr>
        <p:blipFill>
          <a:blip r:embed="rId3" cstate="print"/>
          <a:srcRect l="5193" t="76667" r="6437" b="9679"/>
          <a:stretch>
            <a:fillRect/>
          </a:stretch>
        </p:blipFill>
        <p:spPr bwMode="auto">
          <a:xfrm>
            <a:off x="5486400" y="4624754"/>
            <a:ext cx="3657600" cy="633046"/>
          </a:xfrm>
          <a:prstGeom prst="rect">
            <a:avLst/>
          </a:prstGeom>
          <a:noFill/>
        </p:spPr>
      </p:pic>
      <p:sp>
        <p:nvSpPr>
          <p:cNvPr id="1052675" name="Text Box 3"/>
          <p:cNvSpPr txBox="1">
            <a:spLocks noChangeArrowheads="1"/>
          </p:cNvSpPr>
          <p:nvPr/>
        </p:nvSpPr>
        <p:spPr bwMode="auto">
          <a:xfrm>
            <a:off x="228600" y="76200"/>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Snow depth</a:t>
            </a:r>
            <a:endParaRPr lang="en-US" sz="2400" b="1" dirty="0">
              <a:solidFill>
                <a:srgbClr val="333399"/>
              </a:solidFill>
              <a:cs typeface="Arial" charset="0"/>
            </a:endParaRPr>
          </a:p>
        </p:txBody>
      </p:sp>
      <p:sp>
        <p:nvSpPr>
          <p:cNvPr id="4" name="TextBox 3"/>
          <p:cNvSpPr txBox="1"/>
          <p:nvPr/>
        </p:nvSpPr>
        <p:spPr>
          <a:xfrm>
            <a:off x="0" y="587514"/>
            <a:ext cx="5181600" cy="707886"/>
          </a:xfrm>
          <a:prstGeom prst="rect">
            <a:avLst/>
          </a:prstGeom>
          <a:noFill/>
        </p:spPr>
        <p:txBody>
          <a:bodyPr wrap="square" rtlCol="0">
            <a:spAutoFit/>
          </a:bodyPr>
          <a:lstStyle/>
          <a:p>
            <a:pPr algn="ctr"/>
            <a:r>
              <a:rPr lang="en-US" sz="2000" b="1" dirty="0" smtClean="0"/>
              <a:t>MERRA-Land v. CMC snow analysis</a:t>
            </a:r>
          </a:p>
          <a:p>
            <a:pPr algn="ctr"/>
            <a:r>
              <a:rPr lang="en-US" sz="2000" dirty="0" smtClean="0"/>
              <a:t>Pentad anomaly R (2002-2009)</a:t>
            </a:r>
            <a:endParaRPr lang="en-US" sz="2000" dirty="0"/>
          </a:p>
        </p:txBody>
      </p:sp>
      <p:pic>
        <p:nvPicPr>
          <p:cNvPr id="70659" name="Picture 3" descr="C:\Users\rreichle\Desktop\MERRA-Land talk\Reichle_et_al_MERRA_Special_Issue_2010\figures\snow\figB.jpg"/>
          <p:cNvPicPr>
            <a:picLocks noChangeAspect="1" noChangeArrowheads="1"/>
          </p:cNvPicPr>
          <p:nvPr/>
        </p:nvPicPr>
        <p:blipFill>
          <a:blip r:embed="rId3" cstate="print"/>
          <a:srcRect l="10171" t="16667" r="10171" b="33333"/>
          <a:stretch>
            <a:fillRect/>
          </a:stretch>
        </p:blipFill>
        <p:spPr bwMode="auto">
          <a:xfrm>
            <a:off x="5619498" y="2209800"/>
            <a:ext cx="3503455" cy="2463367"/>
          </a:xfrm>
          <a:prstGeom prst="rect">
            <a:avLst/>
          </a:prstGeom>
          <a:noFill/>
        </p:spPr>
      </p:pic>
      <p:sp>
        <p:nvSpPr>
          <p:cNvPr id="10" name="TextBox 9"/>
          <p:cNvSpPr txBox="1"/>
          <p:nvPr/>
        </p:nvSpPr>
        <p:spPr>
          <a:xfrm>
            <a:off x="5486400" y="1501914"/>
            <a:ext cx="3657600" cy="707886"/>
          </a:xfrm>
          <a:prstGeom prst="rect">
            <a:avLst/>
          </a:prstGeom>
          <a:noFill/>
        </p:spPr>
        <p:txBody>
          <a:bodyPr wrap="square" rtlCol="0">
            <a:spAutoFit/>
          </a:bodyPr>
          <a:lstStyle/>
          <a:p>
            <a:pPr algn="ctr"/>
            <a:r>
              <a:rPr lang="en-US" sz="2000" b="1" dirty="0" smtClean="0"/>
              <a:t>CMC snow analysis</a:t>
            </a:r>
          </a:p>
          <a:p>
            <a:pPr algn="ctr"/>
            <a:r>
              <a:rPr lang="en-US" sz="2000" dirty="0" smtClean="0"/>
              <a:t>Density  [stations/10,000 km</a:t>
            </a:r>
            <a:r>
              <a:rPr lang="en-US" sz="2000" baseline="30000" dirty="0" smtClean="0"/>
              <a:t>2</a:t>
            </a:r>
            <a:r>
              <a:rPr lang="en-US" sz="2000" dirty="0" smtClean="0"/>
              <a:t>]</a:t>
            </a:r>
            <a:endParaRPr lang="en-US" sz="2000" dirty="0"/>
          </a:p>
        </p:txBody>
      </p:sp>
      <p:sp>
        <p:nvSpPr>
          <p:cNvPr id="11" name="Text Box 20"/>
          <p:cNvSpPr txBox="1">
            <a:spLocks noChangeArrowheads="1"/>
          </p:cNvSpPr>
          <p:nvPr/>
        </p:nvSpPr>
        <p:spPr bwMode="auto">
          <a:xfrm>
            <a:off x="5205677" y="663714"/>
            <a:ext cx="3276600" cy="707886"/>
          </a:xfrm>
          <a:prstGeom prst="rect">
            <a:avLst/>
          </a:prstGeom>
          <a:solidFill>
            <a:srgbClr val="CCFFCC"/>
          </a:solidFill>
          <a:ln w="9525">
            <a:noFill/>
            <a:miter lim="800000"/>
            <a:headEnd/>
            <a:tailEnd/>
          </a:ln>
        </p:spPr>
        <p:txBody>
          <a:bodyPr wrap="square">
            <a:spAutoFit/>
          </a:bodyPr>
          <a:lstStyle/>
          <a:p>
            <a:pPr>
              <a:spcBef>
                <a:spcPts val="0"/>
              </a:spcBef>
              <a:spcAft>
                <a:spcPts val="300"/>
              </a:spcAft>
            </a:pPr>
            <a:r>
              <a:rPr lang="en-US" sz="2000" i="1" dirty="0" smtClean="0"/>
              <a:t>Note: </a:t>
            </a:r>
            <a:r>
              <a:rPr lang="en-US" sz="2000" b="1" dirty="0" smtClean="0"/>
              <a:t>No </a:t>
            </a:r>
            <a:r>
              <a:rPr lang="en-US" sz="2000" dirty="0" smtClean="0"/>
              <a:t>snow analysis in MERRA or MERRA-Land.</a:t>
            </a:r>
          </a:p>
        </p:txBody>
      </p:sp>
      <p:sp>
        <p:nvSpPr>
          <p:cNvPr id="13" name="Text Box 20"/>
          <p:cNvSpPr txBox="1">
            <a:spLocks noChangeArrowheads="1"/>
          </p:cNvSpPr>
          <p:nvPr/>
        </p:nvSpPr>
        <p:spPr bwMode="auto">
          <a:xfrm>
            <a:off x="1173187" y="5446767"/>
            <a:ext cx="7956502" cy="1323439"/>
          </a:xfrm>
          <a:prstGeom prst="rect">
            <a:avLst/>
          </a:prstGeom>
          <a:solidFill>
            <a:srgbClr val="FFFF99"/>
          </a:solidFill>
          <a:ln w="9525">
            <a:noFill/>
            <a:miter lim="800000"/>
            <a:headEnd/>
            <a:tailEnd/>
          </a:ln>
        </p:spPr>
        <p:txBody>
          <a:bodyPr wrap="square">
            <a:spAutoFit/>
          </a:bodyPr>
          <a:lstStyle/>
          <a:p>
            <a:pPr>
              <a:spcBef>
                <a:spcPts val="0"/>
              </a:spcBef>
              <a:spcAft>
                <a:spcPts val="0"/>
              </a:spcAft>
              <a:buFont typeface="Arial" pitchFamily="34" charset="0"/>
              <a:buChar char="•"/>
            </a:pPr>
            <a:r>
              <a:rPr lang="en-US" sz="2000" dirty="0" smtClean="0"/>
              <a:t> MERRA and MERRA-Land have similar skill.</a:t>
            </a:r>
          </a:p>
          <a:p>
            <a:pPr>
              <a:spcBef>
                <a:spcPts val="0"/>
              </a:spcBef>
              <a:spcAft>
                <a:spcPts val="0"/>
              </a:spcAft>
              <a:buFont typeface="Arial" pitchFamily="34" charset="0"/>
              <a:buChar char="•"/>
            </a:pPr>
            <a:r>
              <a:rPr lang="en-US" sz="2000" dirty="0" smtClean="0"/>
              <a:t> Similar results for comparison vs. in situ obs. (583 stations).</a:t>
            </a:r>
          </a:p>
          <a:p>
            <a:pPr>
              <a:spcBef>
                <a:spcPts val="0"/>
              </a:spcBef>
              <a:spcAft>
                <a:spcPts val="0"/>
              </a:spcAft>
              <a:buFont typeface="Arial" pitchFamily="34" charset="0"/>
              <a:buChar char="•"/>
            </a:pPr>
            <a:r>
              <a:rPr lang="en-US" sz="2000" dirty="0" smtClean="0"/>
              <a:t> Similar results for snow water equivalent (SWE).</a:t>
            </a:r>
          </a:p>
          <a:p>
            <a:pPr>
              <a:spcBef>
                <a:spcPts val="0"/>
              </a:spcBef>
              <a:spcAft>
                <a:spcPts val="0"/>
              </a:spcAft>
              <a:buFont typeface="Arial" pitchFamily="34" charset="0"/>
              <a:buChar char="•"/>
            </a:pPr>
            <a:r>
              <a:rPr lang="en-US" sz="2000" dirty="0" smtClean="0"/>
              <a:t> Step in 1998/99 in CPCU high-lat </a:t>
            </a:r>
            <a:r>
              <a:rPr lang="en-US" sz="2000" dirty="0" err="1" smtClean="0"/>
              <a:t>avg</a:t>
            </a:r>
            <a:r>
              <a:rPr lang="en-US" sz="2000" dirty="0" smtClean="0"/>
              <a:t> </a:t>
            </a:r>
            <a:r>
              <a:rPr lang="en-US" sz="2000" dirty="0" err="1" smtClean="0"/>
              <a:t>precip</a:t>
            </a:r>
            <a:r>
              <a:rPr lang="en-US" sz="2000" dirty="0" smtClean="0"/>
              <a:t>. </a:t>
            </a:r>
            <a:r>
              <a:rPr lang="en-US" sz="2000" dirty="0" smtClean="0">
                <a:sym typeface="Wingdings" pitchFamily="2" charset="2"/>
              </a:rPr>
              <a:t> </a:t>
            </a:r>
            <a:r>
              <a:rPr lang="en-US" sz="2000" dirty="0" smtClean="0"/>
              <a:t>step in snow mass.</a:t>
            </a:r>
          </a:p>
        </p:txBody>
      </p:sp>
      <p:pic>
        <p:nvPicPr>
          <p:cNvPr id="35842" name="Picture 2" descr="snow_figure_highres_finalMERRALand"/>
          <p:cNvPicPr>
            <a:picLocks noChangeAspect="1" noChangeArrowheads="1"/>
          </p:cNvPicPr>
          <p:nvPr/>
        </p:nvPicPr>
        <p:blipFill>
          <a:blip r:embed="rId4" cstate="print"/>
          <a:srcRect t="8054" b="6344"/>
          <a:stretch>
            <a:fillRect/>
          </a:stretch>
        </p:blipFill>
        <p:spPr bwMode="auto">
          <a:xfrm>
            <a:off x="-1" y="1295400"/>
            <a:ext cx="5181601" cy="4069150"/>
          </a:xfrm>
          <a:prstGeom prst="rect">
            <a:avLst/>
          </a:prstGeom>
          <a:noFill/>
          <a:ln w="9525">
            <a:noFill/>
            <a:miter lim="800000"/>
            <a:headEnd/>
            <a:tailEnd/>
          </a:ln>
        </p:spPr>
      </p:pic>
      <p:sp>
        <p:nvSpPr>
          <p:cNvPr id="12" name="Text Box 20"/>
          <p:cNvSpPr txBox="1">
            <a:spLocks noChangeArrowheads="1"/>
          </p:cNvSpPr>
          <p:nvPr/>
        </p:nvSpPr>
        <p:spPr bwMode="auto">
          <a:xfrm>
            <a:off x="4399179" y="3659428"/>
            <a:ext cx="1716328" cy="1015663"/>
          </a:xfrm>
          <a:prstGeom prst="rect">
            <a:avLst/>
          </a:prstGeom>
          <a:solidFill>
            <a:srgbClr val="FFFF99"/>
          </a:solidFill>
          <a:ln w="9525">
            <a:noFill/>
            <a:miter lim="800000"/>
            <a:headEnd/>
            <a:tailEnd/>
          </a:ln>
        </p:spPr>
        <p:txBody>
          <a:bodyPr wrap="square">
            <a:spAutoFit/>
          </a:bodyPr>
          <a:lstStyle/>
          <a:p>
            <a:pPr>
              <a:spcBef>
                <a:spcPts val="0"/>
              </a:spcBef>
              <a:spcAft>
                <a:spcPts val="600"/>
              </a:spcAft>
            </a:pPr>
            <a:r>
              <a:rPr lang="en-US" sz="2000" dirty="0" smtClean="0"/>
              <a:t>Low R values in areas w/o in situ obs.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projects\MERRA\MERRA-Land\MERRA-Land_image\MERRA-Land_image_v3.jpg"/>
          <p:cNvPicPr>
            <a:picLocks noChangeAspect="1" noChangeArrowheads="1"/>
          </p:cNvPicPr>
          <p:nvPr/>
        </p:nvPicPr>
        <p:blipFill>
          <a:blip r:embed="rId2" cstate="print"/>
          <a:srcRect b="24329"/>
          <a:stretch>
            <a:fillRect/>
          </a:stretch>
        </p:blipFill>
        <p:spPr bwMode="auto">
          <a:xfrm>
            <a:off x="568132" y="30187"/>
            <a:ext cx="8382000" cy="6692056"/>
          </a:xfrm>
          <a:prstGeom prst="rect">
            <a:avLst/>
          </a:prstGeom>
          <a:noFill/>
        </p:spPr>
      </p:pic>
      <p:sp>
        <p:nvSpPr>
          <p:cNvPr id="3" name="TextBox 2"/>
          <p:cNvSpPr txBox="1"/>
          <p:nvPr/>
        </p:nvSpPr>
        <p:spPr>
          <a:xfrm>
            <a:off x="4562297" y="6519446"/>
            <a:ext cx="4581703" cy="338554"/>
          </a:xfrm>
          <a:prstGeom prst="rect">
            <a:avLst/>
          </a:prstGeom>
          <a:solidFill>
            <a:schemeClr val="bg1">
              <a:lumMod val="85000"/>
            </a:schemeClr>
          </a:solidFill>
        </p:spPr>
        <p:txBody>
          <a:bodyPr wrap="none" rtlCol="0">
            <a:spAutoFit/>
          </a:bodyPr>
          <a:lstStyle/>
          <a:p>
            <a:r>
              <a:rPr lang="en-US" sz="1600" i="0" dirty="0"/>
              <a:t>http://</a:t>
            </a:r>
            <a:r>
              <a:rPr lang="en-US" sz="1600" i="0" dirty="0" err="1"/>
              <a:t>gmao.gsfc.nasa.gov</a:t>
            </a:r>
            <a:r>
              <a:rPr lang="en-US" sz="1600" i="0" dirty="0" smtClean="0"/>
              <a:t>/</a:t>
            </a:r>
            <a:r>
              <a:rPr lang="en-US" sz="1600" i="0" dirty="0" err="1" smtClean="0"/>
              <a:t>merra</a:t>
            </a:r>
            <a:r>
              <a:rPr lang="en-US" sz="1600" i="0" dirty="0"/>
              <a:t>/</a:t>
            </a:r>
            <a:r>
              <a:rPr lang="en-US" sz="1600" i="0" dirty="0" err="1"/>
              <a:t>merra-land.php</a:t>
            </a:r>
            <a:endParaRPr lang="en-US" sz="1600" i="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0" y="260615"/>
            <a:ext cx="9144000"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rPr>
              <a:t>Outline</a:t>
            </a:r>
          </a:p>
        </p:txBody>
      </p:sp>
      <p:graphicFrame>
        <p:nvGraphicFramePr>
          <p:cNvPr id="1103891" name="Group 19"/>
          <p:cNvGraphicFramePr>
            <a:graphicFrameLocks noGrp="1"/>
          </p:cNvGraphicFramePr>
          <p:nvPr/>
        </p:nvGraphicFramePr>
        <p:xfrm>
          <a:off x="366689" y="1361535"/>
          <a:ext cx="8410622" cy="3968496"/>
        </p:xfrm>
        <a:graphic>
          <a:graphicData uri="http://schemas.openxmlformats.org/drawingml/2006/table">
            <a:tbl>
              <a:tblPr/>
              <a:tblGrid>
                <a:gridCol w="8410622"/>
              </a:tblGrid>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Introduction</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MERRA-Land</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Motivation and data product design</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Validation </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914400" marR="0" lvl="0" indent="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Developments in land surface analysis</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Soil moisture</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Snow</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4" name="AutoShape 17"/>
          <p:cNvSpPr>
            <a:spLocks noChangeArrowheads="1"/>
          </p:cNvSpPr>
          <p:nvPr/>
        </p:nvSpPr>
        <p:spPr bwMode="auto">
          <a:xfrm>
            <a:off x="914400" y="3659429"/>
            <a:ext cx="7315200" cy="1670602"/>
          </a:xfrm>
          <a:prstGeom prst="roundRect">
            <a:avLst>
              <a:gd name="adj" fmla="val 16667"/>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p:cNvSpPr txBox="1">
            <a:spLocks noChangeArrowheads="1"/>
          </p:cNvSpPr>
          <p:nvPr/>
        </p:nvSpPr>
        <p:spPr bwMode="auto">
          <a:xfrm>
            <a:off x="0" y="0"/>
            <a:ext cx="9144000" cy="523875"/>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i="1" dirty="0" smtClean="0">
                <a:solidFill>
                  <a:srgbClr val="333399"/>
                </a:solidFill>
                <a:effectLst>
                  <a:outerShdw blurRad="38100" dist="38100" dir="2700000" algn="tl">
                    <a:srgbClr val="C0C0C0"/>
                  </a:outerShdw>
                </a:effectLst>
                <a:latin typeface="Calibri" pitchFamily="34" charset="0"/>
                <a:cs typeface="Calibri" pitchFamily="34" charset="0"/>
              </a:rPr>
              <a:t>Satellite remote sensing of (surface) soil moisture</a:t>
            </a:r>
            <a:endParaRPr lang="en-US" sz="2800" b="1" i="1" dirty="0">
              <a:solidFill>
                <a:srgbClr val="333399"/>
              </a:solidFill>
              <a:effectLst>
                <a:outerShdw blurRad="38100" dist="38100" dir="2700000" algn="tl">
                  <a:srgbClr val="C0C0C0"/>
                </a:outerShdw>
              </a:effectLst>
              <a:latin typeface="Calibri" pitchFamily="34" charset="0"/>
              <a:cs typeface="Calibri" pitchFamily="34" charset="0"/>
            </a:endParaRPr>
          </a:p>
        </p:txBody>
      </p:sp>
      <p:sp>
        <p:nvSpPr>
          <p:cNvPr id="11" name="TextBox 10"/>
          <p:cNvSpPr txBox="1"/>
          <p:nvPr/>
        </p:nvSpPr>
        <p:spPr>
          <a:xfrm>
            <a:off x="6818673" y="820598"/>
            <a:ext cx="2189066" cy="1746632"/>
          </a:xfrm>
          <a:prstGeom prst="rect">
            <a:avLst/>
          </a:prstGeom>
          <a:solidFill>
            <a:srgbClr val="CCFFCC"/>
          </a:solidFill>
        </p:spPr>
        <p:txBody>
          <a:bodyPr wrap="square" rtlCol="0">
            <a:spAutoFit/>
          </a:bodyPr>
          <a:lstStyle/>
          <a:p>
            <a:pPr>
              <a:spcAft>
                <a:spcPts val="300"/>
              </a:spcAft>
            </a:pPr>
            <a:r>
              <a:rPr lang="en-US" sz="2000" dirty="0" smtClean="0"/>
              <a:t>2009-present</a:t>
            </a:r>
          </a:p>
          <a:p>
            <a:pPr>
              <a:spcAft>
                <a:spcPts val="300"/>
              </a:spcAft>
            </a:pPr>
            <a:r>
              <a:rPr lang="en-US" sz="2000" dirty="0" smtClean="0"/>
              <a:t>L-band passive</a:t>
            </a:r>
          </a:p>
          <a:p>
            <a:pPr>
              <a:spcAft>
                <a:spcPts val="300"/>
              </a:spcAft>
            </a:pPr>
            <a:r>
              <a:rPr lang="en-US" sz="2000" dirty="0" smtClean="0"/>
              <a:t>40 km resolution</a:t>
            </a:r>
          </a:p>
          <a:p>
            <a:pPr>
              <a:spcAft>
                <a:spcPts val="300"/>
              </a:spcAft>
            </a:pPr>
            <a:r>
              <a:rPr lang="en-US" sz="2000" dirty="0" err="1" smtClean="0"/>
              <a:t>interferometric</a:t>
            </a:r>
            <a:r>
              <a:rPr lang="en-US" sz="2000" dirty="0" smtClean="0"/>
              <a:t> &amp; multi-angular</a:t>
            </a:r>
          </a:p>
        </p:txBody>
      </p:sp>
      <p:sp>
        <p:nvSpPr>
          <p:cNvPr id="12" name="TextBox 11"/>
          <p:cNvSpPr txBox="1"/>
          <p:nvPr/>
        </p:nvSpPr>
        <p:spPr>
          <a:xfrm>
            <a:off x="251475" y="2566821"/>
            <a:ext cx="2246673" cy="1092607"/>
          </a:xfrm>
          <a:prstGeom prst="rect">
            <a:avLst/>
          </a:prstGeom>
          <a:solidFill>
            <a:srgbClr val="CCFFCC"/>
          </a:solidFill>
        </p:spPr>
        <p:txBody>
          <a:bodyPr wrap="square" rtlCol="0">
            <a:spAutoFit/>
          </a:bodyPr>
          <a:lstStyle/>
          <a:p>
            <a:pPr>
              <a:spcAft>
                <a:spcPts val="300"/>
              </a:spcAft>
            </a:pPr>
            <a:r>
              <a:rPr lang="en-US" sz="2000" dirty="0" smtClean="0"/>
              <a:t>2002-2011</a:t>
            </a:r>
          </a:p>
          <a:p>
            <a:pPr>
              <a:spcAft>
                <a:spcPts val="300"/>
              </a:spcAft>
            </a:pPr>
            <a:r>
              <a:rPr lang="en-US" sz="2000" dirty="0" smtClean="0"/>
              <a:t>C/X-band passive</a:t>
            </a:r>
          </a:p>
          <a:p>
            <a:pPr>
              <a:spcAft>
                <a:spcPts val="300"/>
              </a:spcAft>
            </a:pPr>
            <a:r>
              <a:rPr lang="en-US" sz="2000" dirty="0" smtClean="0"/>
              <a:t>40 km resolution</a:t>
            </a:r>
          </a:p>
        </p:txBody>
      </p:sp>
      <p:pic>
        <p:nvPicPr>
          <p:cNvPr id="86020" name="Picture 4"/>
          <p:cNvPicPr>
            <a:picLocks noChangeAspect="1" noChangeArrowheads="1"/>
          </p:cNvPicPr>
          <p:nvPr/>
        </p:nvPicPr>
        <p:blipFill>
          <a:blip r:embed="rId2" cstate="print"/>
          <a:srcRect l="4080" b="9280"/>
          <a:stretch>
            <a:fillRect/>
          </a:stretch>
        </p:blipFill>
        <p:spPr bwMode="auto">
          <a:xfrm>
            <a:off x="78654" y="4155415"/>
            <a:ext cx="2877945" cy="1382568"/>
          </a:xfrm>
          <a:prstGeom prst="rect">
            <a:avLst/>
          </a:prstGeom>
          <a:noFill/>
          <a:ln w="9525">
            <a:noFill/>
            <a:miter lim="800000"/>
            <a:headEnd/>
            <a:tailEnd/>
          </a:ln>
        </p:spPr>
      </p:pic>
      <p:pic>
        <p:nvPicPr>
          <p:cNvPr id="86021" name="Picture 5"/>
          <p:cNvPicPr>
            <a:picLocks noChangeAspect="1" noChangeArrowheads="1"/>
          </p:cNvPicPr>
          <p:nvPr/>
        </p:nvPicPr>
        <p:blipFill>
          <a:blip r:embed="rId3" cstate="print"/>
          <a:srcRect/>
          <a:stretch>
            <a:fillRect/>
          </a:stretch>
        </p:blipFill>
        <p:spPr bwMode="auto">
          <a:xfrm>
            <a:off x="654724" y="779078"/>
            <a:ext cx="2246673" cy="1707472"/>
          </a:xfrm>
          <a:prstGeom prst="rect">
            <a:avLst/>
          </a:prstGeom>
          <a:noFill/>
          <a:ln w="9525">
            <a:noFill/>
            <a:miter lim="800000"/>
            <a:headEnd/>
            <a:tailEnd/>
          </a:ln>
        </p:spPr>
      </p:pic>
      <p:sp>
        <p:nvSpPr>
          <p:cNvPr id="15" name="TextBox 14"/>
          <p:cNvSpPr txBox="1"/>
          <p:nvPr/>
        </p:nvSpPr>
        <p:spPr>
          <a:xfrm>
            <a:off x="-36560" y="663864"/>
            <a:ext cx="2246673" cy="369332"/>
          </a:xfrm>
          <a:prstGeom prst="rect">
            <a:avLst/>
          </a:prstGeom>
          <a:noFill/>
        </p:spPr>
        <p:txBody>
          <a:bodyPr wrap="square" rtlCol="0">
            <a:spAutoFit/>
          </a:bodyPr>
          <a:lstStyle/>
          <a:p>
            <a:pPr algn="ctr"/>
            <a:r>
              <a:rPr lang="en-US" b="1" dirty="0" smtClean="0"/>
              <a:t>AMSR-E (Aqua)</a:t>
            </a:r>
            <a:endParaRPr lang="en-US" dirty="0" smtClean="0"/>
          </a:p>
        </p:txBody>
      </p:sp>
      <p:sp>
        <p:nvSpPr>
          <p:cNvPr id="16" name="TextBox 15"/>
          <p:cNvSpPr txBox="1"/>
          <p:nvPr/>
        </p:nvSpPr>
        <p:spPr>
          <a:xfrm>
            <a:off x="366689" y="3866166"/>
            <a:ext cx="2110412" cy="369332"/>
          </a:xfrm>
          <a:prstGeom prst="rect">
            <a:avLst/>
          </a:prstGeom>
          <a:noFill/>
        </p:spPr>
        <p:txBody>
          <a:bodyPr wrap="square" rtlCol="0">
            <a:spAutoFit/>
          </a:bodyPr>
          <a:lstStyle/>
          <a:p>
            <a:pPr algn="ctr"/>
            <a:r>
              <a:rPr lang="en-US" b="1" dirty="0" smtClean="0"/>
              <a:t>ASCAT (Met-op)</a:t>
            </a:r>
            <a:endParaRPr lang="en-US" dirty="0" smtClean="0"/>
          </a:p>
        </p:txBody>
      </p:sp>
      <p:grpSp>
        <p:nvGrpSpPr>
          <p:cNvPr id="20" name="Group 19"/>
          <p:cNvGrpSpPr/>
          <p:nvPr/>
        </p:nvGrpSpPr>
        <p:grpSpPr>
          <a:xfrm>
            <a:off x="3765502" y="606257"/>
            <a:ext cx="2937957" cy="2742673"/>
            <a:chOff x="3707895" y="853581"/>
            <a:chExt cx="2937957" cy="2742673"/>
          </a:xfrm>
        </p:grpSpPr>
        <p:pic>
          <p:nvPicPr>
            <p:cNvPr id="3075" name="Picture 3"/>
            <p:cNvPicPr>
              <a:picLocks noChangeAspect="1" noChangeArrowheads="1"/>
            </p:cNvPicPr>
            <p:nvPr/>
          </p:nvPicPr>
          <p:blipFill>
            <a:blip r:embed="rId4" cstate="print"/>
            <a:srcRect l="5961"/>
            <a:stretch>
              <a:fillRect/>
            </a:stretch>
          </p:blipFill>
          <p:spPr bwMode="auto">
            <a:xfrm>
              <a:off x="3707895" y="853581"/>
              <a:ext cx="2937957" cy="2742673"/>
            </a:xfrm>
            <a:prstGeom prst="rect">
              <a:avLst/>
            </a:prstGeom>
            <a:noFill/>
            <a:ln w="9525">
              <a:noFill/>
              <a:miter lim="800000"/>
              <a:headEnd/>
              <a:tailEnd/>
            </a:ln>
          </p:spPr>
        </p:pic>
        <p:sp>
          <p:nvSpPr>
            <p:cNvPr id="17" name="TextBox 16"/>
            <p:cNvSpPr txBox="1"/>
            <p:nvPr/>
          </p:nvSpPr>
          <p:spPr>
            <a:xfrm>
              <a:off x="5200221" y="1067922"/>
              <a:ext cx="1346008" cy="369332"/>
            </a:xfrm>
            <a:prstGeom prst="rect">
              <a:avLst/>
            </a:prstGeom>
            <a:noFill/>
          </p:spPr>
          <p:txBody>
            <a:bodyPr wrap="square" rtlCol="0">
              <a:spAutoFit/>
            </a:bodyPr>
            <a:lstStyle/>
            <a:p>
              <a:pPr algn="ctr"/>
              <a:r>
                <a:rPr lang="en-US" b="1" dirty="0" smtClean="0"/>
                <a:t>SMOS</a:t>
              </a:r>
              <a:endParaRPr lang="en-US" dirty="0" smtClean="0"/>
            </a:p>
          </p:txBody>
        </p:sp>
      </p:grpSp>
      <p:grpSp>
        <p:nvGrpSpPr>
          <p:cNvPr id="19" name="Group 18"/>
          <p:cNvGrpSpPr/>
          <p:nvPr/>
        </p:nvGrpSpPr>
        <p:grpSpPr>
          <a:xfrm>
            <a:off x="3533587" y="3717035"/>
            <a:ext cx="2346296" cy="2742673"/>
            <a:chOff x="6242603" y="916755"/>
            <a:chExt cx="2346296" cy="2742673"/>
          </a:xfrm>
        </p:grpSpPr>
        <p:pic>
          <p:nvPicPr>
            <p:cNvPr id="3074" name="Picture 2"/>
            <p:cNvPicPr>
              <a:picLocks noChangeAspect="1" noChangeArrowheads="1"/>
            </p:cNvPicPr>
            <p:nvPr/>
          </p:nvPicPr>
          <p:blipFill>
            <a:blip r:embed="rId5" cstate="print"/>
            <a:srcRect/>
            <a:stretch>
              <a:fillRect/>
            </a:stretch>
          </p:blipFill>
          <p:spPr bwMode="auto">
            <a:xfrm>
              <a:off x="6242603" y="916755"/>
              <a:ext cx="2346296" cy="2742673"/>
            </a:xfrm>
            <a:prstGeom prst="rect">
              <a:avLst/>
            </a:prstGeom>
            <a:noFill/>
            <a:ln w="9525">
              <a:noFill/>
              <a:miter lim="800000"/>
              <a:headEnd/>
              <a:tailEnd/>
            </a:ln>
          </p:spPr>
        </p:pic>
        <p:sp>
          <p:nvSpPr>
            <p:cNvPr id="18" name="TextBox 17"/>
            <p:cNvSpPr txBox="1"/>
            <p:nvPr/>
          </p:nvSpPr>
          <p:spPr>
            <a:xfrm>
              <a:off x="7509957" y="916755"/>
              <a:ext cx="1078942" cy="369332"/>
            </a:xfrm>
            <a:prstGeom prst="rect">
              <a:avLst/>
            </a:prstGeom>
            <a:noFill/>
          </p:spPr>
          <p:txBody>
            <a:bodyPr wrap="square" rtlCol="0">
              <a:spAutoFit/>
            </a:bodyPr>
            <a:lstStyle/>
            <a:p>
              <a:pPr algn="ctr"/>
              <a:r>
                <a:rPr lang="en-US" b="1" dirty="0" smtClean="0">
                  <a:solidFill>
                    <a:schemeClr val="bg1"/>
                  </a:solidFill>
                </a:rPr>
                <a:t>SMAP</a:t>
              </a:r>
              <a:endParaRPr lang="en-US" dirty="0" smtClean="0">
                <a:solidFill>
                  <a:schemeClr val="bg1"/>
                </a:solidFill>
              </a:endParaRPr>
            </a:p>
          </p:txBody>
        </p:sp>
      </p:grpSp>
      <p:sp>
        <p:nvSpPr>
          <p:cNvPr id="21" name="TextBox 20"/>
          <p:cNvSpPr txBox="1"/>
          <p:nvPr/>
        </p:nvSpPr>
        <p:spPr>
          <a:xfrm>
            <a:off x="251475" y="5562385"/>
            <a:ext cx="2246673" cy="1092607"/>
          </a:xfrm>
          <a:prstGeom prst="rect">
            <a:avLst/>
          </a:prstGeom>
          <a:solidFill>
            <a:srgbClr val="CCFFCC"/>
          </a:solidFill>
        </p:spPr>
        <p:txBody>
          <a:bodyPr wrap="square" rtlCol="0">
            <a:spAutoFit/>
          </a:bodyPr>
          <a:lstStyle/>
          <a:p>
            <a:pPr>
              <a:spcAft>
                <a:spcPts val="300"/>
              </a:spcAft>
            </a:pPr>
            <a:r>
              <a:rPr lang="en-US" sz="2000" dirty="0" smtClean="0"/>
              <a:t>2007-present</a:t>
            </a:r>
          </a:p>
          <a:p>
            <a:pPr>
              <a:spcAft>
                <a:spcPts val="300"/>
              </a:spcAft>
            </a:pPr>
            <a:r>
              <a:rPr lang="en-US" sz="2000" dirty="0" smtClean="0"/>
              <a:t>C-band active</a:t>
            </a:r>
          </a:p>
          <a:p>
            <a:pPr>
              <a:spcAft>
                <a:spcPts val="300"/>
              </a:spcAft>
            </a:pPr>
            <a:r>
              <a:rPr lang="en-US" sz="2000" dirty="0" smtClean="0"/>
              <a:t>40 km resolution</a:t>
            </a:r>
          </a:p>
        </p:txBody>
      </p:sp>
      <p:sp>
        <p:nvSpPr>
          <p:cNvPr id="22" name="TextBox 21"/>
          <p:cNvSpPr txBox="1"/>
          <p:nvPr/>
        </p:nvSpPr>
        <p:spPr>
          <a:xfrm>
            <a:off x="5995097" y="3718961"/>
            <a:ext cx="2667000" cy="1092607"/>
          </a:xfrm>
          <a:prstGeom prst="rect">
            <a:avLst/>
          </a:prstGeom>
          <a:solidFill>
            <a:srgbClr val="CCFFCC"/>
          </a:solidFill>
        </p:spPr>
        <p:txBody>
          <a:bodyPr wrap="square" rtlCol="0">
            <a:spAutoFit/>
          </a:bodyPr>
          <a:lstStyle/>
          <a:p>
            <a:pPr>
              <a:spcAft>
                <a:spcPts val="300"/>
              </a:spcAft>
            </a:pPr>
            <a:r>
              <a:rPr lang="en-US" sz="2000" dirty="0" smtClean="0"/>
              <a:t>Launch: 2014</a:t>
            </a:r>
          </a:p>
          <a:p>
            <a:pPr>
              <a:spcAft>
                <a:spcPts val="300"/>
              </a:spcAft>
            </a:pPr>
            <a:r>
              <a:rPr lang="en-US" sz="2000" dirty="0" smtClean="0"/>
              <a:t>L-band active/passive</a:t>
            </a:r>
          </a:p>
          <a:p>
            <a:pPr>
              <a:spcAft>
                <a:spcPts val="300"/>
              </a:spcAft>
            </a:pPr>
            <a:r>
              <a:rPr lang="en-US" sz="2000" dirty="0" smtClean="0"/>
              <a:t>3-40 km resolution</a:t>
            </a:r>
          </a:p>
        </p:txBody>
      </p:sp>
      <p:cxnSp>
        <p:nvCxnSpPr>
          <p:cNvPr id="24" name="Straight Connector 23"/>
          <p:cNvCxnSpPr/>
          <p:nvPr/>
        </p:nvCxnSpPr>
        <p:spPr bwMode="auto">
          <a:xfrm>
            <a:off x="3189432" y="670547"/>
            <a:ext cx="0" cy="6099659"/>
          </a:xfrm>
          <a:prstGeom prst="line">
            <a:avLst/>
          </a:prstGeom>
          <a:solidFill>
            <a:schemeClr val="accent1"/>
          </a:solidFill>
          <a:ln w="76200" cap="flat" cmpd="sng" algn="ctr">
            <a:solidFill>
              <a:schemeClr val="bg2"/>
            </a:solidFill>
            <a:prstDash val="solid"/>
            <a:round/>
            <a:headEnd type="none" w="med" len="med"/>
            <a:tailEnd type="none" w="med" len="med"/>
          </a:ln>
          <a:effectLst/>
        </p:spPr>
      </p:cxnSp>
      <p:cxnSp>
        <p:nvCxnSpPr>
          <p:cNvPr id="25" name="Straight Connector 24"/>
          <p:cNvCxnSpPr/>
          <p:nvPr/>
        </p:nvCxnSpPr>
        <p:spPr bwMode="auto">
          <a:xfrm>
            <a:off x="3189432" y="3486607"/>
            <a:ext cx="5875914" cy="0"/>
          </a:xfrm>
          <a:prstGeom prst="line">
            <a:avLst/>
          </a:prstGeom>
          <a:solidFill>
            <a:schemeClr val="accent1"/>
          </a:solidFill>
          <a:ln w="76200" cap="flat" cmpd="sng" algn="ctr">
            <a:solidFill>
              <a:schemeClr val="bg2"/>
            </a:solidFill>
            <a:prstDash val="solid"/>
            <a:round/>
            <a:headEnd type="none" w="med" len="med"/>
            <a:tailEnd type="none" w="med" len="med"/>
          </a:ln>
          <a:effectLst/>
        </p:spPr>
      </p:cxnSp>
      <p:cxnSp>
        <p:nvCxnSpPr>
          <p:cNvPr id="28" name="Straight Connector 27"/>
          <p:cNvCxnSpPr/>
          <p:nvPr/>
        </p:nvCxnSpPr>
        <p:spPr bwMode="auto">
          <a:xfrm>
            <a:off x="0" y="3832249"/>
            <a:ext cx="3189432" cy="0"/>
          </a:xfrm>
          <a:prstGeom prst="line">
            <a:avLst/>
          </a:prstGeom>
          <a:solidFill>
            <a:schemeClr val="accent1"/>
          </a:solidFill>
          <a:ln w="76200" cap="flat" cmpd="sng" algn="ctr">
            <a:solidFill>
              <a:schemeClr val="bg2"/>
            </a:solidFill>
            <a:prstDash val="solid"/>
            <a:round/>
            <a:headEnd type="none" w="med" len="med"/>
            <a:tailEnd type="none" w="med" len="med"/>
          </a:ln>
          <a:effectLst/>
        </p:spPr>
      </p:cxnSp>
      <p:graphicFrame>
        <p:nvGraphicFramePr>
          <p:cNvPr id="30" name="Table 29"/>
          <p:cNvGraphicFramePr>
            <a:graphicFrameLocks noGrp="1"/>
          </p:cNvGraphicFramePr>
          <p:nvPr/>
        </p:nvGraphicFramePr>
        <p:xfrm>
          <a:off x="6230695" y="5273232"/>
          <a:ext cx="2777044" cy="1381760"/>
        </p:xfrm>
        <a:graphic>
          <a:graphicData uri="http://schemas.openxmlformats.org/drawingml/2006/table">
            <a:tbl>
              <a:tblPr firstRow="1" bandRow="1">
                <a:tableStyleId>{10A1B5D5-9B99-4C35-A422-299274C87663}</a:tableStyleId>
              </a:tblPr>
              <a:tblGrid>
                <a:gridCol w="1388522"/>
                <a:gridCol w="1388522"/>
              </a:tblGrid>
              <a:tr h="370840">
                <a:tc>
                  <a:txBody>
                    <a:bodyPr/>
                    <a:lstStyle/>
                    <a:p>
                      <a:pPr algn="ctr"/>
                      <a:r>
                        <a:rPr lang="en-US" dirty="0" smtClean="0"/>
                        <a:t>Frequency</a:t>
                      </a:r>
                      <a:r>
                        <a:rPr lang="en-US" baseline="0" dirty="0" smtClean="0"/>
                        <a:t> band</a:t>
                      </a:r>
                      <a:endParaRPr lang="en-US" dirty="0"/>
                    </a:p>
                  </a:txBody>
                  <a:tcPr/>
                </a:tc>
                <a:tc>
                  <a:txBody>
                    <a:bodyPr/>
                    <a:lstStyle/>
                    <a:p>
                      <a:pPr algn="ctr"/>
                      <a:r>
                        <a:rPr lang="en-US" dirty="0" smtClean="0"/>
                        <a:t>Sensing depth</a:t>
                      </a:r>
                      <a:endParaRPr lang="en-US" dirty="0"/>
                    </a:p>
                  </a:txBody>
                  <a:tcPr/>
                </a:tc>
              </a:tr>
              <a:tr h="370840">
                <a:tc>
                  <a:txBody>
                    <a:bodyPr/>
                    <a:lstStyle/>
                    <a:p>
                      <a:pPr algn="ctr"/>
                      <a:r>
                        <a:rPr lang="en-US" dirty="0" smtClean="0"/>
                        <a:t>C/X-band</a:t>
                      </a:r>
                      <a:endParaRPr lang="en-US" dirty="0"/>
                    </a:p>
                  </a:txBody>
                  <a:tcPr/>
                </a:tc>
                <a:tc>
                  <a:txBody>
                    <a:bodyPr/>
                    <a:lstStyle/>
                    <a:p>
                      <a:pPr algn="ctr"/>
                      <a:r>
                        <a:rPr lang="en-US" dirty="0" smtClean="0"/>
                        <a:t>1</a:t>
                      </a:r>
                      <a:r>
                        <a:rPr lang="en-US" baseline="0" dirty="0" smtClean="0"/>
                        <a:t> cm</a:t>
                      </a:r>
                      <a:endParaRPr lang="en-US" dirty="0" smtClean="0"/>
                    </a:p>
                  </a:txBody>
                  <a:tcPr/>
                </a:tc>
              </a:tr>
              <a:tr h="370840">
                <a:tc>
                  <a:txBody>
                    <a:bodyPr/>
                    <a:lstStyle/>
                    <a:p>
                      <a:pPr algn="ctr"/>
                      <a:r>
                        <a:rPr lang="en-US" dirty="0" smtClean="0"/>
                        <a:t>L-band</a:t>
                      </a:r>
                      <a:endParaRPr lang="en-US" dirty="0"/>
                    </a:p>
                  </a:txBody>
                  <a:tcPr/>
                </a:tc>
                <a:tc>
                  <a:txBody>
                    <a:bodyPr/>
                    <a:lstStyle/>
                    <a:p>
                      <a:pPr algn="ctr"/>
                      <a:r>
                        <a:rPr lang="en-US" dirty="0" smtClean="0"/>
                        <a:t>5 cm</a:t>
                      </a:r>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144390" y="3835793"/>
            <a:ext cx="3160255" cy="2972349"/>
          </a:xfrm>
          <a:prstGeom prst="rect">
            <a:avLst/>
          </a:prstGeom>
          <a:noFill/>
          <a:ln w="9525">
            <a:noFill/>
            <a:miter lim="800000"/>
            <a:headEnd/>
            <a:tailEnd/>
          </a:ln>
        </p:spPr>
      </p:pic>
      <p:sp>
        <p:nvSpPr>
          <p:cNvPr id="1052675" name="Text Box 3"/>
          <p:cNvSpPr txBox="1">
            <a:spLocks noChangeArrowheads="1"/>
          </p:cNvSpPr>
          <p:nvPr/>
        </p:nvSpPr>
        <p:spPr bwMode="auto">
          <a:xfrm>
            <a:off x="228600" y="0"/>
            <a:ext cx="8670925"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cs typeface="Arial" charset="0"/>
              </a:rPr>
              <a:t>Soil moisture assimilation</a:t>
            </a:r>
            <a:endParaRPr lang="en-US" sz="2400" b="1" dirty="0">
              <a:solidFill>
                <a:schemeClr val="accent2"/>
              </a:solidFill>
              <a:cs typeface="Arial" charset="0"/>
            </a:endParaRPr>
          </a:p>
        </p:txBody>
      </p:sp>
      <p:sp>
        <p:nvSpPr>
          <p:cNvPr id="25614" name="Text Box 46"/>
          <p:cNvSpPr txBox="1">
            <a:spLocks noChangeArrowheads="1"/>
          </p:cNvSpPr>
          <p:nvPr/>
        </p:nvSpPr>
        <p:spPr bwMode="auto">
          <a:xfrm>
            <a:off x="106074" y="3497239"/>
            <a:ext cx="3429000" cy="338554"/>
          </a:xfrm>
          <a:prstGeom prst="rect">
            <a:avLst/>
          </a:prstGeom>
          <a:solidFill>
            <a:schemeClr val="accent1"/>
          </a:solidFill>
          <a:ln w="28575">
            <a:solidFill>
              <a:schemeClr val="tx1"/>
            </a:solidFill>
            <a:miter lim="800000"/>
            <a:headEnd/>
            <a:tailEnd/>
          </a:ln>
        </p:spPr>
        <p:txBody>
          <a:bodyPr wrap="square">
            <a:spAutoFit/>
          </a:bodyPr>
          <a:lstStyle/>
          <a:p>
            <a:pPr algn="ctr"/>
            <a:r>
              <a:rPr lang="en-US" sz="1600" i="0" dirty="0" smtClean="0">
                <a:cs typeface="Arial" charset="0"/>
              </a:rPr>
              <a:t>Validated </a:t>
            </a:r>
            <a:r>
              <a:rPr lang="en-US" sz="1600" i="0" dirty="0">
                <a:cs typeface="Arial" charset="0"/>
              </a:rPr>
              <a:t>with in situ </a:t>
            </a:r>
            <a:r>
              <a:rPr lang="en-US" sz="1600" i="0" dirty="0" smtClean="0">
                <a:cs typeface="Arial" charset="0"/>
              </a:rPr>
              <a:t>data</a:t>
            </a:r>
            <a:endParaRPr lang="en-US" sz="1600" b="1" dirty="0">
              <a:cs typeface="Arial" charset="0"/>
            </a:endParaRPr>
          </a:p>
        </p:txBody>
      </p:sp>
      <p:sp>
        <p:nvSpPr>
          <p:cNvPr id="25615" name="Rectangle 16"/>
          <p:cNvSpPr>
            <a:spLocks noChangeArrowheads="1"/>
          </p:cNvSpPr>
          <p:nvPr/>
        </p:nvSpPr>
        <p:spPr bwMode="auto">
          <a:xfrm>
            <a:off x="106070" y="3835794"/>
            <a:ext cx="3429000" cy="2994786"/>
          </a:xfrm>
          <a:prstGeom prst="rect">
            <a:avLst/>
          </a:prstGeom>
          <a:noFill/>
          <a:ln w="28575" algn="ctr">
            <a:solidFill>
              <a:schemeClr val="tx1"/>
            </a:solidFill>
            <a:round/>
            <a:headEnd/>
            <a:tailEnd/>
          </a:ln>
        </p:spPr>
        <p:txBody>
          <a:bodyPr/>
          <a:lstStyle/>
          <a:p>
            <a:endParaRPr lang="en-US"/>
          </a:p>
        </p:txBody>
      </p:sp>
      <p:sp>
        <p:nvSpPr>
          <p:cNvPr id="25608" name="Text Box 28"/>
          <p:cNvSpPr txBox="1">
            <a:spLocks noChangeArrowheads="1"/>
          </p:cNvSpPr>
          <p:nvPr/>
        </p:nvSpPr>
        <p:spPr bwMode="auto">
          <a:xfrm>
            <a:off x="106070" y="3140965"/>
            <a:ext cx="3429000" cy="276999"/>
          </a:xfrm>
          <a:prstGeom prst="rect">
            <a:avLst/>
          </a:prstGeom>
          <a:solidFill>
            <a:srgbClr val="DDDDDD"/>
          </a:solidFill>
          <a:ln w="28575">
            <a:solidFill>
              <a:schemeClr val="tx1"/>
            </a:solidFill>
            <a:miter lim="800000"/>
            <a:headEnd/>
            <a:tailEnd/>
          </a:ln>
        </p:spPr>
        <p:txBody>
          <a:bodyPr wrap="square">
            <a:spAutoFit/>
          </a:bodyPr>
          <a:lstStyle/>
          <a:p>
            <a:pPr>
              <a:tabLst>
                <a:tab pos="1376363" algn="l"/>
                <a:tab pos="5948363" algn="l"/>
              </a:tabLst>
            </a:pPr>
            <a:r>
              <a:rPr lang="en-US" sz="1200" b="1"/>
              <a:t>Anomalies </a:t>
            </a:r>
            <a:r>
              <a:rPr lang="en-US" sz="1200" b="1">
                <a:cs typeface="Arial" charset="0"/>
              </a:rPr>
              <a:t>≡ mean seasonal cycle removed</a:t>
            </a:r>
            <a:endParaRPr lang="en-US" sz="1200"/>
          </a:p>
        </p:txBody>
      </p:sp>
      <p:sp>
        <p:nvSpPr>
          <p:cNvPr id="25611" name="Text Box 4"/>
          <p:cNvSpPr txBox="1">
            <a:spLocks noChangeArrowheads="1"/>
          </p:cNvSpPr>
          <p:nvPr/>
        </p:nvSpPr>
        <p:spPr bwMode="auto">
          <a:xfrm>
            <a:off x="106073" y="663864"/>
            <a:ext cx="3429000" cy="2142125"/>
          </a:xfrm>
          <a:prstGeom prst="rect">
            <a:avLst/>
          </a:prstGeom>
          <a:solidFill>
            <a:srgbClr val="FFFF99"/>
          </a:solidFill>
          <a:ln w="28575">
            <a:solidFill>
              <a:schemeClr val="tx1"/>
            </a:solidFill>
            <a:miter lim="800000"/>
            <a:headEnd/>
            <a:tailEnd/>
          </a:ln>
        </p:spPr>
        <p:txBody>
          <a:bodyPr wrap="square">
            <a:spAutoFit/>
          </a:bodyPr>
          <a:lstStyle/>
          <a:p>
            <a:pPr>
              <a:spcBef>
                <a:spcPct val="20000"/>
              </a:spcBef>
            </a:pPr>
            <a:r>
              <a:rPr lang="en-US" b="1" i="0" dirty="0">
                <a:cs typeface="Arial" charset="0"/>
              </a:rPr>
              <a:t>Skill increases </a:t>
            </a:r>
            <a:r>
              <a:rPr lang="en-US" b="1" i="0" dirty="0" smtClean="0">
                <a:cs typeface="Arial" charset="0"/>
              </a:rPr>
              <a:t>significantly </a:t>
            </a:r>
            <a:r>
              <a:rPr lang="en-US" i="0" dirty="0" smtClean="0">
                <a:cs typeface="Arial" charset="0"/>
              </a:rPr>
              <a:t>through data </a:t>
            </a:r>
            <a:r>
              <a:rPr lang="en-US" i="0" dirty="0">
                <a:cs typeface="Arial" charset="0"/>
              </a:rPr>
              <a:t>assimilation</a:t>
            </a:r>
            <a:r>
              <a:rPr lang="en-US" i="0" dirty="0" smtClean="0">
                <a:cs typeface="Arial" charset="0"/>
              </a:rPr>
              <a:t>.  </a:t>
            </a:r>
          </a:p>
          <a:p>
            <a:pPr>
              <a:spcBef>
                <a:spcPct val="20000"/>
              </a:spcBef>
            </a:pPr>
            <a:r>
              <a:rPr lang="en-US" i="0" dirty="0" smtClean="0">
                <a:cs typeface="Arial" charset="0"/>
              </a:rPr>
              <a:t>Similar improvements from AMSR-E and ASCAT.</a:t>
            </a:r>
          </a:p>
          <a:p>
            <a:pPr>
              <a:spcBef>
                <a:spcPct val="20000"/>
              </a:spcBef>
            </a:pPr>
            <a:r>
              <a:rPr lang="en-US" b="1" i="0" dirty="0" smtClean="0">
                <a:cs typeface="Arial" charset="0"/>
              </a:rPr>
              <a:t>Root-zone </a:t>
            </a:r>
            <a:r>
              <a:rPr lang="en-US" dirty="0" smtClean="0">
                <a:cs typeface="Arial" charset="0"/>
              </a:rPr>
              <a:t>not</a:t>
            </a:r>
            <a:r>
              <a:rPr lang="en-US" b="1" i="0" dirty="0" smtClean="0">
                <a:cs typeface="Arial" charset="0"/>
              </a:rPr>
              <a:t> </a:t>
            </a:r>
            <a:r>
              <a:rPr lang="en-US" i="0" dirty="0" smtClean="0">
                <a:cs typeface="Arial" charset="0"/>
              </a:rPr>
              <a:t>observed by satellite.  </a:t>
            </a:r>
            <a:r>
              <a:rPr lang="en-US" b="1" i="0" dirty="0" smtClean="0">
                <a:cs typeface="Arial" charset="0"/>
              </a:rPr>
              <a:t>Improvements </a:t>
            </a:r>
            <a:r>
              <a:rPr lang="en-US" i="0" dirty="0" smtClean="0">
                <a:cs typeface="Arial" charset="0"/>
              </a:rPr>
              <a:t>may be critical for applications.</a:t>
            </a:r>
            <a:endParaRPr lang="en-US" b="1" i="0" dirty="0" smtClean="0">
              <a:cs typeface="Arial" charset="0"/>
            </a:endParaRPr>
          </a:p>
        </p:txBody>
      </p:sp>
      <p:pic>
        <p:nvPicPr>
          <p:cNvPr id="88067" name="Picture 3"/>
          <p:cNvPicPr>
            <a:picLocks noChangeAspect="1" noChangeArrowheads="1"/>
          </p:cNvPicPr>
          <p:nvPr/>
        </p:nvPicPr>
        <p:blipFill>
          <a:blip r:embed="rId4" cstate="print"/>
          <a:srcRect/>
          <a:stretch>
            <a:fillRect/>
          </a:stretch>
        </p:blipFill>
        <p:spPr bwMode="auto">
          <a:xfrm>
            <a:off x="4107090" y="663863"/>
            <a:ext cx="4907649" cy="5875915"/>
          </a:xfrm>
          <a:prstGeom prst="rect">
            <a:avLst/>
          </a:prstGeom>
          <a:noFill/>
          <a:ln w="9525">
            <a:noFill/>
            <a:miter lim="800000"/>
            <a:headEnd/>
            <a:tailEnd/>
          </a:ln>
        </p:spPr>
      </p:pic>
      <p:sp>
        <p:nvSpPr>
          <p:cNvPr id="23" name="Text Box 28"/>
          <p:cNvSpPr txBox="1">
            <a:spLocks noChangeArrowheads="1"/>
          </p:cNvSpPr>
          <p:nvPr/>
        </p:nvSpPr>
        <p:spPr bwMode="auto">
          <a:xfrm>
            <a:off x="106070" y="2863966"/>
            <a:ext cx="3429000" cy="276999"/>
          </a:xfrm>
          <a:prstGeom prst="rect">
            <a:avLst/>
          </a:prstGeom>
          <a:solidFill>
            <a:srgbClr val="DDDDDD"/>
          </a:solidFill>
          <a:ln w="28575">
            <a:solidFill>
              <a:schemeClr val="tx1"/>
            </a:solidFill>
            <a:miter lim="800000"/>
            <a:headEnd/>
            <a:tailEnd/>
          </a:ln>
        </p:spPr>
        <p:txBody>
          <a:bodyPr wrap="square">
            <a:spAutoFit/>
          </a:bodyPr>
          <a:lstStyle/>
          <a:p>
            <a:pPr>
              <a:tabLst>
                <a:tab pos="1376363" algn="l"/>
                <a:tab pos="5948363" algn="l"/>
              </a:tabLst>
            </a:pPr>
            <a:r>
              <a:rPr lang="en-US" sz="1200" b="1" dirty="0" smtClean="0"/>
              <a:t>Metric: </a:t>
            </a:r>
            <a:r>
              <a:rPr lang="en-US" sz="1200" b="1" dirty="0" err="1" smtClean="0"/>
              <a:t>Anom</a:t>
            </a:r>
            <a:r>
              <a:rPr lang="en-US" sz="1200" b="1" dirty="0" smtClean="0"/>
              <a:t>. time series corr. </a:t>
            </a:r>
            <a:r>
              <a:rPr lang="en-US" sz="1200" b="1" dirty="0" err="1" smtClean="0"/>
              <a:t>coeff</a:t>
            </a:r>
            <a:r>
              <a:rPr lang="en-US" sz="1200" b="1" dirty="0" smtClean="0"/>
              <a:t>.</a:t>
            </a:r>
            <a:endParaRPr lang="en-US" sz="1200" dirty="0"/>
          </a:p>
        </p:txBody>
      </p:sp>
      <p:sp>
        <p:nvSpPr>
          <p:cNvPr id="24" name="Text Box 8"/>
          <p:cNvSpPr txBox="1">
            <a:spLocks noChangeArrowheads="1"/>
          </p:cNvSpPr>
          <p:nvPr/>
        </p:nvSpPr>
        <p:spPr bwMode="auto">
          <a:xfrm>
            <a:off x="6069782" y="6654588"/>
            <a:ext cx="3074218" cy="230832"/>
          </a:xfrm>
          <a:prstGeom prst="rect">
            <a:avLst/>
          </a:prstGeom>
          <a:solidFill>
            <a:srgbClr val="DDDDDD"/>
          </a:solidFill>
          <a:ln w="9525">
            <a:noFill/>
            <a:miter lim="800000"/>
            <a:headEnd/>
            <a:tailEnd/>
          </a:ln>
        </p:spPr>
        <p:txBody>
          <a:bodyPr wrap="square" lIns="45720" rIns="45720">
            <a:spAutoFit/>
          </a:bodyPr>
          <a:lstStyle/>
          <a:p>
            <a:pPr algn="ctr">
              <a:tabLst>
                <a:tab pos="1376363" algn="l"/>
                <a:tab pos="5948363" algn="l"/>
              </a:tabLst>
            </a:pPr>
            <a:r>
              <a:rPr lang="en-US" sz="900" b="1" i="0" dirty="0" smtClean="0"/>
              <a:t>Draper et al. (2012), GRL</a:t>
            </a:r>
            <a:r>
              <a:rPr lang="en-US" sz="900" b="1" i="0" dirty="0"/>
              <a:t>, </a:t>
            </a:r>
            <a:r>
              <a:rPr lang="en-US" sz="900" b="1" i="0" dirty="0" smtClean="0"/>
              <a:t>doi:10.1029/2011GL050655.</a:t>
            </a:r>
            <a:endParaRPr lang="en-US" sz="900" b="1" i="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28"/>
          <p:cNvSpPr txBox="1">
            <a:spLocks noChangeArrowheads="1"/>
          </p:cNvSpPr>
          <p:nvPr/>
        </p:nvSpPr>
        <p:spPr bwMode="auto">
          <a:xfrm>
            <a:off x="1588" y="2310825"/>
            <a:ext cx="2423996" cy="584775"/>
          </a:xfrm>
          <a:prstGeom prst="rect">
            <a:avLst/>
          </a:prstGeom>
          <a:solidFill>
            <a:srgbClr val="DDDDDD"/>
          </a:solidFill>
          <a:ln w="9525">
            <a:noFill/>
            <a:miter lim="800000"/>
            <a:headEnd/>
            <a:tailEnd/>
          </a:ln>
        </p:spPr>
        <p:txBody>
          <a:bodyPr wrap="square">
            <a:spAutoFit/>
          </a:bodyPr>
          <a:lstStyle/>
          <a:p>
            <a:pPr>
              <a:tabLst>
                <a:tab pos="1376363" algn="l"/>
                <a:tab pos="5948363" algn="l"/>
              </a:tabLst>
            </a:pPr>
            <a:r>
              <a:rPr lang="en-US" sz="1600" b="1" dirty="0" smtClean="0">
                <a:solidFill>
                  <a:srgbClr val="000000"/>
                </a:solidFill>
              </a:rPr>
              <a:t>Anomalies</a:t>
            </a:r>
            <a:r>
              <a:rPr lang="en-US" sz="1600" dirty="0" smtClean="0">
                <a:solidFill>
                  <a:srgbClr val="000000"/>
                </a:solidFill>
              </a:rPr>
              <a:t> </a:t>
            </a:r>
            <a:r>
              <a:rPr lang="en-US" sz="1600" dirty="0" smtClean="0">
                <a:solidFill>
                  <a:srgbClr val="000000"/>
                </a:solidFill>
                <a:cs typeface="Arial" charset="0"/>
              </a:rPr>
              <a:t>≡ mean seasonal cycle removed</a:t>
            </a:r>
            <a:endParaRPr lang="en-US" sz="1600" dirty="0" smtClean="0">
              <a:solidFill>
                <a:srgbClr val="000000"/>
              </a:solidFill>
            </a:endParaRPr>
          </a:p>
        </p:txBody>
      </p:sp>
      <p:sp>
        <p:nvSpPr>
          <p:cNvPr id="13322" name="Text Box 28"/>
          <p:cNvSpPr txBox="1">
            <a:spLocks noChangeArrowheads="1"/>
          </p:cNvSpPr>
          <p:nvPr/>
        </p:nvSpPr>
        <p:spPr bwMode="auto">
          <a:xfrm>
            <a:off x="-1" y="2895600"/>
            <a:ext cx="2425586" cy="584775"/>
          </a:xfrm>
          <a:prstGeom prst="rect">
            <a:avLst/>
          </a:prstGeom>
          <a:solidFill>
            <a:srgbClr val="DDDDDD"/>
          </a:solidFill>
          <a:ln w="9525">
            <a:noFill/>
            <a:miter lim="800000"/>
            <a:headEnd/>
            <a:tailEnd/>
          </a:ln>
        </p:spPr>
        <p:txBody>
          <a:bodyPr wrap="square">
            <a:spAutoFit/>
          </a:bodyPr>
          <a:lstStyle/>
          <a:p>
            <a:pPr>
              <a:tabLst>
                <a:tab pos="1376363" algn="l"/>
                <a:tab pos="5948363" algn="l"/>
              </a:tabLst>
            </a:pPr>
            <a:r>
              <a:rPr lang="en-US" sz="1600" b="1" dirty="0" smtClean="0">
                <a:solidFill>
                  <a:srgbClr val="000000"/>
                </a:solidFill>
              </a:rPr>
              <a:t>Skill metric: </a:t>
            </a:r>
            <a:r>
              <a:rPr lang="en-US" sz="1600" dirty="0" err="1" smtClean="0">
                <a:solidFill>
                  <a:srgbClr val="000000"/>
                </a:solidFill>
              </a:rPr>
              <a:t>Anom</a:t>
            </a:r>
            <a:r>
              <a:rPr lang="en-US" sz="1600" dirty="0" smtClean="0">
                <a:solidFill>
                  <a:srgbClr val="000000"/>
                </a:solidFill>
              </a:rPr>
              <a:t>. time series corr. </a:t>
            </a:r>
            <a:r>
              <a:rPr lang="en-US" sz="1600" dirty="0" err="1" smtClean="0">
                <a:solidFill>
                  <a:srgbClr val="000000"/>
                </a:solidFill>
              </a:rPr>
              <a:t>coeff</a:t>
            </a:r>
            <a:r>
              <a:rPr lang="en-US" sz="1600" dirty="0" smtClean="0">
                <a:solidFill>
                  <a:srgbClr val="000000"/>
                </a:solidFill>
              </a:rPr>
              <a:t>. R</a:t>
            </a:r>
          </a:p>
        </p:txBody>
      </p:sp>
      <p:sp>
        <p:nvSpPr>
          <p:cNvPr id="13319" name="Text Box 4"/>
          <p:cNvSpPr txBox="1">
            <a:spLocks noChangeArrowheads="1"/>
          </p:cNvSpPr>
          <p:nvPr/>
        </p:nvSpPr>
        <p:spPr bwMode="auto">
          <a:xfrm>
            <a:off x="0" y="3429000"/>
            <a:ext cx="2425585" cy="2142125"/>
          </a:xfrm>
          <a:prstGeom prst="rect">
            <a:avLst/>
          </a:prstGeom>
          <a:solidFill>
            <a:srgbClr val="FFFF99"/>
          </a:solidFill>
          <a:ln w="9525">
            <a:noFill/>
            <a:miter lim="800000"/>
            <a:headEnd/>
            <a:tailEnd/>
          </a:ln>
        </p:spPr>
        <p:txBody>
          <a:bodyPr wrap="square">
            <a:spAutoFit/>
          </a:bodyPr>
          <a:lstStyle/>
          <a:p>
            <a:pPr>
              <a:spcBef>
                <a:spcPct val="20000"/>
              </a:spcBef>
            </a:pPr>
            <a:r>
              <a:rPr lang="en-US" b="1" dirty="0" smtClean="0">
                <a:solidFill>
                  <a:srgbClr val="000000"/>
                </a:solidFill>
                <a:cs typeface="Arial" charset="0"/>
              </a:rPr>
              <a:t>Soil moisture skill increases with</a:t>
            </a:r>
          </a:p>
          <a:p>
            <a:pPr>
              <a:spcBef>
                <a:spcPct val="20000"/>
              </a:spcBef>
              <a:buFont typeface="Arial" charset="0"/>
              <a:buChar char="•"/>
            </a:pPr>
            <a:r>
              <a:rPr lang="en-US" b="1" dirty="0" smtClean="0">
                <a:solidFill>
                  <a:srgbClr val="000000"/>
                </a:solidFill>
                <a:cs typeface="Arial" charset="0"/>
              </a:rPr>
              <a:t> precipitation corrections and </a:t>
            </a:r>
          </a:p>
          <a:p>
            <a:pPr>
              <a:spcBef>
                <a:spcPct val="20000"/>
              </a:spcBef>
              <a:buFont typeface="Arial" charset="0"/>
              <a:buChar char="•"/>
            </a:pPr>
            <a:r>
              <a:rPr lang="en-US" b="1" dirty="0" smtClean="0">
                <a:solidFill>
                  <a:srgbClr val="000000"/>
                </a:solidFill>
                <a:cs typeface="Arial" charset="0"/>
              </a:rPr>
              <a:t> assimilation of surface soil moisture retrievals.</a:t>
            </a:r>
          </a:p>
        </p:txBody>
      </p:sp>
      <p:sp>
        <p:nvSpPr>
          <p:cNvPr id="13321" name="Text Box 4"/>
          <p:cNvSpPr txBox="1">
            <a:spLocks noChangeArrowheads="1"/>
          </p:cNvSpPr>
          <p:nvPr/>
        </p:nvSpPr>
        <p:spPr bwMode="auto">
          <a:xfrm>
            <a:off x="0" y="5562600"/>
            <a:ext cx="2425585" cy="646331"/>
          </a:xfrm>
          <a:prstGeom prst="rect">
            <a:avLst/>
          </a:prstGeom>
          <a:solidFill>
            <a:srgbClr val="FFFF99"/>
          </a:solidFill>
          <a:ln w="9525">
            <a:noFill/>
            <a:miter lim="800000"/>
            <a:headEnd/>
            <a:tailEnd/>
          </a:ln>
        </p:spPr>
        <p:txBody>
          <a:bodyPr wrap="square">
            <a:spAutoFit/>
          </a:bodyPr>
          <a:lstStyle/>
          <a:p>
            <a:pPr>
              <a:spcBef>
                <a:spcPct val="20000"/>
              </a:spcBef>
            </a:pPr>
            <a:r>
              <a:rPr lang="en-US" b="1" dirty="0" smtClean="0">
                <a:solidFill>
                  <a:srgbClr val="000000"/>
                </a:solidFill>
                <a:cs typeface="Arial" charset="0"/>
              </a:rPr>
              <a:t>Improved root zone soil moisture!</a:t>
            </a:r>
          </a:p>
        </p:txBody>
      </p:sp>
      <p:grpSp>
        <p:nvGrpSpPr>
          <p:cNvPr id="2" name="Group 16"/>
          <p:cNvGrpSpPr>
            <a:grpSpLocks noChangeAspect="1"/>
          </p:cNvGrpSpPr>
          <p:nvPr/>
        </p:nvGrpSpPr>
        <p:grpSpPr>
          <a:xfrm>
            <a:off x="2350096" y="914400"/>
            <a:ext cx="6793905" cy="5478034"/>
            <a:chOff x="2286000" y="1231426"/>
            <a:chExt cx="6858001" cy="5474174"/>
          </a:xfrm>
        </p:grpSpPr>
        <p:pic>
          <p:nvPicPr>
            <p:cNvPr id="2050" name="Picture 2" descr="SCAN_satellite_model_skill_cross_complete"/>
            <p:cNvPicPr>
              <a:picLocks noChangeAspect="1" noChangeArrowheads="1"/>
            </p:cNvPicPr>
            <p:nvPr/>
          </p:nvPicPr>
          <p:blipFill>
            <a:blip r:embed="rId3" cstate="print"/>
            <a:srcRect l="7445" t="8716" r="7713"/>
            <a:stretch>
              <a:fillRect/>
            </a:stretch>
          </p:blipFill>
          <p:spPr bwMode="auto">
            <a:xfrm>
              <a:off x="2362201" y="1231426"/>
              <a:ext cx="6781800" cy="5474174"/>
            </a:xfrm>
            <a:prstGeom prst="rect">
              <a:avLst/>
            </a:prstGeom>
            <a:noFill/>
            <a:ln w="9525">
              <a:noFill/>
              <a:miter lim="800000"/>
              <a:headEnd/>
              <a:tailEnd/>
            </a:ln>
          </p:spPr>
        </p:pic>
        <p:sp>
          <p:nvSpPr>
            <p:cNvPr id="16" name="Donut 15"/>
            <p:cNvSpPr/>
            <p:nvPr/>
          </p:nvSpPr>
          <p:spPr bwMode="auto">
            <a:xfrm>
              <a:off x="2286000" y="5791200"/>
              <a:ext cx="609600" cy="457200"/>
            </a:xfrm>
            <a:prstGeom prst="donut">
              <a:avLst>
                <a:gd name="adj" fmla="val 1166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41" name="Text Box 3"/>
          <p:cNvSpPr txBox="1">
            <a:spLocks noChangeArrowheads="1"/>
          </p:cNvSpPr>
          <p:nvPr/>
        </p:nvSpPr>
        <p:spPr bwMode="auto">
          <a:xfrm>
            <a:off x="228600" y="0"/>
            <a:ext cx="8670925" cy="457200"/>
          </a:xfrm>
          <a:prstGeom prst="rect">
            <a:avLst/>
          </a:prstGeom>
          <a:noFill/>
          <a:ln w="9525">
            <a:noFill/>
            <a:miter lim="800000"/>
            <a:headEnd/>
            <a:tailEnd/>
          </a:ln>
          <a:effectLst/>
        </p:spPr>
        <p:txBody>
          <a:bodyPr>
            <a:spAutoFit/>
          </a:bodyPr>
          <a:lstStyle/>
          <a:p>
            <a:pPr algn="ctr" eaLnBrk="0" hangingPunct="0">
              <a:defRPr/>
            </a:pPr>
            <a:r>
              <a:rPr lang="en-US" sz="2400" b="1" dirty="0">
                <a:solidFill>
                  <a:srgbClr val="333399"/>
                </a:solidFill>
                <a:effectLst>
                  <a:outerShdw blurRad="38100" dist="38100" dir="2700000" algn="tl">
                    <a:srgbClr val="C0C0C0"/>
                  </a:outerShdw>
                </a:effectLst>
                <a:cs typeface="Arial" charset="0"/>
              </a:rPr>
              <a:t>Precipitation corrections v. retrieval assimilation</a:t>
            </a:r>
            <a:endParaRPr lang="en-US" sz="2400" b="1" dirty="0">
              <a:solidFill>
                <a:srgbClr val="333399"/>
              </a:solidFill>
              <a:cs typeface="Arial" charset="0"/>
            </a:endParaRPr>
          </a:p>
        </p:txBody>
      </p:sp>
      <p:sp>
        <p:nvSpPr>
          <p:cNvPr id="13" name="TextBox 12"/>
          <p:cNvSpPr txBox="1"/>
          <p:nvPr/>
        </p:nvSpPr>
        <p:spPr>
          <a:xfrm>
            <a:off x="4038600" y="6488668"/>
            <a:ext cx="4648201" cy="369332"/>
          </a:xfrm>
          <a:prstGeom prst="rect">
            <a:avLst/>
          </a:prstGeom>
          <a:noFill/>
        </p:spPr>
        <p:txBody>
          <a:bodyPr wrap="square" rtlCol="0">
            <a:spAutoFit/>
          </a:bodyPr>
          <a:lstStyle/>
          <a:p>
            <a:r>
              <a:rPr lang="en-US" dirty="0" smtClean="0"/>
              <a:t>Different precipitation  forcing inputs</a:t>
            </a:r>
            <a:endParaRPr lang="en-US" dirty="0"/>
          </a:p>
        </p:txBody>
      </p:sp>
      <p:sp>
        <p:nvSpPr>
          <p:cNvPr id="14" name="Right Brace 13"/>
          <p:cNvSpPr/>
          <p:nvPr/>
        </p:nvSpPr>
        <p:spPr bwMode="auto">
          <a:xfrm rot="5400000">
            <a:off x="6203130" y="4069529"/>
            <a:ext cx="319140" cy="4800600"/>
          </a:xfrm>
          <a:prstGeom prst="rightBrace">
            <a:avLst>
              <a:gd name="adj1" fmla="val 91901"/>
              <a:gd name="adj2" fmla="val 50546"/>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4571999" y="514290"/>
            <a:ext cx="4327525" cy="400110"/>
          </a:xfrm>
          <a:prstGeom prst="rect">
            <a:avLst/>
          </a:prstGeom>
          <a:noFill/>
        </p:spPr>
        <p:txBody>
          <a:bodyPr wrap="square" rtlCol="0">
            <a:spAutoFit/>
          </a:bodyPr>
          <a:lstStyle/>
          <a:p>
            <a:pPr algn="ctr"/>
            <a:r>
              <a:rPr lang="en-US" sz="2000" dirty="0" smtClean="0"/>
              <a:t>Skill v. SCAN in situ </a:t>
            </a:r>
            <a:r>
              <a:rPr lang="en-US" sz="2000" dirty="0" err="1" smtClean="0"/>
              <a:t>obs</a:t>
            </a:r>
            <a:endParaRPr lang="en-US" sz="2000" dirty="0"/>
          </a:p>
        </p:txBody>
      </p:sp>
      <p:grpSp>
        <p:nvGrpSpPr>
          <p:cNvPr id="3" name="Group 26"/>
          <p:cNvGrpSpPr/>
          <p:nvPr/>
        </p:nvGrpSpPr>
        <p:grpSpPr>
          <a:xfrm>
            <a:off x="487523" y="676660"/>
            <a:ext cx="3911655" cy="1600200"/>
            <a:chOff x="484624" y="685800"/>
            <a:chExt cx="3911655" cy="1600200"/>
          </a:xfrm>
        </p:grpSpPr>
        <p:grpSp>
          <p:nvGrpSpPr>
            <p:cNvPr id="4" name="Group 22"/>
            <p:cNvGrpSpPr/>
            <p:nvPr/>
          </p:nvGrpSpPr>
          <p:grpSpPr>
            <a:xfrm>
              <a:off x="484624" y="685800"/>
              <a:ext cx="3911655" cy="1600200"/>
              <a:chOff x="408424" y="838200"/>
              <a:chExt cx="3911655" cy="1600200"/>
            </a:xfrm>
          </p:grpSpPr>
          <p:sp>
            <p:nvSpPr>
              <p:cNvPr id="22" name="Rectangle 21"/>
              <p:cNvSpPr/>
              <p:nvPr/>
            </p:nvSpPr>
            <p:spPr bwMode="auto">
              <a:xfrm>
                <a:off x="408424" y="838200"/>
                <a:ext cx="3911655" cy="160020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5" name="Group 20"/>
              <p:cNvGrpSpPr/>
              <p:nvPr/>
            </p:nvGrpSpPr>
            <p:grpSpPr>
              <a:xfrm>
                <a:off x="444390" y="990600"/>
                <a:ext cx="3875689" cy="1371600"/>
                <a:chOff x="351275" y="762000"/>
                <a:chExt cx="3875689" cy="1371600"/>
              </a:xfrm>
              <a:solidFill>
                <a:schemeClr val="bg1"/>
              </a:solidFill>
            </p:grpSpPr>
            <p:pic>
              <p:nvPicPr>
                <p:cNvPr id="1026" name="Picture 2"/>
                <p:cNvPicPr>
                  <a:picLocks noChangeAspect="1" noChangeArrowheads="1"/>
                </p:cNvPicPr>
                <p:nvPr/>
              </p:nvPicPr>
              <p:blipFill>
                <a:blip r:embed="rId4" cstate="print"/>
                <a:srcRect r="2944"/>
                <a:stretch>
                  <a:fillRect/>
                </a:stretch>
              </p:blipFill>
              <p:spPr bwMode="auto">
                <a:xfrm>
                  <a:off x="1888085" y="847725"/>
                  <a:ext cx="2338879" cy="1209675"/>
                </a:xfrm>
                <a:prstGeom prst="rect">
                  <a:avLst/>
                </a:prstGeom>
                <a:grpFill/>
                <a:ln w="9525">
                  <a:noFill/>
                  <a:miter lim="800000"/>
                  <a:headEnd/>
                  <a:tailEnd/>
                </a:ln>
                <a:effectLst/>
              </p:spPr>
            </p:pic>
            <p:pic>
              <p:nvPicPr>
                <p:cNvPr id="18" name="Picture 2" descr="SCAN_satellite_model_skill_cross_complete"/>
                <p:cNvPicPr>
                  <a:picLocks noChangeAspect="1" noChangeArrowheads="1"/>
                </p:cNvPicPr>
                <p:nvPr/>
              </p:nvPicPr>
              <p:blipFill>
                <a:blip r:embed="rId3" cstate="print"/>
                <a:srcRect l="14747" t="10831" r="68894" b="69606"/>
                <a:stretch>
                  <a:fillRect/>
                </a:stretch>
              </p:blipFill>
              <p:spPr bwMode="auto">
                <a:xfrm>
                  <a:off x="351275" y="762000"/>
                  <a:ext cx="1513490" cy="1371600"/>
                </a:xfrm>
                <a:prstGeom prst="rect">
                  <a:avLst/>
                </a:prstGeom>
                <a:grpFill/>
                <a:ln w="9525">
                  <a:noFill/>
                  <a:miter lim="800000"/>
                  <a:headEnd/>
                  <a:tailEnd/>
                </a:ln>
              </p:spPr>
            </p:pic>
          </p:grpSp>
        </p:grpSp>
        <p:sp>
          <p:nvSpPr>
            <p:cNvPr id="25" name="Right Brace 24"/>
            <p:cNvSpPr/>
            <p:nvPr/>
          </p:nvSpPr>
          <p:spPr bwMode="auto">
            <a:xfrm>
              <a:off x="1981200" y="762000"/>
              <a:ext cx="152400" cy="609600"/>
            </a:xfrm>
            <a:prstGeom prst="rightBrace">
              <a:avLst>
                <a:gd name="adj1" fmla="val 62179"/>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Right Brace 25"/>
            <p:cNvSpPr/>
            <p:nvPr/>
          </p:nvSpPr>
          <p:spPr bwMode="auto">
            <a:xfrm>
              <a:off x="1981200" y="1676400"/>
              <a:ext cx="152400" cy="609600"/>
            </a:xfrm>
            <a:prstGeom prst="rightBrace">
              <a:avLst>
                <a:gd name="adj1" fmla="val 62179"/>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5" name="Text Box 47"/>
          <p:cNvSpPr txBox="1">
            <a:spLocks noChangeArrowheads="1"/>
          </p:cNvSpPr>
          <p:nvPr/>
        </p:nvSpPr>
        <p:spPr bwMode="auto">
          <a:xfrm>
            <a:off x="-1" y="6627813"/>
            <a:ext cx="2953999" cy="230832"/>
          </a:xfrm>
          <a:prstGeom prst="rect">
            <a:avLst/>
          </a:prstGeom>
          <a:solidFill>
            <a:srgbClr val="DDDDDD"/>
          </a:solidFill>
          <a:ln w="9525">
            <a:noFill/>
            <a:miter lim="800000"/>
            <a:headEnd/>
            <a:tailEnd/>
          </a:ln>
        </p:spPr>
        <p:txBody>
          <a:bodyPr wrap="square">
            <a:spAutoFit/>
          </a:bodyPr>
          <a:lstStyle/>
          <a:p>
            <a:pPr algn="ctr">
              <a:tabLst>
                <a:tab pos="1376363" algn="l"/>
                <a:tab pos="5948363" algn="l"/>
              </a:tabLst>
            </a:pPr>
            <a:r>
              <a:rPr lang="en-US" sz="900" b="1" dirty="0" smtClean="0">
                <a:solidFill>
                  <a:srgbClr val="000000"/>
                </a:solidFill>
              </a:rPr>
              <a:t>Liu et al.  JHM (2011) </a:t>
            </a:r>
            <a:r>
              <a:rPr lang="en-US" sz="900" dirty="0" smtClean="0"/>
              <a:t>doi:10.1175/JHM-D-10-05000.</a:t>
            </a:r>
            <a:endParaRPr lang="en-US" sz="900" b="1" dirty="0" smtClean="0">
              <a:solidFill>
                <a:srgbClr val="00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54714" y="6355112"/>
            <a:ext cx="1238553" cy="369332"/>
          </a:xfrm>
          <a:prstGeom prst="rect">
            <a:avLst/>
          </a:prstGeom>
          <a:solidFill>
            <a:schemeClr val="bg1"/>
          </a:solidFill>
          <a:ln w="28575">
            <a:noFill/>
          </a:ln>
        </p:spPr>
        <p:txBody>
          <a:bodyPr wrap="square" rtlCol="0">
            <a:spAutoFit/>
          </a:bodyPr>
          <a:lstStyle/>
          <a:p>
            <a:pPr algn="ctr"/>
            <a:r>
              <a:rPr lang="en-US" b="1" dirty="0" smtClean="0"/>
              <a:t>surface</a:t>
            </a:r>
            <a:endParaRPr lang="en-US" b="1" dirty="0"/>
          </a:p>
        </p:txBody>
      </p:sp>
      <p:sp>
        <p:nvSpPr>
          <p:cNvPr id="13" name="TextBox 12"/>
          <p:cNvSpPr txBox="1"/>
          <p:nvPr/>
        </p:nvSpPr>
        <p:spPr>
          <a:xfrm>
            <a:off x="2094899" y="6366957"/>
            <a:ext cx="1238553" cy="369332"/>
          </a:xfrm>
          <a:prstGeom prst="rect">
            <a:avLst/>
          </a:prstGeom>
          <a:solidFill>
            <a:schemeClr val="bg1"/>
          </a:solidFill>
          <a:ln w="28575">
            <a:noFill/>
          </a:ln>
        </p:spPr>
        <p:txBody>
          <a:bodyPr wrap="square" rtlCol="0">
            <a:spAutoFit/>
          </a:bodyPr>
          <a:lstStyle/>
          <a:p>
            <a:pPr algn="ctr"/>
            <a:r>
              <a:rPr lang="en-US" b="1" dirty="0" smtClean="0"/>
              <a:t>root zone</a:t>
            </a:r>
            <a:endParaRPr lang="en-US" b="1" dirty="0"/>
          </a:p>
        </p:txBody>
      </p:sp>
      <p:sp>
        <p:nvSpPr>
          <p:cNvPr id="14" name="TextBox 13"/>
          <p:cNvSpPr txBox="1"/>
          <p:nvPr/>
        </p:nvSpPr>
        <p:spPr>
          <a:xfrm>
            <a:off x="3477467" y="6366957"/>
            <a:ext cx="1238553" cy="369332"/>
          </a:xfrm>
          <a:prstGeom prst="rect">
            <a:avLst/>
          </a:prstGeom>
          <a:solidFill>
            <a:schemeClr val="bg1"/>
          </a:solidFill>
          <a:ln w="28575">
            <a:noFill/>
          </a:ln>
        </p:spPr>
        <p:txBody>
          <a:bodyPr wrap="square" rtlCol="0">
            <a:spAutoFit/>
          </a:bodyPr>
          <a:lstStyle/>
          <a:p>
            <a:pPr algn="ctr"/>
            <a:r>
              <a:rPr lang="en-US" b="1" dirty="0" smtClean="0"/>
              <a:t>surface</a:t>
            </a:r>
            <a:endParaRPr lang="en-US" b="1" dirty="0"/>
          </a:p>
        </p:txBody>
      </p:sp>
      <p:sp>
        <p:nvSpPr>
          <p:cNvPr id="15" name="TextBox 14"/>
          <p:cNvSpPr txBox="1"/>
          <p:nvPr/>
        </p:nvSpPr>
        <p:spPr>
          <a:xfrm>
            <a:off x="4917652" y="6378802"/>
            <a:ext cx="1238553" cy="369332"/>
          </a:xfrm>
          <a:prstGeom prst="rect">
            <a:avLst/>
          </a:prstGeom>
          <a:solidFill>
            <a:schemeClr val="bg1"/>
          </a:solidFill>
          <a:ln w="28575">
            <a:noFill/>
          </a:ln>
        </p:spPr>
        <p:txBody>
          <a:bodyPr wrap="square" rtlCol="0">
            <a:spAutoFit/>
          </a:bodyPr>
          <a:lstStyle/>
          <a:p>
            <a:pPr algn="ctr"/>
            <a:r>
              <a:rPr lang="en-US" b="1" dirty="0" smtClean="0"/>
              <a:t>root zone</a:t>
            </a:r>
            <a:endParaRPr lang="en-US" b="1" dirty="0"/>
          </a:p>
        </p:txBody>
      </p:sp>
      <p:sp>
        <p:nvSpPr>
          <p:cNvPr id="16399" name="Text Box 771"/>
          <p:cNvSpPr txBox="1">
            <a:spLocks noChangeArrowheads="1"/>
          </p:cNvSpPr>
          <p:nvPr/>
        </p:nvSpPr>
        <p:spPr bwMode="auto">
          <a:xfrm>
            <a:off x="6523638" y="623037"/>
            <a:ext cx="2426494" cy="5736955"/>
          </a:xfrm>
          <a:prstGeom prst="rect">
            <a:avLst/>
          </a:prstGeom>
          <a:solidFill>
            <a:srgbClr val="FFFF99"/>
          </a:solidFill>
          <a:ln w="9525">
            <a:noFill/>
            <a:miter lim="800000"/>
            <a:headEnd/>
            <a:tailEnd/>
          </a:ln>
        </p:spPr>
        <p:txBody>
          <a:bodyPr wrap="square">
            <a:spAutoFit/>
          </a:bodyPr>
          <a:lstStyle/>
          <a:p>
            <a:pPr>
              <a:spcBef>
                <a:spcPct val="20000"/>
              </a:spcBef>
              <a:defRPr/>
            </a:pPr>
            <a:r>
              <a:rPr lang="en-US" sz="2400" dirty="0" smtClean="0">
                <a:solidFill>
                  <a:srgbClr val="000000"/>
                </a:solidFill>
                <a:cs typeface="Arial" charset="0"/>
              </a:rPr>
              <a:t>Precipitation corrections </a:t>
            </a:r>
            <a:r>
              <a:rPr lang="en-US" sz="2400" dirty="0">
                <a:solidFill>
                  <a:srgbClr val="000000"/>
                </a:solidFill>
                <a:cs typeface="Arial" charset="0"/>
              </a:rPr>
              <a:t>and retrieval assimilation </a:t>
            </a:r>
            <a:r>
              <a:rPr lang="en-US" sz="2400" dirty="0" smtClean="0">
                <a:solidFill>
                  <a:srgbClr val="000000"/>
                </a:solidFill>
                <a:cs typeface="Arial" charset="0"/>
              </a:rPr>
              <a:t>contribute approximately:</a:t>
            </a:r>
            <a:endParaRPr lang="en-US" sz="2400" dirty="0">
              <a:solidFill>
                <a:srgbClr val="000000"/>
              </a:solidFill>
              <a:cs typeface="Arial" charset="0"/>
            </a:endParaRPr>
          </a:p>
          <a:p>
            <a:pPr marL="112713" indent="-112713">
              <a:spcBef>
                <a:spcPct val="20000"/>
              </a:spcBef>
              <a:buFont typeface="Arial" pitchFamily="34" charset="0"/>
              <a:buChar char="•"/>
              <a:defRPr/>
            </a:pPr>
            <a:r>
              <a:rPr lang="en-US" sz="2400" dirty="0" smtClean="0">
                <a:solidFill>
                  <a:srgbClr val="000000"/>
                </a:solidFill>
                <a:cs typeface="Arial" charset="0"/>
              </a:rPr>
              <a:t> evenly and</a:t>
            </a:r>
            <a:endParaRPr lang="en-US" sz="2400" dirty="0">
              <a:solidFill>
                <a:srgbClr val="000000"/>
              </a:solidFill>
              <a:cs typeface="Arial" charset="0"/>
            </a:endParaRPr>
          </a:p>
          <a:p>
            <a:pPr marL="112713" indent="-112713">
              <a:spcBef>
                <a:spcPct val="20000"/>
              </a:spcBef>
              <a:buFont typeface="Arial" pitchFamily="34" charset="0"/>
              <a:buChar char="•"/>
              <a:defRPr/>
            </a:pPr>
            <a:r>
              <a:rPr lang="en-US" sz="2400" dirty="0" smtClean="0">
                <a:solidFill>
                  <a:srgbClr val="000000"/>
                </a:solidFill>
                <a:cs typeface="Arial" charset="0"/>
              </a:rPr>
              <a:t> independently </a:t>
            </a:r>
            <a:endParaRPr lang="en-US" sz="2400" dirty="0">
              <a:solidFill>
                <a:srgbClr val="000000"/>
              </a:solidFill>
              <a:cs typeface="Arial" charset="0"/>
            </a:endParaRPr>
          </a:p>
          <a:p>
            <a:pPr>
              <a:spcBef>
                <a:spcPct val="20000"/>
              </a:spcBef>
              <a:defRPr/>
            </a:pPr>
            <a:r>
              <a:rPr lang="en-US" sz="2400" dirty="0">
                <a:solidFill>
                  <a:srgbClr val="000000"/>
                </a:solidFill>
                <a:cs typeface="Arial" charset="0"/>
              </a:rPr>
              <a:t>to skill improvement</a:t>
            </a:r>
            <a:r>
              <a:rPr lang="en-US" sz="2400" dirty="0" smtClean="0">
                <a:solidFill>
                  <a:srgbClr val="000000"/>
                </a:solidFill>
                <a:cs typeface="Arial" charset="0"/>
              </a:rPr>
              <a:t>.</a:t>
            </a:r>
          </a:p>
          <a:p>
            <a:pPr>
              <a:spcBef>
                <a:spcPct val="20000"/>
              </a:spcBef>
              <a:defRPr/>
            </a:pPr>
            <a:endParaRPr lang="en-US" sz="1100" dirty="0" smtClean="0">
              <a:solidFill>
                <a:srgbClr val="000000"/>
              </a:solidFill>
              <a:cs typeface="Arial" charset="0"/>
            </a:endParaRPr>
          </a:p>
          <a:p>
            <a:pPr>
              <a:spcBef>
                <a:spcPct val="20000"/>
              </a:spcBef>
              <a:defRPr/>
            </a:pPr>
            <a:r>
              <a:rPr lang="en-US" sz="1600" dirty="0" smtClean="0">
                <a:solidFill>
                  <a:srgbClr val="000000"/>
                </a:solidFill>
                <a:cs typeface="Arial" charset="0"/>
              </a:rPr>
              <a:t>Results from single sensor per watershed (SCAN data) are consistent with those from distributed </a:t>
            </a:r>
            <a:r>
              <a:rPr lang="en-US" sz="1600" dirty="0" err="1" smtClean="0">
                <a:solidFill>
                  <a:srgbClr val="000000"/>
                </a:solidFill>
                <a:cs typeface="Arial" charset="0"/>
              </a:rPr>
              <a:t>CalVal</a:t>
            </a:r>
            <a:r>
              <a:rPr lang="en-US" sz="1600" dirty="0" smtClean="0">
                <a:solidFill>
                  <a:srgbClr val="000000"/>
                </a:solidFill>
                <a:cs typeface="Arial" charset="0"/>
              </a:rPr>
              <a:t> in situ sensors.</a:t>
            </a:r>
            <a:endParaRPr lang="en-US" sz="1600" dirty="0">
              <a:solidFill>
                <a:srgbClr val="000000"/>
              </a:solidFill>
              <a:cs typeface="Arial" charset="0"/>
            </a:endParaRPr>
          </a:p>
        </p:txBody>
      </p:sp>
      <p:sp>
        <p:nvSpPr>
          <p:cNvPr id="6" name="Text Box 3"/>
          <p:cNvSpPr txBox="1">
            <a:spLocks noChangeArrowheads="1"/>
          </p:cNvSpPr>
          <p:nvPr/>
        </p:nvSpPr>
        <p:spPr bwMode="auto">
          <a:xfrm>
            <a:off x="228600" y="0"/>
            <a:ext cx="8670925" cy="457200"/>
          </a:xfrm>
          <a:prstGeom prst="rect">
            <a:avLst/>
          </a:prstGeom>
          <a:noFill/>
          <a:ln w="9525">
            <a:noFill/>
            <a:miter lim="800000"/>
            <a:headEnd/>
            <a:tailEnd/>
          </a:ln>
          <a:effectLst/>
        </p:spPr>
        <p:txBody>
          <a:bodyPr>
            <a:spAutoFit/>
          </a:bodyPr>
          <a:lstStyle/>
          <a:p>
            <a:pPr algn="ctr" eaLnBrk="0" hangingPunct="0">
              <a:defRPr/>
            </a:pPr>
            <a:r>
              <a:rPr lang="en-US" sz="2400" b="1" dirty="0">
                <a:solidFill>
                  <a:srgbClr val="333399"/>
                </a:solidFill>
                <a:effectLst>
                  <a:outerShdw blurRad="38100" dist="38100" dir="2700000" algn="tl">
                    <a:srgbClr val="C0C0C0"/>
                  </a:outerShdw>
                </a:effectLst>
                <a:cs typeface="Arial" charset="0"/>
              </a:rPr>
              <a:t>Precipitation corrections v. retrieval assimilation</a:t>
            </a:r>
            <a:endParaRPr lang="en-US" sz="2400" b="1" dirty="0">
              <a:solidFill>
                <a:srgbClr val="333399"/>
              </a:solidFill>
              <a:cs typeface="Arial" charset="0"/>
            </a:endParaRPr>
          </a:p>
        </p:txBody>
      </p:sp>
      <p:pic>
        <p:nvPicPr>
          <p:cNvPr id="5122" name="Picture 2" descr="Skill_improvement_cross_complete"/>
          <p:cNvPicPr>
            <a:picLocks noChangeAspect="1" noChangeArrowheads="1"/>
          </p:cNvPicPr>
          <p:nvPr/>
        </p:nvPicPr>
        <p:blipFill>
          <a:blip r:embed="rId3" cstate="print"/>
          <a:srcRect l="5290" t="18022" r="8148" b="21278"/>
          <a:stretch>
            <a:fillRect/>
          </a:stretch>
        </p:blipFill>
        <p:spPr bwMode="auto">
          <a:xfrm>
            <a:off x="0" y="576070"/>
            <a:ext cx="6324600" cy="5802732"/>
          </a:xfrm>
          <a:prstGeom prst="rect">
            <a:avLst/>
          </a:prstGeom>
          <a:noFill/>
          <a:ln w="9525">
            <a:noFill/>
            <a:miter lim="800000"/>
            <a:headEnd/>
            <a:tailEnd/>
          </a:ln>
        </p:spPr>
      </p:pic>
      <p:sp>
        <p:nvSpPr>
          <p:cNvPr id="7" name="Text Box 47"/>
          <p:cNvSpPr txBox="1">
            <a:spLocks noChangeArrowheads="1"/>
          </p:cNvSpPr>
          <p:nvPr/>
        </p:nvSpPr>
        <p:spPr bwMode="auto">
          <a:xfrm>
            <a:off x="7256801" y="6488668"/>
            <a:ext cx="1887199" cy="369332"/>
          </a:xfrm>
          <a:prstGeom prst="rect">
            <a:avLst/>
          </a:prstGeom>
          <a:solidFill>
            <a:srgbClr val="DDDDDD"/>
          </a:solidFill>
          <a:ln w="9525">
            <a:noFill/>
            <a:miter lim="800000"/>
            <a:headEnd/>
            <a:tailEnd/>
          </a:ln>
        </p:spPr>
        <p:txBody>
          <a:bodyPr wrap="square">
            <a:spAutoFit/>
          </a:bodyPr>
          <a:lstStyle/>
          <a:p>
            <a:pPr algn="ctr">
              <a:tabLst>
                <a:tab pos="1376363" algn="l"/>
                <a:tab pos="5948363" algn="l"/>
              </a:tabLst>
            </a:pPr>
            <a:r>
              <a:rPr lang="en-US" sz="900" b="1" i="0" dirty="0" smtClean="0">
                <a:solidFill>
                  <a:srgbClr val="000000"/>
                </a:solidFill>
              </a:rPr>
              <a:t>Liu et al.  JHM (2011) </a:t>
            </a:r>
            <a:r>
              <a:rPr lang="en-US" sz="900" i="0" dirty="0" smtClean="0">
                <a:solidFill>
                  <a:srgbClr val="000000"/>
                </a:solidFill>
              </a:rPr>
              <a:t>doi:10.1175/JHM-D-10-05000.</a:t>
            </a:r>
            <a:endParaRPr lang="en-US" sz="900" b="1" i="0" dirty="0" smtClean="0">
              <a:solidFill>
                <a:srgbClr val="000000"/>
              </a:solidFill>
            </a:endParaRPr>
          </a:p>
        </p:txBody>
      </p:sp>
      <p:sp>
        <p:nvSpPr>
          <p:cNvPr id="17412" name="Text Box 771"/>
          <p:cNvSpPr txBox="1">
            <a:spLocks noChangeArrowheads="1"/>
          </p:cNvSpPr>
          <p:nvPr/>
        </p:nvSpPr>
        <p:spPr bwMode="auto">
          <a:xfrm>
            <a:off x="1518829" y="691284"/>
            <a:ext cx="3802062" cy="646331"/>
          </a:xfrm>
          <a:prstGeom prst="rect">
            <a:avLst/>
          </a:prstGeom>
          <a:solidFill>
            <a:srgbClr val="CCFFCC"/>
          </a:solidFill>
          <a:ln w="9525">
            <a:noFill/>
            <a:miter lim="800000"/>
            <a:headEnd/>
            <a:tailEnd/>
          </a:ln>
        </p:spPr>
        <p:txBody>
          <a:bodyPr wrap="square">
            <a:spAutoFit/>
          </a:bodyPr>
          <a:lstStyle/>
          <a:p>
            <a:pPr algn="ctr">
              <a:spcBef>
                <a:spcPct val="20000"/>
              </a:spcBef>
            </a:pPr>
            <a:r>
              <a:rPr lang="en-US" dirty="0" smtClean="0">
                <a:solidFill>
                  <a:srgbClr val="000000"/>
                </a:solidFill>
                <a:cs typeface="Arial" charset="0"/>
                <a:sym typeface="Symbol" pitchFamily="18" charset="2"/>
              </a:rPr>
              <a:t>R = skill improvement over reference model integration</a:t>
            </a:r>
            <a:endParaRPr lang="en-US" dirty="0" smtClean="0">
              <a:solidFill>
                <a:srgbClr val="000000"/>
              </a:solidFill>
              <a:cs typeface="Arial" charset="0"/>
            </a:endParaRPr>
          </a:p>
        </p:txBody>
      </p:sp>
      <p:sp>
        <p:nvSpPr>
          <p:cNvPr id="8" name="TextBox 7"/>
          <p:cNvSpPr txBox="1"/>
          <p:nvPr/>
        </p:nvSpPr>
        <p:spPr>
          <a:xfrm>
            <a:off x="654714" y="2477101"/>
            <a:ext cx="2707539" cy="646331"/>
          </a:xfrm>
          <a:prstGeom prst="rect">
            <a:avLst/>
          </a:prstGeom>
          <a:solidFill>
            <a:schemeClr val="bg2"/>
          </a:solidFill>
          <a:ln w="28575">
            <a:solidFill>
              <a:schemeClr val="tx1"/>
            </a:solidFill>
          </a:ln>
        </p:spPr>
        <p:txBody>
          <a:bodyPr wrap="square" rtlCol="0">
            <a:spAutoFit/>
          </a:bodyPr>
          <a:lstStyle/>
          <a:p>
            <a:pPr algn="ctr"/>
            <a:r>
              <a:rPr lang="en-US" dirty="0" smtClean="0">
                <a:solidFill>
                  <a:schemeClr val="bg1"/>
                </a:solidFill>
              </a:rPr>
              <a:t>Additional Contribution of Retrieval Assimilation</a:t>
            </a:r>
            <a:endParaRPr lang="en-US" dirty="0">
              <a:solidFill>
                <a:schemeClr val="bg1"/>
              </a:solidFill>
            </a:endParaRPr>
          </a:p>
        </p:txBody>
      </p:sp>
      <p:sp>
        <p:nvSpPr>
          <p:cNvPr id="9" name="TextBox 8"/>
          <p:cNvSpPr txBox="1"/>
          <p:nvPr/>
        </p:nvSpPr>
        <p:spPr>
          <a:xfrm>
            <a:off x="654714" y="5229583"/>
            <a:ext cx="2765146" cy="646331"/>
          </a:xfrm>
          <a:prstGeom prst="rect">
            <a:avLst/>
          </a:prstGeom>
          <a:solidFill>
            <a:schemeClr val="bg1"/>
          </a:solidFill>
          <a:ln w="28575">
            <a:solidFill>
              <a:schemeClr val="tx1"/>
            </a:solidFill>
          </a:ln>
        </p:spPr>
        <p:txBody>
          <a:bodyPr wrap="square" rtlCol="0">
            <a:spAutoFit/>
          </a:bodyPr>
          <a:lstStyle/>
          <a:p>
            <a:pPr algn="ctr"/>
            <a:r>
              <a:rPr lang="en-US" dirty="0" smtClean="0"/>
              <a:t>Contribution of Precipitation Corrections</a:t>
            </a:r>
            <a:endParaRPr lang="en-US" dirty="0"/>
          </a:p>
        </p:txBody>
      </p:sp>
      <p:sp>
        <p:nvSpPr>
          <p:cNvPr id="10" name="TextBox 9"/>
          <p:cNvSpPr txBox="1"/>
          <p:nvPr/>
        </p:nvSpPr>
        <p:spPr>
          <a:xfrm>
            <a:off x="3477467" y="2477101"/>
            <a:ext cx="2822743" cy="646331"/>
          </a:xfrm>
          <a:prstGeom prst="rect">
            <a:avLst/>
          </a:prstGeom>
          <a:solidFill>
            <a:schemeClr val="bg1">
              <a:lumMod val="85000"/>
            </a:schemeClr>
          </a:solidFill>
          <a:ln w="28575">
            <a:solidFill>
              <a:schemeClr val="tx1"/>
            </a:solidFill>
          </a:ln>
        </p:spPr>
        <p:txBody>
          <a:bodyPr wrap="square" rtlCol="0">
            <a:spAutoFit/>
          </a:bodyPr>
          <a:lstStyle/>
          <a:p>
            <a:pPr algn="ctr"/>
            <a:r>
              <a:rPr lang="en-US" dirty="0" smtClean="0"/>
              <a:t>Additional Contribution of Precipitation Corrections</a:t>
            </a:r>
            <a:endParaRPr lang="en-US" dirty="0"/>
          </a:p>
        </p:txBody>
      </p:sp>
      <p:sp>
        <p:nvSpPr>
          <p:cNvPr id="11" name="TextBox 10"/>
          <p:cNvSpPr txBox="1"/>
          <p:nvPr/>
        </p:nvSpPr>
        <p:spPr>
          <a:xfrm>
            <a:off x="3535074" y="5229583"/>
            <a:ext cx="2592315" cy="646331"/>
          </a:xfrm>
          <a:prstGeom prst="rect">
            <a:avLst/>
          </a:prstGeom>
          <a:solidFill>
            <a:schemeClr val="tx1"/>
          </a:solidFill>
          <a:ln w="28575">
            <a:solidFill>
              <a:schemeClr val="tx1"/>
            </a:solidFill>
          </a:ln>
        </p:spPr>
        <p:txBody>
          <a:bodyPr wrap="square" rtlCol="0">
            <a:spAutoFit/>
          </a:bodyPr>
          <a:lstStyle/>
          <a:p>
            <a:pPr algn="ctr"/>
            <a:r>
              <a:rPr lang="en-US" dirty="0" smtClean="0">
                <a:solidFill>
                  <a:schemeClr val="bg1"/>
                </a:solidFill>
              </a:rPr>
              <a:t>Contribution of Retrieval Assimilation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814482" y="2219253"/>
            <a:ext cx="5135649" cy="2677656"/>
          </a:xfrm>
          <a:prstGeom prst="rect">
            <a:avLst/>
          </a:prstGeom>
          <a:solidFill>
            <a:srgbClr val="FFFFCC"/>
          </a:solidFill>
          <a:ln w="28575">
            <a:noFill/>
          </a:ln>
        </p:spPr>
        <p:txBody>
          <a:bodyPr wrap="square" rtlCol="0">
            <a:spAutoFit/>
          </a:bodyPr>
          <a:lstStyle/>
          <a:p>
            <a:r>
              <a:rPr lang="en-US" sz="2800" dirty="0" smtClean="0"/>
              <a:t>For the SMAP L4_SM product use </a:t>
            </a:r>
            <a:r>
              <a:rPr lang="en-US" sz="2800" b="1" dirty="0" smtClean="0"/>
              <a:t>brightness temperature (radiance) assimilation.</a:t>
            </a:r>
          </a:p>
          <a:p>
            <a:endParaRPr lang="en-US" sz="2800" b="1" dirty="0" smtClean="0"/>
          </a:p>
          <a:p>
            <a:r>
              <a:rPr lang="en-US" sz="2800" dirty="0" smtClean="0"/>
              <a:t>Need </a:t>
            </a:r>
            <a:r>
              <a:rPr lang="en-US" sz="2800" b="1" dirty="0" smtClean="0"/>
              <a:t>L-band </a:t>
            </a:r>
            <a:r>
              <a:rPr lang="en-US" sz="2800" dirty="0" err="1" smtClean="0"/>
              <a:t>radiative</a:t>
            </a:r>
            <a:r>
              <a:rPr lang="en-US" sz="2800" dirty="0" smtClean="0"/>
              <a:t> transfer model (RTM).</a:t>
            </a:r>
          </a:p>
        </p:txBody>
      </p:sp>
      <p:pic>
        <p:nvPicPr>
          <p:cNvPr id="78851" name="Picture 3"/>
          <p:cNvPicPr>
            <a:picLocks noChangeAspect="1" noChangeArrowheads="1"/>
          </p:cNvPicPr>
          <p:nvPr/>
        </p:nvPicPr>
        <p:blipFill>
          <a:blip r:embed="rId3" cstate="print"/>
          <a:srcRect/>
          <a:stretch>
            <a:fillRect/>
          </a:stretch>
        </p:blipFill>
        <p:spPr bwMode="auto">
          <a:xfrm>
            <a:off x="0" y="1355148"/>
            <a:ext cx="3593816" cy="4248559"/>
          </a:xfrm>
          <a:prstGeom prst="rect">
            <a:avLst/>
          </a:prstGeom>
          <a:noFill/>
          <a:ln w="9525">
            <a:noFill/>
            <a:miter lim="800000"/>
            <a:headEnd/>
            <a:tailEnd/>
          </a:ln>
          <a:effectLst/>
        </p:spPr>
      </p:pic>
      <p:sp>
        <p:nvSpPr>
          <p:cNvPr id="32" name="Text Box 3"/>
          <p:cNvSpPr txBox="1">
            <a:spLocks noChangeArrowheads="1"/>
          </p:cNvSpPr>
          <p:nvPr/>
        </p:nvSpPr>
        <p:spPr bwMode="auto">
          <a:xfrm>
            <a:off x="228600" y="0"/>
            <a:ext cx="8670925"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cs typeface="Arial" charset="0"/>
              </a:rPr>
              <a:t>Soil moisture assimilation</a:t>
            </a:r>
            <a:endParaRPr lang="en-US" sz="2400" b="1" dirty="0">
              <a:solidFill>
                <a:schemeClr val="accent2"/>
              </a:solidFill>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Users\rreichle\Desktop\SMAP_SDT8_Pasadena_Mar_2012\Gabrielle_figures\jpg\meanTb_3_9_obs_glob_M36_GLOB_MERRA_Thv6_in_newsoil_B1_3hrall_months.jpg"/>
          <p:cNvPicPr>
            <a:picLocks noChangeAspect="1" noChangeArrowheads="1"/>
          </p:cNvPicPr>
          <p:nvPr/>
        </p:nvPicPr>
        <p:blipFill>
          <a:blip r:embed="rId2" cstate="print"/>
          <a:srcRect l="15027" t="27532" r="10671" b="45562"/>
          <a:stretch>
            <a:fillRect/>
          </a:stretch>
        </p:blipFill>
        <p:spPr bwMode="auto">
          <a:xfrm>
            <a:off x="0" y="894292"/>
            <a:ext cx="4343400" cy="2062652"/>
          </a:xfrm>
          <a:prstGeom prst="rect">
            <a:avLst/>
          </a:prstGeom>
          <a:noFill/>
        </p:spPr>
      </p:pic>
      <p:pic>
        <p:nvPicPr>
          <p:cNvPr id="4099" name="Picture 3"/>
          <p:cNvPicPr>
            <a:picLocks noChangeAspect="1" noChangeArrowheads="1"/>
          </p:cNvPicPr>
          <p:nvPr/>
        </p:nvPicPr>
        <p:blipFill>
          <a:blip r:embed="rId3" cstate="print"/>
          <a:srcRect l="1989"/>
          <a:stretch>
            <a:fillRect/>
          </a:stretch>
        </p:blipFill>
        <p:spPr bwMode="auto">
          <a:xfrm>
            <a:off x="4495800" y="609601"/>
            <a:ext cx="596351" cy="2514599"/>
          </a:xfrm>
          <a:prstGeom prst="rect">
            <a:avLst/>
          </a:prstGeom>
          <a:noFill/>
          <a:ln w="9525">
            <a:noFill/>
            <a:miter lim="800000"/>
            <a:headEnd/>
            <a:tailEnd/>
          </a:ln>
        </p:spPr>
      </p:pic>
      <p:sp>
        <p:nvSpPr>
          <p:cNvPr id="14" name="Rectangle 13"/>
          <p:cNvSpPr/>
          <p:nvPr/>
        </p:nvSpPr>
        <p:spPr>
          <a:xfrm>
            <a:off x="6400800" y="2590800"/>
            <a:ext cx="2743200" cy="461665"/>
          </a:xfrm>
          <a:prstGeom prst="rect">
            <a:avLst/>
          </a:prstGeom>
          <a:solidFill>
            <a:srgbClr val="CCFFCC"/>
          </a:solidFill>
        </p:spPr>
        <p:txBody>
          <a:bodyPr wrap="square">
            <a:spAutoFit/>
          </a:bodyPr>
          <a:lstStyle/>
          <a:p>
            <a:r>
              <a:rPr lang="en-GB" sz="2400" b="1" dirty="0" smtClean="0">
                <a:latin typeface="Arial" pitchFamily="34" charset="0"/>
                <a:cs typeface="Arial" pitchFamily="34" charset="0"/>
              </a:rPr>
              <a:t>RTM parameters</a:t>
            </a:r>
          </a:p>
        </p:txBody>
      </p:sp>
      <p:sp>
        <p:nvSpPr>
          <p:cNvPr id="15" name="Rectangle 14"/>
          <p:cNvSpPr/>
          <p:nvPr/>
        </p:nvSpPr>
        <p:spPr>
          <a:xfrm>
            <a:off x="6400800" y="511314"/>
            <a:ext cx="2743200" cy="707886"/>
          </a:xfrm>
          <a:prstGeom prst="rect">
            <a:avLst/>
          </a:prstGeom>
          <a:solidFill>
            <a:schemeClr val="accent1">
              <a:lumMod val="20000"/>
              <a:lumOff val="80000"/>
            </a:schemeClr>
          </a:solidFill>
        </p:spPr>
        <p:txBody>
          <a:bodyPr wrap="square">
            <a:spAutoFit/>
          </a:bodyPr>
          <a:lstStyle/>
          <a:p>
            <a:pPr algn="ctr"/>
            <a:r>
              <a:rPr lang="en-GB" sz="2000" dirty="0" smtClean="0">
                <a:latin typeface="Arial" pitchFamily="34" charset="0"/>
                <a:cs typeface="Arial" pitchFamily="34" charset="0"/>
              </a:rPr>
              <a:t>1/1/2011 – 1/1/2012</a:t>
            </a:r>
          </a:p>
          <a:p>
            <a:pPr algn="ctr"/>
            <a:r>
              <a:rPr lang="en-GB" sz="2000" dirty="0" smtClean="0">
                <a:latin typeface="Arial" pitchFamily="34" charset="0"/>
                <a:cs typeface="Arial" pitchFamily="34" charset="0"/>
              </a:rPr>
              <a:t>(validation period)</a:t>
            </a:r>
            <a:endParaRPr lang="en-GB" sz="2000" dirty="0">
              <a:latin typeface="Arial" pitchFamily="34" charset="0"/>
              <a:cs typeface="Arial" pitchFamily="34" charset="0"/>
            </a:endParaRPr>
          </a:p>
        </p:txBody>
      </p:sp>
      <p:sp>
        <p:nvSpPr>
          <p:cNvPr id="19" name="TextBox 18"/>
          <p:cNvSpPr txBox="1"/>
          <p:nvPr/>
        </p:nvSpPr>
        <p:spPr>
          <a:xfrm>
            <a:off x="5562600" y="1219200"/>
            <a:ext cx="3581400" cy="1200329"/>
          </a:xfrm>
          <a:prstGeom prst="rect">
            <a:avLst/>
          </a:prstGeom>
          <a:solidFill>
            <a:srgbClr val="FFFF99"/>
          </a:solidFill>
        </p:spPr>
        <p:txBody>
          <a:bodyPr wrap="square" rtlCol="0">
            <a:spAutoFit/>
          </a:bodyPr>
          <a:lstStyle/>
          <a:p>
            <a:r>
              <a:rPr lang="en-GB" sz="2400" dirty="0" smtClean="0">
                <a:latin typeface="Arial" pitchFamily="34" charset="0"/>
                <a:cs typeface="Arial" pitchFamily="34" charset="0"/>
              </a:rPr>
              <a:t>Literature values for parameters yield strongly biased Tb.</a:t>
            </a:r>
          </a:p>
        </p:txBody>
      </p:sp>
      <p:sp>
        <p:nvSpPr>
          <p:cNvPr id="22" name="Rectangle 21"/>
          <p:cNvSpPr/>
          <p:nvPr/>
        </p:nvSpPr>
        <p:spPr>
          <a:xfrm>
            <a:off x="2675703" y="2526268"/>
            <a:ext cx="905697" cy="369332"/>
          </a:xfrm>
          <a:prstGeom prst="rect">
            <a:avLst/>
          </a:prstGeom>
          <a:solidFill>
            <a:schemeClr val="bg1"/>
          </a:solidFill>
        </p:spPr>
        <p:txBody>
          <a:bodyPr wrap="none" lIns="0" tIns="0" rIns="0" bIns="0">
            <a:spAutoFit/>
          </a:bodyPr>
          <a:lstStyle/>
          <a:p>
            <a:r>
              <a:rPr lang="en-GB" sz="2400" b="1" i="1" dirty="0" smtClean="0">
                <a:latin typeface="Arial" pitchFamily="34" charset="0"/>
                <a:cs typeface="Arial" pitchFamily="34" charset="0"/>
              </a:rPr>
              <a:t>SMOS</a:t>
            </a:r>
            <a:endParaRPr lang="en-GB" sz="2400" i="1" dirty="0">
              <a:latin typeface="Arial" pitchFamily="34" charset="0"/>
              <a:cs typeface="Arial" pitchFamily="34" charset="0"/>
            </a:endParaRPr>
          </a:p>
        </p:txBody>
      </p:sp>
      <p:sp>
        <p:nvSpPr>
          <p:cNvPr id="25" name="Text Box 2"/>
          <p:cNvSpPr txBox="1">
            <a:spLocks noChangeArrowheads="1"/>
          </p:cNvSpPr>
          <p:nvPr/>
        </p:nvSpPr>
        <p:spPr bwMode="auto">
          <a:xfrm>
            <a:off x="0" y="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i="1" dirty="0" smtClean="0">
                <a:solidFill>
                  <a:srgbClr val="333399"/>
                </a:solidFill>
                <a:effectLst>
                  <a:outerShdw blurRad="38100" dist="38100" dir="2700000" algn="tl">
                    <a:srgbClr val="C0C0C0"/>
                  </a:outerShdw>
                </a:effectLst>
                <a:latin typeface="Arial" pitchFamily="34" charset="0"/>
                <a:cs typeface="Arial" pitchFamily="34" charset="0"/>
              </a:rPr>
              <a:t>L-band brightness temp.: SMOS vs. Catchment/RTM</a:t>
            </a:r>
          </a:p>
        </p:txBody>
      </p:sp>
      <p:sp>
        <p:nvSpPr>
          <p:cNvPr id="26" name="TextBox 25"/>
          <p:cNvSpPr txBox="1"/>
          <p:nvPr/>
        </p:nvSpPr>
        <p:spPr>
          <a:xfrm>
            <a:off x="762000" y="409546"/>
            <a:ext cx="2819400" cy="400110"/>
          </a:xfrm>
          <a:prstGeom prst="rect">
            <a:avLst/>
          </a:prstGeom>
          <a:solidFill>
            <a:srgbClr val="FFFF00"/>
          </a:solidFill>
        </p:spPr>
        <p:txBody>
          <a:bodyPr wrap="square" rtlCol="0">
            <a:spAutoFit/>
          </a:bodyPr>
          <a:lstStyle/>
          <a:p>
            <a:pPr algn="ctr"/>
            <a:r>
              <a:rPr lang="en-US" sz="2000" b="1" dirty="0" smtClean="0">
                <a:latin typeface="Arial" pitchFamily="34" charset="0"/>
                <a:cs typeface="Arial" pitchFamily="34" charset="0"/>
              </a:rPr>
              <a:t>Annual mean [K]</a:t>
            </a:r>
            <a:endParaRPr lang="en-US" sz="2000" b="1" dirty="0">
              <a:latin typeface="Arial" pitchFamily="34" charset="0"/>
              <a:cs typeface="Arial" pitchFamily="34" charset="0"/>
            </a:endParaRPr>
          </a:p>
        </p:txBody>
      </p:sp>
      <p:pic>
        <p:nvPicPr>
          <p:cNvPr id="1033" name="Picture 9" descr="C:\Users\rreichle\Desktop\SMAP_SDT8_Pasadena_Mar_2012\Gabrielle_figures\jpg\meanTb_3_9_mod_glob_M36_GLOB_MERRA_Thv6_in_newsoil_B1_3hrall_months.jpg"/>
          <p:cNvPicPr>
            <a:picLocks noChangeAspect="1" noChangeArrowheads="1"/>
          </p:cNvPicPr>
          <p:nvPr/>
        </p:nvPicPr>
        <p:blipFill>
          <a:blip r:embed="rId4" cstate="print"/>
          <a:srcRect l="15027" t="27794" r="10671" b="45562"/>
          <a:stretch>
            <a:fillRect/>
          </a:stretch>
        </p:blipFill>
        <p:spPr bwMode="auto">
          <a:xfrm>
            <a:off x="0" y="3200400"/>
            <a:ext cx="3200400" cy="1505034"/>
          </a:xfrm>
          <a:prstGeom prst="rect">
            <a:avLst/>
          </a:prstGeom>
          <a:noFill/>
        </p:spPr>
      </p:pic>
      <p:pic>
        <p:nvPicPr>
          <p:cNvPr id="1034" name="Picture 10" descr="C:\Users\rreichle\Desktop\SMAP_SDT8_Pasadena_Mar_2012\Gabrielle_figures\jpg\meanTb_3_9_mod_glob_M36_GLOB_MERRA_Thv6_in_newsoil_B2_3hrall_months.jpg"/>
          <p:cNvPicPr>
            <a:picLocks noChangeAspect="1" noChangeArrowheads="1"/>
          </p:cNvPicPr>
          <p:nvPr/>
        </p:nvPicPr>
        <p:blipFill>
          <a:blip r:embed="rId5" cstate="print"/>
          <a:srcRect l="15027" t="27794" r="10671" b="45562"/>
          <a:stretch>
            <a:fillRect/>
          </a:stretch>
        </p:blipFill>
        <p:spPr bwMode="auto">
          <a:xfrm>
            <a:off x="3200400" y="3200400"/>
            <a:ext cx="3200400" cy="1505034"/>
          </a:xfrm>
          <a:prstGeom prst="rect">
            <a:avLst/>
          </a:prstGeom>
          <a:noFill/>
        </p:spPr>
      </p:pic>
      <p:pic>
        <p:nvPicPr>
          <p:cNvPr id="1035" name="Picture 11" descr="C:\Users\rreichle\Desktop\SMAP_SDT8_Pasadena_Mar_2012\Gabrielle_figures\jpg\meanTb_3_9_mod_glob_M36_GLOB_MERRA_Thv6_in_newsoil_B3_3hrall_months.jpg"/>
          <p:cNvPicPr>
            <a:picLocks noChangeAspect="1" noChangeArrowheads="1"/>
          </p:cNvPicPr>
          <p:nvPr/>
        </p:nvPicPr>
        <p:blipFill>
          <a:blip r:embed="rId6" cstate="print"/>
          <a:srcRect l="15027" t="27794" r="10671" b="45562"/>
          <a:stretch>
            <a:fillRect/>
          </a:stretch>
        </p:blipFill>
        <p:spPr bwMode="auto">
          <a:xfrm>
            <a:off x="0" y="5048166"/>
            <a:ext cx="3200400" cy="1505034"/>
          </a:xfrm>
          <a:prstGeom prst="rect">
            <a:avLst/>
          </a:prstGeom>
          <a:noFill/>
        </p:spPr>
      </p:pic>
      <p:sp>
        <p:nvSpPr>
          <p:cNvPr id="31" name="Rectangle 30"/>
          <p:cNvSpPr/>
          <p:nvPr/>
        </p:nvSpPr>
        <p:spPr>
          <a:xfrm>
            <a:off x="6400800" y="2971800"/>
            <a:ext cx="2743200" cy="1631216"/>
          </a:xfrm>
          <a:prstGeom prst="rect">
            <a:avLst/>
          </a:prstGeom>
          <a:solidFill>
            <a:srgbClr val="CCFFCC"/>
          </a:solidFill>
        </p:spPr>
        <p:txBody>
          <a:bodyPr wrap="square">
            <a:spAutoFit/>
          </a:bodyPr>
          <a:lstStyle/>
          <a:p>
            <a:r>
              <a:rPr lang="en-GB" sz="2000" b="1" dirty="0" smtClean="0">
                <a:latin typeface="Arial" pitchFamily="34" charset="0"/>
                <a:cs typeface="Arial" pitchFamily="34" charset="0"/>
              </a:rPr>
              <a:t>Prescribed:</a:t>
            </a:r>
          </a:p>
          <a:p>
            <a:pPr marL="114300" indent="-114300"/>
            <a:r>
              <a:rPr lang="en-GB" sz="2000" i="1" dirty="0" smtClean="0">
                <a:latin typeface="Arial" pitchFamily="34" charset="0"/>
                <a:cs typeface="Arial" pitchFamily="34" charset="0"/>
              </a:rPr>
              <a:t>SMAP</a:t>
            </a:r>
            <a:r>
              <a:rPr lang="en-GB" sz="2000" dirty="0" smtClean="0">
                <a:latin typeface="Arial" pitchFamily="34" charset="0"/>
                <a:cs typeface="Arial" pitchFamily="34" charset="0"/>
              </a:rPr>
              <a:t> Level2 ATBD</a:t>
            </a:r>
          </a:p>
          <a:p>
            <a:pPr marL="114300" indent="-114300"/>
            <a:r>
              <a:rPr lang="en-GB" sz="2000" i="1" dirty="0" smtClean="0">
                <a:latin typeface="Arial" pitchFamily="34" charset="0"/>
                <a:cs typeface="Arial" pitchFamily="34" charset="0"/>
              </a:rPr>
              <a:t>LMEB </a:t>
            </a:r>
            <a:r>
              <a:rPr lang="en-GB" sz="2000" dirty="0" smtClean="0">
                <a:latin typeface="Arial" pitchFamily="34" charset="0"/>
                <a:cs typeface="Arial" pitchFamily="34" charset="0"/>
              </a:rPr>
              <a:t>literature</a:t>
            </a:r>
            <a:endParaRPr lang="en-GB" sz="2000" i="1" dirty="0" smtClean="0">
              <a:latin typeface="Arial" pitchFamily="34" charset="0"/>
              <a:cs typeface="Arial" pitchFamily="34" charset="0"/>
            </a:endParaRPr>
          </a:p>
          <a:p>
            <a:pPr marL="114300" indent="-114300"/>
            <a:r>
              <a:rPr lang="en-GB" sz="2000" dirty="0" smtClean="0">
                <a:latin typeface="Arial" pitchFamily="34" charset="0"/>
                <a:cs typeface="Arial" pitchFamily="34" charset="0"/>
              </a:rPr>
              <a:t>SMOS-monitoring at ECMWF (</a:t>
            </a:r>
            <a:r>
              <a:rPr lang="en-GB" sz="2000" i="1" dirty="0" smtClean="0">
                <a:latin typeface="Arial" pitchFamily="34" charset="0"/>
                <a:cs typeface="Arial" pitchFamily="34" charset="0"/>
              </a:rPr>
              <a:t>CMEM-EC</a:t>
            </a:r>
            <a:r>
              <a:rPr lang="en-GB" sz="2000" dirty="0" smtClean="0">
                <a:latin typeface="Arial" pitchFamily="34" charset="0"/>
                <a:cs typeface="Arial" pitchFamily="34" charset="0"/>
              </a:rPr>
              <a:t>)</a:t>
            </a:r>
          </a:p>
        </p:txBody>
      </p:sp>
      <p:sp>
        <p:nvSpPr>
          <p:cNvPr id="23" name="Rectangle 22"/>
          <p:cNvSpPr/>
          <p:nvPr/>
        </p:nvSpPr>
        <p:spPr>
          <a:xfrm>
            <a:off x="2889670" y="4648200"/>
            <a:ext cx="1072730" cy="461665"/>
          </a:xfrm>
          <a:prstGeom prst="rect">
            <a:avLst/>
          </a:prstGeom>
        </p:spPr>
        <p:txBody>
          <a:bodyPr wrap="none">
            <a:spAutoFit/>
          </a:bodyPr>
          <a:lstStyle/>
          <a:p>
            <a:r>
              <a:rPr lang="en-GB" sz="2400" b="1" dirty="0" smtClean="0">
                <a:latin typeface="Arial" pitchFamily="34" charset="0"/>
                <a:cs typeface="Arial" pitchFamily="34" charset="0"/>
              </a:rPr>
              <a:t>Model</a:t>
            </a:r>
            <a:endParaRPr lang="en-GB" sz="2400" dirty="0">
              <a:latin typeface="Arial" pitchFamily="34" charset="0"/>
              <a:cs typeface="Arial" pitchFamily="34" charset="0"/>
            </a:endParaRPr>
          </a:p>
        </p:txBody>
      </p:sp>
      <p:sp>
        <p:nvSpPr>
          <p:cNvPr id="8" name="Rectangle 7"/>
          <p:cNvSpPr/>
          <p:nvPr/>
        </p:nvSpPr>
        <p:spPr>
          <a:xfrm>
            <a:off x="1676400" y="4495800"/>
            <a:ext cx="727763"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SMAP</a:t>
            </a:r>
            <a:endParaRPr lang="en-GB" sz="2000" i="1" dirty="0">
              <a:latin typeface="Arial" pitchFamily="34" charset="0"/>
              <a:cs typeface="Arial" pitchFamily="34" charset="0"/>
            </a:endParaRPr>
          </a:p>
        </p:txBody>
      </p:sp>
      <p:sp>
        <p:nvSpPr>
          <p:cNvPr id="10" name="Rectangle 9"/>
          <p:cNvSpPr/>
          <p:nvPr/>
        </p:nvSpPr>
        <p:spPr>
          <a:xfrm>
            <a:off x="4648200" y="4495800"/>
            <a:ext cx="698909"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LMEB</a:t>
            </a:r>
            <a:endParaRPr lang="en-GB" sz="2000" i="1" dirty="0">
              <a:latin typeface="Arial" pitchFamily="34" charset="0"/>
              <a:cs typeface="Arial" pitchFamily="34" charset="0"/>
            </a:endParaRPr>
          </a:p>
        </p:txBody>
      </p:sp>
      <p:sp>
        <p:nvSpPr>
          <p:cNvPr id="11" name="Rectangle 10"/>
          <p:cNvSpPr/>
          <p:nvPr/>
        </p:nvSpPr>
        <p:spPr>
          <a:xfrm>
            <a:off x="1447800" y="6324600"/>
            <a:ext cx="1226298"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CMEM-EC</a:t>
            </a:r>
            <a:endParaRPr lang="en-GB" sz="2000" i="1" dirty="0">
              <a:latin typeface="Arial" pitchFamily="34" charset="0"/>
              <a:cs typeface="Arial" pitchFamily="34" charset="0"/>
            </a:endParaRPr>
          </a:p>
        </p:txBody>
      </p:sp>
      <p:sp>
        <p:nvSpPr>
          <p:cNvPr id="27" name="TextBox 26"/>
          <p:cNvSpPr txBox="1"/>
          <p:nvPr/>
        </p:nvSpPr>
        <p:spPr>
          <a:xfrm>
            <a:off x="5577537" y="511314"/>
            <a:ext cx="895494" cy="707886"/>
          </a:xfrm>
          <a:prstGeom prst="rect">
            <a:avLst/>
          </a:prstGeom>
          <a:solidFill>
            <a:schemeClr val="bg1">
              <a:lumMod val="85000"/>
            </a:schemeClr>
          </a:solidFill>
        </p:spPr>
        <p:txBody>
          <a:bodyPr wrap="square">
            <a:spAutoFit/>
          </a:bodyPr>
          <a:lstStyle/>
          <a:p>
            <a:pPr algn="ctr"/>
            <a:r>
              <a:rPr lang="en-US" sz="2000" dirty="0" smtClean="0">
                <a:latin typeface="Arial" pitchFamily="34" charset="0"/>
                <a:cs typeface="Arial" pitchFamily="34" charset="0"/>
              </a:rPr>
              <a:t>H-</a:t>
            </a:r>
            <a:r>
              <a:rPr lang="en-US" sz="2000" dirty="0" err="1" smtClean="0">
                <a:latin typeface="Arial" pitchFamily="34" charset="0"/>
                <a:cs typeface="Arial" pitchFamily="34" charset="0"/>
              </a:rPr>
              <a:t>pol</a:t>
            </a:r>
            <a:r>
              <a:rPr lang="en-US" sz="2000" dirty="0" smtClean="0">
                <a:latin typeface="Arial" pitchFamily="34" charset="0"/>
                <a:cs typeface="Arial" pitchFamily="34" charset="0"/>
              </a:rPr>
              <a:t> 42.5⁰</a:t>
            </a:r>
          </a:p>
        </p:txBody>
      </p:sp>
      <p:cxnSp>
        <p:nvCxnSpPr>
          <p:cNvPr id="29" name="Straight Connector 28"/>
          <p:cNvCxnSpPr/>
          <p:nvPr/>
        </p:nvCxnSpPr>
        <p:spPr bwMode="auto">
          <a:xfrm>
            <a:off x="0" y="3052465"/>
            <a:ext cx="4343400"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C:\Users\rreichle\Desktop\SMAP_SDT8_Pasadena_Mar_2012\Gabrielle_figures\jpg\meanTb_3_9_obs_glob_M36_GLOB_MERRA_Thv6_in_newsoil_B1_3hrall_months.jpg"/>
          <p:cNvPicPr>
            <a:picLocks noChangeAspect="1" noChangeArrowheads="1"/>
          </p:cNvPicPr>
          <p:nvPr/>
        </p:nvPicPr>
        <p:blipFill>
          <a:blip r:embed="rId2" cstate="print"/>
          <a:srcRect l="15027" t="27532" r="10671" b="45562"/>
          <a:stretch>
            <a:fillRect/>
          </a:stretch>
        </p:blipFill>
        <p:spPr bwMode="auto">
          <a:xfrm>
            <a:off x="0" y="894292"/>
            <a:ext cx="4343400" cy="2062652"/>
          </a:xfrm>
          <a:prstGeom prst="rect">
            <a:avLst/>
          </a:prstGeom>
          <a:noFill/>
        </p:spPr>
      </p:pic>
      <p:pic>
        <p:nvPicPr>
          <p:cNvPr id="4099" name="Picture 3"/>
          <p:cNvPicPr>
            <a:picLocks noChangeAspect="1" noChangeArrowheads="1"/>
          </p:cNvPicPr>
          <p:nvPr/>
        </p:nvPicPr>
        <p:blipFill>
          <a:blip r:embed="rId3" cstate="print"/>
          <a:srcRect l="1989"/>
          <a:stretch>
            <a:fillRect/>
          </a:stretch>
        </p:blipFill>
        <p:spPr bwMode="auto">
          <a:xfrm>
            <a:off x="4495800" y="609601"/>
            <a:ext cx="596351" cy="2514599"/>
          </a:xfrm>
          <a:prstGeom prst="rect">
            <a:avLst/>
          </a:prstGeom>
          <a:noFill/>
          <a:ln w="9525">
            <a:noFill/>
            <a:miter lim="800000"/>
            <a:headEnd/>
            <a:tailEnd/>
          </a:ln>
        </p:spPr>
      </p:pic>
      <p:sp>
        <p:nvSpPr>
          <p:cNvPr id="14" name="Rectangle 13"/>
          <p:cNvSpPr/>
          <p:nvPr/>
        </p:nvSpPr>
        <p:spPr>
          <a:xfrm>
            <a:off x="6400800" y="2590800"/>
            <a:ext cx="2743200" cy="461665"/>
          </a:xfrm>
          <a:prstGeom prst="rect">
            <a:avLst/>
          </a:prstGeom>
          <a:solidFill>
            <a:srgbClr val="CCFFCC"/>
          </a:solidFill>
        </p:spPr>
        <p:txBody>
          <a:bodyPr wrap="square">
            <a:spAutoFit/>
          </a:bodyPr>
          <a:lstStyle/>
          <a:p>
            <a:r>
              <a:rPr lang="en-GB" sz="2400" b="1" dirty="0" smtClean="0">
                <a:latin typeface="Arial" pitchFamily="34" charset="0"/>
                <a:cs typeface="Arial" pitchFamily="34" charset="0"/>
              </a:rPr>
              <a:t>RTM parameters</a:t>
            </a:r>
          </a:p>
        </p:txBody>
      </p:sp>
      <p:sp>
        <p:nvSpPr>
          <p:cNvPr id="15" name="Rectangle 14"/>
          <p:cNvSpPr/>
          <p:nvPr/>
        </p:nvSpPr>
        <p:spPr>
          <a:xfrm>
            <a:off x="6400800" y="511314"/>
            <a:ext cx="2743200" cy="707886"/>
          </a:xfrm>
          <a:prstGeom prst="rect">
            <a:avLst/>
          </a:prstGeom>
          <a:solidFill>
            <a:schemeClr val="accent1">
              <a:lumMod val="20000"/>
              <a:lumOff val="80000"/>
            </a:schemeClr>
          </a:solidFill>
        </p:spPr>
        <p:txBody>
          <a:bodyPr wrap="square">
            <a:spAutoFit/>
          </a:bodyPr>
          <a:lstStyle/>
          <a:p>
            <a:pPr algn="ctr"/>
            <a:r>
              <a:rPr lang="en-GB" sz="2000" dirty="0" smtClean="0">
                <a:latin typeface="Arial" pitchFamily="34" charset="0"/>
                <a:cs typeface="Arial" pitchFamily="34" charset="0"/>
              </a:rPr>
              <a:t>1/1/2011 – 1/1/2012</a:t>
            </a:r>
          </a:p>
          <a:p>
            <a:pPr algn="ctr"/>
            <a:r>
              <a:rPr lang="en-GB" sz="2000" dirty="0" smtClean="0">
                <a:latin typeface="Arial" pitchFamily="34" charset="0"/>
                <a:cs typeface="Arial" pitchFamily="34" charset="0"/>
              </a:rPr>
              <a:t>(validation period)</a:t>
            </a:r>
            <a:endParaRPr lang="en-GB" sz="2000" dirty="0">
              <a:latin typeface="Arial" pitchFamily="34" charset="0"/>
              <a:cs typeface="Arial" pitchFamily="34" charset="0"/>
            </a:endParaRPr>
          </a:p>
        </p:txBody>
      </p:sp>
      <p:sp>
        <p:nvSpPr>
          <p:cNvPr id="19" name="TextBox 18"/>
          <p:cNvSpPr txBox="1"/>
          <p:nvPr/>
        </p:nvSpPr>
        <p:spPr>
          <a:xfrm>
            <a:off x="5562600" y="1219200"/>
            <a:ext cx="3581400" cy="1200329"/>
          </a:xfrm>
          <a:prstGeom prst="rect">
            <a:avLst/>
          </a:prstGeom>
          <a:solidFill>
            <a:srgbClr val="FFFF99"/>
          </a:solidFill>
        </p:spPr>
        <p:txBody>
          <a:bodyPr wrap="square" rtlCol="0">
            <a:spAutoFit/>
          </a:bodyPr>
          <a:lstStyle/>
          <a:p>
            <a:r>
              <a:rPr lang="en-GB" sz="2400" dirty="0" smtClean="0">
                <a:latin typeface="Arial" pitchFamily="34" charset="0"/>
                <a:cs typeface="Arial" pitchFamily="34" charset="0"/>
              </a:rPr>
              <a:t>Calibrated parameters yield mostly unbiased long-term mean Tb.</a:t>
            </a:r>
          </a:p>
        </p:txBody>
      </p:sp>
      <p:sp>
        <p:nvSpPr>
          <p:cNvPr id="21" name="Rectangle 20"/>
          <p:cNvSpPr/>
          <p:nvPr/>
        </p:nvSpPr>
        <p:spPr>
          <a:xfrm>
            <a:off x="6400800" y="4543961"/>
            <a:ext cx="2743200" cy="1323439"/>
          </a:xfrm>
          <a:prstGeom prst="rect">
            <a:avLst/>
          </a:prstGeom>
          <a:solidFill>
            <a:srgbClr val="CCFFCC"/>
          </a:solidFill>
        </p:spPr>
        <p:txBody>
          <a:bodyPr wrap="square">
            <a:spAutoFit/>
          </a:bodyPr>
          <a:lstStyle/>
          <a:p>
            <a:r>
              <a:rPr lang="en-GB" sz="2000" b="1" dirty="0" smtClean="0">
                <a:latin typeface="Arial" pitchFamily="34" charset="0"/>
                <a:cs typeface="Arial" pitchFamily="34" charset="0"/>
              </a:rPr>
              <a:t>Calibrated:</a:t>
            </a:r>
          </a:p>
          <a:p>
            <a:r>
              <a:rPr lang="nl-NL" sz="2000" dirty="0" smtClean="0">
                <a:latin typeface="Arial" pitchFamily="34" charset="0"/>
                <a:cs typeface="Arial" pitchFamily="34" charset="0"/>
              </a:rPr>
              <a:t>From multi-angular calibration during </a:t>
            </a:r>
          </a:p>
          <a:p>
            <a:r>
              <a:rPr lang="nl-NL" sz="2000" dirty="0" smtClean="0">
                <a:latin typeface="Arial" pitchFamily="34" charset="0"/>
                <a:cs typeface="Arial" pitchFamily="34" charset="0"/>
              </a:rPr>
              <a:t>1/1/2010 – 1/1/2011</a:t>
            </a:r>
            <a:endParaRPr lang="en-GB" sz="2000" dirty="0">
              <a:latin typeface="Arial" pitchFamily="34" charset="0"/>
              <a:cs typeface="Arial" pitchFamily="34" charset="0"/>
            </a:endParaRPr>
          </a:p>
        </p:txBody>
      </p:sp>
      <p:sp>
        <p:nvSpPr>
          <p:cNvPr id="22" name="Rectangle 21"/>
          <p:cNvSpPr/>
          <p:nvPr/>
        </p:nvSpPr>
        <p:spPr>
          <a:xfrm>
            <a:off x="2675703" y="2526268"/>
            <a:ext cx="905697" cy="369332"/>
          </a:xfrm>
          <a:prstGeom prst="rect">
            <a:avLst/>
          </a:prstGeom>
          <a:solidFill>
            <a:schemeClr val="bg1"/>
          </a:solidFill>
        </p:spPr>
        <p:txBody>
          <a:bodyPr wrap="none" lIns="0" tIns="0" rIns="0" bIns="0">
            <a:spAutoFit/>
          </a:bodyPr>
          <a:lstStyle/>
          <a:p>
            <a:r>
              <a:rPr lang="en-GB" sz="2400" b="1" i="1" dirty="0" smtClean="0">
                <a:latin typeface="Arial" pitchFamily="34" charset="0"/>
                <a:cs typeface="Arial" pitchFamily="34" charset="0"/>
              </a:rPr>
              <a:t>SMOS</a:t>
            </a:r>
            <a:endParaRPr lang="en-GB" sz="2400" i="1" dirty="0">
              <a:latin typeface="Arial" pitchFamily="34" charset="0"/>
              <a:cs typeface="Arial" pitchFamily="34" charset="0"/>
            </a:endParaRPr>
          </a:p>
        </p:txBody>
      </p:sp>
      <p:sp>
        <p:nvSpPr>
          <p:cNvPr id="25" name="Text Box 2"/>
          <p:cNvSpPr txBox="1">
            <a:spLocks noChangeArrowheads="1"/>
          </p:cNvSpPr>
          <p:nvPr/>
        </p:nvSpPr>
        <p:spPr bwMode="auto">
          <a:xfrm>
            <a:off x="0" y="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i="1" dirty="0" smtClean="0">
                <a:solidFill>
                  <a:srgbClr val="333399"/>
                </a:solidFill>
                <a:effectLst>
                  <a:outerShdw blurRad="38100" dist="38100" dir="2700000" algn="tl">
                    <a:srgbClr val="C0C0C0"/>
                  </a:outerShdw>
                </a:effectLst>
                <a:latin typeface="Arial" pitchFamily="34" charset="0"/>
                <a:cs typeface="Arial" pitchFamily="34" charset="0"/>
              </a:rPr>
              <a:t>L-band brightness temp.: SMOS vs. Catchment/RTM</a:t>
            </a:r>
          </a:p>
        </p:txBody>
      </p:sp>
      <p:pic>
        <p:nvPicPr>
          <p:cNvPr id="1032" name="Picture 8" descr="C:\Users\rreichle\Desktop\SMAP_SDT8_Pasadena_Mar_2012\Gabrielle_figures\jpg\meanTb_3_9_mod_glob_M36_GLOB_MERRA_Thv6_in_B1b_ns_3hall_months.jpg"/>
          <p:cNvPicPr>
            <a:picLocks noChangeAspect="1" noChangeArrowheads="1"/>
          </p:cNvPicPr>
          <p:nvPr/>
        </p:nvPicPr>
        <p:blipFill>
          <a:blip r:embed="rId4" cstate="print"/>
          <a:srcRect l="15027" t="27794" r="10671" b="45562"/>
          <a:stretch>
            <a:fillRect/>
          </a:stretch>
        </p:blipFill>
        <p:spPr bwMode="auto">
          <a:xfrm>
            <a:off x="3200400" y="5048166"/>
            <a:ext cx="3200400" cy="1505034"/>
          </a:xfrm>
          <a:prstGeom prst="rect">
            <a:avLst/>
          </a:prstGeom>
          <a:noFill/>
        </p:spPr>
      </p:pic>
      <p:pic>
        <p:nvPicPr>
          <p:cNvPr id="1033" name="Picture 9" descr="C:\Users\rreichle\Desktop\SMAP_SDT8_Pasadena_Mar_2012\Gabrielle_figures\jpg\meanTb_3_9_mod_glob_M36_GLOB_MERRA_Thv6_in_newsoil_B1_3hrall_months.jpg"/>
          <p:cNvPicPr>
            <a:picLocks noChangeAspect="1" noChangeArrowheads="1"/>
          </p:cNvPicPr>
          <p:nvPr/>
        </p:nvPicPr>
        <p:blipFill>
          <a:blip r:embed="rId5" cstate="print"/>
          <a:srcRect l="15027" t="27794" r="10671" b="45562"/>
          <a:stretch>
            <a:fillRect/>
          </a:stretch>
        </p:blipFill>
        <p:spPr bwMode="auto">
          <a:xfrm>
            <a:off x="0" y="3200400"/>
            <a:ext cx="3200400" cy="1505034"/>
          </a:xfrm>
          <a:prstGeom prst="rect">
            <a:avLst/>
          </a:prstGeom>
          <a:noFill/>
        </p:spPr>
      </p:pic>
      <p:pic>
        <p:nvPicPr>
          <p:cNvPr id="1034" name="Picture 10" descr="C:\Users\rreichle\Desktop\SMAP_SDT8_Pasadena_Mar_2012\Gabrielle_figures\jpg\meanTb_3_9_mod_glob_M36_GLOB_MERRA_Thv6_in_newsoil_B2_3hrall_months.jpg"/>
          <p:cNvPicPr>
            <a:picLocks noChangeAspect="1" noChangeArrowheads="1"/>
          </p:cNvPicPr>
          <p:nvPr/>
        </p:nvPicPr>
        <p:blipFill>
          <a:blip r:embed="rId6" cstate="print"/>
          <a:srcRect l="15027" t="27794" r="10671" b="45562"/>
          <a:stretch>
            <a:fillRect/>
          </a:stretch>
        </p:blipFill>
        <p:spPr bwMode="auto">
          <a:xfrm>
            <a:off x="3200400" y="3200400"/>
            <a:ext cx="3200400" cy="1505034"/>
          </a:xfrm>
          <a:prstGeom prst="rect">
            <a:avLst/>
          </a:prstGeom>
          <a:noFill/>
        </p:spPr>
      </p:pic>
      <p:pic>
        <p:nvPicPr>
          <p:cNvPr id="1035" name="Picture 11" descr="C:\Users\rreichle\Desktop\SMAP_SDT8_Pasadena_Mar_2012\Gabrielle_figures\jpg\meanTb_3_9_mod_glob_M36_GLOB_MERRA_Thv6_in_newsoil_B3_3hrall_months.jpg"/>
          <p:cNvPicPr>
            <a:picLocks noChangeAspect="1" noChangeArrowheads="1"/>
          </p:cNvPicPr>
          <p:nvPr/>
        </p:nvPicPr>
        <p:blipFill>
          <a:blip r:embed="rId7" cstate="print"/>
          <a:srcRect l="15027" t="27794" r="10671" b="45562"/>
          <a:stretch>
            <a:fillRect/>
          </a:stretch>
        </p:blipFill>
        <p:spPr bwMode="auto">
          <a:xfrm>
            <a:off x="0" y="5048166"/>
            <a:ext cx="3200400" cy="1505034"/>
          </a:xfrm>
          <a:prstGeom prst="rect">
            <a:avLst/>
          </a:prstGeom>
          <a:noFill/>
        </p:spPr>
      </p:pic>
      <p:sp>
        <p:nvSpPr>
          <p:cNvPr id="31" name="Rectangle 30"/>
          <p:cNvSpPr/>
          <p:nvPr/>
        </p:nvSpPr>
        <p:spPr>
          <a:xfrm>
            <a:off x="6400800" y="2971800"/>
            <a:ext cx="2743200" cy="1631216"/>
          </a:xfrm>
          <a:prstGeom prst="rect">
            <a:avLst/>
          </a:prstGeom>
          <a:solidFill>
            <a:srgbClr val="CCFFCC"/>
          </a:solidFill>
        </p:spPr>
        <p:txBody>
          <a:bodyPr wrap="square">
            <a:spAutoFit/>
          </a:bodyPr>
          <a:lstStyle/>
          <a:p>
            <a:r>
              <a:rPr lang="en-GB" sz="2000" b="1" dirty="0" smtClean="0">
                <a:latin typeface="Arial" pitchFamily="34" charset="0"/>
                <a:cs typeface="Arial" pitchFamily="34" charset="0"/>
              </a:rPr>
              <a:t>Prescribed:</a:t>
            </a:r>
          </a:p>
          <a:p>
            <a:pPr marL="114300" indent="-114300"/>
            <a:r>
              <a:rPr lang="en-GB" sz="2000" i="1" dirty="0" smtClean="0">
                <a:latin typeface="Arial" pitchFamily="34" charset="0"/>
                <a:cs typeface="Arial" pitchFamily="34" charset="0"/>
              </a:rPr>
              <a:t>SMAP</a:t>
            </a:r>
            <a:r>
              <a:rPr lang="en-GB" sz="2000" dirty="0" smtClean="0">
                <a:latin typeface="Arial" pitchFamily="34" charset="0"/>
                <a:cs typeface="Arial" pitchFamily="34" charset="0"/>
              </a:rPr>
              <a:t> Level2 ATBD</a:t>
            </a:r>
          </a:p>
          <a:p>
            <a:pPr marL="114300" indent="-114300"/>
            <a:r>
              <a:rPr lang="en-GB" sz="2000" i="1" dirty="0" smtClean="0">
                <a:latin typeface="Arial" pitchFamily="34" charset="0"/>
                <a:cs typeface="Arial" pitchFamily="34" charset="0"/>
              </a:rPr>
              <a:t>LMEB </a:t>
            </a:r>
            <a:r>
              <a:rPr lang="en-GB" sz="2000" dirty="0" smtClean="0">
                <a:latin typeface="Arial" pitchFamily="34" charset="0"/>
                <a:cs typeface="Arial" pitchFamily="34" charset="0"/>
              </a:rPr>
              <a:t>literature</a:t>
            </a:r>
            <a:endParaRPr lang="en-GB" sz="2000" i="1" dirty="0" smtClean="0">
              <a:latin typeface="Arial" pitchFamily="34" charset="0"/>
              <a:cs typeface="Arial" pitchFamily="34" charset="0"/>
            </a:endParaRPr>
          </a:p>
          <a:p>
            <a:pPr marL="114300" indent="-114300"/>
            <a:r>
              <a:rPr lang="en-GB" sz="2000" dirty="0" smtClean="0">
                <a:latin typeface="Arial" pitchFamily="34" charset="0"/>
                <a:cs typeface="Arial" pitchFamily="34" charset="0"/>
              </a:rPr>
              <a:t>SMOS-monitoring at ECMWF (</a:t>
            </a:r>
            <a:r>
              <a:rPr lang="en-GB" sz="2000" i="1" dirty="0" smtClean="0">
                <a:latin typeface="Arial" pitchFamily="34" charset="0"/>
                <a:cs typeface="Arial" pitchFamily="34" charset="0"/>
              </a:rPr>
              <a:t>CMEM-EC</a:t>
            </a:r>
            <a:r>
              <a:rPr lang="en-GB" sz="2000" dirty="0" smtClean="0">
                <a:latin typeface="Arial" pitchFamily="34" charset="0"/>
                <a:cs typeface="Arial" pitchFamily="34" charset="0"/>
              </a:rPr>
              <a:t>)</a:t>
            </a:r>
          </a:p>
        </p:txBody>
      </p:sp>
      <p:sp>
        <p:nvSpPr>
          <p:cNvPr id="23" name="Rectangle 22"/>
          <p:cNvSpPr/>
          <p:nvPr/>
        </p:nvSpPr>
        <p:spPr>
          <a:xfrm>
            <a:off x="2889670" y="4648200"/>
            <a:ext cx="1072730" cy="461665"/>
          </a:xfrm>
          <a:prstGeom prst="rect">
            <a:avLst/>
          </a:prstGeom>
        </p:spPr>
        <p:txBody>
          <a:bodyPr wrap="none">
            <a:spAutoFit/>
          </a:bodyPr>
          <a:lstStyle/>
          <a:p>
            <a:r>
              <a:rPr lang="en-GB" sz="2400" b="1" dirty="0" smtClean="0">
                <a:latin typeface="Arial" pitchFamily="34" charset="0"/>
                <a:cs typeface="Arial" pitchFamily="34" charset="0"/>
              </a:rPr>
              <a:t>Model</a:t>
            </a:r>
            <a:endParaRPr lang="en-GB" sz="2400" dirty="0">
              <a:latin typeface="Arial" pitchFamily="34" charset="0"/>
              <a:cs typeface="Arial" pitchFamily="34" charset="0"/>
            </a:endParaRPr>
          </a:p>
        </p:txBody>
      </p:sp>
      <p:sp>
        <p:nvSpPr>
          <p:cNvPr id="8" name="Rectangle 7"/>
          <p:cNvSpPr/>
          <p:nvPr/>
        </p:nvSpPr>
        <p:spPr>
          <a:xfrm>
            <a:off x="1676400" y="4495800"/>
            <a:ext cx="727763"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SMAP</a:t>
            </a:r>
            <a:endParaRPr lang="en-GB" sz="2000" i="1" dirty="0">
              <a:latin typeface="Arial" pitchFamily="34" charset="0"/>
              <a:cs typeface="Arial" pitchFamily="34" charset="0"/>
            </a:endParaRPr>
          </a:p>
        </p:txBody>
      </p:sp>
      <p:sp>
        <p:nvSpPr>
          <p:cNvPr id="10" name="Rectangle 9"/>
          <p:cNvSpPr/>
          <p:nvPr/>
        </p:nvSpPr>
        <p:spPr>
          <a:xfrm>
            <a:off x="4648200" y="4495800"/>
            <a:ext cx="698909"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LMEB</a:t>
            </a:r>
            <a:endParaRPr lang="en-GB" sz="2000" i="1" dirty="0">
              <a:latin typeface="Arial" pitchFamily="34" charset="0"/>
              <a:cs typeface="Arial" pitchFamily="34" charset="0"/>
            </a:endParaRPr>
          </a:p>
        </p:txBody>
      </p:sp>
      <p:sp>
        <p:nvSpPr>
          <p:cNvPr id="11" name="Rectangle 10"/>
          <p:cNvSpPr/>
          <p:nvPr/>
        </p:nvSpPr>
        <p:spPr>
          <a:xfrm>
            <a:off x="1447800" y="6324600"/>
            <a:ext cx="1226298"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CMEM-EC</a:t>
            </a:r>
            <a:endParaRPr lang="en-GB" sz="2000" i="1" dirty="0">
              <a:latin typeface="Arial" pitchFamily="34" charset="0"/>
              <a:cs typeface="Arial" pitchFamily="34" charset="0"/>
            </a:endParaRPr>
          </a:p>
        </p:txBody>
      </p:sp>
      <p:sp>
        <p:nvSpPr>
          <p:cNvPr id="9" name="Rectangle 8"/>
          <p:cNvSpPr/>
          <p:nvPr/>
        </p:nvSpPr>
        <p:spPr>
          <a:xfrm>
            <a:off x="4419600" y="6324600"/>
            <a:ext cx="1600200" cy="307777"/>
          </a:xfrm>
          <a:prstGeom prst="rect">
            <a:avLst/>
          </a:prstGeom>
          <a:solidFill>
            <a:schemeClr val="bg1"/>
          </a:solidFill>
        </p:spPr>
        <p:txBody>
          <a:bodyPr wrap="square" lIns="0" tIns="0" rIns="0" bIns="0">
            <a:spAutoFit/>
          </a:bodyPr>
          <a:lstStyle/>
          <a:p>
            <a:r>
              <a:rPr lang="en-GB" sz="2000" i="1" dirty="0" smtClean="0">
                <a:latin typeface="Arial" pitchFamily="34" charset="0"/>
                <a:cs typeface="Arial" pitchFamily="34" charset="0"/>
              </a:rPr>
              <a:t>Calibrated </a:t>
            </a:r>
            <a:endParaRPr lang="en-GB" sz="2000" i="1" dirty="0">
              <a:latin typeface="Arial" pitchFamily="34" charset="0"/>
              <a:cs typeface="Arial" pitchFamily="34" charset="0"/>
            </a:endParaRPr>
          </a:p>
        </p:txBody>
      </p:sp>
      <p:sp>
        <p:nvSpPr>
          <p:cNvPr id="24" name="Rounded Rectangle 23"/>
          <p:cNvSpPr/>
          <p:nvPr/>
        </p:nvSpPr>
        <p:spPr>
          <a:xfrm>
            <a:off x="3276600" y="5029200"/>
            <a:ext cx="3124200" cy="16002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577537" y="511314"/>
            <a:ext cx="895494" cy="707886"/>
          </a:xfrm>
          <a:prstGeom prst="rect">
            <a:avLst/>
          </a:prstGeom>
          <a:solidFill>
            <a:schemeClr val="bg1">
              <a:lumMod val="85000"/>
            </a:schemeClr>
          </a:solidFill>
        </p:spPr>
        <p:txBody>
          <a:bodyPr wrap="square">
            <a:spAutoFit/>
          </a:bodyPr>
          <a:lstStyle/>
          <a:p>
            <a:pPr algn="ctr"/>
            <a:r>
              <a:rPr lang="en-US" sz="2000" dirty="0" smtClean="0">
                <a:latin typeface="Arial" pitchFamily="34" charset="0"/>
                <a:cs typeface="Arial" pitchFamily="34" charset="0"/>
              </a:rPr>
              <a:t>H-</a:t>
            </a:r>
            <a:r>
              <a:rPr lang="en-US" sz="2000" dirty="0" err="1" smtClean="0">
                <a:latin typeface="Arial" pitchFamily="34" charset="0"/>
                <a:cs typeface="Arial" pitchFamily="34" charset="0"/>
              </a:rPr>
              <a:t>pol</a:t>
            </a:r>
            <a:r>
              <a:rPr lang="en-US" sz="2000" dirty="0" smtClean="0">
                <a:latin typeface="Arial" pitchFamily="34" charset="0"/>
                <a:cs typeface="Arial" pitchFamily="34" charset="0"/>
              </a:rPr>
              <a:t> 42.5⁰</a:t>
            </a:r>
          </a:p>
        </p:txBody>
      </p:sp>
      <p:sp>
        <p:nvSpPr>
          <p:cNvPr id="29" name="TextBox 28"/>
          <p:cNvSpPr txBox="1"/>
          <p:nvPr/>
        </p:nvSpPr>
        <p:spPr>
          <a:xfrm>
            <a:off x="762000" y="409546"/>
            <a:ext cx="2819400" cy="400110"/>
          </a:xfrm>
          <a:prstGeom prst="rect">
            <a:avLst/>
          </a:prstGeom>
          <a:solidFill>
            <a:srgbClr val="FFFF00"/>
          </a:solidFill>
        </p:spPr>
        <p:txBody>
          <a:bodyPr wrap="square" rtlCol="0">
            <a:spAutoFit/>
          </a:bodyPr>
          <a:lstStyle/>
          <a:p>
            <a:pPr algn="ctr"/>
            <a:r>
              <a:rPr lang="en-US" sz="2000" b="1" dirty="0" smtClean="0">
                <a:latin typeface="Arial" pitchFamily="34" charset="0"/>
                <a:cs typeface="Arial" pitchFamily="34" charset="0"/>
              </a:rPr>
              <a:t>Annual mean [K]</a:t>
            </a:r>
            <a:endParaRPr lang="en-US" sz="2000" b="1" dirty="0">
              <a:latin typeface="Arial" pitchFamily="34" charset="0"/>
              <a:cs typeface="Arial" pitchFamily="34" charset="0"/>
            </a:endParaRPr>
          </a:p>
        </p:txBody>
      </p:sp>
      <p:cxnSp>
        <p:nvCxnSpPr>
          <p:cNvPr id="30" name="Straight Connector 29"/>
          <p:cNvCxnSpPr/>
          <p:nvPr/>
        </p:nvCxnSpPr>
        <p:spPr bwMode="auto">
          <a:xfrm>
            <a:off x="0" y="3052465"/>
            <a:ext cx="4343400"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flipH="1">
            <a:off x="5410200" y="3960813"/>
            <a:ext cx="1135063" cy="0"/>
          </a:xfrm>
          <a:prstGeom prst="line">
            <a:avLst/>
          </a:prstGeom>
          <a:noFill/>
          <a:ln w="76200">
            <a:solidFill>
              <a:schemeClr val="tx1"/>
            </a:solidFill>
            <a:round/>
            <a:headEnd/>
            <a:tailEnd type="triangle" w="med" len="med"/>
          </a:ln>
        </p:spPr>
        <p:txBody>
          <a:bodyPr/>
          <a:lstStyle/>
          <a:p>
            <a:endParaRPr lang="en-US"/>
          </a:p>
        </p:txBody>
      </p:sp>
      <p:pic>
        <p:nvPicPr>
          <p:cNvPr id="7171" name="Picture 3"/>
          <p:cNvPicPr>
            <a:picLocks noChangeAspect="1" noChangeArrowheads="1"/>
          </p:cNvPicPr>
          <p:nvPr/>
        </p:nvPicPr>
        <p:blipFill>
          <a:blip r:embed="rId3" cstate="print"/>
          <a:srcRect l="2122" r="1863"/>
          <a:stretch>
            <a:fillRect/>
          </a:stretch>
        </p:blipFill>
        <p:spPr bwMode="auto">
          <a:xfrm>
            <a:off x="6223000" y="3175000"/>
            <a:ext cx="2944813" cy="1533525"/>
          </a:xfrm>
          <a:prstGeom prst="rect">
            <a:avLst/>
          </a:prstGeom>
          <a:noFill/>
          <a:ln w="9525">
            <a:noFill/>
            <a:miter lim="800000"/>
            <a:headEnd/>
            <a:tailEnd/>
          </a:ln>
        </p:spPr>
      </p:pic>
      <p:sp>
        <p:nvSpPr>
          <p:cNvPr id="7172" name="Line 4"/>
          <p:cNvSpPr>
            <a:spLocks noChangeShapeType="1"/>
          </p:cNvSpPr>
          <p:nvPr/>
        </p:nvSpPr>
        <p:spPr bwMode="auto">
          <a:xfrm flipH="1">
            <a:off x="5410200" y="1303338"/>
            <a:ext cx="1817688" cy="1954212"/>
          </a:xfrm>
          <a:prstGeom prst="line">
            <a:avLst/>
          </a:prstGeom>
          <a:noFill/>
          <a:ln w="76200">
            <a:solidFill>
              <a:schemeClr val="tx1"/>
            </a:solidFill>
            <a:round/>
            <a:headEnd/>
            <a:tailEnd type="triangle" w="med" len="med"/>
          </a:ln>
        </p:spPr>
        <p:txBody>
          <a:bodyPr/>
          <a:lstStyle/>
          <a:p>
            <a:endParaRPr lang="en-US"/>
          </a:p>
        </p:txBody>
      </p:sp>
      <p:sp>
        <p:nvSpPr>
          <p:cNvPr id="7173" name="Line 5"/>
          <p:cNvSpPr>
            <a:spLocks noChangeShapeType="1"/>
          </p:cNvSpPr>
          <p:nvPr/>
        </p:nvSpPr>
        <p:spPr bwMode="auto">
          <a:xfrm>
            <a:off x="3736975" y="2366963"/>
            <a:ext cx="76200" cy="528637"/>
          </a:xfrm>
          <a:prstGeom prst="line">
            <a:avLst/>
          </a:prstGeom>
          <a:noFill/>
          <a:ln w="76200">
            <a:solidFill>
              <a:schemeClr val="tx1"/>
            </a:solidFill>
            <a:round/>
            <a:headEnd/>
            <a:tailEnd type="triangle" w="med" len="med"/>
          </a:ln>
        </p:spPr>
        <p:txBody>
          <a:bodyPr/>
          <a:lstStyle/>
          <a:p>
            <a:endParaRPr lang="en-US"/>
          </a:p>
        </p:txBody>
      </p:sp>
      <p:sp>
        <p:nvSpPr>
          <p:cNvPr id="7174" name="Line 6"/>
          <p:cNvSpPr>
            <a:spLocks noChangeShapeType="1"/>
          </p:cNvSpPr>
          <p:nvPr/>
        </p:nvSpPr>
        <p:spPr bwMode="auto">
          <a:xfrm flipV="1">
            <a:off x="1992313" y="4622800"/>
            <a:ext cx="889000" cy="627063"/>
          </a:xfrm>
          <a:prstGeom prst="line">
            <a:avLst/>
          </a:prstGeom>
          <a:noFill/>
          <a:ln w="76200">
            <a:solidFill>
              <a:schemeClr val="tx1"/>
            </a:solidFill>
            <a:round/>
            <a:headEnd/>
            <a:tailEnd type="triangle" w="med" len="med"/>
          </a:ln>
        </p:spPr>
        <p:txBody>
          <a:bodyPr/>
          <a:lstStyle/>
          <a:p>
            <a:endParaRPr lang="en-US"/>
          </a:p>
        </p:txBody>
      </p:sp>
      <p:sp>
        <p:nvSpPr>
          <p:cNvPr id="7175" name="Line 7"/>
          <p:cNvSpPr>
            <a:spLocks noChangeShapeType="1"/>
          </p:cNvSpPr>
          <p:nvPr/>
        </p:nvSpPr>
        <p:spPr bwMode="auto">
          <a:xfrm flipH="1" flipV="1">
            <a:off x="5448300" y="4641850"/>
            <a:ext cx="1552575" cy="608013"/>
          </a:xfrm>
          <a:prstGeom prst="line">
            <a:avLst/>
          </a:prstGeom>
          <a:noFill/>
          <a:ln w="76200">
            <a:solidFill>
              <a:schemeClr val="tx1"/>
            </a:solidFill>
            <a:round/>
            <a:headEnd/>
            <a:tailEnd type="triangle" w="med" len="med"/>
          </a:ln>
        </p:spPr>
        <p:txBody>
          <a:bodyPr/>
          <a:lstStyle/>
          <a:p>
            <a:endParaRPr lang="en-US"/>
          </a:p>
        </p:txBody>
      </p:sp>
      <p:sp>
        <p:nvSpPr>
          <p:cNvPr id="7176" name="Line 8"/>
          <p:cNvSpPr>
            <a:spLocks noChangeShapeType="1"/>
          </p:cNvSpPr>
          <p:nvPr/>
        </p:nvSpPr>
        <p:spPr bwMode="auto">
          <a:xfrm flipH="1">
            <a:off x="5410200" y="2895600"/>
            <a:ext cx="1817688" cy="687388"/>
          </a:xfrm>
          <a:prstGeom prst="line">
            <a:avLst/>
          </a:prstGeom>
          <a:noFill/>
          <a:ln w="76200">
            <a:solidFill>
              <a:schemeClr val="tx1"/>
            </a:solidFill>
            <a:round/>
            <a:headEnd/>
            <a:tailEnd type="triangle" w="med" len="med"/>
          </a:ln>
        </p:spPr>
        <p:txBody>
          <a:bodyPr/>
          <a:lstStyle/>
          <a:p>
            <a:endParaRPr lang="en-US"/>
          </a:p>
        </p:txBody>
      </p:sp>
      <p:sp>
        <p:nvSpPr>
          <p:cNvPr id="7177" name="Line 9"/>
          <p:cNvSpPr>
            <a:spLocks noChangeShapeType="1"/>
          </p:cNvSpPr>
          <p:nvPr/>
        </p:nvSpPr>
        <p:spPr bwMode="auto">
          <a:xfrm flipH="1">
            <a:off x="5178425" y="2366963"/>
            <a:ext cx="228600" cy="530225"/>
          </a:xfrm>
          <a:prstGeom prst="line">
            <a:avLst/>
          </a:prstGeom>
          <a:noFill/>
          <a:ln w="76200">
            <a:solidFill>
              <a:schemeClr val="tx1"/>
            </a:solidFill>
            <a:round/>
            <a:headEnd/>
            <a:tailEnd type="triangle" w="med" len="med"/>
          </a:ln>
        </p:spPr>
        <p:txBody>
          <a:bodyPr/>
          <a:lstStyle/>
          <a:p>
            <a:endParaRPr lang="en-US"/>
          </a:p>
        </p:txBody>
      </p:sp>
      <p:sp>
        <p:nvSpPr>
          <p:cNvPr id="7178" name="Line 10"/>
          <p:cNvSpPr>
            <a:spLocks noChangeShapeType="1"/>
          </p:cNvSpPr>
          <p:nvPr/>
        </p:nvSpPr>
        <p:spPr bwMode="auto">
          <a:xfrm flipV="1">
            <a:off x="2011363" y="4227513"/>
            <a:ext cx="869950" cy="0"/>
          </a:xfrm>
          <a:prstGeom prst="line">
            <a:avLst/>
          </a:prstGeom>
          <a:noFill/>
          <a:ln w="76200">
            <a:solidFill>
              <a:schemeClr val="tx1"/>
            </a:solidFill>
            <a:round/>
            <a:headEnd/>
            <a:tailEnd type="triangle" w="med" len="med"/>
          </a:ln>
        </p:spPr>
        <p:txBody>
          <a:bodyPr/>
          <a:lstStyle/>
          <a:p>
            <a:endParaRPr lang="en-US"/>
          </a:p>
        </p:txBody>
      </p:sp>
      <p:pic>
        <p:nvPicPr>
          <p:cNvPr id="7179" name="Picture 11"/>
          <p:cNvPicPr preferRelativeResize="0">
            <a:picLocks noChangeAspect="1" noChangeArrowheads="1"/>
          </p:cNvPicPr>
          <p:nvPr/>
        </p:nvPicPr>
        <p:blipFill>
          <a:blip r:embed="rId4" cstate="print"/>
          <a:srcRect l="6796" t="19814" r="6657" b="26511"/>
          <a:stretch>
            <a:fillRect/>
          </a:stretch>
        </p:blipFill>
        <p:spPr bwMode="auto">
          <a:xfrm>
            <a:off x="1588" y="620713"/>
            <a:ext cx="2363787" cy="1552575"/>
          </a:xfrm>
          <a:prstGeom prst="rect">
            <a:avLst/>
          </a:prstGeom>
          <a:noFill/>
          <a:ln w="9525">
            <a:solidFill>
              <a:schemeClr val="tx1"/>
            </a:solidFill>
            <a:miter lim="800000"/>
            <a:headEnd/>
            <a:tailEnd/>
          </a:ln>
        </p:spPr>
      </p:pic>
      <p:pic>
        <p:nvPicPr>
          <p:cNvPr id="7180" name="Picture 12" descr="tmpfig_mean-unscaled-AMSRE"/>
          <p:cNvPicPr>
            <a:picLocks noChangeAspect="1" noChangeArrowheads="1"/>
          </p:cNvPicPr>
          <p:nvPr/>
        </p:nvPicPr>
        <p:blipFill>
          <a:blip r:embed="rId5" cstate="print"/>
          <a:srcRect l="22560" t="10667" r="12640" b="44907"/>
          <a:stretch>
            <a:fillRect/>
          </a:stretch>
        </p:blipFill>
        <p:spPr bwMode="auto">
          <a:xfrm>
            <a:off x="2425700" y="444500"/>
            <a:ext cx="2420938" cy="1276350"/>
          </a:xfrm>
          <a:prstGeom prst="rect">
            <a:avLst/>
          </a:prstGeom>
          <a:noFill/>
          <a:ln w="9525">
            <a:solidFill>
              <a:schemeClr val="tx1"/>
            </a:solidFill>
            <a:miter lim="800000"/>
            <a:headEnd/>
            <a:tailEnd/>
          </a:ln>
        </p:spPr>
      </p:pic>
      <p:sp>
        <p:nvSpPr>
          <p:cNvPr id="7181" name="Line 13"/>
          <p:cNvSpPr>
            <a:spLocks noChangeShapeType="1"/>
          </p:cNvSpPr>
          <p:nvPr/>
        </p:nvSpPr>
        <p:spPr bwMode="auto">
          <a:xfrm>
            <a:off x="1763713" y="2444750"/>
            <a:ext cx="1117600" cy="984250"/>
          </a:xfrm>
          <a:prstGeom prst="line">
            <a:avLst/>
          </a:prstGeom>
          <a:noFill/>
          <a:ln w="76200">
            <a:solidFill>
              <a:schemeClr val="tx1"/>
            </a:solidFill>
            <a:round/>
            <a:headEnd/>
            <a:tailEnd type="triangle" w="med" len="med"/>
          </a:ln>
        </p:spPr>
        <p:txBody>
          <a:bodyPr/>
          <a:lstStyle/>
          <a:p>
            <a:endParaRPr lang="en-US"/>
          </a:p>
        </p:txBody>
      </p:sp>
      <p:sp>
        <p:nvSpPr>
          <p:cNvPr id="1018894" name="Text Box 14"/>
          <p:cNvSpPr txBox="1">
            <a:spLocks noChangeArrowheads="1"/>
          </p:cNvSpPr>
          <p:nvPr/>
        </p:nvSpPr>
        <p:spPr bwMode="auto">
          <a:xfrm>
            <a:off x="0" y="-30163"/>
            <a:ext cx="6870700" cy="457201"/>
          </a:xfrm>
          <a:prstGeom prst="rect">
            <a:avLst/>
          </a:prstGeom>
          <a:noFill/>
          <a:ln w="9525">
            <a:noFill/>
            <a:miter lim="800000"/>
            <a:headEnd/>
            <a:tailEnd/>
          </a:ln>
          <a:effectLst/>
        </p:spPr>
        <p:txBody>
          <a:bodyPr>
            <a:spAutoFit/>
          </a:bodyPr>
          <a:lstStyle/>
          <a:p>
            <a:pPr algn="ctr" eaLnBrk="0" hangingPunct="0">
              <a:defRPr/>
            </a:pPr>
            <a:r>
              <a:rPr lang="en-US" sz="2400" b="1">
                <a:solidFill>
                  <a:schemeClr val="accent2"/>
                </a:solidFill>
                <a:effectLst>
                  <a:outerShdw blurRad="38100" dist="38100" dir="2700000" algn="tl">
                    <a:srgbClr val="C0C0C0"/>
                  </a:outerShdw>
                </a:effectLst>
                <a:cs typeface="Arial" charset="0"/>
              </a:rPr>
              <a:t>Satellite observations</a:t>
            </a:r>
            <a:endParaRPr lang="en-US" sz="2400" b="1">
              <a:solidFill>
                <a:schemeClr val="accent2"/>
              </a:solidFill>
              <a:cs typeface="Arial" charset="0"/>
            </a:endParaRPr>
          </a:p>
        </p:txBody>
      </p:sp>
      <p:sp>
        <p:nvSpPr>
          <p:cNvPr id="7183" name="Text Box 15"/>
          <p:cNvSpPr txBox="1">
            <a:spLocks noChangeArrowheads="1"/>
          </p:cNvSpPr>
          <p:nvPr/>
        </p:nvSpPr>
        <p:spPr bwMode="auto">
          <a:xfrm>
            <a:off x="2419350" y="1703388"/>
            <a:ext cx="2427288" cy="738664"/>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dirty="0">
                <a:cs typeface="Arial" charset="0"/>
              </a:rPr>
              <a:t>Surface soil moisture </a:t>
            </a:r>
          </a:p>
          <a:p>
            <a:pPr algn="ctr"/>
            <a:r>
              <a:rPr lang="en-US" sz="1400" i="0" dirty="0">
                <a:cs typeface="Arial" charset="0"/>
              </a:rPr>
              <a:t>(SMMR, TRMM, AMSR-E, </a:t>
            </a:r>
            <a:r>
              <a:rPr lang="en-US" sz="1400" i="0" dirty="0" smtClean="0">
                <a:cs typeface="Arial" charset="0"/>
              </a:rPr>
              <a:t>ASCAT, SMOS,</a:t>
            </a:r>
            <a:r>
              <a:rPr lang="en-US" sz="1400" dirty="0" smtClean="0">
                <a:cs typeface="Arial" charset="0"/>
              </a:rPr>
              <a:t> </a:t>
            </a:r>
            <a:r>
              <a:rPr lang="en-US" sz="1400" dirty="0">
                <a:cs typeface="Arial" charset="0"/>
              </a:rPr>
              <a:t>SMAP</a:t>
            </a:r>
            <a:r>
              <a:rPr lang="en-US" sz="1400" i="0" dirty="0">
                <a:cs typeface="Arial" charset="0"/>
              </a:rPr>
              <a:t>)</a:t>
            </a:r>
          </a:p>
        </p:txBody>
      </p:sp>
      <p:pic>
        <p:nvPicPr>
          <p:cNvPr id="7184" name="Picture 16" descr="clpx-swe-030221"/>
          <p:cNvPicPr preferRelativeResize="0">
            <a:picLocks noChangeAspect="1" noChangeArrowheads="1"/>
          </p:cNvPicPr>
          <p:nvPr/>
        </p:nvPicPr>
        <p:blipFill>
          <a:blip r:embed="rId6" cstate="print"/>
          <a:srcRect t="27094"/>
          <a:stretch>
            <a:fillRect/>
          </a:stretch>
        </p:blipFill>
        <p:spPr bwMode="auto">
          <a:xfrm>
            <a:off x="4951413" y="393700"/>
            <a:ext cx="1706562" cy="1230313"/>
          </a:xfrm>
          <a:prstGeom prst="rect">
            <a:avLst/>
          </a:prstGeom>
          <a:noFill/>
          <a:ln w="9525">
            <a:solidFill>
              <a:schemeClr val="tx1"/>
            </a:solidFill>
            <a:miter lim="800000"/>
            <a:headEnd/>
            <a:tailEnd/>
          </a:ln>
        </p:spPr>
      </p:pic>
      <p:sp>
        <p:nvSpPr>
          <p:cNvPr id="7185" name="Rectangle 17"/>
          <p:cNvSpPr>
            <a:spLocks noChangeArrowheads="1"/>
          </p:cNvSpPr>
          <p:nvPr/>
        </p:nvSpPr>
        <p:spPr bwMode="auto">
          <a:xfrm>
            <a:off x="4951413" y="1466850"/>
            <a:ext cx="1706562" cy="95250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Snow water equivalent</a:t>
            </a:r>
          </a:p>
          <a:p>
            <a:pPr algn="ctr"/>
            <a:r>
              <a:rPr lang="en-US" sz="1400" i="0">
                <a:cs typeface="Arial" charset="0"/>
              </a:rPr>
              <a:t>(AMSR-E, SSM/I, </a:t>
            </a:r>
            <a:r>
              <a:rPr lang="en-US" sz="1400">
                <a:cs typeface="Arial" charset="0"/>
              </a:rPr>
              <a:t>SCLP</a:t>
            </a:r>
            <a:r>
              <a:rPr lang="en-US" sz="1400" i="0">
                <a:cs typeface="Arial" charset="0"/>
              </a:rPr>
              <a:t>)</a:t>
            </a:r>
          </a:p>
        </p:txBody>
      </p:sp>
      <p:sp>
        <p:nvSpPr>
          <p:cNvPr id="7186" name="Text Box 20"/>
          <p:cNvSpPr txBox="1">
            <a:spLocks noChangeArrowheads="1"/>
          </p:cNvSpPr>
          <p:nvPr/>
        </p:nvSpPr>
        <p:spPr bwMode="auto">
          <a:xfrm>
            <a:off x="0" y="2119313"/>
            <a:ext cx="2373313" cy="52705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Land surface temperature (MODIS, AVHRR,GOES,… )</a:t>
            </a:r>
          </a:p>
        </p:txBody>
      </p:sp>
      <p:pic>
        <p:nvPicPr>
          <p:cNvPr id="7187" name="Picture 21"/>
          <p:cNvPicPr preferRelativeResize="0">
            <a:picLocks noChangeAspect="1" noChangeArrowheads="1"/>
          </p:cNvPicPr>
          <p:nvPr/>
        </p:nvPicPr>
        <p:blipFill>
          <a:blip r:embed="rId7" cstate="print"/>
          <a:srcRect l="2246" t="4747" r="29242" b="14540"/>
          <a:stretch>
            <a:fillRect/>
          </a:stretch>
        </p:blipFill>
        <p:spPr bwMode="auto">
          <a:xfrm>
            <a:off x="6784975" y="3175"/>
            <a:ext cx="2359025" cy="1073150"/>
          </a:xfrm>
          <a:prstGeom prst="rect">
            <a:avLst/>
          </a:prstGeom>
          <a:noFill/>
          <a:ln w="9525">
            <a:solidFill>
              <a:schemeClr val="tx1"/>
            </a:solidFill>
            <a:miter lim="800000"/>
            <a:headEnd/>
            <a:tailEnd/>
          </a:ln>
        </p:spPr>
      </p:pic>
      <p:pic>
        <p:nvPicPr>
          <p:cNvPr id="7188" name="Picture 22"/>
          <p:cNvPicPr preferRelativeResize="0">
            <a:picLocks noChangeAspect="1" noChangeArrowheads="1"/>
          </p:cNvPicPr>
          <p:nvPr/>
        </p:nvPicPr>
        <p:blipFill>
          <a:blip r:embed="rId8" cstate="print"/>
          <a:srcRect t="32137" b="12543"/>
          <a:stretch>
            <a:fillRect/>
          </a:stretch>
        </p:blipFill>
        <p:spPr bwMode="auto">
          <a:xfrm>
            <a:off x="7148513" y="1495425"/>
            <a:ext cx="1992312" cy="1211263"/>
          </a:xfrm>
          <a:prstGeom prst="rect">
            <a:avLst/>
          </a:prstGeom>
          <a:noFill/>
          <a:ln w="9525">
            <a:solidFill>
              <a:schemeClr val="tx1"/>
            </a:solidFill>
            <a:miter lim="800000"/>
            <a:headEnd/>
            <a:tailEnd/>
          </a:ln>
        </p:spPr>
      </p:pic>
      <p:sp>
        <p:nvSpPr>
          <p:cNvPr id="7189" name="Rectangle 23"/>
          <p:cNvSpPr>
            <a:spLocks noChangeArrowheads="1"/>
          </p:cNvSpPr>
          <p:nvPr/>
        </p:nvSpPr>
        <p:spPr bwMode="auto">
          <a:xfrm>
            <a:off x="7145338" y="2635250"/>
            <a:ext cx="1995487"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Water surface elevation (</a:t>
            </a:r>
            <a:r>
              <a:rPr lang="en-US" sz="1400">
                <a:cs typeface="Arial" charset="0"/>
              </a:rPr>
              <a:t>SWOT</a:t>
            </a:r>
            <a:r>
              <a:rPr lang="en-US" sz="1400" i="0">
                <a:cs typeface="Arial" charset="0"/>
              </a:rPr>
              <a:t>)</a:t>
            </a:r>
          </a:p>
        </p:txBody>
      </p:sp>
      <p:sp>
        <p:nvSpPr>
          <p:cNvPr id="7190" name="Rectangle 24"/>
          <p:cNvSpPr>
            <a:spLocks noChangeArrowheads="1"/>
          </p:cNvSpPr>
          <p:nvPr/>
        </p:nvSpPr>
        <p:spPr bwMode="auto">
          <a:xfrm>
            <a:off x="6783388" y="928688"/>
            <a:ext cx="2360612"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dirty="0">
                <a:cs typeface="Arial" charset="0"/>
              </a:rPr>
              <a:t>Snow cover fraction </a:t>
            </a:r>
          </a:p>
          <a:p>
            <a:pPr algn="ctr"/>
            <a:r>
              <a:rPr lang="en-US" sz="1400" i="0" dirty="0">
                <a:cs typeface="Arial" charset="0"/>
              </a:rPr>
              <a:t>(MODIS, </a:t>
            </a:r>
            <a:r>
              <a:rPr lang="en-US" sz="1400" i="0" dirty="0" smtClean="0">
                <a:cs typeface="Arial" charset="0"/>
              </a:rPr>
              <a:t>VIIRS)</a:t>
            </a:r>
            <a:endParaRPr lang="en-US" sz="1400" i="0" dirty="0">
              <a:cs typeface="Arial" charset="0"/>
            </a:endParaRPr>
          </a:p>
        </p:txBody>
      </p:sp>
      <p:sp>
        <p:nvSpPr>
          <p:cNvPr id="7191" name="Text Box 25"/>
          <p:cNvSpPr txBox="1">
            <a:spLocks noChangeArrowheads="1"/>
          </p:cNvSpPr>
          <p:nvPr/>
        </p:nvSpPr>
        <p:spPr bwMode="auto">
          <a:xfrm>
            <a:off x="6223000" y="4405313"/>
            <a:ext cx="2921000" cy="314325"/>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Terrestrial water storage (GRACE)</a:t>
            </a:r>
          </a:p>
        </p:txBody>
      </p:sp>
      <p:pic>
        <p:nvPicPr>
          <p:cNvPr id="7192" name="Picture 26" descr="enkf"/>
          <p:cNvPicPr>
            <a:picLocks noChangeAspect="1" noChangeArrowheads="1"/>
          </p:cNvPicPr>
          <p:nvPr/>
        </p:nvPicPr>
        <p:blipFill>
          <a:blip r:embed="rId9" cstate="print"/>
          <a:srcRect l="1334" t="6018" r="6326" b="2335"/>
          <a:stretch>
            <a:fillRect/>
          </a:stretch>
        </p:blipFill>
        <p:spPr bwMode="auto">
          <a:xfrm>
            <a:off x="2954338" y="2914650"/>
            <a:ext cx="2452687" cy="1579563"/>
          </a:xfrm>
          <a:prstGeom prst="rect">
            <a:avLst/>
          </a:prstGeom>
          <a:noFill/>
          <a:ln w="9525">
            <a:noFill/>
            <a:miter lim="800000"/>
            <a:headEnd/>
            <a:tailEnd/>
          </a:ln>
        </p:spPr>
      </p:pic>
      <p:sp>
        <p:nvSpPr>
          <p:cNvPr id="7193" name="Rectangle 27"/>
          <p:cNvSpPr>
            <a:spLocks noChangeArrowheads="1"/>
          </p:cNvSpPr>
          <p:nvPr/>
        </p:nvSpPr>
        <p:spPr bwMode="auto">
          <a:xfrm>
            <a:off x="2968625" y="4545013"/>
            <a:ext cx="2438400" cy="314325"/>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Land data assimilation system</a:t>
            </a:r>
          </a:p>
        </p:txBody>
      </p:sp>
      <p:pic>
        <p:nvPicPr>
          <p:cNvPr id="7194" name="Picture 28"/>
          <p:cNvPicPr preferRelativeResize="0">
            <a:picLocks noChangeAspect="1" noChangeArrowheads="1"/>
          </p:cNvPicPr>
          <p:nvPr/>
        </p:nvPicPr>
        <p:blipFill>
          <a:blip r:embed="rId10" cstate="print"/>
          <a:srcRect l="12770" t="23299" r="12770" b="28488"/>
          <a:stretch>
            <a:fillRect/>
          </a:stretch>
        </p:blipFill>
        <p:spPr bwMode="auto">
          <a:xfrm>
            <a:off x="0" y="2900363"/>
            <a:ext cx="1992313" cy="1327150"/>
          </a:xfrm>
          <a:prstGeom prst="rect">
            <a:avLst/>
          </a:prstGeom>
          <a:noFill/>
          <a:ln w="9525">
            <a:solidFill>
              <a:schemeClr val="tx1"/>
            </a:solidFill>
            <a:miter lim="800000"/>
            <a:headEnd/>
            <a:tailEnd/>
          </a:ln>
        </p:spPr>
      </p:pic>
      <p:sp>
        <p:nvSpPr>
          <p:cNvPr id="7195" name="Rectangle 29"/>
          <p:cNvSpPr>
            <a:spLocks noChangeArrowheads="1"/>
          </p:cNvSpPr>
          <p:nvPr/>
        </p:nvSpPr>
        <p:spPr bwMode="auto">
          <a:xfrm>
            <a:off x="0" y="4095750"/>
            <a:ext cx="2011363"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Precipitation </a:t>
            </a:r>
          </a:p>
          <a:p>
            <a:pPr algn="ctr"/>
            <a:r>
              <a:rPr lang="en-US" sz="1400" i="0">
                <a:cs typeface="Arial" charset="0"/>
              </a:rPr>
              <a:t>(TRMM, </a:t>
            </a:r>
            <a:r>
              <a:rPr lang="en-US" sz="1400">
                <a:cs typeface="Arial" charset="0"/>
              </a:rPr>
              <a:t>GPM</a:t>
            </a:r>
            <a:r>
              <a:rPr lang="en-US" sz="1400" i="0">
                <a:cs typeface="Arial" charset="0"/>
              </a:rPr>
              <a:t>)</a:t>
            </a:r>
          </a:p>
        </p:txBody>
      </p:sp>
      <p:grpSp>
        <p:nvGrpSpPr>
          <p:cNvPr id="7196" name="Group 32"/>
          <p:cNvGrpSpPr>
            <a:grpSpLocks/>
          </p:cNvGrpSpPr>
          <p:nvPr/>
        </p:nvGrpSpPr>
        <p:grpSpPr bwMode="auto">
          <a:xfrm>
            <a:off x="6829425" y="4791075"/>
            <a:ext cx="2314575" cy="2066925"/>
            <a:chOff x="-12" y="-3"/>
            <a:chExt cx="1458" cy="1302"/>
          </a:xfrm>
        </p:grpSpPr>
        <p:grpSp>
          <p:nvGrpSpPr>
            <p:cNvPr id="7206" name="Group 33"/>
            <p:cNvGrpSpPr>
              <a:grpSpLocks/>
            </p:cNvGrpSpPr>
            <p:nvPr/>
          </p:nvGrpSpPr>
          <p:grpSpPr bwMode="auto">
            <a:xfrm>
              <a:off x="-12" y="-3"/>
              <a:ext cx="1458" cy="1302"/>
              <a:chOff x="-12" y="-3"/>
              <a:chExt cx="1458" cy="1302"/>
            </a:xfrm>
          </p:grpSpPr>
          <p:pic>
            <p:nvPicPr>
              <p:cNvPr id="7208" name="Picture 34"/>
              <p:cNvPicPr preferRelativeResize="0">
                <a:picLocks noChangeAspect="1" noChangeArrowheads="1"/>
              </p:cNvPicPr>
              <p:nvPr/>
            </p:nvPicPr>
            <p:blipFill>
              <a:blip r:embed="rId11" cstate="print"/>
              <a:srcRect/>
              <a:stretch>
                <a:fillRect/>
              </a:stretch>
            </p:blipFill>
            <p:spPr bwMode="auto">
              <a:xfrm>
                <a:off x="450" y="-3"/>
                <a:ext cx="996" cy="729"/>
              </a:xfrm>
              <a:prstGeom prst="rect">
                <a:avLst/>
              </a:prstGeom>
              <a:noFill/>
              <a:ln w="9525">
                <a:noFill/>
                <a:miter lim="800000"/>
                <a:headEnd/>
                <a:tailEnd/>
              </a:ln>
            </p:spPr>
          </p:pic>
          <p:pic>
            <p:nvPicPr>
              <p:cNvPr id="7209" name="Picture 35"/>
              <p:cNvPicPr preferRelativeResize="0">
                <a:picLocks noChangeAspect="1" noChangeArrowheads="1"/>
              </p:cNvPicPr>
              <p:nvPr/>
            </p:nvPicPr>
            <p:blipFill>
              <a:blip r:embed="rId11" cstate="print"/>
              <a:srcRect r="5183"/>
              <a:stretch>
                <a:fillRect/>
              </a:stretch>
            </p:blipFill>
            <p:spPr bwMode="auto">
              <a:xfrm>
                <a:off x="-12" y="-3"/>
                <a:ext cx="944" cy="729"/>
              </a:xfrm>
              <a:prstGeom prst="rect">
                <a:avLst/>
              </a:prstGeom>
              <a:noFill/>
              <a:ln w="9525">
                <a:noFill/>
                <a:miter lim="800000"/>
                <a:headEnd/>
                <a:tailEnd/>
              </a:ln>
            </p:spPr>
          </p:pic>
          <p:sp>
            <p:nvSpPr>
              <p:cNvPr id="7210" name="Text Box 36"/>
              <p:cNvSpPr txBox="1">
                <a:spLocks noChangeArrowheads="1"/>
              </p:cNvSpPr>
              <p:nvPr/>
            </p:nvSpPr>
            <p:spPr bwMode="auto">
              <a:xfrm>
                <a:off x="-12" y="699"/>
                <a:ext cx="1458" cy="60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Vegetation/Carbon </a:t>
                </a:r>
              </a:p>
              <a:p>
                <a:pPr algn="ctr"/>
                <a:r>
                  <a:rPr lang="en-US" sz="1400" i="0">
                    <a:cs typeface="Arial" charset="0"/>
                  </a:rPr>
                  <a:t>(AVHRR, MODIS, </a:t>
                </a:r>
                <a:r>
                  <a:rPr lang="en-US" sz="1400">
                    <a:cs typeface="Arial" charset="0"/>
                  </a:rPr>
                  <a:t>DESDynI, ICESat-II, HyspIRI, LIST, ASCENDS</a:t>
                </a:r>
                <a:r>
                  <a:rPr lang="en-US" sz="1400" i="0">
                    <a:cs typeface="Arial" charset="0"/>
                  </a:rPr>
                  <a:t> )</a:t>
                </a:r>
              </a:p>
            </p:txBody>
          </p:sp>
        </p:grpSp>
        <p:sp>
          <p:nvSpPr>
            <p:cNvPr id="7207" name="Rectangle 37"/>
            <p:cNvSpPr>
              <a:spLocks noChangeArrowheads="1"/>
            </p:cNvSpPr>
            <p:nvPr/>
          </p:nvSpPr>
          <p:spPr bwMode="auto">
            <a:xfrm>
              <a:off x="-12" y="-3"/>
              <a:ext cx="1458" cy="702"/>
            </a:xfrm>
            <a:prstGeom prst="rect">
              <a:avLst/>
            </a:prstGeom>
            <a:noFill/>
            <a:ln w="9525">
              <a:solidFill>
                <a:schemeClr val="tx1"/>
              </a:solidFill>
              <a:miter lim="800000"/>
              <a:headEnd/>
              <a:tailEnd/>
            </a:ln>
          </p:spPr>
          <p:txBody>
            <a:bodyPr wrap="none" anchor="ctr"/>
            <a:lstStyle/>
            <a:p>
              <a:endParaRPr lang="en-US"/>
            </a:p>
          </p:txBody>
        </p:sp>
      </p:grpSp>
      <p:grpSp>
        <p:nvGrpSpPr>
          <p:cNvPr id="7197" name="Group 59"/>
          <p:cNvGrpSpPr>
            <a:grpSpLocks/>
          </p:cNvGrpSpPr>
          <p:nvPr/>
        </p:nvGrpSpPr>
        <p:grpSpPr bwMode="auto">
          <a:xfrm>
            <a:off x="1952625" y="5213350"/>
            <a:ext cx="4808538" cy="1644650"/>
            <a:chOff x="1230" y="3284"/>
            <a:chExt cx="3029" cy="1036"/>
          </a:xfrm>
        </p:grpSpPr>
        <p:pic>
          <p:nvPicPr>
            <p:cNvPr id="7200" name="Picture 39"/>
            <p:cNvPicPr>
              <a:picLocks noChangeAspect="1" noChangeArrowheads="1"/>
            </p:cNvPicPr>
            <p:nvPr/>
          </p:nvPicPr>
          <p:blipFill>
            <a:blip r:embed="rId12" cstate="print">
              <a:lum bright="-10000" contrast="20000"/>
            </a:blip>
            <a:srcRect r="23520" b="16270"/>
            <a:stretch>
              <a:fillRect/>
            </a:stretch>
          </p:blipFill>
          <p:spPr bwMode="auto">
            <a:xfrm>
              <a:off x="1230" y="3339"/>
              <a:ext cx="3015" cy="963"/>
            </a:xfrm>
            <a:prstGeom prst="rect">
              <a:avLst/>
            </a:prstGeom>
            <a:noFill/>
            <a:ln w="12700">
              <a:noFill/>
              <a:miter lim="800000"/>
              <a:headEnd/>
              <a:tailEnd/>
            </a:ln>
          </p:spPr>
        </p:pic>
        <p:sp>
          <p:nvSpPr>
            <p:cNvPr id="7201" name="Text Box 43"/>
            <p:cNvSpPr txBox="1">
              <a:spLocks noChangeAspect="1" noChangeArrowheads="1"/>
            </p:cNvSpPr>
            <p:nvPr/>
          </p:nvSpPr>
          <p:spPr bwMode="auto">
            <a:xfrm>
              <a:off x="2040" y="3418"/>
              <a:ext cx="420" cy="230"/>
            </a:xfrm>
            <a:prstGeom prst="rect">
              <a:avLst/>
            </a:prstGeom>
            <a:noFill/>
            <a:ln w="9525">
              <a:noFill/>
              <a:miter lim="800000"/>
              <a:headEnd/>
              <a:tailEnd/>
            </a:ln>
          </p:spPr>
          <p:txBody>
            <a:bodyPr lIns="0" tIns="0" rIns="0" bIns="0">
              <a:spAutoFit/>
            </a:bodyPr>
            <a:lstStyle/>
            <a:p>
              <a:r>
                <a:rPr lang="en-US" sz="1200" b="1" i="0">
                  <a:solidFill>
                    <a:srgbClr val="000066"/>
                  </a:solidFill>
                </a:rPr>
                <a:t>soil moisture</a:t>
              </a:r>
            </a:p>
          </p:txBody>
        </p:sp>
        <p:sp>
          <p:nvSpPr>
            <p:cNvPr id="7202" name="Text Box 44"/>
            <p:cNvSpPr txBox="1">
              <a:spLocks noChangeAspect="1" noChangeArrowheads="1"/>
            </p:cNvSpPr>
            <p:nvPr/>
          </p:nvSpPr>
          <p:spPr bwMode="auto">
            <a:xfrm>
              <a:off x="2496" y="3472"/>
              <a:ext cx="347" cy="230"/>
            </a:xfrm>
            <a:prstGeom prst="rect">
              <a:avLst/>
            </a:prstGeom>
            <a:noFill/>
            <a:ln w="9525">
              <a:noFill/>
              <a:miter lim="800000"/>
              <a:headEnd/>
              <a:tailEnd/>
            </a:ln>
          </p:spPr>
          <p:txBody>
            <a:bodyPr lIns="0" tIns="0" rIns="0" bIns="0">
              <a:spAutoFit/>
            </a:bodyPr>
            <a:lstStyle/>
            <a:p>
              <a:r>
                <a:rPr lang="en-US" sz="1200" b="1" i="0">
                  <a:solidFill>
                    <a:srgbClr val="000066"/>
                  </a:solidFill>
                </a:rPr>
                <a:t>snow, </a:t>
              </a:r>
            </a:p>
            <a:p>
              <a:r>
                <a:rPr lang="en-US" sz="1200" b="1" i="0">
                  <a:solidFill>
                    <a:srgbClr val="000066"/>
                  </a:solidFill>
                </a:rPr>
                <a:t>precip.</a:t>
              </a:r>
            </a:p>
          </p:txBody>
        </p:sp>
        <p:sp>
          <p:nvSpPr>
            <p:cNvPr id="7203" name="Text Box 47"/>
            <p:cNvSpPr txBox="1">
              <a:spLocks noChangeAspect="1" noChangeArrowheads="1"/>
            </p:cNvSpPr>
            <p:nvPr/>
          </p:nvSpPr>
          <p:spPr bwMode="auto">
            <a:xfrm>
              <a:off x="3129" y="3294"/>
              <a:ext cx="1039" cy="115"/>
            </a:xfrm>
            <a:prstGeom prst="rect">
              <a:avLst/>
            </a:prstGeom>
            <a:noFill/>
            <a:ln w="9525">
              <a:noFill/>
              <a:miter lim="800000"/>
              <a:headEnd/>
              <a:tailEnd/>
            </a:ln>
          </p:spPr>
          <p:txBody>
            <a:bodyPr lIns="0" tIns="0" rIns="0" bIns="0">
              <a:spAutoFit/>
            </a:bodyPr>
            <a:lstStyle/>
            <a:p>
              <a:r>
                <a:rPr lang="en-US" sz="1200" b="1" i="0">
                  <a:solidFill>
                    <a:srgbClr val="000066"/>
                  </a:solidFill>
                </a:rPr>
                <a:t>veg., snow, radiation</a:t>
              </a:r>
            </a:p>
          </p:txBody>
        </p:sp>
        <p:sp>
          <p:nvSpPr>
            <p:cNvPr id="7204" name="Text Box 50"/>
            <p:cNvSpPr txBox="1">
              <a:spLocks noChangeAspect="1" noChangeArrowheads="1"/>
            </p:cNvSpPr>
            <p:nvPr/>
          </p:nvSpPr>
          <p:spPr bwMode="auto">
            <a:xfrm>
              <a:off x="3092" y="3557"/>
              <a:ext cx="238" cy="115"/>
            </a:xfrm>
            <a:prstGeom prst="rect">
              <a:avLst/>
            </a:prstGeom>
            <a:noFill/>
            <a:ln w="9525">
              <a:noFill/>
              <a:miter lim="800000"/>
              <a:headEnd/>
              <a:tailEnd/>
            </a:ln>
          </p:spPr>
          <p:txBody>
            <a:bodyPr lIns="0" tIns="0" rIns="0" bIns="0">
              <a:spAutoFit/>
            </a:bodyPr>
            <a:lstStyle/>
            <a:p>
              <a:r>
                <a:rPr lang="en-US" sz="1200" b="1" i="0">
                  <a:solidFill>
                    <a:srgbClr val="000066"/>
                  </a:solidFill>
                </a:rPr>
                <a:t>LST</a:t>
              </a:r>
            </a:p>
          </p:txBody>
        </p:sp>
        <p:sp>
          <p:nvSpPr>
            <p:cNvPr id="7205" name="AutoShape 58"/>
            <p:cNvSpPr>
              <a:spLocks noChangeArrowheads="1"/>
            </p:cNvSpPr>
            <p:nvPr/>
          </p:nvSpPr>
          <p:spPr bwMode="auto">
            <a:xfrm>
              <a:off x="1296" y="3284"/>
              <a:ext cx="2963" cy="1036"/>
            </a:xfrm>
            <a:prstGeom prst="roundRect">
              <a:avLst>
                <a:gd name="adj" fmla="val 16667"/>
              </a:avLst>
            </a:prstGeom>
            <a:noFill/>
            <a:ln w="38100">
              <a:solidFill>
                <a:schemeClr val="tx1"/>
              </a:solidFill>
              <a:round/>
              <a:headEnd/>
              <a:tailEnd/>
            </a:ln>
          </p:spPr>
          <p:txBody>
            <a:bodyPr wrap="none" anchor="ctr"/>
            <a:lstStyle/>
            <a:p>
              <a:endParaRPr lang="en-US"/>
            </a:p>
          </p:txBody>
        </p:sp>
      </p:grpSp>
      <p:sp>
        <p:nvSpPr>
          <p:cNvPr id="7198" name="Text Box 30"/>
          <p:cNvSpPr txBox="1">
            <a:spLocks noChangeArrowheads="1"/>
          </p:cNvSpPr>
          <p:nvPr/>
        </p:nvSpPr>
        <p:spPr bwMode="auto">
          <a:xfrm>
            <a:off x="0" y="5634038"/>
            <a:ext cx="2011363" cy="52705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Radiation </a:t>
            </a:r>
          </a:p>
          <a:p>
            <a:pPr algn="ctr"/>
            <a:r>
              <a:rPr lang="en-US" sz="1400" i="0">
                <a:cs typeface="Arial" charset="0"/>
              </a:rPr>
              <a:t>(CERES, </a:t>
            </a:r>
            <a:r>
              <a:rPr lang="en-US" sz="1400">
                <a:cs typeface="Arial" charset="0"/>
              </a:rPr>
              <a:t>CLARREO</a:t>
            </a:r>
            <a:r>
              <a:rPr lang="en-US" sz="1400" i="0">
                <a:cs typeface="Arial" charset="0"/>
              </a:rPr>
              <a:t> )</a:t>
            </a:r>
          </a:p>
        </p:txBody>
      </p:sp>
      <p:pic>
        <p:nvPicPr>
          <p:cNvPr id="7199" name="Picture 31"/>
          <p:cNvPicPr>
            <a:picLocks noChangeAspect="1" noChangeArrowheads="1"/>
          </p:cNvPicPr>
          <p:nvPr/>
        </p:nvPicPr>
        <p:blipFill>
          <a:blip r:embed="rId13" cstate="print"/>
          <a:srcRect l="11443" t="11949" r="6328" b="23898"/>
          <a:stretch>
            <a:fillRect/>
          </a:stretch>
        </p:blipFill>
        <p:spPr bwMode="auto">
          <a:xfrm>
            <a:off x="0" y="4646613"/>
            <a:ext cx="1992313" cy="989012"/>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D:\publications\citations\conference\WCRP_ICR4_reanalysis_Silver_Spring_2012\Reichle_et_al_GMAO_land_assim\Gabrielle_jpegs\Hovmoller_obs-fcst__13_14_15_16_17_18_M36_GLOB_MERRA_Thv6_in_ns_noca_B2c_3h_20100101_000020111231_2100.jpg"/>
          <p:cNvPicPr>
            <a:picLocks noChangeAspect="1" noChangeArrowheads="1"/>
          </p:cNvPicPr>
          <p:nvPr/>
        </p:nvPicPr>
        <p:blipFill>
          <a:blip r:embed="rId2" cstate="print"/>
          <a:srcRect l="12500" t="9967" r="9167" b="21416"/>
          <a:stretch>
            <a:fillRect/>
          </a:stretch>
        </p:blipFill>
        <p:spPr bwMode="auto">
          <a:xfrm>
            <a:off x="4762861" y="2179924"/>
            <a:ext cx="4360092" cy="2862072"/>
          </a:xfrm>
          <a:prstGeom prst="rect">
            <a:avLst/>
          </a:prstGeom>
          <a:noFill/>
        </p:spPr>
      </p:pic>
      <p:pic>
        <p:nvPicPr>
          <p:cNvPr id="79874" name="Picture 2" descr="D:\publications\citations\conference\WCRP_ICR4_reanalysis_Silver_Spring_2012\Reichle_et_al_GMAO_land_assim\Gabrielle_jpegs\Hovmoller_obs-fcst__1_2_3_4_5_6_M36_GLOB_MERRA_Thv6_in_ns_noca_B2c_3h_20100101_000020111231_2100.jpg"/>
          <p:cNvPicPr>
            <a:picLocks noChangeAspect="1" noChangeArrowheads="1"/>
          </p:cNvPicPr>
          <p:nvPr/>
        </p:nvPicPr>
        <p:blipFill>
          <a:blip r:embed="rId3" cstate="print"/>
          <a:srcRect l="7442" t="10560" r="9094" b="22717"/>
          <a:stretch>
            <a:fillRect/>
          </a:stretch>
        </p:blipFill>
        <p:spPr bwMode="auto">
          <a:xfrm>
            <a:off x="96621" y="2201132"/>
            <a:ext cx="4648200" cy="2784525"/>
          </a:xfrm>
          <a:prstGeom prst="rect">
            <a:avLst/>
          </a:prstGeom>
          <a:noFill/>
        </p:spPr>
      </p:pic>
      <p:sp>
        <p:nvSpPr>
          <p:cNvPr id="13" name="TextBox 12"/>
          <p:cNvSpPr txBox="1"/>
          <p:nvPr/>
        </p:nvSpPr>
        <p:spPr>
          <a:xfrm>
            <a:off x="942759" y="548650"/>
            <a:ext cx="7488910" cy="1600438"/>
          </a:xfrm>
          <a:prstGeom prst="rect">
            <a:avLst/>
          </a:prstGeom>
          <a:solidFill>
            <a:srgbClr val="CCFFCC"/>
          </a:solidFill>
        </p:spPr>
        <p:txBody>
          <a:bodyPr wrap="square" rtlCol="0">
            <a:spAutoFit/>
          </a:bodyPr>
          <a:lstStyle/>
          <a:p>
            <a:pPr algn="ctr">
              <a:spcAft>
                <a:spcPts val="600"/>
              </a:spcAft>
            </a:pPr>
            <a:r>
              <a:rPr lang="en-US" sz="2400" dirty="0" smtClean="0">
                <a:latin typeface="Arial" pitchFamily="34" charset="0"/>
                <a:cs typeface="Arial" pitchFamily="34" charset="0"/>
              </a:rPr>
              <a:t>Seasonally varying, residual biases after calibration.</a:t>
            </a:r>
          </a:p>
          <a:p>
            <a:pPr algn="ctr">
              <a:spcAft>
                <a:spcPts val="600"/>
              </a:spcAft>
            </a:pPr>
            <a:r>
              <a:rPr lang="en-US" sz="2400" dirty="0" smtClean="0">
                <a:latin typeface="Arial" pitchFamily="34" charset="0"/>
                <a:cs typeface="Arial" pitchFamily="34" charset="0"/>
              </a:rPr>
              <a:t>Need to address in assimilation system.</a:t>
            </a:r>
          </a:p>
          <a:p>
            <a:pPr algn="ctr"/>
            <a:r>
              <a:rPr lang="en-US" sz="2000" dirty="0" smtClean="0">
                <a:solidFill>
                  <a:schemeClr val="tx1">
                    <a:lumMod val="50000"/>
                    <a:lumOff val="50000"/>
                  </a:schemeClr>
                </a:solidFill>
                <a:latin typeface="Arial" pitchFamily="34" charset="0"/>
                <a:cs typeface="Arial" pitchFamily="34" charset="0"/>
              </a:rPr>
              <a:t>RFI in V-</a:t>
            </a:r>
            <a:r>
              <a:rPr lang="en-US" sz="2000" dirty="0" err="1" smtClean="0">
                <a:solidFill>
                  <a:schemeClr val="tx1">
                    <a:lumMod val="50000"/>
                    <a:lumOff val="50000"/>
                  </a:schemeClr>
                </a:solidFill>
                <a:latin typeface="Arial" pitchFamily="34" charset="0"/>
                <a:cs typeface="Arial" pitchFamily="34" charset="0"/>
              </a:rPr>
              <a:t>pol</a:t>
            </a:r>
            <a:r>
              <a:rPr lang="en-US" sz="2000" dirty="0" smtClean="0">
                <a:solidFill>
                  <a:schemeClr val="tx1">
                    <a:lumMod val="50000"/>
                    <a:lumOff val="50000"/>
                  </a:schemeClr>
                </a:solidFill>
                <a:latin typeface="Arial" pitchFamily="34" charset="0"/>
                <a:cs typeface="Arial" pitchFamily="34" charset="0"/>
              </a:rPr>
              <a:t> from Distant-Early-Warning (DEW) Line? </a:t>
            </a:r>
          </a:p>
          <a:p>
            <a:pPr algn="ctr"/>
            <a:r>
              <a:rPr lang="en-US" sz="2000" dirty="0" smtClean="0">
                <a:solidFill>
                  <a:schemeClr val="tx1">
                    <a:lumMod val="50000"/>
                    <a:lumOff val="50000"/>
                  </a:schemeClr>
                </a:solidFill>
                <a:latin typeface="Arial" pitchFamily="34" charset="0"/>
                <a:cs typeface="Arial" pitchFamily="34" charset="0"/>
              </a:rPr>
              <a:t>Suppressed in H-</a:t>
            </a:r>
            <a:r>
              <a:rPr lang="en-US" sz="2000" dirty="0" err="1" smtClean="0">
                <a:solidFill>
                  <a:schemeClr val="tx1">
                    <a:lumMod val="50000"/>
                    <a:lumOff val="50000"/>
                  </a:schemeClr>
                </a:solidFill>
                <a:latin typeface="Arial" pitchFamily="34" charset="0"/>
                <a:cs typeface="Arial" pitchFamily="34" charset="0"/>
              </a:rPr>
              <a:t>pol</a:t>
            </a:r>
            <a:r>
              <a:rPr lang="en-US" sz="2000" dirty="0" smtClean="0">
                <a:solidFill>
                  <a:schemeClr val="tx1">
                    <a:lumMod val="50000"/>
                    <a:lumOff val="50000"/>
                  </a:schemeClr>
                </a:solidFill>
                <a:latin typeface="Arial" pitchFamily="34" charset="0"/>
                <a:cs typeface="Arial" pitchFamily="34" charset="0"/>
              </a:rPr>
              <a:t> through calibration?</a:t>
            </a:r>
          </a:p>
        </p:txBody>
      </p:sp>
      <p:pic>
        <p:nvPicPr>
          <p:cNvPr id="8" name="Picture 2" descr="C:\Users\rreichle\Desktop\SMAP_SDT8_Pasadena_Mar_2012\Gabrielle_figures\jpg\Hovmoller_obs-fcst__1_2_3_4_5_6_M36_GLOB_MERRA_Thv6_in_B1b_ns_3h_20100101_000020111231_2100.jpg"/>
          <p:cNvPicPr>
            <a:picLocks noChangeAspect="1" noChangeArrowheads="1"/>
          </p:cNvPicPr>
          <p:nvPr/>
        </p:nvPicPr>
        <p:blipFill>
          <a:blip r:embed="rId4" cstate="print"/>
          <a:srcRect l="11051" t="86562" r="5837" b="5774"/>
          <a:stretch>
            <a:fillRect/>
          </a:stretch>
        </p:blipFill>
        <p:spPr bwMode="auto">
          <a:xfrm>
            <a:off x="199738" y="5715000"/>
            <a:ext cx="8822342" cy="609600"/>
          </a:xfrm>
          <a:prstGeom prst="rect">
            <a:avLst/>
          </a:prstGeom>
          <a:noFill/>
        </p:spPr>
      </p:pic>
      <p:sp>
        <p:nvSpPr>
          <p:cNvPr id="9" name="Rectangle 8"/>
          <p:cNvSpPr/>
          <p:nvPr/>
        </p:nvSpPr>
        <p:spPr>
          <a:xfrm>
            <a:off x="1371600" y="5257800"/>
            <a:ext cx="2887970"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Time (1/1/2010-1/1/2012)</a:t>
            </a:r>
            <a:endParaRPr lang="en-GB" sz="2000" i="1" dirty="0">
              <a:latin typeface="Arial" pitchFamily="34" charset="0"/>
              <a:cs typeface="Arial" pitchFamily="34" charset="0"/>
            </a:endParaRPr>
          </a:p>
        </p:txBody>
      </p:sp>
      <p:sp>
        <p:nvSpPr>
          <p:cNvPr id="10" name="Rectangle 9"/>
          <p:cNvSpPr/>
          <p:nvPr/>
        </p:nvSpPr>
        <p:spPr>
          <a:xfrm>
            <a:off x="2440541" y="2362200"/>
            <a:ext cx="785471" cy="369332"/>
          </a:xfrm>
          <a:prstGeom prst="rect">
            <a:avLst/>
          </a:prstGeom>
          <a:solidFill>
            <a:schemeClr val="bg1"/>
          </a:solidFill>
        </p:spPr>
        <p:txBody>
          <a:bodyPr wrap="none" lIns="0" tIns="0" rIns="0" bIns="0">
            <a:spAutoFit/>
          </a:bodyPr>
          <a:lstStyle/>
          <a:p>
            <a:r>
              <a:rPr lang="en-GB" sz="2400" b="1" i="1" dirty="0" smtClean="0">
                <a:latin typeface="Arial" pitchFamily="34" charset="0"/>
                <a:cs typeface="Arial" pitchFamily="34" charset="0"/>
              </a:rPr>
              <a:t>H-</a:t>
            </a:r>
            <a:r>
              <a:rPr lang="en-GB" sz="2400" b="1" i="1" dirty="0" err="1" smtClean="0">
                <a:latin typeface="Arial" pitchFamily="34" charset="0"/>
                <a:cs typeface="Arial" pitchFamily="34" charset="0"/>
              </a:rPr>
              <a:t>pol</a:t>
            </a:r>
            <a:endParaRPr lang="en-GB" sz="2400" b="1" i="1" dirty="0">
              <a:latin typeface="Arial" pitchFamily="34" charset="0"/>
              <a:cs typeface="Arial" pitchFamily="34" charset="0"/>
            </a:endParaRPr>
          </a:p>
        </p:txBody>
      </p:sp>
      <p:sp>
        <p:nvSpPr>
          <p:cNvPr id="11" name="Rectangle 10"/>
          <p:cNvSpPr/>
          <p:nvPr/>
        </p:nvSpPr>
        <p:spPr>
          <a:xfrm>
            <a:off x="6777449" y="2362200"/>
            <a:ext cx="756426" cy="369332"/>
          </a:xfrm>
          <a:prstGeom prst="rect">
            <a:avLst/>
          </a:prstGeom>
          <a:solidFill>
            <a:schemeClr val="bg1"/>
          </a:solidFill>
        </p:spPr>
        <p:txBody>
          <a:bodyPr wrap="none" lIns="0" tIns="0" rIns="0" bIns="0">
            <a:spAutoFit/>
          </a:bodyPr>
          <a:lstStyle/>
          <a:p>
            <a:r>
              <a:rPr lang="en-GB" sz="2400" b="1" i="1" dirty="0" smtClean="0">
                <a:latin typeface="Arial" pitchFamily="34" charset="0"/>
                <a:cs typeface="Arial" pitchFamily="34" charset="0"/>
              </a:rPr>
              <a:t>V-</a:t>
            </a:r>
            <a:r>
              <a:rPr lang="en-GB" sz="2400" b="1" i="1" dirty="0" err="1" smtClean="0">
                <a:latin typeface="Arial" pitchFamily="34" charset="0"/>
                <a:cs typeface="Arial" pitchFamily="34" charset="0"/>
              </a:rPr>
              <a:t>pol</a:t>
            </a:r>
            <a:endParaRPr lang="en-GB" sz="2400" b="1" i="1" dirty="0">
              <a:latin typeface="Arial" pitchFamily="34" charset="0"/>
              <a:cs typeface="Arial" pitchFamily="34" charset="0"/>
            </a:endParaRPr>
          </a:p>
        </p:txBody>
      </p:sp>
      <p:sp>
        <p:nvSpPr>
          <p:cNvPr id="16" name="Rectangle 15"/>
          <p:cNvSpPr/>
          <p:nvPr/>
        </p:nvSpPr>
        <p:spPr>
          <a:xfrm>
            <a:off x="5417830" y="5257800"/>
            <a:ext cx="2887970" cy="307777"/>
          </a:xfrm>
          <a:prstGeom prst="rect">
            <a:avLst/>
          </a:prstGeom>
          <a:solidFill>
            <a:schemeClr val="bg1"/>
          </a:solidFill>
        </p:spPr>
        <p:txBody>
          <a:bodyPr wrap="none" lIns="0" tIns="0" rIns="0" bIns="0">
            <a:spAutoFit/>
          </a:bodyPr>
          <a:lstStyle/>
          <a:p>
            <a:r>
              <a:rPr lang="en-GB" sz="2000" i="1" dirty="0" smtClean="0">
                <a:latin typeface="Arial" pitchFamily="34" charset="0"/>
                <a:cs typeface="Arial" pitchFamily="34" charset="0"/>
              </a:rPr>
              <a:t>Time (1/1/2010-1/1/2012)</a:t>
            </a:r>
            <a:endParaRPr lang="en-GB" sz="2000" i="1" dirty="0">
              <a:latin typeface="Arial" pitchFamily="34" charset="0"/>
              <a:cs typeface="Arial" pitchFamily="34" charset="0"/>
            </a:endParaRPr>
          </a:p>
        </p:txBody>
      </p:sp>
      <p:cxnSp>
        <p:nvCxnSpPr>
          <p:cNvPr id="18" name="Straight Arrow Connector 17"/>
          <p:cNvCxnSpPr/>
          <p:nvPr/>
        </p:nvCxnSpPr>
        <p:spPr>
          <a:xfrm>
            <a:off x="1143000" y="5105400"/>
            <a:ext cx="3200400"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34000" y="5105400"/>
            <a:ext cx="3200400"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763000" y="5638800"/>
            <a:ext cx="222818" cy="369332"/>
          </a:xfrm>
          <a:prstGeom prst="rect">
            <a:avLst/>
          </a:prstGeom>
          <a:solidFill>
            <a:schemeClr val="bg1"/>
          </a:solidFill>
        </p:spPr>
        <p:txBody>
          <a:bodyPr wrap="none" lIns="0" tIns="0" rIns="0" bIns="0">
            <a:spAutoFit/>
          </a:bodyPr>
          <a:lstStyle/>
          <a:p>
            <a:r>
              <a:rPr lang="en-GB" sz="2400" b="1" i="1" dirty="0" smtClean="0">
                <a:latin typeface="Arial" pitchFamily="34" charset="0"/>
                <a:cs typeface="Arial" pitchFamily="34" charset="0"/>
              </a:rPr>
              <a:t>K</a:t>
            </a:r>
            <a:endParaRPr lang="en-GB" sz="2400" b="1" i="1" dirty="0">
              <a:latin typeface="Arial" pitchFamily="34" charset="0"/>
              <a:cs typeface="Arial" pitchFamily="34" charset="0"/>
            </a:endParaRPr>
          </a:p>
        </p:txBody>
      </p:sp>
      <p:sp>
        <p:nvSpPr>
          <p:cNvPr id="21" name="Rectangle 20"/>
          <p:cNvSpPr/>
          <p:nvPr/>
        </p:nvSpPr>
        <p:spPr>
          <a:xfrm>
            <a:off x="374890" y="6424564"/>
            <a:ext cx="8229600" cy="400110"/>
          </a:xfrm>
          <a:prstGeom prst="rect">
            <a:avLst/>
          </a:prstGeom>
          <a:solidFill>
            <a:schemeClr val="bg1">
              <a:lumMod val="85000"/>
            </a:schemeClr>
          </a:solidFill>
        </p:spPr>
        <p:txBody>
          <a:bodyPr wrap="square">
            <a:spAutoFit/>
          </a:bodyPr>
          <a:lstStyle/>
          <a:p>
            <a:pPr algn="ctr"/>
            <a:r>
              <a:rPr lang="en-GB" sz="2000" dirty="0" smtClean="0">
                <a:latin typeface="Arial" pitchFamily="34" charset="0"/>
                <a:cs typeface="Arial" pitchFamily="34" charset="0"/>
              </a:rPr>
              <a:t>Bias ≡ SMOS minus Model,  average over 6 angles,  ascending only</a:t>
            </a:r>
            <a:endParaRPr lang="en-GB" sz="2000" dirty="0">
              <a:latin typeface="Arial" pitchFamily="34" charset="0"/>
              <a:cs typeface="Arial" pitchFamily="34" charset="0"/>
            </a:endParaRPr>
          </a:p>
        </p:txBody>
      </p:sp>
      <p:sp>
        <p:nvSpPr>
          <p:cNvPr id="23" name="TextBox 22"/>
          <p:cNvSpPr txBox="1"/>
          <p:nvPr/>
        </p:nvSpPr>
        <p:spPr>
          <a:xfrm>
            <a:off x="-515383" y="3520524"/>
            <a:ext cx="1285321" cy="369332"/>
          </a:xfrm>
          <a:prstGeom prst="rect">
            <a:avLst/>
          </a:prstGeom>
          <a:noFill/>
          <a:scene3d>
            <a:camera prst="orthographicFront">
              <a:rot lat="0" lon="0" rev="5400000"/>
            </a:camera>
            <a:lightRig rig="threePt" dir="t"/>
          </a:scene3d>
        </p:spPr>
        <p:txBody>
          <a:bodyPr wrap="square" rtlCol="0">
            <a:spAutoFit/>
          </a:bodyPr>
          <a:lstStyle/>
          <a:p>
            <a:r>
              <a:rPr lang="en-US" dirty="0" smtClean="0"/>
              <a:t>Latitude</a:t>
            </a:r>
            <a:endParaRPr lang="en-US" dirty="0"/>
          </a:p>
        </p:txBody>
      </p:sp>
      <p:sp>
        <p:nvSpPr>
          <p:cNvPr id="24" name="Text Box 2"/>
          <p:cNvSpPr txBox="1">
            <a:spLocks noChangeArrowheads="1"/>
          </p:cNvSpPr>
          <p:nvPr/>
        </p:nvSpPr>
        <p:spPr bwMode="auto">
          <a:xfrm>
            <a:off x="0" y="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i="1" dirty="0" smtClean="0">
                <a:solidFill>
                  <a:srgbClr val="333399"/>
                </a:solidFill>
                <a:effectLst>
                  <a:outerShdw blurRad="38100" dist="38100" dir="2700000" algn="tl">
                    <a:srgbClr val="C0C0C0"/>
                  </a:outerShdw>
                </a:effectLst>
                <a:latin typeface="Arial" pitchFamily="34" charset="0"/>
                <a:cs typeface="Arial" pitchFamily="34" charset="0"/>
              </a:rPr>
              <a:t>L-band brightness temp.: SMOS vs. Catchment/RTM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0" y="260615"/>
            <a:ext cx="9144000" cy="457200"/>
          </a:xfrm>
          <a:prstGeom prst="rect">
            <a:avLst/>
          </a:prstGeom>
          <a:noFill/>
          <a:ln w="9525">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rPr>
              <a:t>Outline</a:t>
            </a:r>
          </a:p>
        </p:txBody>
      </p:sp>
      <p:graphicFrame>
        <p:nvGraphicFramePr>
          <p:cNvPr id="1103891" name="Group 19"/>
          <p:cNvGraphicFramePr>
            <a:graphicFrameLocks noGrp="1"/>
          </p:cNvGraphicFramePr>
          <p:nvPr/>
        </p:nvGraphicFramePr>
        <p:xfrm>
          <a:off x="366689" y="1361535"/>
          <a:ext cx="8410622" cy="3968496"/>
        </p:xfrm>
        <a:graphic>
          <a:graphicData uri="http://schemas.openxmlformats.org/drawingml/2006/table">
            <a:tbl>
              <a:tblPr/>
              <a:tblGrid>
                <a:gridCol w="8410622"/>
              </a:tblGrid>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Introduction</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91440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MERRA-Land</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Motivation and data product design</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Validation </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0">
                <a:tc>
                  <a:txBody>
                    <a:bodyPr/>
                    <a:lstStyle/>
                    <a:p>
                      <a:pPr marL="914400" marR="0" lvl="0" indent="0" algn="l"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dirty="0" smtClean="0">
                          <a:ln>
                            <a:noFill/>
                          </a:ln>
                          <a:solidFill>
                            <a:schemeClr val="tx1"/>
                          </a:solidFill>
                          <a:effectLst/>
                          <a:latin typeface="Arial" charset="0"/>
                        </a:rPr>
                        <a:t>Developments in land surface analysis</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Soil moisture</a:t>
                      </a:r>
                    </a:p>
                    <a:p>
                      <a:pPr marL="914400" marR="0" lvl="0" indent="233363" algn="l" defTabSz="914400" rtl="0" eaLnBrk="1" fontAlgn="base" latinLnBrk="0" hangingPunct="1">
                        <a:lnSpc>
                          <a:spcPct val="100000"/>
                        </a:lnSpc>
                        <a:spcBef>
                          <a:spcPct val="20000"/>
                        </a:spcBef>
                        <a:spcAft>
                          <a:spcPct val="20000"/>
                        </a:spcAft>
                        <a:buClrTx/>
                        <a:buSzTx/>
                        <a:buFont typeface="Arial" pitchFamily="34" charset="0"/>
                        <a:buChar char="•"/>
                        <a:tabLst/>
                      </a:pPr>
                      <a:r>
                        <a:rPr kumimoji="0" lang="en-US" sz="2400" b="0" i="0" u="none" strike="noStrike" cap="none" normalizeH="0" baseline="0" dirty="0" smtClean="0">
                          <a:ln>
                            <a:noFill/>
                          </a:ln>
                          <a:solidFill>
                            <a:schemeClr val="tx1"/>
                          </a:solidFill>
                          <a:effectLst/>
                          <a:latin typeface="Arial" charset="0"/>
                        </a:rPr>
                        <a:t>Snow</a:t>
                      </a:r>
                    </a:p>
                  </a:txBody>
                  <a:tcPr marT="228600"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4" name="AutoShape 17"/>
          <p:cNvSpPr>
            <a:spLocks noChangeArrowheads="1"/>
          </p:cNvSpPr>
          <p:nvPr/>
        </p:nvSpPr>
        <p:spPr bwMode="auto">
          <a:xfrm>
            <a:off x="914400" y="4869175"/>
            <a:ext cx="7315200" cy="460856"/>
          </a:xfrm>
          <a:prstGeom prst="roundRect">
            <a:avLst>
              <a:gd name="adj" fmla="val 16667"/>
            </a:avLst>
          </a:prstGeom>
          <a:noFill/>
          <a:ln w="762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2200275" y="596393"/>
            <a:ext cx="6638925" cy="2659786"/>
            <a:chOff x="2200275" y="635924"/>
            <a:chExt cx="6638925" cy="2659786"/>
          </a:xfrm>
        </p:grpSpPr>
        <p:pic>
          <p:nvPicPr>
            <p:cNvPr id="10" name="Picture 2"/>
            <p:cNvPicPr>
              <a:picLocks noChangeAspect="1" noChangeArrowheads="1"/>
            </p:cNvPicPr>
            <p:nvPr/>
          </p:nvPicPr>
          <p:blipFill>
            <a:blip r:embed="rId2" cstate="print"/>
            <a:srcRect l="5427" t="23222"/>
            <a:stretch>
              <a:fillRect/>
            </a:stretch>
          </p:blipFill>
          <p:spPr bwMode="auto">
            <a:xfrm>
              <a:off x="2200275" y="1009710"/>
              <a:ext cx="6638925" cy="2286000"/>
            </a:xfrm>
            <a:prstGeom prst="rect">
              <a:avLst/>
            </a:prstGeom>
            <a:noFill/>
            <a:ln w="9525">
              <a:noFill/>
              <a:miter lim="800000"/>
              <a:headEnd/>
              <a:tailEnd/>
            </a:ln>
          </p:spPr>
        </p:pic>
        <p:grpSp>
          <p:nvGrpSpPr>
            <p:cNvPr id="3" name="Group 13"/>
            <p:cNvGrpSpPr>
              <a:grpSpLocks noChangeAspect="1"/>
            </p:cNvGrpSpPr>
            <p:nvPr/>
          </p:nvGrpSpPr>
          <p:grpSpPr>
            <a:xfrm>
              <a:off x="2852738" y="1009710"/>
              <a:ext cx="4019550" cy="914400"/>
              <a:chOff x="1314450" y="2362200"/>
              <a:chExt cx="4019550" cy="914400"/>
            </a:xfrm>
          </p:grpSpPr>
          <p:grpSp>
            <p:nvGrpSpPr>
              <p:cNvPr id="4" name="Group 11"/>
              <p:cNvGrpSpPr>
                <a:grpSpLocks noChangeAspect="1"/>
              </p:cNvGrpSpPr>
              <p:nvPr/>
            </p:nvGrpSpPr>
            <p:grpSpPr>
              <a:xfrm>
                <a:off x="1314450" y="2362200"/>
                <a:ext cx="4019550" cy="888076"/>
                <a:chOff x="1790700" y="1371600"/>
                <a:chExt cx="3223407" cy="712177"/>
              </a:xfrm>
            </p:grpSpPr>
            <p:pic>
              <p:nvPicPr>
                <p:cNvPr id="7170" name="Picture 2"/>
                <p:cNvPicPr>
                  <a:picLocks noChangeAspect="1" noChangeArrowheads="1"/>
                </p:cNvPicPr>
                <p:nvPr/>
              </p:nvPicPr>
              <p:blipFill>
                <a:blip r:embed="rId2" cstate="print"/>
                <a:srcRect l="14111" r="61848" b="76966"/>
                <a:stretch>
                  <a:fillRect/>
                </a:stretch>
              </p:blipFill>
              <p:spPr bwMode="auto">
                <a:xfrm>
                  <a:off x="1790700" y="1371600"/>
                  <a:ext cx="1752600" cy="712177"/>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50696" r="28606" b="76966"/>
                <a:stretch>
                  <a:fillRect/>
                </a:stretch>
              </p:blipFill>
              <p:spPr bwMode="auto">
                <a:xfrm>
                  <a:off x="3505200" y="1371600"/>
                  <a:ext cx="1508907" cy="712177"/>
                </a:xfrm>
                <a:prstGeom prst="rect">
                  <a:avLst/>
                </a:prstGeom>
                <a:noFill/>
                <a:ln w="9525">
                  <a:noFill/>
                  <a:miter lim="800000"/>
                  <a:headEnd/>
                  <a:tailEnd/>
                </a:ln>
              </p:spPr>
            </p:pic>
          </p:grpSp>
          <p:sp>
            <p:nvSpPr>
              <p:cNvPr id="13" name="Rectangle 12"/>
              <p:cNvSpPr/>
              <p:nvPr/>
            </p:nvSpPr>
            <p:spPr bwMode="auto">
              <a:xfrm>
                <a:off x="1314450" y="2388524"/>
                <a:ext cx="4019550" cy="8880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i="0" smtClean="0">
                  <a:solidFill>
                    <a:srgbClr val="000000"/>
                  </a:solidFill>
                </a:endParaRPr>
              </a:p>
            </p:txBody>
          </p:sp>
        </p:grpSp>
        <p:sp>
          <p:nvSpPr>
            <p:cNvPr id="15" name="TextBox 14"/>
            <p:cNvSpPr txBox="1"/>
            <p:nvPr/>
          </p:nvSpPr>
          <p:spPr>
            <a:xfrm>
              <a:off x="2689978" y="635924"/>
              <a:ext cx="6149221" cy="400110"/>
            </a:xfrm>
            <a:prstGeom prst="rect">
              <a:avLst/>
            </a:prstGeom>
            <a:noFill/>
          </p:spPr>
          <p:txBody>
            <a:bodyPr wrap="square" rtlCol="0">
              <a:spAutoFit/>
            </a:bodyPr>
            <a:lstStyle/>
            <a:p>
              <a:pPr algn="ctr"/>
              <a:r>
                <a:rPr lang="en-US" sz="2000" b="1" i="0" dirty="0" smtClean="0">
                  <a:solidFill>
                    <a:srgbClr val="000000"/>
                  </a:solidFill>
                </a:rPr>
                <a:t>SWE anomalies </a:t>
              </a:r>
              <a:r>
                <a:rPr lang="en-US" i="0" dirty="0" smtClean="0">
                  <a:solidFill>
                    <a:srgbClr val="000000"/>
                  </a:solidFill>
                </a:rPr>
                <a:t>(40.38N, 106.66W)</a:t>
              </a:r>
              <a:endParaRPr lang="en-US" sz="2000" i="0" dirty="0">
                <a:solidFill>
                  <a:srgbClr val="000000"/>
                </a:solidFill>
              </a:endParaRPr>
            </a:p>
          </p:txBody>
        </p:sp>
      </p:grpSp>
      <p:sp>
        <p:nvSpPr>
          <p:cNvPr id="16" name="Text Box 23"/>
          <p:cNvSpPr txBox="1">
            <a:spLocks noChangeArrowheads="1"/>
          </p:cNvSpPr>
          <p:nvPr/>
        </p:nvSpPr>
        <p:spPr bwMode="auto">
          <a:xfrm>
            <a:off x="0" y="-27420"/>
            <a:ext cx="9144000" cy="461665"/>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dirty="0" smtClean="0">
                <a:solidFill>
                  <a:srgbClr val="333399"/>
                </a:solidFill>
                <a:effectLst>
                  <a:outerShdw blurRad="38100" dist="38100" dir="2700000" algn="tl">
                    <a:srgbClr val="C0C0C0"/>
                  </a:outerShdw>
                </a:effectLst>
              </a:rPr>
              <a:t>Assimilate AMSR-E snow water equivalent (SWE)?</a:t>
            </a:r>
            <a:endParaRPr lang="en-US" sz="2400" b="1" dirty="0">
              <a:solidFill>
                <a:srgbClr val="333399"/>
              </a:solidFill>
              <a:effectLst>
                <a:outerShdw blurRad="38100" dist="38100" dir="2700000" algn="tl">
                  <a:srgbClr val="C0C0C0"/>
                </a:outerShdw>
              </a:effectLst>
            </a:endParaRPr>
          </a:p>
        </p:txBody>
      </p:sp>
      <p:grpSp>
        <p:nvGrpSpPr>
          <p:cNvPr id="5" name="Group 28"/>
          <p:cNvGrpSpPr/>
          <p:nvPr/>
        </p:nvGrpSpPr>
        <p:grpSpPr>
          <a:xfrm>
            <a:off x="1504781" y="3256179"/>
            <a:ext cx="7848600" cy="2517830"/>
            <a:chOff x="609600" y="3581400"/>
            <a:chExt cx="7848600" cy="2517830"/>
          </a:xfrm>
        </p:grpSpPr>
        <p:pic>
          <p:nvPicPr>
            <p:cNvPr id="7172" name="Picture 4"/>
            <p:cNvPicPr>
              <a:picLocks noChangeAspect="1" noChangeArrowheads="1"/>
            </p:cNvPicPr>
            <p:nvPr/>
          </p:nvPicPr>
          <p:blipFill>
            <a:blip r:embed="rId3" cstate="print"/>
            <a:srcRect/>
            <a:stretch>
              <a:fillRect/>
            </a:stretch>
          </p:blipFill>
          <p:spPr bwMode="auto">
            <a:xfrm>
              <a:off x="4409241" y="3810000"/>
              <a:ext cx="3181653" cy="2286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623648" y="3810000"/>
              <a:ext cx="3249913" cy="2286000"/>
            </a:xfrm>
            <a:prstGeom prst="rect">
              <a:avLst/>
            </a:prstGeom>
            <a:noFill/>
            <a:ln w="9525">
              <a:noFill/>
              <a:miter lim="800000"/>
              <a:headEnd/>
              <a:tailEnd/>
            </a:ln>
          </p:spPr>
        </p:pic>
        <p:sp>
          <p:nvSpPr>
            <p:cNvPr id="7" name="TextBox 6"/>
            <p:cNvSpPr txBox="1"/>
            <p:nvPr/>
          </p:nvSpPr>
          <p:spPr>
            <a:xfrm>
              <a:off x="3791920" y="5181742"/>
              <a:ext cx="1382681" cy="646331"/>
            </a:xfrm>
            <a:prstGeom prst="rect">
              <a:avLst/>
            </a:prstGeom>
            <a:solidFill>
              <a:schemeClr val="bg1">
                <a:lumMod val="85000"/>
              </a:schemeClr>
            </a:solidFill>
          </p:spPr>
          <p:txBody>
            <a:bodyPr wrap="square" rtlCol="0">
              <a:spAutoFit/>
            </a:bodyPr>
            <a:lstStyle/>
            <a:p>
              <a:pPr algn="ctr"/>
              <a:r>
                <a:rPr lang="en-US" i="0" dirty="0" smtClean="0">
                  <a:solidFill>
                    <a:srgbClr val="000000"/>
                  </a:solidFill>
                </a:rPr>
                <a:t>SWE </a:t>
              </a:r>
            </a:p>
            <a:p>
              <a:pPr algn="ctr"/>
              <a:r>
                <a:rPr lang="en-US" i="0" dirty="0" smtClean="0">
                  <a:solidFill>
                    <a:srgbClr val="000000"/>
                  </a:solidFill>
                </a:rPr>
                <a:t>1 Mar 2004</a:t>
              </a:r>
              <a:endParaRPr lang="en-US" i="0" dirty="0">
                <a:solidFill>
                  <a:srgbClr val="000000"/>
                </a:solidFill>
              </a:endParaRPr>
            </a:p>
          </p:txBody>
        </p:sp>
        <p:sp>
          <p:nvSpPr>
            <p:cNvPr id="8" name="TextBox 7"/>
            <p:cNvSpPr txBox="1"/>
            <p:nvPr/>
          </p:nvSpPr>
          <p:spPr>
            <a:xfrm>
              <a:off x="609600" y="3705255"/>
              <a:ext cx="2362200" cy="400110"/>
            </a:xfrm>
            <a:prstGeom prst="rect">
              <a:avLst/>
            </a:prstGeom>
            <a:noFill/>
          </p:spPr>
          <p:txBody>
            <a:bodyPr wrap="square" rtlCol="0">
              <a:spAutoFit/>
            </a:bodyPr>
            <a:lstStyle/>
            <a:p>
              <a:pPr algn="ctr"/>
              <a:r>
                <a:rPr lang="en-US" sz="2000" b="1" i="0" dirty="0" smtClean="0">
                  <a:solidFill>
                    <a:srgbClr val="000000"/>
                  </a:solidFill>
                </a:rPr>
                <a:t>AMSR-E</a:t>
              </a:r>
              <a:endParaRPr lang="en-US" sz="2000" b="1" i="0" dirty="0">
                <a:solidFill>
                  <a:srgbClr val="000000"/>
                </a:solidFill>
              </a:endParaRPr>
            </a:p>
          </p:txBody>
        </p:sp>
        <p:sp>
          <p:nvSpPr>
            <p:cNvPr id="9" name="TextBox 8"/>
            <p:cNvSpPr txBox="1"/>
            <p:nvPr/>
          </p:nvSpPr>
          <p:spPr>
            <a:xfrm>
              <a:off x="4561641" y="3714690"/>
              <a:ext cx="2362200" cy="400110"/>
            </a:xfrm>
            <a:prstGeom prst="rect">
              <a:avLst/>
            </a:prstGeom>
            <a:noFill/>
          </p:spPr>
          <p:txBody>
            <a:bodyPr wrap="square" rtlCol="0">
              <a:spAutoFit/>
            </a:bodyPr>
            <a:lstStyle/>
            <a:p>
              <a:pPr algn="ctr"/>
              <a:r>
                <a:rPr lang="en-US" sz="2000" b="1" i="0" dirty="0" smtClean="0">
                  <a:solidFill>
                    <a:srgbClr val="000000"/>
                  </a:solidFill>
                </a:rPr>
                <a:t>MERRA</a:t>
              </a:r>
              <a:endParaRPr lang="en-US" sz="2000" b="1" i="0" dirty="0">
                <a:solidFill>
                  <a:srgbClr val="000000"/>
                </a:solidFill>
              </a:endParaRPr>
            </a:p>
          </p:txBody>
        </p:sp>
        <p:sp>
          <p:nvSpPr>
            <p:cNvPr id="20" name="TextBox 19"/>
            <p:cNvSpPr txBox="1"/>
            <p:nvPr/>
          </p:nvSpPr>
          <p:spPr>
            <a:xfrm>
              <a:off x="7457241" y="3581400"/>
              <a:ext cx="533400" cy="507831"/>
            </a:xfrm>
            <a:prstGeom prst="rect">
              <a:avLst/>
            </a:prstGeom>
            <a:noFill/>
          </p:spPr>
          <p:txBody>
            <a:bodyPr wrap="square" rtlCol="0">
              <a:spAutoFit/>
            </a:bodyPr>
            <a:lstStyle/>
            <a:p>
              <a:pPr>
                <a:lnSpc>
                  <a:spcPct val="150000"/>
                </a:lnSpc>
              </a:pPr>
              <a:r>
                <a:rPr lang="en-US" i="0" dirty="0" smtClean="0">
                  <a:solidFill>
                    <a:srgbClr val="000000"/>
                  </a:solidFill>
                </a:rPr>
                <a:t>cm</a:t>
              </a:r>
            </a:p>
          </p:txBody>
        </p:sp>
        <p:grpSp>
          <p:nvGrpSpPr>
            <p:cNvPr id="6" name="Group 22"/>
            <p:cNvGrpSpPr>
              <a:grpSpLocks noChangeAspect="1"/>
            </p:cNvGrpSpPr>
            <p:nvPr/>
          </p:nvGrpSpPr>
          <p:grpSpPr>
            <a:xfrm>
              <a:off x="7675482" y="3810000"/>
              <a:ext cx="782718" cy="2289230"/>
              <a:chOff x="1142996" y="4419600"/>
              <a:chExt cx="885829" cy="2590800"/>
            </a:xfrm>
          </p:grpSpPr>
          <p:pic>
            <p:nvPicPr>
              <p:cNvPr id="7173" name="Picture 5"/>
              <p:cNvPicPr>
                <a:picLocks noChangeAspect="1" noChangeArrowheads="1"/>
              </p:cNvPicPr>
              <p:nvPr/>
            </p:nvPicPr>
            <p:blipFill>
              <a:blip r:embed="rId5" cstate="print"/>
              <a:srcRect l="5556" t="1943" r="72222" b="4138"/>
              <a:stretch>
                <a:fillRect/>
              </a:stretch>
            </p:blipFill>
            <p:spPr bwMode="auto">
              <a:xfrm flipH="1">
                <a:off x="1142996" y="4605394"/>
                <a:ext cx="147244" cy="2176406"/>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1219200" y="4419600"/>
                <a:ext cx="809625" cy="2590800"/>
              </a:xfrm>
              <a:prstGeom prst="rect">
                <a:avLst/>
              </a:prstGeom>
              <a:noFill/>
              <a:ln w="9525">
                <a:noFill/>
                <a:miter lim="800000"/>
                <a:headEnd/>
                <a:tailEnd/>
              </a:ln>
              <a:effectLst/>
            </p:spPr>
          </p:pic>
        </p:grpSp>
      </p:grpSp>
      <p:sp>
        <p:nvSpPr>
          <p:cNvPr id="24" name="TextBox 23"/>
          <p:cNvSpPr txBox="1"/>
          <p:nvPr/>
        </p:nvSpPr>
        <p:spPr>
          <a:xfrm>
            <a:off x="78654" y="836685"/>
            <a:ext cx="1971675" cy="1323439"/>
          </a:xfrm>
          <a:prstGeom prst="rect">
            <a:avLst/>
          </a:prstGeom>
          <a:solidFill>
            <a:srgbClr val="CCFFCC"/>
          </a:solidFill>
        </p:spPr>
        <p:txBody>
          <a:bodyPr wrap="square" rtlCol="0">
            <a:spAutoFit/>
          </a:bodyPr>
          <a:lstStyle/>
          <a:p>
            <a:r>
              <a:rPr lang="en-US" sz="2000" b="1" i="0" dirty="0" smtClean="0">
                <a:solidFill>
                  <a:srgbClr val="000000"/>
                </a:solidFill>
              </a:rPr>
              <a:t>Example 1</a:t>
            </a:r>
            <a:r>
              <a:rPr lang="en-US" sz="2000" i="0" dirty="0" smtClean="0">
                <a:solidFill>
                  <a:srgbClr val="000000"/>
                </a:solidFill>
              </a:rPr>
              <a:t>: Anomaly time series at SNOTEL site.</a:t>
            </a:r>
            <a:endParaRPr lang="en-US" sz="2000" i="0" dirty="0">
              <a:solidFill>
                <a:srgbClr val="000000"/>
              </a:solidFill>
            </a:endParaRPr>
          </a:p>
        </p:txBody>
      </p:sp>
      <p:sp>
        <p:nvSpPr>
          <p:cNvPr id="26" name="TextBox 25"/>
          <p:cNvSpPr txBox="1"/>
          <p:nvPr/>
        </p:nvSpPr>
        <p:spPr>
          <a:xfrm>
            <a:off x="78654" y="5963708"/>
            <a:ext cx="8807168" cy="830997"/>
          </a:xfrm>
          <a:prstGeom prst="rect">
            <a:avLst/>
          </a:prstGeom>
          <a:solidFill>
            <a:srgbClr val="FFFF99"/>
          </a:solidFill>
        </p:spPr>
        <p:txBody>
          <a:bodyPr wrap="square" rtlCol="0">
            <a:spAutoFit/>
          </a:bodyPr>
          <a:lstStyle/>
          <a:p>
            <a:pPr algn="ctr"/>
            <a:r>
              <a:rPr lang="en-US" sz="2400" i="0" dirty="0" smtClean="0">
                <a:solidFill>
                  <a:srgbClr val="000000"/>
                </a:solidFill>
              </a:rPr>
              <a:t>Satellite SWE retrievals not (yet) suitable for assimilation.</a:t>
            </a:r>
            <a:r>
              <a:rPr lang="en-US" sz="2400" b="1" i="0" dirty="0" smtClean="0">
                <a:solidFill>
                  <a:srgbClr val="000000"/>
                </a:solidFill>
              </a:rPr>
              <a:t>  </a:t>
            </a:r>
          </a:p>
          <a:p>
            <a:pPr algn="ctr"/>
            <a:r>
              <a:rPr lang="en-US" sz="2400" b="1" i="0" dirty="0" smtClean="0">
                <a:solidFill>
                  <a:srgbClr val="000000"/>
                </a:solidFill>
              </a:rPr>
              <a:t>Radiance assimilation? </a:t>
            </a:r>
            <a:endParaRPr lang="en-US" sz="2400" b="1" i="0" dirty="0">
              <a:solidFill>
                <a:srgbClr val="000000"/>
              </a:solidFill>
            </a:endParaRPr>
          </a:p>
        </p:txBody>
      </p:sp>
      <p:sp>
        <p:nvSpPr>
          <p:cNvPr id="25" name="Text Box 47"/>
          <p:cNvSpPr txBox="1">
            <a:spLocks noChangeArrowheads="1"/>
          </p:cNvSpPr>
          <p:nvPr/>
        </p:nvSpPr>
        <p:spPr bwMode="auto">
          <a:xfrm>
            <a:off x="78654" y="2160124"/>
            <a:ext cx="1971675" cy="175433"/>
          </a:xfrm>
          <a:prstGeom prst="rect">
            <a:avLst/>
          </a:prstGeom>
          <a:solidFill>
            <a:srgbClr val="DDDDDD"/>
          </a:solidFill>
          <a:ln w="9525">
            <a:noFill/>
            <a:miter lim="800000"/>
            <a:headEnd/>
            <a:tailEnd/>
          </a:ln>
        </p:spPr>
        <p:txBody>
          <a:bodyPr wrap="square" tIns="18288" bIns="18288">
            <a:spAutoFit/>
          </a:bodyPr>
          <a:lstStyle/>
          <a:p>
            <a:pPr algn="ctr">
              <a:tabLst>
                <a:tab pos="1376363" algn="l"/>
                <a:tab pos="5948363" algn="l"/>
              </a:tabLst>
            </a:pPr>
            <a:r>
              <a:rPr lang="en-US" sz="900" b="1" i="0" dirty="0" smtClean="0">
                <a:solidFill>
                  <a:srgbClr val="000000"/>
                </a:solidFill>
              </a:rPr>
              <a:t>De </a:t>
            </a:r>
            <a:r>
              <a:rPr lang="en-US" sz="900" b="1" i="0" dirty="0" err="1" smtClean="0">
                <a:solidFill>
                  <a:srgbClr val="000000"/>
                </a:solidFill>
              </a:rPr>
              <a:t>Lannoy</a:t>
            </a:r>
            <a:r>
              <a:rPr lang="en-US" sz="900" b="1" i="0" dirty="0" smtClean="0">
                <a:solidFill>
                  <a:srgbClr val="000000"/>
                </a:solidFill>
              </a:rPr>
              <a:t> et al.  WRR (2012)</a:t>
            </a:r>
          </a:p>
        </p:txBody>
      </p:sp>
      <p:sp>
        <p:nvSpPr>
          <p:cNvPr id="30" name="TextBox 29"/>
          <p:cNvSpPr txBox="1"/>
          <p:nvPr/>
        </p:nvSpPr>
        <p:spPr>
          <a:xfrm>
            <a:off x="76201" y="4487189"/>
            <a:ext cx="1974128" cy="1015663"/>
          </a:xfrm>
          <a:prstGeom prst="rect">
            <a:avLst/>
          </a:prstGeom>
          <a:solidFill>
            <a:srgbClr val="CCFFCC"/>
          </a:solidFill>
        </p:spPr>
        <p:txBody>
          <a:bodyPr wrap="square" rtlCol="0">
            <a:spAutoFit/>
          </a:bodyPr>
          <a:lstStyle/>
          <a:p>
            <a:r>
              <a:rPr lang="en-US" sz="2000" b="1" i="0" dirty="0" smtClean="0">
                <a:solidFill>
                  <a:srgbClr val="000000"/>
                </a:solidFill>
              </a:rPr>
              <a:t>Example 2</a:t>
            </a:r>
            <a:r>
              <a:rPr lang="en-US" sz="2000" i="0" dirty="0" smtClean="0">
                <a:solidFill>
                  <a:srgbClr val="000000"/>
                </a:solidFill>
              </a:rPr>
              <a:t>:  Snapshot over North America</a:t>
            </a:r>
            <a:endParaRPr lang="en-US" sz="2000" i="0" dirty="0">
              <a:solidFill>
                <a:srgbClr val="000000"/>
              </a:solidFill>
            </a:endParaRPr>
          </a:p>
        </p:txBody>
      </p:sp>
      <p:cxnSp>
        <p:nvCxnSpPr>
          <p:cNvPr id="27" name="Straight Connector 26"/>
          <p:cNvCxnSpPr/>
          <p:nvPr/>
        </p:nvCxnSpPr>
        <p:spPr bwMode="auto">
          <a:xfrm>
            <a:off x="131980" y="3313786"/>
            <a:ext cx="8818152"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cxnSp>
        <p:nvCxnSpPr>
          <p:cNvPr id="31" name="Straight Connector 30"/>
          <p:cNvCxnSpPr/>
          <p:nvPr/>
        </p:nvCxnSpPr>
        <p:spPr bwMode="auto">
          <a:xfrm>
            <a:off x="136261" y="5848494"/>
            <a:ext cx="8818152"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08560" y="548650"/>
            <a:ext cx="4572000" cy="3110321"/>
            <a:chOff x="-1" y="491042"/>
            <a:chExt cx="4572000" cy="3110321"/>
          </a:xfrm>
        </p:grpSpPr>
        <p:pic>
          <p:nvPicPr>
            <p:cNvPr id="7170" name="Picture 2"/>
            <p:cNvPicPr>
              <a:picLocks noChangeAspect="1" noChangeArrowheads="1"/>
            </p:cNvPicPr>
            <p:nvPr/>
          </p:nvPicPr>
          <p:blipFill>
            <a:blip r:embed="rId2" cstate="print"/>
            <a:srcRect/>
            <a:stretch>
              <a:fillRect/>
            </a:stretch>
          </p:blipFill>
          <p:spPr bwMode="auto">
            <a:xfrm>
              <a:off x="-1" y="491042"/>
              <a:ext cx="4572000" cy="258211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3045246"/>
              <a:ext cx="4343400" cy="556117"/>
            </a:xfrm>
            <a:prstGeom prst="rect">
              <a:avLst/>
            </a:prstGeom>
            <a:noFill/>
            <a:ln w="9525">
              <a:noFill/>
              <a:miter lim="800000"/>
              <a:headEnd/>
              <a:tailEnd/>
            </a:ln>
          </p:spPr>
        </p:pic>
        <p:sp>
          <p:nvSpPr>
            <p:cNvPr id="11" name="TextBox 10"/>
            <p:cNvSpPr txBox="1"/>
            <p:nvPr/>
          </p:nvSpPr>
          <p:spPr>
            <a:xfrm>
              <a:off x="21047" y="2334467"/>
              <a:ext cx="1036926" cy="707886"/>
            </a:xfrm>
            <a:prstGeom prst="rect">
              <a:avLst/>
            </a:prstGeom>
            <a:noFill/>
          </p:spPr>
          <p:txBody>
            <a:bodyPr wrap="square" rtlCol="0">
              <a:spAutoFit/>
            </a:bodyPr>
            <a:lstStyle/>
            <a:p>
              <a:r>
                <a:rPr lang="en-US" sz="2000" i="0" dirty="0" smtClean="0"/>
                <a:t>Bias [K]</a:t>
              </a:r>
              <a:endParaRPr lang="en-US" sz="2000" i="0" dirty="0"/>
            </a:p>
          </p:txBody>
        </p:sp>
      </p:grpSp>
      <p:grpSp>
        <p:nvGrpSpPr>
          <p:cNvPr id="16" name="Group 15"/>
          <p:cNvGrpSpPr/>
          <p:nvPr/>
        </p:nvGrpSpPr>
        <p:grpSpPr>
          <a:xfrm>
            <a:off x="4608560" y="3746247"/>
            <a:ext cx="4572000" cy="3081566"/>
            <a:chOff x="-16380" y="3742716"/>
            <a:chExt cx="4572000" cy="3081566"/>
          </a:xfrm>
        </p:grpSpPr>
        <p:pic>
          <p:nvPicPr>
            <p:cNvPr id="7173" name="Picture 5"/>
            <p:cNvPicPr>
              <a:picLocks noChangeAspect="1" noChangeArrowheads="1"/>
            </p:cNvPicPr>
            <p:nvPr/>
          </p:nvPicPr>
          <p:blipFill>
            <a:blip r:embed="rId4" cstate="print"/>
            <a:srcRect/>
            <a:stretch>
              <a:fillRect/>
            </a:stretch>
          </p:blipFill>
          <p:spPr bwMode="auto">
            <a:xfrm>
              <a:off x="-16380" y="3742716"/>
              <a:ext cx="4572000" cy="2566634"/>
            </a:xfrm>
            <a:prstGeom prst="rect">
              <a:avLst/>
            </a:prstGeom>
            <a:noFill/>
            <a:ln w="9525">
              <a:noFill/>
              <a:miter lim="800000"/>
              <a:headEnd/>
              <a:tailEnd/>
            </a:ln>
          </p:spPr>
        </p:pic>
        <p:pic>
          <p:nvPicPr>
            <p:cNvPr id="7174" name="Picture 6"/>
            <p:cNvPicPr>
              <a:picLocks noChangeAspect="1" noChangeArrowheads="1"/>
            </p:cNvPicPr>
            <p:nvPr/>
          </p:nvPicPr>
          <p:blipFill>
            <a:blip r:embed="rId5" cstate="print"/>
            <a:srcRect/>
            <a:stretch>
              <a:fillRect/>
            </a:stretch>
          </p:blipFill>
          <p:spPr bwMode="auto">
            <a:xfrm>
              <a:off x="52195" y="6309350"/>
              <a:ext cx="4346984" cy="514932"/>
            </a:xfrm>
            <a:prstGeom prst="rect">
              <a:avLst/>
            </a:prstGeom>
            <a:noFill/>
            <a:ln w="9525">
              <a:noFill/>
              <a:miter lim="800000"/>
              <a:headEnd/>
              <a:tailEnd/>
            </a:ln>
          </p:spPr>
        </p:pic>
        <p:sp>
          <p:nvSpPr>
            <p:cNvPr id="12" name="TextBox 11"/>
            <p:cNvSpPr txBox="1"/>
            <p:nvPr/>
          </p:nvSpPr>
          <p:spPr>
            <a:xfrm>
              <a:off x="21047" y="5618066"/>
              <a:ext cx="1036926" cy="707886"/>
            </a:xfrm>
            <a:prstGeom prst="rect">
              <a:avLst/>
            </a:prstGeom>
            <a:noFill/>
          </p:spPr>
          <p:txBody>
            <a:bodyPr wrap="square" rtlCol="0">
              <a:spAutoFit/>
            </a:bodyPr>
            <a:lstStyle/>
            <a:p>
              <a:r>
                <a:rPr lang="en-US" sz="2000" i="0" dirty="0" smtClean="0"/>
                <a:t>RMSE [K]</a:t>
              </a:r>
              <a:endParaRPr lang="en-US" sz="2000" i="0" dirty="0"/>
            </a:p>
          </p:txBody>
        </p:sp>
      </p:grpSp>
      <p:grpSp>
        <p:nvGrpSpPr>
          <p:cNvPr id="14" name="Group 13"/>
          <p:cNvGrpSpPr/>
          <p:nvPr/>
        </p:nvGrpSpPr>
        <p:grpSpPr>
          <a:xfrm>
            <a:off x="21047" y="3717034"/>
            <a:ext cx="4572000" cy="3110779"/>
            <a:chOff x="4572000" y="491042"/>
            <a:chExt cx="4572000" cy="3110779"/>
          </a:xfrm>
        </p:grpSpPr>
        <p:pic>
          <p:nvPicPr>
            <p:cNvPr id="7175" name="Picture 7"/>
            <p:cNvPicPr>
              <a:picLocks noChangeAspect="1" noChangeArrowheads="1"/>
            </p:cNvPicPr>
            <p:nvPr/>
          </p:nvPicPr>
          <p:blipFill>
            <a:blip r:embed="rId6" cstate="print"/>
            <a:srcRect/>
            <a:stretch>
              <a:fillRect/>
            </a:stretch>
          </p:blipFill>
          <p:spPr bwMode="auto">
            <a:xfrm>
              <a:off x="4572000" y="491042"/>
              <a:ext cx="4572000" cy="2574695"/>
            </a:xfrm>
            <a:prstGeom prst="rect">
              <a:avLst/>
            </a:prstGeom>
            <a:noFill/>
            <a:ln w="9525">
              <a:noFill/>
              <a:miter lim="800000"/>
              <a:headEnd/>
              <a:tailEnd/>
            </a:ln>
          </p:spPr>
        </p:pic>
        <p:pic>
          <p:nvPicPr>
            <p:cNvPr id="7176" name="Picture 8"/>
            <p:cNvPicPr>
              <a:picLocks noChangeAspect="1" noChangeArrowheads="1"/>
            </p:cNvPicPr>
            <p:nvPr/>
          </p:nvPicPr>
          <p:blipFill>
            <a:blip r:embed="rId7" cstate="print"/>
            <a:srcRect/>
            <a:stretch>
              <a:fillRect/>
            </a:stretch>
          </p:blipFill>
          <p:spPr bwMode="auto">
            <a:xfrm>
              <a:off x="4572000" y="3051765"/>
              <a:ext cx="4343400" cy="550056"/>
            </a:xfrm>
            <a:prstGeom prst="rect">
              <a:avLst/>
            </a:prstGeom>
            <a:noFill/>
            <a:ln w="9525">
              <a:noFill/>
              <a:miter lim="800000"/>
              <a:headEnd/>
              <a:tailEnd/>
            </a:ln>
          </p:spPr>
        </p:pic>
        <p:sp>
          <p:nvSpPr>
            <p:cNvPr id="13" name="TextBox 12"/>
            <p:cNvSpPr txBox="1"/>
            <p:nvPr/>
          </p:nvSpPr>
          <p:spPr>
            <a:xfrm>
              <a:off x="4629607" y="2334467"/>
              <a:ext cx="1036926" cy="707886"/>
            </a:xfrm>
            <a:prstGeom prst="rect">
              <a:avLst/>
            </a:prstGeom>
            <a:noFill/>
          </p:spPr>
          <p:txBody>
            <a:bodyPr wrap="square" rtlCol="0">
              <a:spAutoFit/>
            </a:bodyPr>
            <a:lstStyle/>
            <a:p>
              <a:r>
                <a:rPr lang="en-US" sz="2000" i="0" dirty="0" err="1" smtClean="0"/>
                <a:t>Anom</a:t>
              </a:r>
              <a:r>
                <a:rPr lang="en-US" sz="2000" i="0" dirty="0" smtClean="0"/>
                <a:t>. R   [-]</a:t>
              </a:r>
              <a:endParaRPr lang="en-US" sz="2000" i="0" dirty="0"/>
            </a:p>
          </p:txBody>
        </p:sp>
      </p:grpSp>
      <p:sp>
        <p:nvSpPr>
          <p:cNvPr id="17" name="TextBox 16"/>
          <p:cNvSpPr txBox="1"/>
          <p:nvPr/>
        </p:nvSpPr>
        <p:spPr>
          <a:xfrm>
            <a:off x="136261" y="532154"/>
            <a:ext cx="4205311" cy="2839239"/>
          </a:xfrm>
          <a:prstGeom prst="rect">
            <a:avLst/>
          </a:prstGeom>
          <a:solidFill>
            <a:srgbClr val="FFFF99"/>
          </a:solidFill>
        </p:spPr>
        <p:txBody>
          <a:bodyPr wrap="square" rtlCol="0">
            <a:spAutoFit/>
          </a:bodyPr>
          <a:lstStyle/>
          <a:p>
            <a:r>
              <a:rPr lang="en-US" sz="2400" dirty="0" smtClean="0"/>
              <a:t>Artificial Neural Network for  GEOS-5 global snow model</a:t>
            </a:r>
          </a:p>
          <a:p>
            <a:r>
              <a:rPr lang="en-US" b="1" dirty="0" smtClean="0"/>
              <a:t>Input: </a:t>
            </a:r>
            <a:r>
              <a:rPr lang="en-US" dirty="0" smtClean="0"/>
              <a:t>Snow water equivalent, density, liquid water content, snow/air/soil temperature)</a:t>
            </a:r>
          </a:p>
          <a:p>
            <a:r>
              <a:rPr lang="en-US" b="1" dirty="0" smtClean="0"/>
              <a:t>Output:</a:t>
            </a:r>
            <a:r>
              <a:rPr lang="en-US" dirty="0" smtClean="0"/>
              <a:t>  Tb (H-/V-</a:t>
            </a:r>
            <a:r>
              <a:rPr lang="en-US" dirty="0" err="1" smtClean="0"/>
              <a:t>pol</a:t>
            </a:r>
            <a:r>
              <a:rPr lang="en-US" dirty="0" smtClean="0"/>
              <a:t>, 10/18/36 GHz)</a:t>
            </a:r>
          </a:p>
          <a:p>
            <a:endParaRPr lang="en-US" sz="1000" dirty="0" smtClean="0"/>
          </a:p>
          <a:p>
            <a:r>
              <a:rPr lang="en-US" sz="2400" dirty="0" smtClean="0"/>
              <a:t>Robust forward modeling of  AMSR-E Tb using GEOS-5.</a:t>
            </a:r>
            <a:endParaRPr lang="en-US" sz="2400" dirty="0"/>
          </a:p>
        </p:txBody>
      </p:sp>
      <p:sp>
        <p:nvSpPr>
          <p:cNvPr id="20" name="Text Box 8"/>
          <p:cNvSpPr txBox="1">
            <a:spLocks noChangeArrowheads="1"/>
          </p:cNvSpPr>
          <p:nvPr/>
        </p:nvSpPr>
        <p:spPr bwMode="auto">
          <a:xfrm>
            <a:off x="136260" y="3313786"/>
            <a:ext cx="4205311" cy="230832"/>
          </a:xfrm>
          <a:prstGeom prst="rect">
            <a:avLst/>
          </a:prstGeom>
          <a:solidFill>
            <a:srgbClr val="DDDDDD"/>
          </a:solidFill>
          <a:ln w="9525">
            <a:noFill/>
            <a:miter lim="800000"/>
            <a:headEnd/>
            <a:tailEnd/>
          </a:ln>
        </p:spPr>
        <p:txBody>
          <a:bodyPr wrap="square" lIns="45720" rIns="45720">
            <a:spAutoFit/>
          </a:bodyPr>
          <a:lstStyle/>
          <a:p>
            <a:pPr algn="ctr">
              <a:tabLst>
                <a:tab pos="1376363" algn="l"/>
                <a:tab pos="5948363" algn="l"/>
              </a:tabLst>
            </a:pPr>
            <a:r>
              <a:rPr lang="en-US" sz="900" b="1" i="0" dirty="0" smtClean="0"/>
              <a:t>Forman et al. (2012), IEEE/TGARS, submitted.</a:t>
            </a:r>
            <a:endParaRPr lang="en-US" sz="900" b="1" i="0" dirty="0"/>
          </a:p>
        </p:txBody>
      </p:sp>
      <p:sp>
        <p:nvSpPr>
          <p:cNvPr id="21" name="Text Box 23"/>
          <p:cNvSpPr txBox="1">
            <a:spLocks noChangeArrowheads="1"/>
          </p:cNvSpPr>
          <p:nvPr/>
        </p:nvSpPr>
        <p:spPr bwMode="auto">
          <a:xfrm>
            <a:off x="481902" y="-27420"/>
            <a:ext cx="8662097" cy="461665"/>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400" b="1" dirty="0" smtClean="0">
                <a:solidFill>
                  <a:srgbClr val="333399"/>
                </a:solidFill>
                <a:effectLst>
                  <a:outerShdw blurRad="38100" dist="38100" dir="2700000" algn="tl">
                    <a:srgbClr val="C0C0C0"/>
                  </a:outerShdw>
                </a:effectLst>
              </a:rPr>
              <a:t>GEOS-5 vs. AMSR-E brightness temp. (18 GHz, V-</a:t>
            </a:r>
            <a:r>
              <a:rPr lang="en-US" sz="2400" b="1" dirty="0" err="1" smtClean="0">
                <a:solidFill>
                  <a:srgbClr val="333399"/>
                </a:solidFill>
                <a:effectLst>
                  <a:outerShdw blurRad="38100" dist="38100" dir="2700000" algn="tl">
                    <a:srgbClr val="C0C0C0"/>
                  </a:outerShdw>
                </a:effectLst>
              </a:rPr>
              <a:t>pol</a:t>
            </a:r>
            <a:r>
              <a:rPr lang="en-US" sz="2400" b="1" dirty="0" smtClean="0">
                <a:solidFill>
                  <a:srgbClr val="333399"/>
                </a:solidFill>
                <a:effectLst>
                  <a:outerShdw blurRad="38100" dist="38100" dir="2700000" algn="tl">
                    <a:srgbClr val="C0C0C0"/>
                  </a:outerShdw>
                </a:effectLst>
              </a:rPr>
              <a:t>)</a:t>
            </a:r>
            <a:endParaRPr lang="en-US" sz="2400" b="1" dirty="0">
              <a:solidFill>
                <a:srgbClr val="333399"/>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flipH="1">
            <a:off x="5410200" y="3960813"/>
            <a:ext cx="1135063" cy="0"/>
          </a:xfrm>
          <a:prstGeom prst="line">
            <a:avLst/>
          </a:prstGeom>
          <a:noFill/>
          <a:ln w="76200">
            <a:solidFill>
              <a:schemeClr val="tx1"/>
            </a:solidFill>
            <a:round/>
            <a:headEnd/>
            <a:tailEnd type="triangle" w="med" len="med"/>
          </a:ln>
        </p:spPr>
        <p:txBody>
          <a:bodyPr/>
          <a:lstStyle/>
          <a:p>
            <a:endParaRPr lang="en-US"/>
          </a:p>
        </p:txBody>
      </p:sp>
      <p:pic>
        <p:nvPicPr>
          <p:cNvPr id="7171" name="Picture 3"/>
          <p:cNvPicPr>
            <a:picLocks noChangeAspect="1" noChangeArrowheads="1"/>
          </p:cNvPicPr>
          <p:nvPr/>
        </p:nvPicPr>
        <p:blipFill>
          <a:blip r:embed="rId3" cstate="print"/>
          <a:srcRect l="2122" r="1863"/>
          <a:stretch>
            <a:fillRect/>
          </a:stretch>
        </p:blipFill>
        <p:spPr bwMode="auto">
          <a:xfrm>
            <a:off x="6223000" y="3175000"/>
            <a:ext cx="2944813" cy="1533525"/>
          </a:xfrm>
          <a:prstGeom prst="rect">
            <a:avLst/>
          </a:prstGeom>
          <a:noFill/>
          <a:ln w="9525">
            <a:noFill/>
            <a:miter lim="800000"/>
            <a:headEnd/>
            <a:tailEnd/>
          </a:ln>
        </p:spPr>
      </p:pic>
      <p:sp>
        <p:nvSpPr>
          <p:cNvPr id="7172" name="Line 4"/>
          <p:cNvSpPr>
            <a:spLocks noChangeShapeType="1"/>
          </p:cNvSpPr>
          <p:nvPr/>
        </p:nvSpPr>
        <p:spPr bwMode="auto">
          <a:xfrm flipH="1">
            <a:off x="5410200" y="1303338"/>
            <a:ext cx="1817688" cy="1954212"/>
          </a:xfrm>
          <a:prstGeom prst="line">
            <a:avLst/>
          </a:prstGeom>
          <a:noFill/>
          <a:ln w="76200">
            <a:solidFill>
              <a:schemeClr val="tx1"/>
            </a:solidFill>
            <a:round/>
            <a:headEnd/>
            <a:tailEnd type="triangle" w="med" len="med"/>
          </a:ln>
        </p:spPr>
        <p:txBody>
          <a:bodyPr/>
          <a:lstStyle/>
          <a:p>
            <a:endParaRPr lang="en-US"/>
          </a:p>
        </p:txBody>
      </p:sp>
      <p:sp>
        <p:nvSpPr>
          <p:cNvPr id="7173" name="Line 5"/>
          <p:cNvSpPr>
            <a:spLocks noChangeShapeType="1"/>
          </p:cNvSpPr>
          <p:nvPr/>
        </p:nvSpPr>
        <p:spPr bwMode="auto">
          <a:xfrm>
            <a:off x="3736975" y="2366963"/>
            <a:ext cx="76200" cy="528637"/>
          </a:xfrm>
          <a:prstGeom prst="line">
            <a:avLst/>
          </a:prstGeom>
          <a:noFill/>
          <a:ln w="76200">
            <a:solidFill>
              <a:schemeClr val="tx1"/>
            </a:solidFill>
            <a:round/>
            <a:headEnd/>
            <a:tailEnd type="triangle" w="med" len="med"/>
          </a:ln>
        </p:spPr>
        <p:txBody>
          <a:bodyPr/>
          <a:lstStyle/>
          <a:p>
            <a:endParaRPr lang="en-US"/>
          </a:p>
        </p:txBody>
      </p:sp>
      <p:sp>
        <p:nvSpPr>
          <p:cNvPr id="7174" name="Line 6"/>
          <p:cNvSpPr>
            <a:spLocks noChangeShapeType="1"/>
          </p:cNvSpPr>
          <p:nvPr/>
        </p:nvSpPr>
        <p:spPr bwMode="auto">
          <a:xfrm flipV="1">
            <a:off x="1992313" y="4622800"/>
            <a:ext cx="889000" cy="627063"/>
          </a:xfrm>
          <a:prstGeom prst="line">
            <a:avLst/>
          </a:prstGeom>
          <a:noFill/>
          <a:ln w="76200">
            <a:solidFill>
              <a:schemeClr val="tx1"/>
            </a:solidFill>
            <a:round/>
            <a:headEnd/>
            <a:tailEnd type="triangle" w="med" len="med"/>
          </a:ln>
        </p:spPr>
        <p:txBody>
          <a:bodyPr/>
          <a:lstStyle/>
          <a:p>
            <a:endParaRPr lang="en-US"/>
          </a:p>
        </p:txBody>
      </p:sp>
      <p:sp>
        <p:nvSpPr>
          <p:cNvPr id="7175" name="Line 7"/>
          <p:cNvSpPr>
            <a:spLocks noChangeShapeType="1"/>
          </p:cNvSpPr>
          <p:nvPr/>
        </p:nvSpPr>
        <p:spPr bwMode="auto">
          <a:xfrm flipH="1" flipV="1">
            <a:off x="5448300" y="4641850"/>
            <a:ext cx="1552575" cy="608013"/>
          </a:xfrm>
          <a:prstGeom prst="line">
            <a:avLst/>
          </a:prstGeom>
          <a:noFill/>
          <a:ln w="76200">
            <a:solidFill>
              <a:schemeClr val="tx1"/>
            </a:solidFill>
            <a:round/>
            <a:headEnd/>
            <a:tailEnd type="triangle" w="med" len="med"/>
          </a:ln>
        </p:spPr>
        <p:txBody>
          <a:bodyPr/>
          <a:lstStyle/>
          <a:p>
            <a:endParaRPr lang="en-US"/>
          </a:p>
        </p:txBody>
      </p:sp>
      <p:sp>
        <p:nvSpPr>
          <p:cNvPr id="7176" name="Line 8"/>
          <p:cNvSpPr>
            <a:spLocks noChangeShapeType="1"/>
          </p:cNvSpPr>
          <p:nvPr/>
        </p:nvSpPr>
        <p:spPr bwMode="auto">
          <a:xfrm flipH="1">
            <a:off x="5410200" y="2895600"/>
            <a:ext cx="1817688" cy="687388"/>
          </a:xfrm>
          <a:prstGeom prst="line">
            <a:avLst/>
          </a:prstGeom>
          <a:noFill/>
          <a:ln w="76200">
            <a:solidFill>
              <a:schemeClr val="tx1"/>
            </a:solidFill>
            <a:round/>
            <a:headEnd/>
            <a:tailEnd type="triangle" w="med" len="med"/>
          </a:ln>
        </p:spPr>
        <p:txBody>
          <a:bodyPr/>
          <a:lstStyle/>
          <a:p>
            <a:endParaRPr lang="en-US"/>
          </a:p>
        </p:txBody>
      </p:sp>
      <p:sp>
        <p:nvSpPr>
          <p:cNvPr id="7177" name="Line 9"/>
          <p:cNvSpPr>
            <a:spLocks noChangeShapeType="1"/>
          </p:cNvSpPr>
          <p:nvPr/>
        </p:nvSpPr>
        <p:spPr bwMode="auto">
          <a:xfrm flipH="1">
            <a:off x="5178425" y="2366963"/>
            <a:ext cx="228600" cy="530225"/>
          </a:xfrm>
          <a:prstGeom prst="line">
            <a:avLst/>
          </a:prstGeom>
          <a:noFill/>
          <a:ln w="76200">
            <a:solidFill>
              <a:schemeClr val="tx1"/>
            </a:solidFill>
            <a:round/>
            <a:headEnd/>
            <a:tailEnd type="triangle" w="med" len="med"/>
          </a:ln>
        </p:spPr>
        <p:txBody>
          <a:bodyPr/>
          <a:lstStyle/>
          <a:p>
            <a:endParaRPr lang="en-US"/>
          </a:p>
        </p:txBody>
      </p:sp>
      <p:sp>
        <p:nvSpPr>
          <p:cNvPr id="7178" name="Line 10"/>
          <p:cNvSpPr>
            <a:spLocks noChangeShapeType="1"/>
          </p:cNvSpPr>
          <p:nvPr/>
        </p:nvSpPr>
        <p:spPr bwMode="auto">
          <a:xfrm flipV="1">
            <a:off x="2011363" y="4227513"/>
            <a:ext cx="869950" cy="0"/>
          </a:xfrm>
          <a:prstGeom prst="line">
            <a:avLst/>
          </a:prstGeom>
          <a:noFill/>
          <a:ln w="76200">
            <a:solidFill>
              <a:schemeClr val="tx1"/>
            </a:solidFill>
            <a:round/>
            <a:headEnd/>
            <a:tailEnd type="triangle" w="med" len="med"/>
          </a:ln>
        </p:spPr>
        <p:txBody>
          <a:bodyPr/>
          <a:lstStyle/>
          <a:p>
            <a:endParaRPr lang="en-US"/>
          </a:p>
        </p:txBody>
      </p:sp>
      <p:pic>
        <p:nvPicPr>
          <p:cNvPr id="7179" name="Picture 11"/>
          <p:cNvPicPr preferRelativeResize="0">
            <a:picLocks noChangeAspect="1" noChangeArrowheads="1"/>
          </p:cNvPicPr>
          <p:nvPr/>
        </p:nvPicPr>
        <p:blipFill>
          <a:blip r:embed="rId4" cstate="print"/>
          <a:srcRect l="6796" t="19814" r="6657" b="26511"/>
          <a:stretch>
            <a:fillRect/>
          </a:stretch>
        </p:blipFill>
        <p:spPr bwMode="auto">
          <a:xfrm>
            <a:off x="1588" y="620713"/>
            <a:ext cx="2363787" cy="1552575"/>
          </a:xfrm>
          <a:prstGeom prst="rect">
            <a:avLst/>
          </a:prstGeom>
          <a:noFill/>
          <a:ln w="9525">
            <a:solidFill>
              <a:schemeClr val="tx1"/>
            </a:solidFill>
            <a:miter lim="800000"/>
            <a:headEnd/>
            <a:tailEnd/>
          </a:ln>
        </p:spPr>
      </p:pic>
      <p:pic>
        <p:nvPicPr>
          <p:cNvPr id="7180" name="Picture 12" descr="tmpfig_mean-unscaled-AMSRE"/>
          <p:cNvPicPr>
            <a:picLocks noChangeAspect="1" noChangeArrowheads="1"/>
          </p:cNvPicPr>
          <p:nvPr/>
        </p:nvPicPr>
        <p:blipFill>
          <a:blip r:embed="rId5" cstate="print"/>
          <a:srcRect l="22560" t="10667" r="12640" b="44907"/>
          <a:stretch>
            <a:fillRect/>
          </a:stretch>
        </p:blipFill>
        <p:spPr bwMode="auto">
          <a:xfrm>
            <a:off x="2425700" y="444500"/>
            <a:ext cx="2420938" cy="1276350"/>
          </a:xfrm>
          <a:prstGeom prst="rect">
            <a:avLst/>
          </a:prstGeom>
          <a:noFill/>
          <a:ln w="9525">
            <a:solidFill>
              <a:schemeClr val="tx1"/>
            </a:solidFill>
            <a:miter lim="800000"/>
            <a:headEnd/>
            <a:tailEnd/>
          </a:ln>
        </p:spPr>
      </p:pic>
      <p:sp>
        <p:nvSpPr>
          <p:cNvPr id="7181" name="Line 13"/>
          <p:cNvSpPr>
            <a:spLocks noChangeShapeType="1"/>
          </p:cNvSpPr>
          <p:nvPr/>
        </p:nvSpPr>
        <p:spPr bwMode="auto">
          <a:xfrm>
            <a:off x="1763713" y="2444750"/>
            <a:ext cx="1117600" cy="984250"/>
          </a:xfrm>
          <a:prstGeom prst="line">
            <a:avLst/>
          </a:prstGeom>
          <a:noFill/>
          <a:ln w="76200">
            <a:solidFill>
              <a:schemeClr val="tx1"/>
            </a:solidFill>
            <a:round/>
            <a:headEnd/>
            <a:tailEnd type="triangle" w="med" len="med"/>
          </a:ln>
        </p:spPr>
        <p:txBody>
          <a:bodyPr/>
          <a:lstStyle/>
          <a:p>
            <a:endParaRPr lang="en-US"/>
          </a:p>
        </p:txBody>
      </p:sp>
      <p:sp>
        <p:nvSpPr>
          <p:cNvPr id="1018894" name="Text Box 14"/>
          <p:cNvSpPr txBox="1">
            <a:spLocks noChangeArrowheads="1"/>
          </p:cNvSpPr>
          <p:nvPr/>
        </p:nvSpPr>
        <p:spPr bwMode="auto">
          <a:xfrm>
            <a:off x="0" y="-30163"/>
            <a:ext cx="6870700" cy="457201"/>
          </a:xfrm>
          <a:prstGeom prst="rect">
            <a:avLst/>
          </a:prstGeom>
          <a:noFill/>
          <a:ln w="9525">
            <a:noFill/>
            <a:miter lim="800000"/>
            <a:headEnd/>
            <a:tailEnd/>
          </a:ln>
          <a:effectLst/>
        </p:spPr>
        <p:txBody>
          <a:bodyPr>
            <a:spAutoFit/>
          </a:bodyPr>
          <a:lstStyle/>
          <a:p>
            <a:pPr algn="ctr" eaLnBrk="0" hangingPunct="0">
              <a:defRPr/>
            </a:pPr>
            <a:r>
              <a:rPr lang="en-US" sz="2400" b="1">
                <a:solidFill>
                  <a:schemeClr val="accent2"/>
                </a:solidFill>
                <a:effectLst>
                  <a:outerShdw blurRad="38100" dist="38100" dir="2700000" algn="tl">
                    <a:srgbClr val="C0C0C0"/>
                  </a:outerShdw>
                </a:effectLst>
                <a:cs typeface="Arial" charset="0"/>
              </a:rPr>
              <a:t>Satellite observations</a:t>
            </a:r>
            <a:endParaRPr lang="en-US" sz="2400" b="1">
              <a:solidFill>
                <a:schemeClr val="accent2"/>
              </a:solidFill>
              <a:cs typeface="Arial" charset="0"/>
            </a:endParaRPr>
          </a:p>
        </p:txBody>
      </p:sp>
      <p:sp>
        <p:nvSpPr>
          <p:cNvPr id="7183" name="Text Box 15"/>
          <p:cNvSpPr txBox="1">
            <a:spLocks noChangeArrowheads="1"/>
          </p:cNvSpPr>
          <p:nvPr/>
        </p:nvSpPr>
        <p:spPr bwMode="auto">
          <a:xfrm>
            <a:off x="2419350" y="1703388"/>
            <a:ext cx="2427288" cy="738664"/>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dirty="0">
                <a:cs typeface="Arial" charset="0"/>
              </a:rPr>
              <a:t>Surface soil moisture </a:t>
            </a:r>
          </a:p>
          <a:p>
            <a:pPr algn="ctr"/>
            <a:r>
              <a:rPr lang="en-US" sz="1400" i="0" dirty="0">
                <a:cs typeface="Arial" charset="0"/>
              </a:rPr>
              <a:t>(SMMR, TRMM, AMSR-E, </a:t>
            </a:r>
            <a:r>
              <a:rPr lang="en-US" sz="1400" i="0" dirty="0" smtClean="0">
                <a:cs typeface="Arial" charset="0"/>
              </a:rPr>
              <a:t>ASCAT, SMOS,</a:t>
            </a:r>
            <a:r>
              <a:rPr lang="en-US" sz="1400" dirty="0" smtClean="0">
                <a:cs typeface="Arial" charset="0"/>
              </a:rPr>
              <a:t> </a:t>
            </a:r>
            <a:r>
              <a:rPr lang="en-US" sz="1400" dirty="0">
                <a:cs typeface="Arial" charset="0"/>
              </a:rPr>
              <a:t>SMAP</a:t>
            </a:r>
            <a:r>
              <a:rPr lang="en-US" sz="1400" i="0" dirty="0">
                <a:cs typeface="Arial" charset="0"/>
              </a:rPr>
              <a:t>)</a:t>
            </a:r>
          </a:p>
        </p:txBody>
      </p:sp>
      <p:pic>
        <p:nvPicPr>
          <p:cNvPr id="7184" name="Picture 16" descr="clpx-swe-030221"/>
          <p:cNvPicPr preferRelativeResize="0">
            <a:picLocks noChangeAspect="1" noChangeArrowheads="1"/>
          </p:cNvPicPr>
          <p:nvPr/>
        </p:nvPicPr>
        <p:blipFill>
          <a:blip r:embed="rId6" cstate="print"/>
          <a:srcRect t="27094"/>
          <a:stretch>
            <a:fillRect/>
          </a:stretch>
        </p:blipFill>
        <p:spPr bwMode="auto">
          <a:xfrm>
            <a:off x="4951413" y="393700"/>
            <a:ext cx="1706562" cy="1230313"/>
          </a:xfrm>
          <a:prstGeom prst="rect">
            <a:avLst/>
          </a:prstGeom>
          <a:noFill/>
          <a:ln w="9525">
            <a:solidFill>
              <a:schemeClr val="tx1"/>
            </a:solidFill>
            <a:miter lim="800000"/>
            <a:headEnd/>
            <a:tailEnd/>
          </a:ln>
        </p:spPr>
      </p:pic>
      <p:sp>
        <p:nvSpPr>
          <p:cNvPr id="7185" name="Rectangle 17"/>
          <p:cNvSpPr>
            <a:spLocks noChangeArrowheads="1"/>
          </p:cNvSpPr>
          <p:nvPr/>
        </p:nvSpPr>
        <p:spPr bwMode="auto">
          <a:xfrm>
            <a:off x="4951413" y="1466850"/>
            <a:ext cx="1706562" cy="95250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Snow water equivalent</a:t>
            </a:r>
          </a:p>
          <a:p>
            <a:pPr algn="ctr"/>
            <a:r>
              <a:rPr lang="en-US" sz="1400" i="0">
                <a:cs typeface="Arial" charset="0"/>
              </a:rPr>
              <a:t>(AMSR-E, SSM/I, </a:t>
            </a:r>
            <a:r>
              <a:rPr lang="en-US" sz="1400">
                <a:cs typeface="Arial" charset="0"/>
              </a:rPr>
              <a:t>SCLP</a:t>
            </a:r>
            <a:r>
              <a:rPr lang="en-US" sz="1400" i="0">
                <a:cs typeface="Arial" charset="0"/>
              </a:rPr>
              <a:t>)</a:t>
            </a:r>
          </a:p>
        </p:txBody>
      </p:sp>
      <p:sp>
        <p:nvSpPr>
          <p:cNvPr id="7186" name="Text Box 20"/>
          <p:cNvSpPr txBox="1">
            <a:spLocks noChangeArrowheads="1"/>
          </p:cNvSpPr>
          <p:nvPr/>
        </p:nvSpPr>
        <p:spPr bwMode="auto">
          <a:xfrm>
            <a:off x="0" y="2119313"/>
            <a:ext cx="2373313" cy="52705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Land surface temperature (MODIS, AVHRR,GOES,… )</a:t>
            </a:r>
          </a:p>
        </p:txBody>
      </p:sp>
      <p:pic>
        <p:nvPicPr>
          <p:cNvPr id="7187" name="Picture 21"/>
          <p:cNvPicPr preferRelativeResize="0">
            <a:picLocks noChangeAspect="1" noChangeArrowheads="1"/>
          </p:cNvPicPr>
          <p:nvPr/>
        </p:nvPicPr>
        <p:blipFill>
          <a:blip r:embed="rId7" cstate="print"/>
          <a:srcRect l="2246" t="4747" r="29242" b="14540"/>
          <a:stretch>
            <a:fillRect/>
          </a:stretch>
        </p:blipFill>
        <p:spPr bwMode="auto">
          <a:xfrm>
            <a:off x="6784975" y="3175"/>
            <a:ext cx="2359025" cy="1073150"/>
          </a:xfrm>
          <a:prstGeom prst="rect">
            <a:avLst/>
          </a:prstGeom>
          <a:noFill/>
          <a:ln w="9525">
            <a:solidFill>
              <a:schemeClr val="tx1"/>
            </a:solidFill>
            <a:miter lim="800000"/>
            <a:headEnd/>
            <a:tailEnd/>
          </a:ln>
        </p:spPr>
      </p:pic>
      <p:pic>
        <p:nvPicPr>
          <p:cNvPr id="7188" name="Picture 22"/>
          <p:cNvPicPr preferRelativeResize="0">
            <a:picLocks noChangeAspect="1" noChangeArrowheads="1"/>
          </p:cNvPicPr>
          <p:nvPr/>
        </p:nvPicPr>
        <p:blipFill>
          <a:blip r:embed="rId8" cstate="print"/>
          <a:srcRect t="32137" b="12543"/>
          <a:stretch>
            <a:fillRect/>
          </a:stretch>
        </p:blipFill>
        <p:spPr bwMode="auto">
          <a:xfrm>
            <a:off x="7148513" y="1495425"/>
            <a:ext cx="1992312" cy="1211263"/>
          </a:xfrm>
          <a:prstGeom prst="rect">
            <a:avLst/>
          </a:prstGeom>
          <a:noFill/>
          <a:ln w="9525">
            <a:solidFill>
              <a:schemeClr val="tx1"/>
            </a:solidFill>
            <a:miter lim="800000"/>
            <a:headEnd/>
            <a:tailEnd/>
          </a:ln>
        </p:spPr>
      </p:pic>
      <p:sp>
        <p:nvSpPr>
          <p:cNvPr id="7189" name="Rectangle 23"/>
          <p:cNvSpPr>
            <a:spLocks noChangeArrowheads="1"/>
          </p:cNvSpPr>
          <p:nvPr/>
        </p:nvSpPr>
        <p:spPr bwMode="auto">
          <a:xfrm>
            <a:off x="7145338" y="2635250"/>
            <a:ext cx="1995487"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Water surface elevation (</a:t>
            </a:r>
            <a:r>
              <a:rPr lang="en-US" sz="1400">
                <a:cs typeface="Arial" charset="0"/>
              </a:rPr>
              <a:t>SWOT</a:t>
            </a:r>
            <a:r>
              <a:rPr lang="en-US" sz="1400" i="0">
                <a:cs typeface="Arial" charset="0"/>
              </a:rPr>
              <a:t>)</a:t>
            </a:r>
          </a:p>
        </p:txBody>
      </p:sp>
      <p:sp>
        <p:nvSpPr>
          <p:cNvPr id="7190" name="Rectangle 24"/>
          <p:cNvSpPr>
            <a:spLocks noChangeArrowheads="1"/>
          </p:cNvSpPr>
          <p:nvPr/>
        </p:nvSpPr>
        <p:spPr bwMode="auto">
          <a:xfrm>
            <a:off x="6783388" y="928688"/>
            <a:ext cx="2360612"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dirty="0">
                <a:cs typeface="Arial" charset="0"/>
              </a:rPr>
              <a:t>Snow cover fraction </a:t>
            </a:r>
          </a:p>
          <a:p>
            <a:pPr algn="ctr"/>
            <a:r>
              <a:rPr lang="en-US" sz="1400" i="0" dirty="0">
                <a:cs typeface="Arial" charset="0"/>
              </a:rPr>
              <a:t>(MODIS, </a:t>
            </a:r>
            <a:r>
              <a:rPr lang="en-US" sz="1400" i="0" dirty="0" smtClean="0">
                <a:cs typeface="Arial" charset="0"/>
              </a:rPr>
              <a:t>VIIRS)</a:t>
            </a:r>
            <a:endParaRPr lang="en-US" sz="1400" i="0" dirty="0">
              <a:cs typeface="Arial" charset="0"/>
            </a:endParaRPr>
          </a:p>
        </p:txBody>
      </p:sp>
      <p:sp>
        <p:nvSpPr>
          <p:cNvPr id="7191" name="Text Box 25"/>
          <p:cNvSpPr txBox="1">
            <a:spLocks noChangeArrowheads="1"/>
          </p:cNvSpPr>
          <p:nvPr/>
        </p:nvSpPr>
        <p:spPr bwMode="auto">
          <a:xfrm>
            <a:off x="6223000" y="4405313"/>
            <a:ext cx="2921000" cy="314325"/>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Terrestrial water storage (GRACE)</a:t>
            </a:r>
          </a:p>
        </p:txBody>
      </p:sp>
      <p:pic>
        <p:nvPicPr>
          <p:cNvPr id="7192" name="Picture 26" descr="enkf"/>
          <p:cNvPicPr>
            <a:picLocks noChangeAspect="1" noChangeArrowheads="1"/>
          </p:cNvPicPr>
          <p:nvPr/>
        </p:nvPicPr>
        <p:blipFill>
          <a:blip r:embed="rId9" cstate="print"/>
          <a:srcRect l="1334" t="6018" r="6326" b="2335"/>
          <a:stretch>
            <a:fillRect/>
          </a:stretch>
        </p:blipFill>
        <p:spPr bwMode="auto">
          <a:xfrm>
            <a:off x="2954338" y="2914650"/>
            <a:ext cx="2452687" cy="1579563"/>
          </a:xfrm>
          <a:prstGeom prst="rect">
            <a:avLst/>
          </a:prstGeom>
          <a:noFill/>
          <a:ln w="9525">
            <a:noFill/>
            <a:miter lim="800000"/>
            <a:headEnd/>
            <a:tailEnd/>
          </a:ln>
        </p:spPr>
      </p:pic>
      <p:sp>
        <p:nvSpPr>
          <p:cNvPr id="7193" name="Rectangle 27"/>
          <p:cNvSpPr>
            <a:spLocks noChangeArrowheads="1"/>
          </p:cNvSpPr>
          <p:nvPr/>
        </p:nvSpPr>
        <p:spPr bwMode="auto">
          <a:xfrm>
            <a:off x="2968625" y="4545013"/>
            <a:ext cx="2438400" cy="314325"/>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Land data assimilation system</a:t>
            </a:r>
          </a:p>
        </p:txBody>
      </p:sp>
      <p:pic>
        <p:nvPicPr>
          <p:cNvPr id="7194" name="Picture 28"/>
          <p:cNvPicPr preferRelativeResize="0">
            <a:picLocks noChangeAspect="1" noChangeArrowheads="1"/>
          </p:cNvPicPr>
          <p:nvPr/>
        </p:nvPicPr>
        <p:blipFill>
          <a:blip r:embed="rId10" cstate="print"/>
          <a:srcRect l="12770" t="23299" r="12770" b="28488"/>
          <a:stretch>
            <a:fillRect/>
          </a:stretch>
        </p:blipFill>
        <p:spPr bwMode="auto">
          <a:xfrm>
            <a:off x="0" y="2900363"/>
            <a:ext cx="1992313" cy="1327150"/>
          </a:xfrm>
          <a:prstGeom prst="rect">
            <a:avLst/>
          </a:prstGeom>
          <a:noFill/>
          <a:ln w="9525">
            <a:solidFill>
              <a:schemeClr val="tx1"/>
            </a:solidFill>
            <a:miter lim="800000"/>
            <a:headEnd/>
            <a:tailEnd/>
          </a:ln>
        </p:spPr>
      </p:pic>
      <p:sp>
        <p:nvSpPr>
          <p:cNvPr id="7195" name="Rectangle 29"/>
          <p:cNvSpPr>
            <a:spLocks noChangeArrowheads="1"/>
          </p:cNvSpPr>
          <p:nvPr/>
        </p:nvSpPr>
        <p:spPr bwMode="auto">
          <a:xfrm>
            <a:off x="0" y="4095750"/>
            <a:ext cx="2011363" cy="527050"/>
          </a:xfrm>
          <a:prstGeom prst="rect">
            <a:avLst/>
          </a:prstGeom>
          <a:solidFill>
            <a:schemeClr val="accent1"/>
          </a:solidFill>
          <a:ln w="9525">
            <a:solidFill>
              <a:schemeClr val="tx1"/>
            </a:solidFill>
            <a:miter lim="800000"/>
            <a:headEnd/>
            <a:tailEnd/>
          </a:ln>
        </p:spPr>
        <p:txBody>
          <a:bodyPr lIns="27432" rIns="27432" anchor="ctr">
            <a:spAutoFit/>
          </a:bodyPr>
          <a:lstStyle/>
          <a:p>
            <a:pPr algn="ctr"/>
            <a:r>
              <a:rPr lang="en-US" sz="1400" i="0">
                <a:cs typeface="Arial" charset="0"/>
              </a:rPr>
              <a:t>Precipitation </a:t>
            </a:r>
          </a:p>
          <a:p>
            <a:pPr algn="ctr"/>
            <a:r>
              <a:rPr lang="en-US" sz="1400" i="0">
                <a:cs typeface="Arial" charset="0"/>
              </a:rPr>
              <a:t>(TRMM, </a:t>
            </a:r>
            <a:r>
              <a:rPr lang="en-US" sz="1400">
                <a:cs typeface="Arial" charset="0"/>
              </a:rPr>
              <a:t>GPM</a:t>
            </a:r>
            <a:r>
              <a:rPr lang="en-US" sz="1400" i="0">
                <a:cs typeface="Arial" charset="0"/>
              </a:rPr>
              <a:t>)</a:t>
            </a:r>
          </a:p>
        </p:txBody>
      </p:sp>
      <p:grpSp>
        <p:nvGrpSpPr>
          <p:cNvPr id="2" name="Group 32"/>
          <p:cNvGrpSpPr>
            <a:grpSpLocks/>
          </p:cNvGrpSpPr>
          <p:nvPr/>
        </p:nvGrpSpPr>
        <p:grpSpPr bwMode="auto">
          <a:xfrm>
            <a:off x="6829425" y="4791075"/>
            <a:ext cx="2314575" cy="2066925"/>
            <a:chOff x="-12" y="-3"/>
            <a:chExt cx="1458" cy="1302"/>
          </a:xfrm>
        </p:grpSpPr>
        <p:grpSp>
          <p:nvGrpSpPr>
            <p:cNvPr id="3" name="Group 33"/>
            <p:cNvGrpSpPr>
              <a:grpSpLocks/>
            </p:cNvGrpSpPr>
            <p:nvPr/>
          </p:nvGrpSpPr>
          <p:grpSpPr bwMode="auto">
            <a:xfrm>
              <a:off x="-12" y="-3"/>
              <a:ext cx="1458" cy="1302"/>
              <a:chOff x="-12" y="-3"/>
              <a:chExt cx="1458" cy="1302"/>
            </a:xfrm>
          </p:grpSpPr>
          <p:pic>
            <p:nvPicPr>
              <p:cNvPr id="7208" name="Picture 34"/>
              <p:cNvPicPr preferRelativeResize="0">
                <a:picLocks noChangeAspect="1" noChangeArrowheads="1"/>
              </p:cNvPicPr>
              <p:nvPr/>
            </p:nvPicPr>
            <p:blipFill>
              <a:blip r:embed="rId11" cstate="print"/>
              <a:srcRect/>
              <a:stretch>
                <a:fillRect/>
              </a:stretch>
            </p:blipFill>
            <p:spPr bwMode="auto">
              <a:xfrm>
                <a:off x="450" y="-3"/>
                <a:ext cx="996" cy="729"/>
              </a:xfrm>
              <a:prstGeom prst="rect">
                <a:avLst/>
              </a:prstGeom>
              <a:noFill/>
              <a:ln w="9525">
                <a:noFill/>
                <a:miter lim="800000"/>
                <a:headEnd/>
                <a:tailEnd/>
              </a:ln>
            </p:spPr>
          </p:pic>
          <p:pic>
            <p:nvPicPr>
              <p:cNvPr id="7209" name="Picture 35"/>
              <p:cNvPicPr preferRelativeResize="0">
                <a:picLocks noChangeAspect="1" noChangeArrowheads="1"/>
              </p:cNvPicPr>
              <p:nvPr/>
            </p:nvPicPr>
            <p:blipFill>
              <a:blip r:embed="rId11" cstate="print"/>
              <a:srcRect r="5183"/>
              <a:stretch>
                <a:fillRect/>
              </a:stretch>
            </p:blipFill>
            <p:spPr bwMode="auto">
              <a:xfrm>
                <a:off x="-12" y="-3"/>
                <a:ext cx="944" cy="729"/>
              </a:xfrm>
              <a:prstGeom prst="rect">
                <a:avLst/>
              </a:prstGeom>
              <a:noFill/>
              <a:ln w="9525">
                <a:noFill/>
                <a:miter lim="800000"/>
                <a:headEnd/>
                <a:tailEnd/>
              </a:ln>
            </p:spPr>
          </p:pic>
          <p:sp>
            <p:nvSpPr>
              <p:cNvPr id="7210" name="Text Box 36"/>
              <p:cNvSpPr txBox="1">
                <a:spLocks noChangeArrowheads="1"/>
              </p:cNvSpPr>
              <p:nvPr/>
            </p:nvSpPr>
            <p:spPr bwMode="auto">
              <a:xfrm>
                <a:off x="-12" y="699"/>
                <a:ext cx="1458" cy="60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Vegetation/Carbon </a:t>
                </a:r>
              </a:p>
              <a:p>
                <a:pPr algn="ctr"/>
                <a:r>
                  <a:rPr lang="en-US" sz="1400" i="0">
                    <a:cs typeface="Arial" charset="0"/>
                  </a:rPr>
                  <a:t>(AVHRR, MODIS, </a:t>
                </a:r>
                <a:r>
                  <a:rPr lang="en-US" sz="1400">
                    <a:cs typeface="Arial" charset="0"/>
                  </a:rPr>
                  <a:t>DESDynI, ICESat-II, HyspIRI, LIST, ASCENDS</a:t>
                </a:r>
                <a:r>
                  <a:rPr lang="en-US" sz="1400" i="0">
                    <a:cs typeface="Arial" charset="0"/>
                  </a:rPr>
                  <a:t> )</a:t>
                </a:r>
              </a:p>
            </p:txBody>
          </p:sp>
        </p:grpSp>
        <p:sp>
          <p:nvSpPr>
            <p:cNvPr id="7207" name="Rectangle 37"/>
            <p:cNvSpPr>
              <a:spLocks noChangeArrowheads="1"/>
            </p:cNvSpPr>
            <p:nvPr/>
          </p:nvSpPr>
          <p:spPr bwMode="auto">
            <a:xfrm>
              <a:off x="-12" y="-3"/>
              <a:ext cx="1458" cy="702"/>
            </a:xfrm>
            <a:prstGeom prst="rect">
              <a:avLst/>
            </a:prstGeom>
            <a:noFill/>
            <a:ln w="9525">
              <a:solidFill>
                <a:schemeClr val="tx1"/>
              </a:solidFill>
              <a:miter lim="800000"/>
              <a:headEnd/>
              <a:tailEnd/>
            </a:ln>
          </p:spPr>
          <p:txBody>
            <a:bodyPr wrap="none" anchor="ctr"/>
            <a:lstStyle/>
            <a:p>
              <a:endParaRPr lang="en-US"/>
            </a:p>
          </p:txBody>
        </p:sp>
      </p:grpSp>
      <p:grpSp>
        <p:nvGrpSpPr>
          <p:cNvPr id="4" name="Group 59"/>
          <p:cNvGrpSpPr>
            <a:grpSpLocks/>
          </p:cNvGrpSpPr>
          <p:nvPr/>
        </p:nvGrpSpPr>
        <p:grpSpPr bwMode="auto">
          <a:xfrm>
            <a:off x="1952625" y="5213350"/>
            <a:ext cx="4808538" cy="1644650"/>
            <a:chOff x="1230" y="3284"/>
            <a:chExt cx="3029" cy="1036"/>
          </a:xfrm>
        </p:grpSpPr>
        <p:pic>
          <p:nvPicPr>
            <p:cNvPr id="7200" name="Picture 39"/>
            <p:cNvPicPr>
              <a:picLocks noChangeAspect="1" noChangeArrowheads="1"/>
            </p:cNvPicPr>
            <p:nvPr/>
          </p:nvPicPr>
          <p:blipFill>
            <a:blip r:embed="rId12" cstate="print">
              <a:lum bright="-10000" contrast="20000"/>
            </a:blip>
            <a:srcRect r="23520" b="16270"/>
            <a:stretch>
              <a:fillRect/>
            </a:stretch>
          </p:blipFill>
          <p:spPr bwMode="auto">
            <a:xfrm>
              <a:off x="1230" y="3339"/>
              <a:ext cx="3015" cy="963"/>
            </a:xfrm>
            <a:prstGeom prst="rect">
              <a:avLst/>
            </a:prstGeom>
            <a:noFill/>
            <a:ln w="12700">
              <a:noFill/>
              <a:miter lim="800000"/>
              <a:headEnd/>
              <a:tailEnd/>
            </a:ln>
          </p:spPr>
        </p:pic>
        <p:sp>
          <p:nvSpPr>
            <p:cNvPr id="7201" name="Text Box 43"/>
            <p:cNvSpPr txBox="1">
              <a:spLocks noChangeAspect="1" noChangeArrowheads="1"/>
            </p:cNvSpPr>
            <p:nvPr/>
          </p:nvSpPr>
          <p:spPr bwMode="auto">
            <a:xfrm>
              <a:off x="2040" y="3418"/>
              <a:ext cx="420" cy="230"/>
            </a:xfrm>
            <a:prstGeom prst="rect">
              <a:avLst/>
            </a:prstGeom>
            <a:noFill/>
            <a:ln w="9525">
              <a:noFill/>
              <a:miter lim="800000"/>
              <a:headEnd/>
              <a:tailEnd/>
            </a:ln>
          </p:spPr>
          <p:txBody>
            <a:bodyPr lIns="0" tIns="0" rIns="0" bIns="0">
              <a:spAutoFit/>
            </a:bodyPr>
            <a:lstStyle/>
            <a:p>
              <a:r>
                <a:rPr lang="en-US" sz="1200" b="1" i="0">
                  <a:solidFill>
                    <a:srgbClr val="000066"/>
                  </a:solidFill>
                </a:rPr>
                <a:t>soil moisture</a:t>
              </a:r>
            </a:p>
          </p:txBody>
        </p:sp>
        <p:sp>
          <p:nvSpPr>
            <p:cNvPr id="7202" name="Text Box 44"/>
            <p:cNvSpPr txBox="1">
              <a:spLocks noChangeAspect="1" noChangeArrowheads="1"/>
            </p:cNvSpPr>
            <p:nvPr/>
          </p:nvSpPr>
          <p:spPr bwMode="auto">
            <a:xfrm>
              <a:off x="2496" y="3472"/>
              <a:ext cx="347" cy="230"/>
            </a:xfrm>
            <a:prstGeom prst="rect">
              <a:avLst/>
            </a:prstGeom>
            <a:noFill/>
            <a:ln w="9525">
              <a:noFill/>
              <a:miter lim="800000"/>
              <a:headEnd/>
              <a:tailEnd/>
            </a:ln>
          </p:spPr>
          <p:txBody>
            <a:bodyPr lIns="0" tIns="0" rIns="0" bIns="0">
              <a:spAutoFit/>
            </a:bodyPr>
            <a:lstStyle/>
            <a:p>
              <a:r>
                <a:rPr lang="en-US" sz="1200" b="1" i="0">
                  <a:solidFill>
                    <a:srgbClr val="000066"/>
                  </a:solidFill>
                </a:rPr>
                <a:t>snow, </a:t>
              </a:r>
            </a:p>
            <a:p>
              <a:r>
                <a:rPr lang="en-US" sz="1200" b="1" i="0">
                  <a:solidFill>
                    <a:srgbClr val="000066"/>
                  </a:solidFill>
                </a:rPr>
                <a:t>precip.</a:t>
              </a:r>
            </a:p>
          </p:txBody>
        </p:sp>
        <p:sp>
          <p:nvSpPr>
            <p:cNvPr id="7203" name="Text Box 47"/>
            <p:cNvSpPr txBox="1">
              <a:spLocks noChangeAspect="1" noChangeArrowheads="1"/>
            </p:cNvSpPr>
            <p:nvPr/>
          </p:nvSpPr>
          <p:spPr bwMode="auto">
            <a:xfrm>
              <a:off x="3129" y="3294"/>
              <a:ext cx="1039" cy="115"/>
            </a:xfrm>
            <a:prstGeom prst="rect">
              <a:avLst/>
            </a:prstGeom>
            <a:noFill/>
            <a:ln w="9525">
              <a:noFill/>
              <a:miter lim="800000"/>
              <a:headEnd/>
              <a:tailEnd/>
            </a:ln>
          </p:spPr>
          <p:txBody>
            <a:bodyPr lIns="0" tIns="0" rIns="0" bIns="0">
              <a:spAutoFit/>
            </a:bodyPr>
            <a:lstStyle/>
            <a:p>
              <a:r>
                <a:rPr lang="en-US" sz="1200" b="1" i="0">
                  <a:solidFill>
                    <a:srgbClr val="000066"/>
                  </a:solidFill>
                </a:rPr>
                <a:t>veg., snow, radiation</a:t>
              </a:r>
            </a:p>
          </p:txBody>
        </p:sp>
        <p:sp>
          <p:nvSpPr>
            <p:cNvPr id="7204" name="Text Box 50"/>
            <p:cNvSpPr txBox="1">
              <a:spLocks noChangeAspect="1" noChangeArrowheads="1"/>
            </p:cNvSpPr>
            <p:nvPr/>
          </p:nvSpPr>
          <p:spPr bwMode="auto">
            <a:xfrm>
              <a:off x="3092" y="3557"/>
              <a:ext cx="238" cy="115"/>
            </a:xfrm>
            <a:prstGeom prst="rect">
              <a:avLst/>
            </a:prstGeom>
            <a:noFill/>
            <a:ln w="9525">
              <a:noFill/>
              <a:miter lim="800000"/>
              <a:headEnd/>
              <a:tailEnd/>
            </a:ln>
          </p:spPr>
          <p:txBody>
            <a:bodyPr lIns="0" tIns="0" rIns="0" bIns="0">
              <a:spAutoFit/>
            </a:bodyPr>
            <a:lstStyle/>
            <a:p>
              <a:r>
                <a:rPr lang="en-US" sz="1200" b="1" i="0">
                  <a:solidFill>
                    <a:srgbClr val="000066"/>
                  </a:solidFill>
                </a:rPr>
                <a:t>LST</a:t>
              </a:r>
            </a:p>
          </p:txBody>
        </p:sp>
        <p:sp>
          <p:nvSpPr>
            <p:cNvPr id="7205" name="AutoShape 58"/>
            <p:cNvSpPr>
              <a:spLocks noChangeArrowheads="1"/>
            </p:cNvSpPr>
            <p:nvPr/>
          </p:nvSpPr>
          <p:spPr bwMode="auto">
            <a:xfrm>
              <a:off x="1296" y="3284"/>
              <a:ext cx="2963" cy="1036"/>
            </a:xfrm>
            <a:prstGeom prst="roundRect">
              <a:avLst>
                <a:gd name="adj" fmla="val 16667"/>
              </a:avLst>
            </a:prstGeom>
            <a:noFill/>
            <a:ln w="38100">
              <a:solidFill>
                <a:schemeClr val="tx1"/>
              </a:solidFill>
              <a:round/>
              <a:headEnd/>
              <a:tailEnd/>
            </a:ln>
          </p:spPr>
          <p:txBody>
            <a:bodyPr wrap="none" anchor="ctr"/>
            <a:lstStyle/>
            <a:p>
              <a:endParaRPr lang="en-US"/>
            </a:p>
          </p:txBody>
        </p:sp>
      </p:grpSp>
      <p:sp>
        <p:nvSpPr>
          <p:cNvPr id="7198" name="Text Box 30"/>
          <p:cNvSpPr txBox="1">
            <a:spLocks noChangeArrowheads="1"/>
          </p:cNvSpPr>
          <p:nvPr/>
        </p:nvSpPr>
        <p:spPr bwMode="auto">
          <a:xfrm>
            <a:off x="0" y="5634038"/>
            <a:ext cx="2011363" cy="527050"/>
          </a:xfrm>
          <a:prstGeom prst="rect">
            <a:avLst/>
          </a:prstGeom>
          <a:solidFill>
            <a:schemeClr val="accent1"/>
          </a:solidFill>
          <a:ln w="9525">
            <a:solidFill>
              <a:schemeClr val="tx1"/>
            </a:solidFill>
            <a:miter lim="800000"/>
            <a:headEnd/>
            <a:tailEnd/>
          </a:ln>
        </p:spPr>
        <p:txBody>
          <a:bodyPr lIns="27432" rIns="27432">
            <a:spAutoFit/>
          </a:bodyPr>
          <a:lstStyle/>
          <a:p>
            <a:pPr algn="ctr"/>
            <a:r>
              <a:rPr lang="en-US" sz="1400" i="0">
                <a:cs typeface="Arial" charset="0"/>
              </a:rPr>
              <a:t>Radiation </a:t>
            </a:r>
          </a:p>
          <a:p>
            <a:pPr algn="ctr"/>
            <a:r>
              <a:rPr lang="en-US" sz="1400" i="0">
                <a:cs typeface="Arial" charset="0"/>
              </a:rPr>
              <a:t>(CERES, </a:t>
            </a:r>
            <a:r>
              <a:rPr lang="en-US" sz="1400">
                <a:cs typeface="Arial" charset="0"/>
              </a:rPr>
              <a:t>CLARREO</a:t>
            </a:r>
            <a:r>
              <a:rPr lang="en-US" sz="1400" i="0">
                <a:cs typeface="Arial" charset="0"/>
              </a:rPr>
              <a:t> )</a:t>
            </a:r>
          </a:p>
        </p:txBody>
      </p:sp>
      <p:pic>
        <p:nvPicPr>
          <p:cNvPr id="7199" name="Picture 31"/>
          <p:cNvPicPr>
            <a:picLocks noChangeAspect="1" noChangeArrowheads="1"/>
          </p:cNvPicPr>
          <p:nvPr/>
        </p:nvPicPr>
        <p:blipFill>
          <a:blip r:embed="rId13" cstate="print"/>
          <a:srcRect l="11443" t="11949" r="6328" b="23898"/>
          <a:stretch>
            <a:fillRect/>
          </a:stretch>
        </p:blipFill>
        <p:spPr bwMode="auto">
          <a:xfrm>
            <a:off x="0" y="4646613"/>
            <a:ext cx="1992313" cy="989012"/>
          </a:xfrm>
          <a:prstGeom prst="rect">
            <a:avLst/>
          </a:prstGeom>
          <a:noFill/>
          <a:ln w="9525">
            <a:solidFill>
              <a:schemeClr val="tx1"/>
            </a:solidFill>
            <a:miter lim="800000"/>
            <a:headEnd/>
            <a:tailEnd/>
          </a:ln>
        </p:spPr>
      </p:pic>
      <p:sp>
        <p:nvSpPr>
          <p:cNvPr id="43" name="Text Box 43"/>
          <p:cNvSpPr txBox="1">
            <a:spLocks noChangeArrowheads="1"/>
          </p:cNvSpPr>
          <p:nvPr/>
        </p:nvSpPr>
        <p:spPr bwMode="auto">
          <a:xfrm>
            <a:off x="942759" y="865310"/>
            <a:ext cx="7258482" cy="6020110"/>
          </a:xfrm>
          <a:prstGeom prst="rect">
            <a:avLst/>
          </a:prstGeom>
          <a:solidFill>
            <a:srgbClr val="FFFF99"/>
          </a:solidFill>
          <a:ln w="9525">
            <a:noFill/>
            <a:miter lim="800000"/>
            <a:headEnd/>
            <a:tailEnd/>
          </a:ln>
        </p:spPr>
        <p:txBody>
          <a:bodyPr wrap="square">
            <a:spAutoFit/>
          </a:bodyPr>
          <a:lstStyle/>
          <a:p>
            <a:pPr>
              <a:spcBef>
                <a:spcPct val="30000"/>
              </a:spcBef>
              <a:tabLst>
                <a:tab pos="1376363" algn="l"/>
                <a:tab pos="5948363" algn="l"/>
              </a:tabLst>
            </a:pPr>
            <a:r>
              <a:rPr lang="en-US" b="1" dirty="0"/>
              <a:t>SUMMARY</a:t>
            </a:r>
          </a:p>
          <a:p>
            <a:pPr marL="233363" indent="-233363">
              <a:spcBef>
                <a:spcPct val="30000"/>
              </a:spcBef>
              <a:buFont typeface="+mj-lt"/>
              <a:buAutoNum type="arabicPeriod"/>
              <a:tabLst>
                <a:tab pos="1376363" algn="l"/>
                <a:tab pos="5948363" algn="l"/>
              </a:tabLst>
            </a:pPr>
            <a:r>
              <a:rPr lang="en-US" dirty="0" smtClean="0"/>
              <a:t>Supplemental </a:t>
            </a:r>
            <a:r>
              <a:rPr lang="en-US" b="1" dirty="0" smtClean="0"/>
              <a:t>MERRA-Land </a:t>
            </a:r>
            <a:r>
              <a:rPr lang="en-US" dirty="0" smtClean="0"/>
              <a:t>data product provides enhanced land surface reanalysis estimates (through use of </a:t>
            </a:r>
            <a:r>
              <a:rPr lang="en-US" b="1" dirty="0" smtClean="0"/>
              <a:t>precipitation observations </a:t>
            </a:r>
            <a:r>
              <a:rPr lang="en-US" dirty="0" smtClean="0"/>
              <a:t>and </a:t>
            </a:r>
            <a:r>
              <a:rPr lang="en-US" b="1" dirty="0" smtClean="0"/>
              <a:t>land model improvements</a:t>
            </a:r>
            <a:r>
              <a:rPr lang="en-US" dirty="0" smtClean="0"/>
              <a:t>).</a:t>
            </a:r>
          </a:p>
          <a:p>
            <a:pPr marL="233363" indent="-233363">
              <a:spcBef>
                <a:spcPct val="30000"/>
              </a:spcBef>
              <a:buFont typeface="+mj-lt"/>
              <a:buAutoNum type="arabicPeriod"/>
              <a:tabLst>
                <a:tab pos="1376363" algn="l"/>
                <a:tab pos="5948363" algn="l"/>
              </a:tabLst>
            </a:pPr>
            <a:r>
              <a:rPr lang="en-US" dirty="0" smtClean="0"/>
              <a:t>Retrieval-based </a:t>
            </a:r>
            <a:r>
              <a:rPr lang="en-US" b="1" dirty="0" smtClean="0"/>
              <a:t>soil moisture assimilation </a:t>
            </a:r>
            <a:r>
              <a:rPr lang="en-US" dirty="0" smtClean="0"/>
              <a:t>can further improve reanalysis.  Radiance-based soil moisture analysis for SMOS and SMAP requires careful calibration of </a:t>
            </a:r>
            <a:r>
              <a:rPr lang="en-US" dirty="0" err="1" smtClean="0"/>
              <a:t>radiative</a:t>
            </a:r>
            <a:r>
              <a:rPr lang="en-US" dirty="0" smtClean="0"/>
              <a:t> transfer model.</a:t>
            </a:r>
          </a:p>
          <a:p>
            <a:pPr marL="233363" indent="-233363">
              <a:spcBef>
                <a:spcPct val="30000"/>
              </a:spcBef>
              <a:buFont typeface="+mj-lt"/>
              <a:buAutoNum type="arabicPeriod"/>
              <a:tabLst>
                <a:tab pos="1376363" algn="l"/>
                <a:tab pos="5948363" algn="l"/>
              </a:tabLst>
            </a:pPr>
            <a:r>
              <a:rPr lang="en-US" b="1" dirty="0" smtClean="0"/>
              <a:t>Snow water equivalent </a:t>
            </a:r>
            <a:r>
              <a:rPr lang="en-US" dirty="0" smtClean="0"/>
              <a:t>retrievals not (yet) suitable for assimilation.  Developed neural network-based forward operator for radiance assimilation. </a:t>
            </a:r>
          </a:p>
          <a:p>
            <a:pPr marL="233363" indent="-233363">
              <a:spcBef>
                <a:spcPct val="30000"/>
              </a:spcBef>
              <a:buFont typeface="+mj-lt"/>
              <a:buAutoNum type="arabicPeriod"/>
              <a:tabLst>
                <a:tab pos="1376363" algn="l"/>
                <a:tab pos="5948363" algn="l"/>
              </a:tabLst>
            </a:pPr>
            <a:r>
              <a:rPr lang="en-US" dirty="0" smtClean="0"/>
              <a:t>Other topics: Assimilation of </a:t>
            </a:r>
            <a:r>
              <a:rPr lang="en-US" b="1" dirty="0" smtClean="0"/>
              <a:t>skin temperature, snow cover, </a:t>
            </a:r>
            <a:r>
              <a:rPr lang="en-US" dirty="0" smtClean="0"/>
              <a:t>and </a:t>
            </a:r>
            <a:r>
              <a:rPr lang="en-US" b="1" dirty="0" smtClean="0"/>
              <a:t>terrestrial water storage</a:t>
            </a:r>
            <a:r>
              <a:rPr lang="en-US" dirty="0" smtClean="0"/>
              <a:t> not discussed in this presentation.</a:t>
            </a:r>
          </a:p>
          <a:p>
            <a:pPr>
              <a:spcBef>
                <a:spcPct val="30000"/>
              </a:spcBef>
              <a:tabLst>
                <a:tab pos="1376363" algn="l"/>
                <a:tab pos="5948363" algn="l"/>
              </a:tabLst>
            </a:pPr>
            <a:r>
              <a:rPr lang="en-US" b="1" dirty="0" smtClean="0"/>
              <a:t>OUTLOOK</a:t>
            </a:r>
          </a:p>
          <a:p>
            <a:pPr marL="233363" indent="-233363">
              <a:spcBef>
                <a:spcPct val="30000"/>
              </a:spcBef>
              <a:buFont typeface="+mj-lt"/>
              <a:buAutoNum type="arabicPeriod"/>
              <a:tabLst>
                <a:tab pos="1376363" algn="l"/>
                <a:tab pos="5948363" algn="l"/>
              </a:tabLst>
            </a:pPr>
            <a:r>
              <a:rPr lang="en-US" dirty="0" smtClean="0"/>
              <a:t>Focus </a:t>
            </a:r>
            <a:r>
              <a:rPr lang="en-US" dirty="0"/>
              <a:t>has been on </a:t>
            </a:r>
            <a:r>
              <a:rPr lang="en-US" b="1" dirty="0" err="1"/>
              <a:t>univariate</a:t>
            </a:r>
            <a:r>
              <a:rPr lang="en-US" b="1" dirty="0"/>
              <a:t>, off-line</a:t>
            </a:r>
            <a:r>
              <a:rPr lang="en-US" dirty="0"/>
              <a:t> </a:t>
            </a:r>
            <a:r>
              <a:rPr lang="en-US" dirty="0" smtClean="0"/>
              <a:t>assimilation.</a:t>
            </a:r>
            <a:r>
              <a:rPr lang="en-US" dirty="0"/>
              <a:t> </a:t>
            </a:r>
            <a:r>
              <a:rPr lang="en-US" dirty="0" smtClean="0"/>
              <a:t>Need </a:t>
            </a:r>
            <a:r>
              <a:rPr lang="en-US" b="1" dirty="0" smtClean="0"/>
              <a:t>multi-</a:t>
            </a:r>
            <a:r>
              <a:rPr lang="en-US" b="1" dirty="0" err="1" smtClean="0"/>
              <a:t>variate</a:t>
            </a:r>
            <a:r>
              <a:rPr lang="en-US" b="1" dirty="0" smtClean="0"/>
              <a:t> </a:t>
            </a:r>
            <a:r>
              <a:rPr lang="en-US" dirty="0" smtClean="0"/>
              <a:t>analysis of </a:t>
            </a:r>
            <a:r>
              <a:rPr lang="en-US" dirty="0"/>
              <a:t>soil moisture, LST, snow cover, and snow water equivalent.</a:t>
            </a:r>
          </a:p>
          <a:p>
            <a:pPr marL="233363" indent="-233363">
              <a:spcBef>
                <a:spcPct val="30000"/>
              </a:spcBef>
              <a:buFont typeface="+mj-lt"/>
              <a:buAutoNum type="arabicPeriod"/>
              <a:tabLst>
                <a:tab pos="1376363" algn="l"/>
                <a:tab pos="5948363" algn="l"/>
              </a:tabLst>
            </a:pPr>
            <a:r>
              <a:rPr lang="en-US" dirty="0" smtClean="0"/>
              <a:t>We are integrating </a:t>
            </a:r>
            <a:r>
              <a:rPr lang="en-US" dirty="0"/>
              <a:t>land and atmospheric </a:t>
            </a:r>
            <a:r>
              <a:rPr lang="en-US" dirty="0" smtClean="0"/>
              <a:t>assimilation to allow feedbacks </a:t>
            </a:r>
            <a:r>
              <a:rPr lang="en-US" dirty="0"/>
              <a:t>in </a:t>
            </a:r>
            <a:r>
              <a:rPr lang="en-US" b="1" dirty="0"/>
              <a:t>coupled </a:t>
            </a:r>
            <a:r>
              <a:rPr lang="en-US" dirty="0"/>
              <a:t>land-atmosphere analysis system. </a:t>
            </a:r>
          </a:p>
          <a:p>
            <a:pPr marL="233363" indent="-233363">
              <a:spcBef>
                <a:spcPct val="30000"/>
              </a:spcBef>
              <a:buFont typeface="+mj-lt"/>
              <a:buAutoNum type="arabicPeriod"/>
              <a:tabLst>
                <a:tab pos="1376363" algn="l"/>
                <a:tab pos="5948363" algn="l"/>
              </a:tabLst>
            </a:pPr>
            <a:r>
              <a:rPr lang="en-US" dirty="0" smtClean="0"/>
              <a:t>Assimilate </a:t>
            </a:r>
            <a:r>
              <a:rPr lang="en-US" dirty="0"/>
              <a:t>satellite-based </a:t>
            </a:r>
            <a:r>
              <a:rPr lang="en-US" b="1" dirty="0" smtClean="0"/>
              <a:t>vegetation/carbon </a:t>
            </a:r>
            <a:r>
              <a:rPr lang="en-US" dirty="0"/>
              <a:t>observations.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2317750" y="2792413"/>
            <a:ext cx="4876800" cy="406400"/>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US" sz="2000" b="1" i="0"/>
              <a:t>THANK YOU FOR YOUR ATTENTION!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5" name="Text Box 3"/>
          <p:cNvSpPr txBox="1">
            <a:spLocks noChangeArrowheads="1"/>
          </p:cNvSpPr>
          <p:nvPr/>
        </p:nvSpPr>
        <p:spPr bwMode="auto">
          <a:xfrm>
            <a:off x="228600" y="71735"/>
            <a:ext cx="8915400" cy="461665"/>
          </a:xfrm>
          <a:prstGeom prst="rect">
            <a:avLst/>
          </a:prstGeom>
          <a:noFill/>
          <a:ln w="9525">
            <a:noFill/>
            <a:miter lim="800000"/>
            <a:headEnd/>
            <a:tailEnd/>
          </a:ln>
          <a:effectLst/>
        </p:spPr>
        <p:txBody>
          <a:bodyPr wrap="square">
            <a:spAutoFit/>
          </a:bodyPr>
          <a:lstStyle/>
          <a:p>
            <a:pPr algn="ctr" eaLnBrk="0" hangingPunct="0">
              <a:defRPr/>
            </a:pPr>
            <a:r>
              <a:rPr lang="en-US" sz="2400" b="1" dirty="0" smtClean="0">
                <a:solidFill>
                  <a:srgbClr val="333399"/>
                </a:solidFill>
                <a:effectLst>
                  <a:outerShdw blurRad="38100" dist="38100" dir="2700000" algn="tl">
                    <a:srgbClr val="C0C0C0"/>
                  </a:outerShdw>
                </a:effectLst>
                <a:cs typeface="Arial" charset="0"/>
              </a:rPr>
              <a:t>Snow cover extent (SCE) v. MODIS</a:t>
            </a:r>
            <a:endParaRPr lang="en-US" sz="2400" b="1" dirty="0">
              <a:solidFill>
                <a:srgbClr val="333399"/>
              </a:solidFill>
              <a:cs typeface="Arial" charset="0"/>
            </a:endParaRPr>
          </a:p>
        </p:txBody>
      </p:sp>
      <p:sp>
        <p:nvSpPr>
          <p:cNvPr id="8" name="Text Box 20"/>
          <p:cNvSpPr txBox="1">
            <a:spLocks noChangeArrowheads="1"/>
          </p:cNvSpPr>
          <p:nvPr/>
        </p:nvSpPr>
        <p:spPr bwMode="auto">
          <a:xfrm>
            <a:off x="968538" y="5054024"/>
            <a:ext cx="7032336" cy="1015663"/>
          </a:xfrm>
          <a:prstGeom prst="rect">
            <a:avLst/>
          </a:prstGeom>
          <a:solidFill>
            <a:srgbClr val="FFFF99"/>
          </a:solidFill>
          <a:ln w="9525">
            <a:noFill/>
            <a:miter lim="800000"/>
            <a:headEnd/>
            <a:tailEnd/>
          </a:ln>
        </p:spPr>
        <p:txBody>
          <a:bodyPr wrap="square">
            <a:spAutoFit/>
          </a:bodyPr>
          <a:lstStyle/>
          <a:p>
            <a:pPr>
              <a:spcBef>
                <a:spcPts val="0"/>
              </a:spcBef>
              <a:spcAft>
                <a:spcPts val="600"/>
              </a:spcAft>
            </a:pPr>
            <a:r>
              <a:rPr lang="en-US" sz="2000" dirty="0" smtClean="0"/>
              <a:t>Larger bias in MERRA-Land snow cover extent vs. MODIS (compared to same in MERRA) due to parameter change in snow model (WEMIN).</a:t>
            </a:r>
          </a:p>
        </p:txBody>
      </p:sp>
      <p:grpSp>
        <p:nvGrpSpPr>
          <p:cNvPr id="16" name="Group 15"/>
          <p:cNvGrpSpPr/>
          <p:nvPr/>
        </p:nvGrpSpPr>
        <p:grpSpPr>
          <a:xfrm>
            <a:off x="228600" y="836685"/>
            <a:ext cx="7972641" cy="3686848"/>
            <a:chOff x="228600" y="836685"/>
            <a:chExt cx="7972641" cy="3686848"/>
          </a:xfrm>
        </p:grpSpPr>
        <p:pic>
          <p:nvPicPr>
            <p:cNvPr id="9" name="Picture 8" descr="Merra_and_FGPCP_biasRMSE_2001_2009.tif"/>
            <p:cNvPicPr>
              <a:picLocks noChangeAspect="1"/>
            </p:cNvPicPr>
            <p:nvPr/>
          </p:nvPicPr>
          <p:blipFill>
            <a:blip r:embed="rId3" cstate="print"/>
            <a:srcRect l="4545" t="3000" r="8182" b="60000"/>
            <a:stretch>
              <a:fillRect/>
            </a:stretch>
          </p:blipFill>
          <p:spPr>
            <a:xfrm>
              <a:off x="228600" y="1182327"/>
              <a:ext cx="7772274" cy="2995564"/>
            </a:xfrm>
            <a:prstGeom prst="rect">
              <a:avLst/>
            </a:prstGeom>
          </p:spPr>
        </p:pic>
        <p:pic>
          <p:nvPicPr>
            <p:cNvPr id="10" name="Picture 9" descr="Merra_and_FGPCP_biasRMSE_2001_2009.tif"/>
            <p:cNvPicPr>
              <a:picLocks noChangeAspect="1"/>
            </p:cNvPicPr>
            <p:nvPr/>
          </p:nvPicPr>
          <p:blipFill>
            <a:blip r:embed="rId3" cstate="print"/>
            <a:srcRect l="30702" t="40951" r="32456" b="45491"/>
            <a:stretch>
              <a:fillRect/>
            </a:stretch>
          </p:blipFill>
          <p:spPr>
            <a:xfrm>
              <a:off x="3016610" y="836685"/>
              <a:ext cx="3908413" cy="1209747"/>
            </a:xfrm>
            <a:prstGeom prst="rect">
              <a:avLst/>
            </a:prstGeom>
          </p:spPr>
        </p:pic>
        <p:pic>
          <p:nvPicPr>
            <p:cNvPr id="12" name="Picture 11" descr="Merra_and_FGPCP_biasRMSE_2001_2009.tif"/>
            <p:cNvPicPr>
              <a:picLocks noChangeAspect="1"/>
            </p:cNvPicPr>
            <p:nvPr/>
          </p:nvPicPr>
          <p:blipFill>
            <a:blip r:embed="rId3" cstate="print"/>
            <a:srcRect l="4545" t="88143" r="6788" b="7588"/>
            <a:stretch>
              <a:fillRect/>
            </a:stretch>
          </p:blipFill>
          <p:spPr>
            <a:xfrm>
              <a:off x="304800" y="4177891"/>
              <a:ext cx="7896441" cy="345642"/>
            </a:xfrm>
            <a:prstGeom prst="rect">
              <a:avLst/>
            </a:prstGeom>
          </p:spPr>
        </p:pic>
        <p:cxnSp>
          <p:nvCxnSpPr>
            <p:cNvPr id="15" name="Straight Connector 14"/>
            <p:cNvCxnSpPr/>
            <p:nvPr/>
          </p:nvCxnSpPr>
          <p:spPr bwMode="auto">
            <a:xfrm>
              <a:off x="968538" y="2104039"/>
              <a:ext cx="6887061" cy="0"/>
            </a:xfrm>
            <a:prstGeom prst="line">
              <a:avLst/>
            </a:prstGeom>
            <a:solidFill>
              <a:schemeClr val="accent1"/>
            </a:solidFill>
            <a:ln w="19050" cap="flat" cmpd="sng" algn="ctr">
              <a:solidFill>
                <a:schemeClr val="tx1">
                  <a:lumMod val="65000"/>
                  <a:lumOff val="35000"/>
                </a:schemeClr>
              </a:solidFill>
              <a:prstDash val="dash"/>
              <a:round/>
              <a:headEnd type="none" w="med" len="med"/>
              <a:tailEnd type="none" w="med" len="med"/>
            </a:ln>
            <a:effectLst/>
          </p:spPr>
        </p:cxn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Text Box 2"/>
          <p:cNvSpPr txBox="1">
            <a:spLocks noChangeArrowheads="1"/>
          </p:cNvSpPr>
          <p:nvPr/>
        </p:nvSpPr>
        <p:spPr bwMode="auto">
          <a:xfrm>
            <a:off x="0" y="0"/>
            <a:ext cx="9144000" cy="457200"/>
          </a:xfrm>
          <a:prstGeom prst="rect">
            <a:avLst/>
          </a:prstGeom>
          <a:noFill/>
          <a:ln w="9525" algn="ctr">
            <a:noFill/>
            <a:miter lim="800000"/>
            <a:headEnd/>
            <a:tailEnd/>
          </a:ln>
          <a:effectLst/>
        </p:spPr>
        <p:txBody>
          <a:bodyPr>
            <a:spAutoFit/>
          </a:bodyPr>
          <a:lstStyle/>
          <a:p>
            <a:pPr algn="ctr" eaLnBrk="0" hangingPunct="0">
              <a:defRPr/>
            </a:pPr>
            <a:r>
              <a:rPr lang="en-US" sz="2400" b="1" dirty="0">
                <a:solidFill>
                  <a:schemeClr val="accent2"/>
                </a:solidFill>
                <a:effectLst>
                  <a:outerShdw blurRad="38100" dist="38100" dir="2700000" algn="tl">
                    <a:srgbClr val="C0C0C0"/>
                  </a:outerShdw>
                </a:effectLst>
                <a:cs typeface="Arial" charset="0"/>
              </a:rPr>
              <a:t>Land surface temperature (LST) assimilation</a:t>
            </a:r>
          </a:p>
        </p:txBody>
      </p:sp>
      <p:sp>
        <p:nvSpPr>
          <p:cNvPr id="31747" name="Text Box 4"/>
          <p:cNvSpPr txBox="1">
            <a:spLocks noChangeArrowheads="1"/>
          </p:cNvSpPr>
          <p:nvPr/>
        </p:nvSpPr>
        <p:spPr bwMode="auto">
          <a:xfrm>
            <a:off x="67169" y="3984828"/>
            <a:ext cx="4735260" cy="2785378"/>
          </a:xfrm>
          <a:prstGeom prst="rect">
            <a:avLst/>
          </a:prstGeom>
          <a:solidFill>
            <a:srgbClr val="FFFF99"/>
          </a:solidFill>
          <a:ln w="9525">
            <a:noFill/>
            <a:miter lim="800000"/>
            <a:headEnd/>
            <a:tailEnd/>
          </a:ln>
        </p:spPr>
        <p:txBody>
          <a:bodyPr wrap="square">
            <a:spAutoFit/>
          </a:bodyPr>
          <a:lstStyle/>
          <a:p>
            <a:pPr eaLnBrk="0" hangingPunct="0">
              <a:spcBef>
                <a:spcPts val="600"/>
              </a:spcBef>
            </a:pPr>
            <a:r>
              <a:rPr lang="en-US" sz="2000" i="0" dirty="0"/>
              <a:t>“Model” LST better than ISCCP.</a:t>
            </a:r>
          </a:p>
          <a:p>
            <a:pPr eaLnBrk="0" hangingPunct="0">
              <a:spcBef>
                <a:spcPts val="600"/>
              </a:spcBef>
            </a:pPr>
            <a:r>
              <a:rPr lang="en-US" sz="2000" i="0" dirty="0"/>
              <a:t>Assimilation reduces RMSE (by up to ~0.7 K), increases anomaly R (by up to 0.05).</a:t>
            </a:r>
          </a:p>
          <a:p>
            <a:pPr eaLnBrk="0" hangingPunct="0">
              <a:spcBef>
                <a:spcPts val="600"/>
              </a:spcBef>
            </a:pPr>
            <a:r>
              <a:rPr lang="en-US" sz="2000" i="0" dirty="0"/>
              <a:t>Model formulation impacts </a:t>
            </a:r>
            <a:r>
              <a:rPr lang="en-US" sz="2000" i="0" dirty="0" smtClean="0"/>
              <a:t>assimilation:  </a:t>
            </a:r>
            <a:r>
              <a:rPr lang="en-US" sz="2000" i="0" dirty="0"/>
              <a:t>Dynamic bias correction key for CLSM</a:t>
            </a:r>
            <a:r>
              <a:rPr lang="en-US" sz="2000" i="0" dirty="0" smtClean="0"/>
              <a:t>.</a:t>
            </a:r>
          </a:p>
          <a:p>
            <a:pPr eaLnBrk="0" hangingPunct="0">
              <a:spcBef>
                <a:spcPts val="600"/>
              </a:spcBef>
            </a:pPr>
            <a:r>
              <a:rPr lang="en-US" sz="2000" i="0" dirty="0" smtClean="0"/>
              <a:t>Fluxes can be MUCH worse if bias is not addressed (not shown).</a:t>
            </a:r>
            <a:endParaRPr lang="en-US" sz="2000" i="0" dirty="0"/>
          </a:p>
        </p:txBody>
      </p:sp>
      <p:sp>
        <p:nvSpPr>
          <p:cNvPr id="23" name="Text Box 10"/>
          <p:cNvSpPr txBox="1">
            <a:spLocks noChangeAspect="1" noChangeArrowheads="1"/>
          </p:cNvSpPr>
          <p:nvPr/>
        </p:nvSpPr>
        <p:spPr bwMode="auto">
          <a:xfrm>
            <a:off x="5724140" y="6627168"/>
            <a:ext cx="3419860" cy="230832"/>
          </a:xfrm>
          <a:prstGeom prst="rect">
            <a:avLst/>
          </a:prstGeom>
          <a:solidFill>
            <a:srgbClr val="DDDDDD"/>
          </a:solidFill>
          <a:ln w="9525" algn="ctr">
            <a:solidFill>
              <a:schemeClr val="tx1"/>
            </a:solidFill>
            <a:miter lim="800000"/>
            <a:headEnd/>
            <a:tailEnd/>
          </a:ln>
        </p:spPr>
        <p:txBody>
          <a:bodyPr wrap="square">
            <a:spAutoFit/>
          </a:bodyPr>
          <a:lstStyle/>
          <a:p>
            <a:pPr algn="ctr">
              <a:tabLst>
                <a:tab pos="1376363" algn="l"/>
                <a:tab pos="5948363" algn="l"/>
              </a:tabLst>
            </a:pPr>
            <a:r>
              <a:rPr lang="en-US" sz="900" b="1" i="0" dirty="0"/>
              <a:t>Reichle et al</a:t>
            </a:r>
            <a:r>
              <a:rPr lang="en-US" sz="900" b="1" i="0" dirty="0" smtClean="0"/>
              <a:t>. (2010), JHM, doi:10.1175/2010JHM1262.1.</a:t>
            </a:r>
            <a:endParaRPr lang="en-US" sz="900" b="1" i="0" dirty="0"/>
          </a:p>
        </p:txBody>
      </p:sp>
      <p:pic>
        <p:nvPicPr>
          <p:cNvPr id="22" name="Picture 2"/>
          <p:cNvPicPr>
            <a:picLocks noChangeAspect="1" noChangeArrowheads="1"/>
          </p:cNvPicPr>
          <p:nvPr/>
        </p:nvPicPr>
        <p:blipFill>
          <a:blip r:embed="rId2" cstate="print"/>
          <a:srcRect l="9644" t="1797" r="3745" b="6918"/>
          <a:stretch>
            <a:fillRect/>
          </a:stretch>
        </p:blipFill>
        <p:spPr bwMode="auto">
          <a:xfrm>
            <a:off x="67229" y="721471"/>
            <a:ext cx="2430918" cy="3146373"/>
          </a:xfrm>
          <a:prstGeom prst="rect">
            <a:avLst/>
          </a:prstGeom>
          <a:noFill/>
          <a:ln w="9525">
            <a:solidFill>
              <a:schemeClr val="tx1"/>
            </a:solidFill>
            <a:miter lim="800000"/>
            <a:headEnd/>
            <a:tailEnd/>
          </a:ln>
        </p:spPr>
      </p:pic>
      <p:sp>
        <p:nvSpPr>
          <p:cNvPr id="25" name="Text Box 8"/>
          <p:cNvSpPr txBox="1">
            <a:spLocks noChangeArrowheads="1"/>
          </p:cNvSpPr>
          <p:nvPr/>
        </p:nvSpPr>
        <p:spPr bwMode="auto">
          <a:xfrm>
            <a:off x="2786182" y="818973"/>
            <a:ext cx="1728211" cy="2708434"/>
          </a:xfrm>
          <a:prstGeom prst="rect">
            <a:avLst/>
          </a:prstGeom>
          <a:solidFill>
            <a:srgbClr val="CCFFCC"/>
          </a:solidFill>
          <a:ln w="19050">
            <a:noFill/>
            <a:miter lim="800000"/>
            <a:headEnd/>
            <a:tailEnd/>
          </a:ln>
          <a:effectLst/>
        </p:spPr>
        <p:txBody>
          <a:bodyPr wrap="square">
            <a:spAutoFit/>
          </a:bodyPr>
          <a:lstStyle/>
          <a:p>
            <a:pPr eaLnBrk="0" hangingPunct="0">
              <a:spcBef>
                <a:spcPct val="50000"/>
              </a:spcBef>
            </a:pPr>
            <a:r>
              <a:rPr lang="en-US" sz="2000" i="0" dirty="0" smtClean="0"/>
              <a:t>Assimilate ISCCP LST </a:t>
            </a:r>
            <a:r>
              <a:rPr lang="en-US" sz="2000" i="0" dirty="0"/>
              <a:t>retrievals </a:t>
            </a:r>
            <a:r>
              <a:rPr lang="en-US" sz="2000" i="0" dirty="0" smtClean="0"/>
              <a:t>into two off-line </a:t>
            </a:r>
            <a:r>
              <a:rPr lang="en-US" sz="2000" i="0" dirty="0"/>
              <a:t>land </a:t>
            </a:r>
            <a:r>
              <a:rPr lang="en-US" sz="2000" i="0" dirty="0" smtClean="0"/>
              <a:t>models.</a:t>
            </a:r>
          </a:p>
          <a:p>
            <a:pPr eaLnBrk="0" hangingPunct="0">
              <a:spcBef>
                <a:spcPct val="50000"/>
              </a:spcBef>
            </a:pPr>
            <a:r>
              <a:rPr lang="en-US" sz="2000" i="0" dirty="0" smtClean="0"/>
              <a:t>Validate against in situ obs.</a:t>
            </a:r>
            <a:endParaRPr lang="en-US" sz="2000" i="0" dirty="0"/>
          </a:p>
        </p:txBody>
      </p:sp>
      <p:grpSp>
        <p:nvGrpSpPr>
          <p:cNvPr id="2" name="Group 25"/>
          <p:cNvGrpSpPr>
            <a:grpSpLocks noChangeAspect="1"/>
          </p:cNvGrpSpPr>
          <p:nvPr/>
        </p:nvGrpSpPr>
        <p:grpSpPr>
          <a:xfrm>
            <a:off x="4903837" y="663864"/>
            <a:ext cx="4188753" cy="5908288"/>
            <a:chOff x="5341091" y="457200"/>
            <a:chExt cx="3503612" cy="4941887"/>
          </a:xfrm>
        </p:grpSpPr>
        <p:grpSp>
          <p:nvGrpSpPr>
            <p:cNvPr id="3" name="Group 69"/>
            <p:cNvGrpSpPr>
              <a:grpSpLocks noChangeAspect="1"/>
            </p:cNvGrpSpPr>
            <p:nvPr/>
          </p:nvGrpSpPr>
          <p:grpSpPr bwMode="auto">
            <a:xfrm>
              <a:off x="5341091" y="457200"/>
              <a:ext cx="3503612" cy="4941887"/>
              <a:chOff x="153590" y="430548"/>
              <a:chExt cx="3504010" cy="4941552"/>
            </a:xfrm>
          </p:grpSpPr>
          <p:pic>
            <p:nvPicPr>
              <p:cNvPr id="31759" name="Picture 27" descr="L:\publications\meetings_seminars_etc\2010\DFG_SpringSchool\noscale_LISdomain_3h_obsmask_GS_raw_complete_RMSE_Tskin.jpg"/>
              <p:cNvPicPr>
                <a:picLocks noChangeAspect="1" noChangeArrowheads="1"/>
              </p:cNvPicPr>
              <p:nvPr/>
            </p:nvPicPr>
            <p:blipFill>
              <a:blip r:embed="rId3" cstate="print"/>
              <a:srcRect l="10602" r="39833" b="8333"/>
              <a:stretch>
                <a:fillRect/>
              </a:stretch>
            </p:blipFill>
            <p:spPr bwMode="auto">
              <a:xfrm>
                <a:off x="153590" y="430548"/>
                <a:ext cx="3504010" cy="4941552"/>
              </a:xfrm>
              <a:prstGeom prst="rect">
                <a:avLst/>
              </a:prstGeom>
              <a:noFill/>
              <a:ln w="9525">
                <a:noFill/>
                <a:miter lim="800000"/>
                <a:headEnd/>
                <a:tailEnd/>
              </a:ln>
            </p:spPr>
          </p:pic>
          <p:grpSp>
            <p:nvGrpSpPr>
              <p:cNvPr id="4" name="Group 63"/>
              <p:cNvGrpSpPr>
                <a:grpSpLocks/>
              </p:cNvGrpSpPr>
              <p:nvPr/>
            </p:nvGrpSpPr>
            <p:grpSpPr bwMode="auto">
              <a:xfrm>
                <a:off x="457200" y="3351450"/>
                <a:ext cx="2857500" cy="1106250"/>
                <a:chOff x="457200" y="3351450"/>
                <a:chExt cx="2857500" cy="1106250"/>
              </a:xfrm>
            </p:grpSpPr>
            <p:sp>
              <p:nvSpPr>
                <p:cNvPr id="31763" name="Rectangle 59"/>
                <p:cNvSpPr>
                  <a:spLocks noChangeArrowheads="1"/>
                </p:cNvSpPr>
                <p:nvPr/>
              </p:nvSpPr>
              <p:spPr bwMode="auto">
                <a:xfrm>
                  <a:off x="457200" y="3351450"/>
                  <a:ext cx="2857500" cy="1106250"/>
                </a:xfrm>
                <a:prstGeom prst="rect">
                  <a:avLst/>
                </a:prstGeom>
                <a:solidFill>
                  <a:schemeClr val="bg1"/>
                </a:solidFill>
                <a:ln w="9525" algn="ctr">
                  <a:noFill/>
                  <a:round/>
                  <a:headEnd/>
                  <a:tailEnd/>
                </a:ln>
              </p:spPr>
              <p:txBody>
                <a:bodyPr/>
                <a:lstStyle/>
                <a:p>
                  <a:endParaRPr lang="en-US"/>
                </a:p>
              </p:txBody>
            </p:sp>
            <p:pic>
              <p:nvPicPr>
                <p:cNvPr id="31764" name="Picture 27" descr="L:\publications\meetings_seminars_etc\2010\DFG_SpringSchool\noscale_LISdomain_3h_obsmask_GS_raw_complete_RMSE_Tskin.jpg"/>
                <p:cNvPicPr>
                  <a:picLocks noChangeAspect="1" noChangeArrowheads="1"/>
                </p:cNvPicPr>
                <p:nvPr/>
              </p:nvPicPr>
              <p:blipFill>
                <a:blip r:embed="rId4" cstate="print"/>
                <a:srcRect l="59743" t="27779" r="8484" b="48888"/>
                <a:stretch>
                  <a:fillRect/>
                </a:stretch>
              </p:blipFill>
              <p:spPr bwMode="auto">
                <a:xfrm>
                  <a:off x="457200" y="3351450"/>
                  <a:ext cx="1929505" cy="1080523"/>
                </a:xfrm>
                <a:prstGeom prst="rect">
                  <a:avLst/>
                </a:prstGeom>
                <a:noFill/>
                <a:ln w="9525">
                  <a:noFill/>
                  <a:miter lim="800000"/>
                  <a:headEnd/>
                  <a:tailEnd/>
                </a:ln>
              </p:spPr>
            </p:pic>
            <p:pic>
              <p:nvPicPr>
                <p:cNvPr id="31765" name="Picture 27" descr="L:\publications\meetings_seminars_etc\2010\DFG_SpringSchool\noscale_LISdomain_3h_obsmask_GS_raw_complete_RMSE_Tskin.jpg"/>
                <p:cNvPicPr>
                  <a:picLocks noChangeAspect="1" noChangeArrowheads="1"/>
                </p:cNvPicPr>
                <p:nvPr/>
              </p:nvPicPr>
              <p:blipFill>
                <a:blip r:embed="rId4" cstate="print"/>
                <a:srcRect l="59743" t="52223" r="8484" b="30556"/>
                <a:stretch>
                  <a:fillRect/>
                </a:stretch>
              </p:blipFill>
              <p:spPr bwMode="auto">
                <a:xfrm>
                  <a:off x="1385195" y="3660171"/>
                  <a:ext cx="1929505" cy="797529"/>
                </a:xfrm>
                <a:prstGeom prst="rect">
                  <a:avLst/>
                </a:prstGeom>
                <a:noFill/>
                <a:ln w="9525">
                  <a:noFill/>
                  <a:miter lim="800000"/>
                  <a:headEnd/>
                  <a:tailEnd/>
                </a:ln>
              </p:spPr>
            </p:pic>
          </p:grpSp>
        </p:grpSp>
        <p:pic>
          <p:nvPicPr>
            <p:cNvPr id="98306" name="Picture 2"/>
            <p:cNvPicPr>
              <a:picLocks noChangeAspect="1" noChangeArrowheads="1"/>
            </p:cNvPicPr>
            <p:nvPr/>
          </p:nvPicPr>
          <p:blipFill>
            <a:blip r:embed="rId5" cstate="print"/>
            <a:srcRect/>
            <a:stretch>
              <a:fillRect/>
            </a:stretch>
          </p:blipFill>
          <p:spPr bwMode="auto">
            <a:xfrm>
              <a:off x="5519304" y="4465926"/>
              <a:ext cx="3200400" cy="60007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Assimilation_iter_20032005"/>
          <p:cNvPicPr>
            <a:picLocks noChangeAspect="1" noChangeArrowheads="1" noCrop="1"/>
          </p:cNvPicPr>
          <p:nvPr/>
        </p:nvPicPr>
        <p:blipFill>
          <a:blip r:embed="rId4" cstate="print"/>
          <a:srcRect/>
          <a:stretch>
            <a:fillRect/>
          </a:stretch>
        </p:blipFill>
        <p:spPr bwMode="auto">
          <a:xfrm>
            <a:off x="4327525" y="2460625"/>
            <a:ext cx="4570413" cy="4570413"/>
          </a:xfrm>
          <a:prstGeom prst="rect">
            <a:avLst/>
          </a:prstGeom>
          <a:noFill/>
          <a:ln w="9525">
            <a:noFill/>
            <a:miter lim="800000"/>
            <a:headEnd/>
            <a:tailEnd/>
          </a:ln>
        </p:spPr>
      </p:pic>
      <p:pic>
        <p:nvPicPr>
          <p:cNvPr id="3076" name="Picture 3" descr="GRACEobs_iter_20032005"/>
          <p:cNvPicPr>
            <a:picLocks noChangeAspect="1" noChangeArrowheads="1" noCrop="1"/>
          </p:cNvPicPr>
          <p:nvPr/>
        </p:nvPicPr>
        <p:blipFill>
          <a:blip r:embed="rId5" cstate="print"/>
          <a:srcRect/>
          <a:stretch>
            <a:fillRect/>
          </a:stretch>
        </p:blipFill>
        <p:spPr bwMode="auto">
          <a:xfrm>
            <a:off x="306388" y="2460625"/>
            <a:ext cx="4570412" cy="4570413"/>
          </a:xfrm>
          <a:prstGeom prst="rect">
            <a:avLst/>
          </a:prstGeom>
          <a:noFill/>
          <a:ln w="9525">
            <a:noFill/>
            <a:miter lim="800000"/>
            <a:headEnd/>
            <a:tailEnd/>
          </a:ln>
        </p:spPr>
      </p:pic>
      <p:sp>
        <p:nvSpPr>
          <p:cNvPr id="1036292" name="Rectangle 4"/>
          <p:cNvSpPr>
            <a:spLocks noChangeArrowheads="1"/>
          </p:cNvSpPr>
          <p:nvPr/>
        </p:nvSpPr>
        <p:spPr bwMode="auto">
          <a:xfrm>
            <a:off x="552450" y="76200"/>
            <a:ext cx="8534400" cy="457200"/>
          </a:xfrm>
          <a:prstGeom prst="rect">
            <a:avLst/>
          </a:prstGeom>
          <a:noFill/>
          <a:ln w="9525" algn="ctr">
            <a:noFill/>
            <a:miter lim="800000"/>
            <a:headEnd/>
            <a:tailEnd/>
          </a:ln>
          <a:effectLst/>
        </p:spPr>
        <p:txBody>
          <a:bodyPr>
            <a:spAutoFit/>
          </a:bodyPr>
          <a:lstStyle/>
          <a:p>
            <a:pPr algn="ctr" eaLnBrk="0" hangingPunct="0">
              <a:defRPr/>
            </a:pPr>
            <a:r>
              <a:rPr lang="en-US" sz="2400" b="1">
                <a:solidFill>
                  <a:schemeClr val="accent2"/>
                </a:solidFill>
                <a:effectLst>
                  <a:outerShdw blurRad="38100" dist="38100" dir="2700000" algn="tl">
                    <a:srgbClr val="C0C0C0"/>
                  </a:outerShdw>
                </a:effectLst>
                <a:cs typeface="Arial" charset="0"/>
              </a:rPr>
              <a:t>Assimilation of GRACE terrestrial water storage (TWS)</a:t>
            </a:r>
          </a:p>
        </p:txBody>
      </p:sp>
      <p:sp>
        <p:nvSpPr>
          <p:cNvPr id="3078" name="Text Box 5"/>
          <p:cNvSpPr txBox="1">
            <a:spLocks noChangeArrowheads="1"/>
          </p:cNvSpPr>
          <p:nvPr/>
        </p:nvSpPr>
        <p:spPr bwMode="auto">
          <a:xfrm>
            <a:off x="928688" y="3016250"/>
            <a:ext cx="3581400" cy="336550"/>
          </a:xfrm>
          <a:prstGeom prst="rect">
            <a:avLst/>
          </a:prstGeom>
          <a:noFill/>
          <a:ln w="9525">
            <a:noFill/>
            <a:miter lim="800000"/>
            <a:headEnd/>
            <a:tailEnd/>
          </a:ln>
        </p:spPr>
        <p:txBody>
          <a:bodyPr>
            <a:spAutoFit/>
          </a:bodyPr>
          <a:lstStyle/>
          <a:p>
            <a:pPr algn="ctr"/>
            <a:r>
              <a:rPr lang="en-US" sz="1600" b="1" i="0"/>
              <a:t>GRACE</a:t>
            </a:r>
          </a:p>
        </p:txBody>
      </p:sp>
      <p:sp>
        <p:nvSpPr>
          <p:cNvPr id="3079" name="Text Box 6"/>
          <p:cNvSpPr txBox="1">
            <a:spLocks noChangeArrowheads="1"/>
          </p:cNvSpPr>
          <p:nvPr/>
        </p:nvSpPr>
        <p:spPr bwMode="auto">
          <a:xfrm>
            <a:off x="4556125" y="3016250"/>
            <a:ext cx="4114800" cy="336550"/>
          </a:xfrm>
          <a:prstGeom prst="rect">
            <a:avLst/>
          </a:prstGeom>
          <a:noFill/>
          <a:ln w="9525">
            <a:noFill/>
            <a:miter lim="800000"/>
            <a:headEnd/>
            <a:tailEnd/>
          </a:ln>
        </p:spPr>
        <p:txBody>
          <a:bodyPr>
            <a:spAutoFit/>
          </a:bodyPr>
          <a:lstStyle/>
          <a:p>
            <a:pPr algn="ctr"/>
            <a:r>
              <a:rPr lang="en-US" sz="1600" b="1" i="0"/>
              <a:t>Assimilation</a:t>
            </a:r>
          </a:p>
        </p:txBody>
      </p:sp>
      <p:graphicFrame>
        <p:nvGraphicFramePr>
          <p:cNvPr id="3074" name="Object 7"/>
          <p:cNvGraphicFramePr>
            <a:graphicFrameLocks noChangeAspect="1"/>
          </p:cNvGraphicFramePr>
          <p:nvPr/>
        </p:nvGraphicFramePr>
        <p:xfrm>
          <a:off x="2455863" y="695325"/>
          <a:ext cx="2259012" cy="1720850"/>
        </p:xfrm>
        <a:graphic>
          <a:graphicData uri="http://schemas.openxmlformats.org/presentationml/2006/ole">
            <p:oleObj spid="_x0000_s1026" name="Bitmap Image" r:id="rId6" imgW="7201905" imgH="5485714" progId="PBrush">
              <p:embed/>
            </p:oleObj>
          </a:graphicData>
        </a:graphic>
      </p:graphicFrame>
      <p:sp>
        <p:nvSpPr>
          <p:cNvPr id="3080" name="Text Box 8"/>
          <p:cNvSpPr txBox="1">
            <a:spLocks noChangeArrowheads="1"/>
          </p:cNvSpPr>
          <p:nvPr/>
        </p:nvSpPr>
        <p:spPr bwMode="auto">
          <a:xfrm>
            <a:off x="2066925" y="2759075"/>
            <a:ext cx="6159500" cy="366713"/>
          </a:xfrm>
          <a:prstGeom prst="rect">
            <a:avLst/>
          </a:prstGeom>
          <a:noFill/>
          <a:ln w="9525">
            <a:noFill/>
            <a:miter lim="800000"/>
            <a:headEnd/>
            <a:tailEnd/>
          </a:ln>
        </p:spPr>
        <p:txBody>
          <a:bodyPr wrap="none">
            <a:spAutoFit/>
          </a:bodyPr>
          <a:lstStyle/>
          <a:p>
            <a:pPr algn="ctr"/>
            <a:r>
              <a:rPr lang="en-US" b="1" i="0"/>
              <a:t>Terrestrial water storage anomaly </a:t>
            </a:r>
            <a:r>
              <a:rPr lang="en-US" sz="1400" i="0"/>
              <a:t>(Jan. 2003 – Jun. 2006 loop)</a:t>
            </a:r>
          </a:p>
        </p:txBody>
      </p:sp>
      <p:sp>
        <p:nvSpPr>
          <p:cNvPr id="3081" name="Rectangle 10"/>
          <p:cNvSpPr>
            <a:spLocks noChangeArrowheads="1"/>
          </p:cNvSpPr>
          <p:nvPr/>
        </p:nvSpPr>
        <p:spPr bwMode="auto">
          <a:xfrm>
            <a:off x="398463" y="2746375"/>
            <a:ext cx="8272462" cy="3857625"/>
          </a:xfrm>
          <a:prstGeom prst="rect">
            <a:avLst/>
          </a:prstGeom>
          <a:noFill/>
          <a:ln w="9525">
            <a:solidFill>
              <a:schemeClr val="tx1"/>
            </a:solidFill>
            <a:miter lim="800000"/>
            <a:headEnd/>
            <a:tailEnd/>
          </a:ln>
        </p:spPr>
        <p:txBody>
          <a:bodyPr wrap="none" anchor="ctr"/>
          <a:lstStyle/>
          <a:p>
            <a:endParaRPr lang="en-US"/>
          </a:p>
        </p:txBody>
      </p:sp>
      <p:sp>
        <p:nvSpPr>
          <p:cNvPr id="3082" name="Text Box 12"/>
          <p:cNvSpPr txBox="1">
            <a:spLocks noChangeArrowheads="1"/>
          </p:cNvSpPr>
          <p:nvPr/>
        </p:nvSpPr>
        <p:spPr bwMode="auto">
          <a:xfrm>
            <a:off x="314325" y="669925"/>
            <a:ext cx="1981200" cy="1520825"/>
          </a:xfrm>
          <a:prstGeom prst="rect">
            <a:avLst/>
          </a:prstGeom>
          <a:solidFill>
            <a:schemeClr val="accent1"/>
          </a:solidFill>
          <a:ln w="9525">
            <a:solidFill>
              <a:schemeClr val="tx1"/>
            </a:solidFill>
            <a:miter lim="800000"/>
            <a:headEnd/>
            <a:tailEnd/>
          </a:ln>
        </p:spPr>
        <p:txBody>
          <a:bodyPr>
            <a:spAutoFit/>
          </a:bodyPr>
          <a:lstStyle/>
          <a:p>
            <a:pPr marL="228600" indent="-228600">
              <a:spcBef>
                <a:spcPct val="10000"/>
              </a:spcBef>
              <a:tabLst>
                <a:tab pos="1376363" algn="l"/>
                <a:tab pos="5948363" algn="l"/>
              </a:tabLst>
            </a:pPr>
            <a:r>
              <a:rPr lang="en-US" sz="1600" i="0"/>
              <a:t>GRACE measures </a:t>
            </a:r>
          </a:p>
          <a:p>
            <a:pPr marL="228600" indent="-228600">
              <a:spcBef>
                <a:spcPct val="10000"/>
              </a:spcBef>
              <a:tabLst>
                <a:tab pos="1376363" algn="l"/>
                <a:tab pos="5948363" algn="l"/>
              </a:tabLst>
            </a:pPr>
            <a:r>
              <a:rPr lang="en-US" sz="1600" b="1" i="0"/>
              <a:t>large-scale TWS</a:t>
            </a:r>
          </a:p>
          <a:p>
            <a:pPr marL="228600" indent="-228600">
              <a:tabLst>
                <a:tab pos="1376363" algn="l"/>
                <a:tab pos="5948363" algn="l"/>
              </a:tabLst>
            </a:pPr>
            <a:r>
              <a:rPr lang="en-US" sz="1600" i="0"/>
              <a:t>= groundwater </a:t>
            </a:r>
          </a:p>
          <a:p>
            <a:pPr marL="228600" indent="-228600">
              <a:lnSpc>
                <a:spcPct val="90000"/>
              </a:lnSpc>
              <a:tabLst>
                <a:tab pos="1376363" algn="l"/>
                <a:tab pos="5948363" algn="l"/>
              </a:tabLst>
            </a:pPr>
            <a:r>
              <a:rPr lang="en-US" sz="1600" i="0"/>
              <a:t>+ soil moisture </a:t>
            </a:r>
          </a:p>
          <a:p>
            <a:pPr marL="228600" indent="-228600">
              <a:lnSpc>
                <a:spcPct val="90000"/>
              </a:lnSpc>
              <a:tabLst>
                <a:tab pos="1376363" algn="l"/>
                <a:tab pos="5948363" algn="l"/>
              </a:tabLst>
            </a:pPr>
            <a:r>
              <a:rPr lang="en-US" sz="1600" i="0"/>
              <a:t>+ snow</a:t>
            </a:r>
          </a:p>
          <a:p>
            <a:pPr marL="228600" indent="-228600">
              <a:lnSpc>
                <a:spcPct val="90000"/>
              </a:lnSpc>
              <a:tabLst>
                <a:tab pos="1376363" algn="l"/>
                <a:tab pos="5948363" algn="l"/>
              </a:tabLst>
            </a:pPr>
            <a:r>
              <a:rPr lang="en-US" sz="1600" i="0"/>
              <a:t>+ surface water</a:t>
            </a:r>
          </a:p>
        </p:txBody>
      </p:sp>
      <p:sp>
        <p:nvSpPr>
          <p:cNvPr id="3083" name="Text Box 13"/>
          <p:cNvSpPr txBox="1">
            <a:spLocks noChangeArrowheads="1"/>
          </p:cNvSpPr>
          <p:nvPr/>
        </p:nvSpPr>
        <p:spPr bwMode="auto">
          <a:xfrm>
            <a:off x="4900613" y="892175"/>
            <a:ext cx="3976687" cy="1177925"/>
          </a:xfrm>
          <a:prstGeom prst="rect">
            <a:avLst/>
          </a:prstGeom>
          <a:solidFill>
            <a:srgbClr val="FFFF99"/>
          </a:solidFill>
          <a:ln w="9525">
            <a:solidFill>
              <a:schemeClr val="tx1"/>
            </a:solidFill>
            <a:miter lim="800000"/>
            <a:headEnd/>
            <a:tailEnd/>
          </a:ln>
        </p:spPr>
        <p:txBody>
          <a:bodyPr>
            <a:spAutoFit/>
          </a:bodyPr>
          <a:lstStyle/>
          <a:p>
            <a:pPr marL="228600" indent="-228600">
              <a:spcBef>
                <a:spcPct val="20000"/>
              </a:spcBef>
              <a:tabLst>
                <a:tab pos="1376363" algn="l"/>
                <a:tab pos="5948363" algn="l"/>
              </a:tabLst>
            </a:pPr>
            <a:r>
              <a:rPr lang="en-US" sz="1600" b="1" i="0"/>
              <a:t>Assimilation yields</a:t>
            </a:r>
            <a:r>
              <a:rPr lang="en-US" sz="1600" i="0"/>
              <a:t>:</a:t>
            </a:r>
          </a:p>
          <a:p>
            <a:pPr marL="228600" indent="-228600">
              <a:spcBef>
                <a:spcPct val="20000"/>
              </a:spcBef>
              <a:buFontTx/>
              <a:buChar char="•"/>
              <a:tabLst>
                <a:tab pos="1376363" algn="l"/>
                <a:tab pos="5948363" algn="l"/>
              </a:tabLst>
            </a:pPr>
            <a:r>
              <a:rPr lang="en-US" sz="1600" i="0"/>
              <a:t>fine-scale information subject to GRACE basin-scale constraints</a:t>
            </a:r>
          </a:p>
          <a:p>
            <a:pPr marL="228600" indent="-228600">
              <a:spcBef>
                <a:spcPct val="20000"/>
              </a:spcBef>
              <a:buFontTx/>
              <a:buChar char="•"/>
              <a:tabLst>
                <a:tab pos="1376363" algn="l"/>
                <a:tab pos="5948363" algn="l"/>
              </a:tabLst>
            </a:pPr>
            <a:r>
              <a:rPr lang="en-US" sz="1600" i="0"/>
              <a:t>better runoff  than model (not shown).</a:t>
            </a:r>
          </a:p>
        </p:txBody>
      </p:sp>
      <p:sp>
        <p:nvSpPr>
          <p:cNvPr id="3084" name="AutoShape 14"/>
          <p:cNvSpPr>
            <a:spLocks noChangeArrowheads="1"/>
          </p:cNvSpPr>
          <p:nvPr/>
        </p:nvSpPr>
        <p:spPr bwMode="auto">
          <a:xfrm>
            <a:off x="1173163" y="2212975"/>
            <a:ext cx="182562" cy="241300"/>
          </a:xfrm>
          <a:prstGeom prst="downArrow">
            <a:avLst>
              <a:gd name="adj1" fmla="val 49565"/>
              <a:gd name="adj2" fmla="val 69563"/>
            </a:avLst>
          </a:prstGeom>
          <a:solidFill>
            <a:schemeClr val="accent1"/>
          </a:solidFill>
          <a:ln w="9525">
            <a:solidFill>
              <a:schemeClr val="tx1"/>
            </a:solidFill>
            <a:miter lim="800000"/>
            <a:headEnd/>
            <a:tailEnd/>
          </a:ln>
        </p:spPr>
        <p:txBody>
          <a:bodyPr vert="eaVert" wrap="none" anchor="ctr"/>
          <a:lstStyle/>
          <a:p>
            <a:endParaRPr lang="en-US"/>
          </a:p>
        </p:txBody>
      </p:sp>
      <p:sp>
        <p:nvSpPr>
          <p:cNvPr id="3085" name="AutoShape 15"/>
          <p:cNvSpPr>
            <a:spLocks noChangeArrowheads="1"/>
          </p:cNvSpPr>
          <p:nvPr/>
        </p:nvSpPr>
        <p:spPr bwMode="auto">
          <a:xfrm>
            <a:off x="6811963" y="2116138"/>
            <a:ext cx="190500" cy="303212"/>
          </a:xfrm>
          <a:prstGeom prst="downArrow">
            <a:avLst>
              <a:gd name="adj1" fmla="val 58333"/>
              <a:gd name="adj2" fmla="val 69164"/>
            </a:avLst>
          </a:prstGeom>
          <a:solidFill>
            <a:srgbClr val="FFFF99"/>
          </a:solidFill>
          <a:ln w="9525">
            <a:solidFill>
              <a:schemeClr val="tx1"/>
            </a:solidFill>
            <a:miter lim="800000"/>
            <a:headEnd/>
            <a:tailEnd/>
          </a:ln>
        </p:spPr>
        <p:txBody>
          <a:bodyPr vert="eaVert" wrap="none" anchor="ctr"/>
          <a:lstStyle/>
          <a:p>
            <a:endParaRPr lang="en-US"/>
          </a:p>
        </p:txBody>
      </p:sp>
      <p:sp>
        <p:nvSpPr>
          <p:cNvPr id="3086" name="Text Box 16"/>
          <p:cNvSpPr txBox="1">
            <a:spLocks noChangeArrowheads="1"/>
          </p:cNvSpPr>
          <p:nvPr/>
        </p:nvSpPr>
        <p:spPr bwMode="auto">
          <a:xfrm>
            <a:off x="4800600" y="6616700"/>
            <a:ext cx="4335463" cy="238125"/>
          </a:xfrm>
          <a:prstGeom prst="rect">
            <a:avLst/>
          </a:prstGeom>
          <a:solidFill>
            <a:srgbClr val="DDDDDD"/>
          </a:solidFill>
          <a:ln w="9525" algn="ctr">
            <a:solidFill>
              <a:schemeClr val="tx1"/>
            </a:solidFill>
            <a:miter lim="800000"/>
            <a:headEnd/>
            <a:tailEnd/>
          </a:ln>
        </p:spPr>
        <p:txBody>
          <a:bodyPr>
            <a:spAutoFit/>
          </a:bodyPr>
          <a:lstStyle/>
          <a:p>
            <a:pPr algn="ctr">
              <a:tabLst>
                <a:tab pos="1376363" algn="l"/>
                <a:tab pos="5948363" algn="l"/>
              </a:tabLst>
            </a:pPr>
            <a:r>
              <a:rPr lang="en-US" sz="900" b="1" i="0"/>
              <a:t>Zaitchik et al. (2008) </a:t>
            </a:r>
            <a:r>
              <a:rPr lang="en-US" sz="900" b="1"/>
              <a:t>J. Hydrometeorology</a:t>
            </a:r>
            <a:r>
              <a:rPr lang="en-US" sz="900" b="1" i="0"/>
              <a:t>, doi:10.1175/2007JHM951.1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52400" y="5873750"/>
            <a:ext cx="8839200" cy="719138"/>
          </a:xfrm>
          <a:prstGeom prst="rect">
            <a:avLst/>
          </a:prstGeom>
          <a:solidFill>
            <a:srgbClr val="FFFF99"/>
          </a:solidFill>
          <a:ln w="9525">
            <a:solidFill>
              <a:schemeClr val="tx1"/>
            </a:solidFill>
            <a:miter lim="800000"/>
            <a:headEnd/>
            <a:tailEnd/>
          </a:ln>
        </p:spPr>
        <p:txBody>
          <a:bodyPr>
            <a:spAutoFit/>
          </a:bodyPr>
          <a:lstStyle/>
          <a:p>
            <a:pPr marL="228600" indent="-228600">
              <a:spcBef>
                <a:spcPct val="25000"/>
              </a:spcBef>
              <a:tabLst>
                <a:tab pos="1376363" algn="l"/>
                <a:tab pos="5948363" algn="l"/>
              </a:tabLst>
            </a:pPr>
            <a:r>
              <a:rPr lang="en-US" i="0"/>
              <a:t>Assimilation disaggregates GRACE data into snow, soil moisture, and groundwater.</a:t>
            </a:r>
          </a:p>
          <a:p>
            <a:pPr marL="228600" indent="-228600">
              <a:spcBef>
                <a:spcPct val="25000"/>
              </a:spcBef>
              <a:tabLst>
                <a:tab pos="1376363" algn="l"/>
                <a:tab pos="5948363" algn="l"/>
              </a:tabLst>
            </a:pPr>
            <a:r>
              <a:rPr lang="en-US" i="0"/>
              <a:t>Assimilation estimates of groundwater better than model estimates.</a:t>
            </a:r>
          </a:p>
        </p:txBody>
      </p:sp>
      <p:grpSp>
        <p:nvGrpSpPr>
          <p:cNvPr id="2" name="Group 3"/>
          <p:cNvGrpSpPr>
            <a:grpSpLocks noChangeAspect="1"/>
          </p:cNvGrpSpPr>
          <p:nvPr/>
        </p:nvGrpSpPr>
        <p:grpSpPr bwMode="auto">
          <a:xfrm>
            <a:off x="152400" y="644525"/>
            <a:ext cx="6096000" cy="5205413"/>
            <a:chOff x="192" y="336"/>
            <a:chExt cx="3744" cy="3197"/>
          </a:xfrm>
        </p:grpSpPr>
        <p:pic>
          <p:nvPicPr>
            <p:cNvPr id="44041" name="Picture 4" descr="SpringerFig3"/>
            <p:cNvPicPr>
              <a:picLocks noChangeAspect="1" noChangeArrowheads="1"/>
            </p:cNvPicPr>
            <p:nvPr/>
          </p:nvPicPr>
          <p:blipFill>
            <a:blip r:embed="rId2" cstate="print"/>
            <a:srcRect l="7382" t="7582" r="18231" b="7582"/>
            <a:stretch>
              <a:fillRect/>
            </a:stretch>
          </p:blipFill>
          <p:spPr bwMode="auto">
            <a:xfrm>
              <a:off x="192" y="336"/>
              <a:ext cx="3744" cy="3197"/>
            </a:xfrm>
            <a:prstGeom prst="rect">
              <a:avLst/>
            </a:prstGeom>
            <a:noFill/>
            <a:ln w="9525">
              <a:noFill/>
              <a:miter lim="800000"/>
              <a:headEnd/>
              <a:tailEnd/>
            </a:ln>
          </p:spPr>
        </p:pic>
        <p:pic>
          <p:nvPicPr>
            <p:cNvPr id="44042" name="Picture 5"/>
            <p:cNvPicPr>
              <a:picLocks noChangeAspect="1" noChangeArrowheads="1"/>
            </p:cNvPicPr>
            <p:nvPr/>
          </p:nvPicPr>
          <p:blipFill>
            <a:blip r:embed="rId3" cstate="print"/>
            <a:srcRect/>
            <a:stretch>
              <a:fillRect/>
            </a:stretch>
          </p:blipFill>
          <p:spPr bwMode="auto">
            <a:xfrm>
              <a:off x="576" y="1872"/>
              <a:ext cx="864" cy="180"/>
            </a:xfrm>
            <a:prstGeom prst="rect">
              <a:avLst/>
            </a:prstGeom>
            <a:noFill/>
            <a:ln w="9525">
              <a:noFill/>
              <a:miter lim="800000"/>
              <a:headEnd/>
              <a:tailEnd/>
            </a:ln>
          </p:spPr>
        </p:pic>
        <p:pic>
          <p:nvPicPr>
            <p:cNvPr id="44043" name="Picture 6"/>
            <p:cNvPicPr>
              <a:picLocks noChangeAspect="1" noChangeArrowheads="1"/>
            </p:cNvPicPr>
            <p:nvPr/>
          </p:nvPicPr>
          <p:blipFill>
            <a:blip r:embed="rId4" cstate="print"/>
            <a:srcRect/>
            <a:stretch>
              <a:fillRect/>
            </a:stretch>
          </p:blipFill>
          <p:spPr bwMode="auto">
            <a:xfrm>
              <a:off x="576" y="395"/>
              <a:ext cx="1072" cy="181"/>
            </a:xfrm>
            <a:prstGeom prst="rect">
              <a:avLst/>
            </a:prstGeom>
            <a:noFill/>
            <a:ln w="9525">
              <a:noFill/>
              <a:miter lim="800000"/>
              <a:headEnd/>
              <a:tailEnd/>
            </a:ln>
          </p:spPr>
        </p:pic>
      </p:grpSp>
      <p:sp>
        <p:nvSpPr>
          <p:cNvPr id="44036" name="Text Box 7"/>
          <p:cNvSpPr txBox="1">
            <a:spLocks noChangeArrowheads="1"/>
          </p:cNvSpPr>
          <p:nvPr/>
        </p:nvSpPr>
        <p:spPr bwMode="auto">
          <a:xfrm>
            <a:off x="6621463" y="903288"/>
            <a:ext cx="2133600" cy="925512"/>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b="1" i="0"/>
              <a:t>Validation against observed groundwater:</a:t>
            </a:r>
          </a:p>
        </p:txBody>
      </p:sp>
      <p:sp>
        <p:nvSpPr>
          <p:cNvPr id="44037" name="Text Box 8"/>
          <p:cNvSpPr txBox="1">
            <a:spLocks noChangeArrowheads="1"/>
          </p:cNvSpPr>
          <p:nvPr/>
        </p:nvSpPr>
        <p:spPr bwMode="auto">
          <a:xfrm>
            <a:off x="6611938" y="3128963"/>
            <a:ext cx="2133600" cy="788987"/>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b="1" i="0"/>
              <a:t>RMSE = 18.5 mm</a:t>
            </a:r>
          </a:p>
          <a:p>
            <a:pPr>
              <a:spcBef>
                <a:spcPct val="50000"/>
              </a:spcBef>
            </a:pPr>
            <a:r>
              <a:rPr lang="en-US" b="1" i="0"/>
              <a:t>R</a:t>
            </a:r>
            <a:r>
              <a:rPr lang="en-US" b="1" i="0" baseline="30000"/>
              <a:t>2</a:t>
            </a:r>
            <a:r>
              <a:rPr lang="en-US" b="1" i="0"/>
              <a:t> = 0.49</a:t>
            </a:r>
          </a:p>
        </p:txBody>
      </p:sp>
      <p:sp>
        <p:nvSpPr>
          <p:cNvPr id="1038346" name="Rectangle 10"/>
          <p:cNvSpPr>
            <a:spLocks noChangeArrowheads="1"/>
          </p:cNvSpPr>
          <p:nvPr/>
        </p:nvSpPr>
        <p:spPr bwMode="auto">
          <a:xfrm>
            <a:off x="552450" y="76200"/>
            <a:ext cx="8534400" cy="457200"/>
          </a:xfrm>
          <a:prstGeom prst="rect">
            <a:avLst/>
          </a:prstGeom>
          <a:noFill/>
          <a:ln w="9525" algn="ctr">
            <a:noFill/>
            <a:miter lim="800000"/>
            <a:headEnd/>
            <a:tailEnd/>
          </a:ln>
          <a:effectLst/>
        </p:spPr>
        <p:txBody>
          <a:bodyPr>
            <a:spAutoFit/>
          </a:bodyPr>
          <a:lstStyle/>
          <a:p>
            <a:pPr algn="ctr" eaLnBrk="0" hangingPunct="0">
              <a:defRPr/>
            </a:pPr>
            <a:r>
              <a:rPr lang="en-US" sz="2400" b="1">
                <a:solidFill>
                  <a:schemeClr val="accent2"/>
                </a:solidFill>
                <a:effectLst>
                  <a:outerShdw blurRad="38100" dist="38100" dir="2700000" algn="tl">
                    <a:srgbClr val="C0C0C0"/>
                  </a:outerShdw>
                </a:effectLst>
                <a:cs typeface="Arial" charset="0"/>
              </a:rPr>
              <a:t>Assimilation of GRACE terrestrial water storage (TWS)</a:t>
            </a:r>
          </a:p>
        </p:txBody>
      </p:sp>
      <p:sp>
        <p:nvSpPr>
          <p:cNvPr id="44039" name="Text Box 12"/>
          <p:cNvSpPr txBox="1">
            <a:spLocks noChangeArrowheads="1"/>
          </p:cNvSpPr>
          <p:nvPr/>
        </p:nvSpPr>
        <p:spPr bwMode="auto">
          <a:xfrm>
            <a:off x="6613525" y="1963738"/>
            <a:ext cx="2133600" cy="788987"/>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n-US" b="1" i="0"/>
              <a:t>RMSE = 23.5 mm</a:t>
            </a:r>
          </a:p>
          <a:p>
            <a:pPr>
              <a:spcBef>
                <a:spcPct val="50000"/>
              </a:spcBef>
            </a:pPr>
            <a:r>
              <a:rPr lang="en-US" b="1" i="0"/>
              <a:t>R</a:t>
            </a:r>
            <a:r>
              <a:rPr lang="en-US" b="1" i="0" baseline="30000"/>
              <a:t>2</a:t>
            </a:r>
            <a:r>
              <a:rPr lang="en-US" b="1" i="0"/>
              <a:t> = 0.35</a:t>
            </a:r>
          </a:p>
        </p:txBody>
      </p:sp>
      <p:sp>
        <p:nvSpPr>
          <p:cNvPr id="44040" name="Text Box 13"/>
          <p:cNvSpPr txBox="1">
            <a:spLocks noChangeArrowheads="1"/>
          </p:cNvSpPr>
          <p:nvPr/>
        </p:nvSpPr>
        <p:spPr bwMode="auto">
          <a:xfrm>
            <a:off x="4800600" y="6616700"/>
            <a:ext cx="4335463" cy="238125"/>
          </a:xfrm>
          <a:prstGeom prst="rect">
            <a:avLst/>
          </a:prstGeom>
          <a:solidFill>
            <a:srgbClr val="DDDDDD"/>
          </a:solidFill>
          <a:ln w="9525" algn="ctr">
            <a:solidFill>
              <a:schemeClr val="tx1"/>
            </a:solidFill>
            <a:miter lim="800000"/>
            <a:headEnd/>
            <a:tailEnd/>
          </a:ln>
        </p:spPr>
        <p:txBody>
          <a:bodyPr>
            <a:spAutoFit/>
          </a:bodyPr>
          <a:lstStyle/>
          <a:p>
            <a:pPr algn="ctr">
              <a:tabLst>
                <a:tab pos="1376363" algn="l"/>
                <a:tab pos="5948363" algn="l"/>
              </a:tabLst>
            </a:pPr>
            <a:r>
              <a:rPr lang="en-US" sz="900" b="1" i="0"/>
              <a:t>Zaitchik et al. (2008) </a:t>
            </a:r>
            <a:r>
              <a:rPr lang="en-US" sz="900" b="1"/>
              <a:t>J. Hydrometeorology</a:t>
            </a:r>
            <a:r>
              <a:rPr lang="en-US" sz="900" b="1" i="0"/>
              <a:t>, doi:10.1175/2007JHM951.1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8195"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8196"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8197"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198"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8199"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8200"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8201"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8202"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3"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8204"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020941"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8206"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020943" name="Text Box 15"/>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8208"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8209"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8210" name="Line 19"/>
          <p:cNvSpPr>
            <a:spLocks noChangeShapeType="1"/>
          </p:cNvSpPr>
          <p:nvPr/>
        </p:nvSpPr>
        <p:spPr bwMode="auto">
          <a:xfrm rot="-5400000">
            <a:off x="1469232" y="4633119"/>
            <a:ext cx="2106612" cy="0"/>
          </a:xfrm>
          <a:prstGeom prst="line">
            <a:avLst/>
          </a:prstGeom>
          <a:noFill/>
          <a:ln w="38100">
            <a:solidFill>
              <a:schemeClr val="bg2"/>
            </a:solidFill>
            <a:round/>
            <a:headEnd type="triangle" w="med" len="med"/>
            <a:tailEnd type="triangle" w="med" len="med"/>
          </a:ln>
        </p:spPr>
        <p:txBody>
          <a:bodyPr/>
          <a:lstStyle/>
          <a:p>
            <a:endParaRPr lang="en-US"/>
          </a:p>
        </p:txBody>
      </p:sp>
      <p:sp>
        <p:nvSpPr>
          <p:cNvPr id="8211"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8212"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8213"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8214"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1020952"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C0C0C0"/>
                  </a:outerShdw>
                </a:effectLst>
              </a:rPr>
              <a:t>Land data assimilation  system</a:t>
            </a:r>
          </a:p>
        </p:txBody>
      </p:sp>
      <p:sp>
        <p:nvSpPr>
          <p:cNvPr id="8216" name="Text Box 27"/>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8217" name="Line 28"/>
          <p:cNvSpPr>
            <a:spLocks noChangeShapeType="1"/>
          </p:cNvSpPr>
          <p:nvPr/>
        </p:nvSpPr>
        <p:spPr bwMode="auto">
          <a:xfrm>
            <a:off x="4745038" y="3579813"/>
            <a:ext cx="396875" cy="1587"/>
          </a:xfrm>
          <a:prstGeom prst="line">
            <a:avLst/>
          </a:prstGeom>
          <a:noFill/>
          <a:ln w="38100">
            <a:solidFill>
              <a:schemeClr val="tx1"/>
            </a:solidFill>
            <a:round/>
            <a:headEnd/>
            <a:tailEnd type="triangle" w="med" len="med"/>
          </a:ln>
        </p:spPr>
        <p:txBody>
          <a:bodyPr/>
          <a:lstStyle/>
          <a:p>
            <a:endParaRPr lang="en-US"/>
          </a:p>
        </p:txBody>
      </p:sp>
      <p:sp>
        <p:nvSpPr>
          <p:cNvPr id="8218" name="Line 29"/>
          <p:cNvSpPr>
            <a:spLocks noChangeShapeType="1"/>
          </p:cNvSpPr>
          <p:nvPr/>
        </p:nvSpPr>
        <p:spPr bwMode="auto">
          <a:xfrm flipV="1">
            <a:off x="3689350" y="4676775"/>
            <a:ext cx="1520825" cy="1438275"/>
          </a:xfrm>
          <a:prstGeom prst="line">
            <a:avLst/>
          </a:prstGeom>
          <a:noFill/>
          <a:ln w="38100">
            <a:solidFill>
              <a:schemeClr val="bg2"/>
            </a:solidFill>
            <a:round/>
            <a:headEnd type="triangle" w="med" len="med"/>
            <a:tailEnd type="triangle" w="med" len="med"/>
          </a:ln>
        </p:spPr>
        <p:txBody>
          <a:bodyPr/>
          <a:lstStyle/>
          <a:p>
            <a:endParaRPr lang="en-US"/>
          </a:p>
        </p:txBody>
      </p:sp>
      <p:sp>
        <p:nvSpPr>
          <p:cNvPr id="8219" name="Text Box 30"/>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dirty="0" err="1"/>
              <a:t>Forcings</a:t>
            </a:r>
            <a:r>
              <a:rPr lang="en-US" i="0" dirty="0"/>
              <a:t> </a:t>
            </a:r>
          </a:p>
          <a:p>
            <a:r>
              <a:rPr lang="en-US" sz="1600" dirty="0"/>
              <a:t>Precipitation, radiation, </a:t>
            </a:r>
          </a:p>
          <a:p>
            <a:r>
              <a:rPr lang="en-US" sz="1600" dirty="0"/>
              <a:t>air temperature, …</a:t>
            </a:r>
          </a:p>
        </p:txBody>
      </p:sp>
      <p:sp>
        <p:nvSpPr>
          <p:cNvPr id="8220" name="Text Box 31"/>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9219" name="Line 27"/>
          <p:cNvSpPr>
            <a:spLocks noChangeShapeType="1"/>
          </p:cNvSpPr>
          <p:nvPr/>
        </p:nvSpPr>
        <p:spPr bwMode="auto">
          <a:xfrm flipV="1">
            <a:off x="3689350" y="4676775"/>
            <a:ext cx="1520825" cy="1438275"/>
          </a:xfrm>
          <a:prstGeom prst="line">
            <a:avLst/>
          </a:prstGeom>
          <a:noFill/>
          <a:ln w="38100">
            <a:solidFill>
              <a:schemeClr val="bg2"/>
            </a:solidFill>
            <a:round/>
            <a:headEnd type="triangle" w="med" len="med"/>
            <a:tailEnd type="triangle" w="med" len="med"/>
          </a:ln>
        </p:spPr>
        <p:txBody>
          <a:bodyPr/>
          <a:lstStyle/>
          <a:p>
            <a:endParaRPr lang="en-US"/>
          </a:p>
        </p:txBody>
      </p:sp>
      <p:sp>
        <p:nvSpPr>
          <p:cNvPr id="9220"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1106968"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dirty="0">
                <a:effectLst>
                  <a:outerShdw blurRad="38100" dist="38100" dir="2700000" algn="tl">
                    <a:srgbClr val="C0C0C0"/>
                  </a:outerShdw>
                </a:effectLst>
              </a:rPr>
              <a:t>Land data assimilation  system</a:t>
            </a:r>
          </a:p>
        </p:txBody>
      </p:sp>
      <p:sp>
        <p:nvSpPr>
          <p:cNvPr id="9222"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9223" name="Rectangle 39"/>
          <p:cNvSpPr>
            <a:spLocks noChangeArrowheads="1"/>
          </p:cNvSpPr>
          <p:nvPr/>
        </p:nvSpPr>
        <p:spPr bwMode="auto">
          <a:xfrm>
            <a:off x="3689350" y="4457700"/>
            <a:ext cx="5335588" cy="2363788"/>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24"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9225"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6"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9227"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9228"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9229"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9230"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31"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9232"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106957"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9234"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106959" name="Text Box 15"/>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9236"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9237"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9238"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9239"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9240"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9241" name="Text Box 25"/>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9242" name="Text Box 28"/>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a:t>Forcings</a:t>
            </a:r>
            <a:r>
              <a:rPr lang="en-US" i="0"/>
              <a:t> </a:t>
            </a:r>
          </a:p>
          <a:p>
            <a:r>
              <a:rPr lang="en-US" sz="1600"/>
              <a:t>Precipitation, radiation, </a:t>
            </a:r>
          </a:p>
          <a:p>
            <a:r>
              <a:rPr lang="en-US" sz="1600"/>
              <a:t>air temperature, …</a:t>
            </a:r>
          </a:p>
        </p:txBody>
      </p:sp>
      <p:sp>
        <p:nvSpPr>
          <p:cNvPr id="9243" name="Text Box 29"/>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
        <p:nvSpPr>
          <p:cNvPr id="9244" name="Rectangle 38"/>
          <p:cNvSpPr>
            <a:spLocks noChangeArrowheads="1"/>
          </p:cNvSpPr>
          <p:nvPr/>
        </p:nvSpPr>
        <p:spPr bwMode="auto">
          <a:xfrm>
            <a:off x="5027613" y="544513"/>
            <a:ext cx="4116387" cy="3938587"/>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45" name="Rectangle 39"/>
          <p:cNvSpPr>
            <a:spLocks noChangeArrowheads="1"/>
          </p:cNvSpPr>
          <p:nvPr/>
        </p:nvSpPr>
        <p:spPr bwMode="auto">
          <a:xfrm>
            <a:off x="0" y="4494213"/>
            <a:ext cx="3719513" cy="1073150"/>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46" name="Line 19"/>
          <p:cNvSpPr>
            <a:spLocks noChangeShapeType="1"/>
          </p:cNvSpPr>
          <p:nvPr/>
        </p:nvSpPr>
        <p:spPr bwMode="auto">
          <a:xfrm rot="-5400000">
            <a:off x="1469232" y="4633119"/>
            <a:ext cx="2106612" cy="0"/>
          </a:xfrm>
          <a:prstGeom prst="line">
            <a:avLst/>
          </a:prstGeom>
          <a:noFill/>
          <a:ln w="38100">
            <a:solidFill>
              <a:schemeClr val="bg2"/>
            </a:solidFill>
            <a:round/>
            <a:headEnd/>
            <a:tailEnd type="triangle" w="med" len="med"/>
          </a:ln>
        </p:spPr>
        <p:txBody>
          <a:bodyPr/>
          <a:lstStyle/>
          <a:p>
            <a:endParaRPr lang="en-US"/>
          </a:p>
        </p:txBody>
      </p:sp>
      <p:sp>
        <p:nvSpPr>
          <p:cNvPr id="9247" name="Line 26"/>
          <p:cNvSpPr>
            <a:spLocks noChangeShapeType="1"/>
          </p:cNvSpPr>
          <p:nvPr/>
        </p:nvSpPr>
        <p:spPr bwMode="auto">
          <a:xfrm>
            <a:off x="4114800" y="3852863"/>
            <a:ext cx="1095375" cy="1701800"/>
          </a:xfrm>
          <a:prstGeom prst="line">
            <a:avLst/>
          </a:prstGeom>
          <a:noFill/>
          <a:ln w="38100">
            <a:solidFill>
              <a:schemeClr val="tx1"/>
            </a:solidFill>
            <a:round/>
            <a:headEnd/>
            <a:tailEnd type="triangle" w="med" len="med"/>
          </a:ln>
        </p:spPr>
        <p:txBody>
          <a:bodyPr/>
          <a:lstStyle/>
          <a:p>
            <a:endParaRPr lang="en-US"/>
          </a:p>
        </p:txBody>
      </p:sp>
      <p:sp>
        <p:nvSpPr>
          <p:cNvPr id="9248" name="AutoShape 30"/>
          <p:cNvSpPr>
            <a:spLocks noChangeArrowheads="1"/>
          </p:cNvSpPr>
          <p:nvPr/>
        </p:nvSpPr>
        <p:spPr bwMode="auto">
          <a:xfrm>
            <a:off x="176213" y="646113"/>
            <a:ext cx="4851400" cy="38481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76200">
            <a:solidFill>
              <a:srgbClr val="FF0000"/>
            </a:solidFill>
            <a:miter lim="800000"/>
            <a:headEnd/>
            <a:tailEnd/>
          </a:ln>
        </p:spPr>
        <p:txBody>
          <a:bodyPr wrap="none" anchor="ctr"/>
          <a:lstStyle/>
          <a:p>
            <a:endParaRPr lang="en-US"/>
          </a:p>
        </p:txBody>
      </p:sp>
      <p:sp>
        <p:nvSpPr>
          <p:cNvPr id="9249" name="Text Box 34"/>
          <p:cNvSpPr txBox="1">
            <a:spLocks noChangeArrowheads="1"/>
          </p:cNvSpPr>
          <p:nvPr/>
        </p:nvSpPr>
        <p:spPr bwMode="auto">
          <a:xfrm>
            <a:off x="217488" y="4075113"/>
            <a:ext cx="4810125" cy="369887"/>
          </a:xfrm>
          <a:prstGeom prst="rect">
            <a:avLst/>
          </a:prstGeom>
          <a:solidFill>
            <a:srgbClr val="FFE1E1"/>
          </a:solidFill>
          <a:ln w="38100">
            <a:solidFill>
              <a:srgbClr val="FF0000"/>
            </a:solidFill>
            <a:miter lim="800000"/>
            <a:headEnd/>
            <a:tailEnd/>
          </a:ln>
        </p:spPr>
        <p:txBody>
          <a:bodyPr>
            <a:spAutoFit/>
          </a:bodyPr>
          <a:lstStyle/>
          <a:p>
            <a:pPr algn="ctr" eaLnBrk="0" hangingPunct="0">
              <a:spcBef>
                <a:spcPct val="50000"/>
              </a:spcBef>
            </a:pPr>
            <a:r>
              <a:rPr lang="en-US" b="1"/>
              <a:t>Subsystem is often called “LDAS”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9219" name="Line 27"/>
          <p:cNvSpPr>
            <a:spLocks noChangeShapeType="1"/>
          </p:cNvSpPr>
          <p:nvPr/>
        </p:nvSpPr>
        <p:spPr bwMode="auto">
          <a:xfrm flipV="1">
            <a:off x="3689350" y="4676775"/>
            <a:ext cx="1520825" cy="1438275"/>
          </a:xfrm>
          <a:prstGeom prst="line">
            <a:avLst/>
          </a:prstGeom>
          <a:noFill/>
          <a:ln w="38100">
            <a:solidFill>
              <a:schemeClr val="bg2"/>
            </a:solidFill>
            <a:round/>
            <a:headEnd type="triangle" w="med" len="med"/>
            <a:tailEnd type="triangle" w="med" len="med"/>
          </a:ln>
        </p:spPr>
        <p:txBody>
          <a:bodyPr/>
          <a:lstStyle/>
          <a:p>
            <a:endParaRPr lang="en-US"/>
          </a:p>
        </p:txBody>
      </p:sp>
      <p:sp>
        <p:nvSpPr>
          <p:cNvPr id="9220"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1106968"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dirty="0">
                <a:effectLst>
                  <a:outerShdw blurRad="38100" dist="38100" dir="2700000" algn="tl">
                    <a:srgbClr val="C0C0C0"/>
                  </a:outerShdw>
                </a:effectLst>
              </a:rPr>
              <a:t>Land data assimilation  system</a:t>
            </a:r>
          </a:p>
        </p:txBody>
      </p:sp>
      <p:sp>
        <p:nvSpPr>
          <p:cNvPr id="9222"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9223" name="Rectangle 39"/>
          <p:cNvSpPr>
            <a:spLocks noChangeArrowheads="1"/>
          </p:cNvSpPr>
          <p:nvPr/>
        </p:nvSpPr>
        <p:spPr bwMode="auto">
          <a:xfrm>
            <a:off x="3689350" y="4457700"/>
            <a:ext cx="5335588" cy="2363788"/>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24"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9225"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26"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9227"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9228"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9229"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9230"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31"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9232"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106957"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9234"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106959" name="Text Box 15"/>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9236"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9237"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9238"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9239"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9240"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9241" name="Text Box 25"/>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9242" name="Text Box 28"/>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a:t>Forcings</a:t>
            </a:r>
            <a:r>
              <a:rPr lang="en-US" i="0"/>
              <a:t> </a:t>
            </a:r>
          </a:p>
          <a:p>
            <a:r>
              <a:rPr lang="en-US" sz="1600"/>
              <a:t>Precipitation, radiation, </a:t>
            </a:r>
          </a:p>
          <a:p>
            <a:r>
              <a:rPr lang="en-US" sz="1600"/>
              <a:t>air temperature, …</a:t>
            </a:r>
          </a:p>
        </p:txBody>
      </p:sp>
      <p:sp>
        <p:nvSpPr>
          <p:cNvPr id="9243" name="Text Box 29"/>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
        <p:nvSpPr>
          <p:cNvPr id="9244" name="Rectangle 38"/>
          <p:cNvSpPr>
            <a:spLocks noChangeArrowheads="1"/>
          </p:cNvSpPr>
          <p:nvPr/>
        </p:nvSpPr>
        <p:spPr bwMode="auto">
          <a:xfrm>
            <a:off x="5027613" y="544513"/>
            <a:ext cx="4116387" cy="3938587"/>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45" name="Rectangle 39"/>
          <p:cNvSpPr>
            <a:spLocks noChangeArrowheads="1"/>
          </p:cNvSpPr>
          <p:nvPr/>
        </p:nvSpPr>
        <p:spPr bwMode="auto">
          <a:xfrm>
            <a:off x="0" y="4494213"/>
            <a:ext cx="3719513" cy="1073150"/>
          </a:xfrm>
          <a:prstGeom prst="rect">
            <a:avLst/>
          </a:prstGeom>
          <a:solidFill>
            <a:schemeClr val="bg1">
              <a:alpha val="74901"/>
            </a:schemeClr>
          </a:solidFill>
          <a:ln w="9525">
            <a:noFill/>
            <a:miter lim="800000"/>
            <a:headEnd/>
            <a:tailEnd/>
          </a:ln>
        </p:spPr>
        <p:txBody>
          <a:bodyPr wrap="none" anchor="ctr"/>
          <a:lstStyle/>
          <a:p>
            <a:endParaRPr lang="en-US"/>
          </a:p>
        </p:txBody>
      </p:sp>
      <p:sp>
        <p:nvSpPr>
          <p:cNvPr id="9246" name="Line 19"/>
          <p:cNvSpPr>
            <a:spLocks noChangeShapeType="1"/>
          </p:cNvSpPr>
          <p:nvPr/>
        </p:nvSpPr>
        <p:spPr bwMode="auto">
          <a:xfrm rot="-5400000">
            <a:off x="1469232" y="4633119"/>
            <a:ext cx="2106612" cy="0"/>
          </a:xfrm>
          <a:prstGeom prst="line">
            <a:avLst/>
          </a:prstGeom>
          <a:noFill/>
          <a:ln w="38100">
            <a:solidFill>
              <a:schemeClr val="bg2"/>
            </a:solidFill>
            <a:round/>
            <a:headEnd/>
            <a:tailEnd type="triangle" w="med" len="med"/>
          </a:ln>
        </p:spPr>
        <p:txBody>
          <a:bodyPr/>
          <a:lstStyle/>
          <a:p>
            <a:endParaRPr lang="en-US"/>
          </a:p>
        </p:txBody>
      </p:sp>
      <p:sp>
        <p:nvSpPr>
          <p:cNvPr id="9247" name="Line 26"/>
          <p:cNvSpPr>
            <a:spLocks noChangeShapeType="1"/>
          </p:cNvSpPr>
          <p:nvPr/>
        </p:nvSpPr>
        <p:spPr bwMode="auto">
          <a:xfrm>
            <a:off x="4114800" y="3852863"/>
            <a:ext cx="1095375" cy="1701800"/>
          </a:xfrm>
          <a:prstGeom prst="line">
            <a:avLst/>
          </a:prstGeom>
          <a:noFill/>
          <a:ln w="38100">
            <a:solidFill>
              <a:schemeClr val="tx1"/>
            </a:solidFill>
            <a:round/>
            <a:headEnd/>
            <a:tailEnd type="triangle" w="med" len="med"/>
          </a:ln>
        </p:spPr>
        <p:txBody>
          <a:bodyPr/>
          <a:lstStyle/>
          <a:p>
            <a:endParaRPr lang="en-US"/>
          </a:p>
        </p:txBody>
      </p:sp>
      <p:sp>
        <p:nvSpPr>
          <p:cNvPr id="9248" name="AutoShape 30"/>
          <p:cNvSpPr>
            <a:spLocks noChangeArrowheads="1"/>
          </p:cNvSpPr>
          <p:nvPr/>
        </p:nvSpPr>
        <p:spPr bwMode="auto">
          <a:xfrm>
            <a:off x="176213" y="646113"/>
            <a:ext cx="4851400" cy="38481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76200">
            <a:solidFill>
              <a:srgbClr val="FF0000"/>
            </a:solidFill>
            <a:miter lim="800000"/>
            <a:headEnd/>
            <a:tailEnd/>
          </a:ln>
        </p:spPr>
        <p:txBody>
          <a:bodyPr wrap="none" anchor="ctr"/>
          <a:lstStyle/>
          <a:p>
            <a:endParaRPr lang="en-US"/>
          </a:p>
        </p:txBody>
      </p:sp>
      <p:sp>
        <p:nvSpPr>
          <p:cNvPr id="9249" name="Text Box 34"/>
          <p:cNvSpPr txBox="1">
            <a:spLocks noChangeArrowheads="1"/>
          </p:cNvSpPr>
          <p:nvPr/>
        </p:nvSpPr>
        <p:spPr bwMode="auto">
          <a:xfrm>
            <a:off x="217488" y="4075113"/>
            <a:ext cx="4810125" cy="369887"/>
          </a:xfrm>
          <a:prstGeom prst="rect">
            <a:avLst/>
          </a:prstGeom>
          <a:solidFill>
            <a:srgbClr val="FFE1E1"/>
          </a:solidFill>
          <a:ln w="38100">
            <a:solidFill>
              <a:srgbClr val="FF0000"/>
            </a:solidFill>
            <a:miter lim="800000"/>
            <a:headEnd/>
            <a:tailEnd/>
          </a:ln>
        </p:spPr>
        <p:txBody>
          <a:bodyPr>
            <a:spAutoFit/>
          </a:bodyPr>
          <a:lstStyle/>
          <a:p>
            <a:pPr algn="ctr" eaLnBrk="0" hangingPunct="0">
              <a:spcBef>
                <a:spcPct val="50000"/>
              </a:spcBef>
            </a:pPr>
            <a:r>
              <a:rPr lang="en-US" b="1"/>
              <a:t>Subsystem is often called “LDAS”</a:t>
            </a:r>
          </a:p>
        </p:txBody>
      </p:sp>
      <p:grpSp>
        <p:nvGrpSpPr>
          <p:cNvPr id="37" name="Group 36"/>
          <p:cNvGrpSpPr/>
          <p:nvPr/>
        </p:nvGrpSpPr>
        <p:grpSpPr>
          <a:xfrm>
            <a:off x="5027613" y="606256"/>
            <a:ext cx="4037733" cy="4214981"/>
            <a:chOff x="5210177" y="894292"/>
            <a:chExt cx="3797564" cy="4016484"/>
          </a:xfrm>
        </p:grpSpPr>
        <p:sp>
          <p:nvSpPr>
            <p:cNvPr id="34" name="TextBox 33"/>
            <p:cNvSpPr txBox="1"/>
            <p:nvPr/>
          </p:nvSpPr>
          <p:spPr>
            <a:xfrm>
              <a:off x="5210177" y="894292"/>
              <a:ext cx="3797564" cy="4016484"/>
            </a:xfrm>
            <a:prstGeom prst="rect">
              <a:avLst/>
            </a:prstGeom>
            <a:solidFill>
              <a:srgbClr val="FFFFCC"/>
            </a:solidFill>
            <a:ln w="28575">
              <a:solidFill>
                <a:schemeClr val="tx1"/>
              </a:solidFill>
            </a:ln>
          </p:spPr>
          <p:txBody>
            <a:bodyPr wrap="square" rtlCol="0">
              <a:spAutoFit/>
            </a:bodyPr>
            <a:lstStyle/>
            <a:p>
              <a:pPr algn="ctr"/>
              <a:r>
                <a:rPr lang="en-US" b="1" dirty="0" smtClean="0"/>
                <a:t>Example: </a:t>
              </a:r>
            </a:p>
            <a:p>
              <a:pPr algn="ctr"/>
              <a:r>
                <a:rPr lang="en-US" b="1" dirty="0" smtClean="0"/>
                <a:t>The MERRA-Land data product</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sz="1050" dirty="0" smtClean="0"/>
            </a:p>
            <a:p>
              <a:endParaRPr lang="en-US" sz="1050" dirty="0" smtClean="0"/>
            </a:p>
            <a:p>
              <a:pPr algn="ctr"/>
              <a:r>
                <a:rPr lang="en-US" sz="1050" dirty="0" smtClean="0"/>
                <a:t>http://gmao.gsfc.nasa.gov/research/merra/merra-land.php</a:t>
              </a:r>
              <a:endParaRPr lang="en-US" sz="1050" dirty="0"/>
            </a:p>
          </p:txBody>
        </p:sp>
        <p:pic>
          <p:nvPicPr>
            <p:cNvPr id="87042" name="Picture 2" descr="M:\projects\MERRA\MERRA-Land\MERRA-Land_image\MERRA-Land_image_v3.jpg"/>
            <p:cNvPicPr>
              <a:picLocks noChangeAspect="1" noChangeArrowheads="1"/>
            </p:cNvPicPr>
            <p:nvPr/>
          </p:nvPicPr>
          <p:blipFill>
            <a:blip r:embed="rId3" cstate="print"/>
            <a:srcRect b="24329"/>
            <a:stretch>
              <a:fillRect/>
            </a:stretch>
          </p:blipFill>
          <p:spPr bwMode="auto">
            <a:xfrm>
              <a:off x="5255516" y="1580849"/>
              <a:ext cx="3698045" cy="2991349"/>
            </a:xfrm>
            <a:prstGeom prst="rect">
              <a:avLst/>
            </a:prstGeom>
            <a:noFill/>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0243"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10244"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10245"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6"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10247"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10248"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10249"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10250"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51"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10252"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109005"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10254"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0255"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10256"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10257"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10258"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10259"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10260"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1109016"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C0C0C0"/>
                  </a:outerShdw>
                </a:effectLst>
              </a:rPr>
              <a:t>Land data assimilation  system</a:t>
            </a:r>
          </a:p>
        </p:txBody>
      </p:sp>
      <p:sp>
        <p:nvSpPr>
          <p:cNvPr id="10262" name="Text Box 25"/>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10263" name="Line 26"/>
          <p:cNvSpPr>
            <a:spLocks noChangeShapeType="1"/>
          </p:cNvSpPr>
          <p:nvPr/>
        </p:nvSpPr>
        <p:spPr bwMode="auto">
          <a:xfrm>
            <a:off x="4745038" y="3579813"/>
            <a:ext cx="396875" cy="1587"/>
          </a:xfrm>
          <a:prstGeom prst="line">
            <a:avLst/>
          </a:prstGeom>
          <a:noFill/>
          <a:ln w="38100">
            <a:solidFill>
              <a:schemeClr val="tx1"/>
            </a:solidFill>
            <a:round/>
            <a:headEnd/>
            <a:tailEnd type="triangle" w="med" len="med"/>
          </a:ln>
        </p:spPr>
        <p:txBody>
          <a:bodyPr/>
          <a:lstStyle/>
          <a:p>
            <a:endParaRPr lang="en-US"/>
          </a:p>
        </p:txBody>
      </p:sp>
      <p:sp>
        <p:nvSpPr>
          <p:cNvPr id="10264" name="Text Box 28"/>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a:t>Forcings</a:t>
            </a:r>
            <a:r>
              <a:rPr lang="en-US" i="0"/>
              <a:t> </a:t>
            </a:r>
          </a:p>
          <a:p>
            <a:r>
              <a:rPr lang="en-US" sz="1600"/>
              <a:t>Precipitation, radiation, </a:t>
            </a:r>
          </a:p>
          <a:p>
            <a:r>
              <a:rPr lang="en-US" sz="1600"/>
              <a:t>air temperature, …</a:t>
            </a:r>
          </a:p>
        </p:txBody>
      </p:sp>
      <p:sp>
        <p:nvSpPr>
          <p:cNvPr id="10265" name="Text Box 29"/>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
        <p:nvSpPr>
          <p:cNvPr id="1109024" name="Text Box 32"/>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10267" name="Line 33"/>
          <p:cNvSpPr>
            <a:spLocks noChangeShapeType="1"/>
          </p:cNvSpPr>
          <p:nvPr/>
        </p:nvSpPr>
        <p:spPr bwMode="auto">
          <a:xfrm rot="-5400000">
            <a:off x="1469232" y="4633119"/>
            <a:ext cx="2106612" cy="0"/>
          </a:xfrm>
          <a:prstGeom prst="line">
            <a:avLst/>
          </a:prstGeom>
          <a:noFill/>
          <a:ln w="38100">
            <a:solidFill>
              <a:schemeClr val="bg2"/>
            </a:solidFill>
            <a:round/>
            <a:headEnd/>
            <a:tailEnd type="triangle" w="med" len="med"/>
          </a:ln>
        </p:spPr>
        <p:txBody>
          <a:bodyPr/>
          <a:lstStyle/>
          <a:p>
            <a:endParaRPr lang="en-US"/>
          </a:p>
        </p:txBody>
      </p:sp>
      <p:sp>
        <p:nvSpPr>
          <p:cNvPr id="10268" name="Text Box 31"/>
          <p:cNvSpPr txBox="1">
            <a:spLocks noChangeArrowheads="1"/>
          </p:cNvSpPr>
          <p:nvPr/>
        </p:nvSpPr>
        <p:spPr bwMode="auto">
          <a:xfrm>
            <a:off x="195263" y="4892675"/>
            <a:ext cx="4953000" cy="404813"/>
          </a:xfrm>
          <a:prstGeom prst="rect">
            <a:avLst/>
          </a:prstGeom>
          <a:solidFill>
            <a:srgbClr val="FFE1E1"/>
          </a:solidFill>
          <a:ln w="38100">
            <a:solidFill>
              <a:srgbClr val="FF0000"/>
            </a:solidFill>
            <a:miter lim="800000"/>
            <a:headEnd/>
            <a:tailEnd/>
          </a:ln>
        </p:spPr>
        <p:txBody>
          <a:bodyPr>
            <a:spAutoFit/>
          </a:bodyPr>
          <a:lstStyle/>
          <a:p>
            <a:pPr algn="ctr" eaLnBrk="0" hangingPunct="0">
              <a:spcBef>
                <a:spcPct val="50000"/>
              </a:spcBef>
            </a:pPr>
            <a:r>
              <a:rPr lang="en-US" b="1"/>
              <a:t>“uncoupled” or “off-line” land assimilation</a:t>
            </a:r>
          </a:p>
        </p:txBody>
      </p:sp>
      <p:sp>
        <p:nvSpPr>
          <p:cNvPr id="10269" name="AutoShape 30"/>
          <p:cNvSpPr>
            <a:spLocks noChangeArrowheads="1"/>
          </p:cNvSpPr>
          <p:nvPr/>
        </p:nvSpPr>
        <p:spPr bwMode="auto">
          <a:xfrm>
            <a:off x="176213" y="685800"/>
            <a:ext cx="8807450" cy="464343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7620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0243"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10244"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10245"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46"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10247"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10248"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10249"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10250"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51"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10252"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109005"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10254"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0255"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10256"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10257"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10258"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10259"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10260"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1109016"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C0C0C0"/>
                  </a:outerShdw>
                </a:effectLst>
              </a:rPr>
              <a:t>Land data assimilation  system</a:t>
            </a:r>
          </a:p>
        </p:txBody>
      </p:sp>
      <p:sp>
        <p:nvSpPr>
          <p:cNvPr id="10262" name="Text Box 25"/>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10263" name="Line 26"/>
          <p:cNvSpPr>
            <a:spLocks noChangeShapeType="1"/>
          </p:cNvSpPr>
          <p:nvPr/>
        </p:nvSpPr>
        <p:spPr bwMode="auto">
          <a:xfrm>
            <a:off x="4745038" y="3579813"/>
            <a:ext cx="396875" cy="1587"/>
          </a:xfrm>
          <a:prstGeom prst="line">
            <a:avLst/>
          </a:prstGeom>
          <a:noFill/>
          <a:ln w="38100">
            <a:solidFill>
              <a:schemeClr val="tx1"/>
            </a:solidFill>
            <a:round/>
            <a:headEnd/>
            <a:tailEnd type="triangle" w="med" len="med"/>
          </a:ln>
        </p:spPr>
        <p:txBody>
          <a:bodyPr/>
          <a:lstStyle/>
          <a:p>
            <a:endParaRPr lang="en-US"/>
          </a:p>
        </p:txBody>
      </p:sp>
      <p:sp>
        <p:nvSpPr>
          <p:cNvPr id="10264" name="Text Box 28"/>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a:t>Forcings</a:t>
            </a:r>
            <a:r>
              <a:rPr lang="en-US" i="0"/>
              <a:t> </a:t>
            </a:r>
          </a:p>
          <a:p>
            <a:r>
              <a:rPr lang="en-US" sz="1600"/>
              <a:t>Precipitation, radiation, </a:t>
            </a:r>
          </a:p>
          <a:p>
            <a:r>
              <a:rPr lang="en-US" sz="1600"/>
              <a:t>air temperature, …</a:t>
            </a:r>
          </a:p>
        </p:txBody>
      </p:sp>
      <p:sp>
        <p:nvSpPr>
          <p:cNvPr id="10265" name="Text Box 29"/>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
        <p:nvSpPr>
          <p:cNvPr id="1109024" name="Text Box 32"/>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10267" name="Line 33"/>
          <p:cNvSpPr>
            <a:spLocks noChangeShapeType="1"/>
          </p:cNvSpPr>
          <p:nvPr/>
        </p:nvSpPr>
        <p:spPr bwMode="auto">
          <a:xfrm rot="-5400000">
            <a:off x="1469232" y="4633119"/>
            <a:ext cx="2106612" cy="0"/>
          </a:xfrm>
          <a:prstGeom prst="line">
            <a:avLst/>
          </a:prstGeom>
          <a:noFill/>
          <a:ln w="38100">
            <a:solidFill>
              <a:schemeClr val="bg2"/>
            </a:solidFill>
            <a:round/>
            <a:headEnd/>
            <a:tailEnd type="triangle" w="med" len="med"/>
          </a:ln>
        </p:spPr>
        <p:txBody>
          <a:bodyPr/>
          <a:lstStyle/>
          <a:p>
            <a:endParaRPr lang="en-US"/>
          </a:p>
        </p:txBody>
      </p:sp>
      <p:sp>
        <p:nvSpPr>
          <p:cNvPr id="10268" name="Text Box 31"/>
          <p:cNvSpPr txBox="1">
            <a:spLocks noChangeArrowheads="1"/>
          </p:cNvSpPr>
          <p:nvPr/>
        </p:nvSpPr>
        <p:spPr bwMode="auto">
          <a:xfrm>
            <a:off x="195263" y="4892675"/>
            <a:ext cx="4953000" cy="404813"/>
          </a:xfrm>
          <a:prstGeom prst="rect">
            <a:avLst/>
          </a:prstGeom>
          <a:solidFill>
            <a:srgbClr val="FFE1E1"/>
          </a:solidFill>
          <a:ln w="38100">
            <a:solidFill>
              <a:srgbClr val="FF0000"/>
            </a:solidFill>
            <a:miter lim="800000"/>
            <a:headEnd/>
            <a:tailEnd/>
          </a:ln>
        </p:spPr>
        <p:txBody>
          <a:bodyPr>
            <a:spAutoFit/>
          </a:bodyPr>
          <a:lstStyle/>
          <a:p>
            <a:pPr algn="ctr" eaLnBrk="0" hangingPunct="0">
              <a:spcBef>
                <a:spcPct val="50000"/>
              </a:spcBef>
            </a:pPr>
            <a:r>
              <a:rPr lang="en-US" b="1"/>
              <a:t>“uncoupled” or “off-line” land assimilation</a:t>
            </a:r>
          </a:p>
        </p:txBody>
      </p:sp>
      <p:sp>
        <p:nvSpPr>
          <p:cNvPr id="10269" name="AutoShape 30"/>
          <p:cNvSpPr>
            <a:spLocks noChangeArrowheads="1"/>
          </p:cNvSpPr>
          <p:nvPr/>
        </p:nvSpPr>
        <p:spPr bwMode="auto">
          <a:xfrm>
            <a:off x="176213" y="685800"/>
            <a:ext cx="8807450" cy="464343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76200">
            <a:solidFill>
              <a:srgbClr val="FF0000"/>
            </a:solidFill>
            <a:miter lim="800000"/>
            <a:headEnd/>
            <a:tailEnd/>
          </a:ln>
        </p:spPr>
        <p:txBody>
          <a:bodyPr wrap="none" anchor="ctr"/>
          <a:lstStyle/>
          <a:p>
            <a:endParaRPr lang="en-US"/>
          </a:p>
        </p:txBody>
      </p:sp>
      <p:sp>
        <p:nvSpPr>
          <p:cNvPr id="31" name="TextBox 30"/>
          <p:cNvSpPr txBox="1"/>
          <p:nvPr/>
        </p:nvSpPr>
        <p:spPr>
          <a:xfrm>
            <a:off x="1524687" y="3945845"/>
            <a:ext cx="3623575" cy="923330"/>
          </a:xfrm>
          <a:prstGeom prst="rect">
            <a:avLst/>
          </a:prstGeom>
          <a:solidFill>
            <a:srgbClr val="FFFFCC"/>
          </a:solidFill>
          <a:ln w="28575">
            <a:solidFill>
              <a:schemeClr val="tx1"/>
            </a:solidFill>
          </a:ln>
        </p:spPr>
        <p:txBody>
          <a:bodyPr wrap="square" rtlCol="0">
            <a:spAutoFit/>
          </a:bodyPr>
          <a:lstStyle/>
          <a:p>
            <a:pPr algn="ctr"/>
            <a:r>
              <a:rPr lang="en-US" b="1" dirty="0" smtClean="0"/>
              <a:t>Example:  The SMAP Level 4 Surface and Root Zone Soil Moisture (L4_SM) Product</a:t>
            </a:r>
          </a:p>
        </p:txBody>
      </p:sp>
      <p:pic>
        <p:nvPicPr>
          <p:cNvPr id="78851" name="Picture 3"/>
          <p:cNvPicPr>
            <a:picLocks noChangeAspect="1" noChangeArrowheads="1"/>
          </p:cNvPicPr>
          <p:nvPr/>
        </p:nvPicPr>
        <p:blipFill>
          <a:blip r:embed="rId3" cstate="print"/>
          <a:srcRect/>
          <a:stretch>
            <a:fillRect/>
          </a:stretch>
        </p:blipFill>
        <p:spPr bwMode="auto">
          <a:xfrm>
            <a:off x="136261" y="3256179"/>
            <a:ext cx="1377257" cy="16281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69863" y="696913"/>
            <a:ext cx="8804275" cy="462756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8195" name="Text Box 3"/>
          <p:cNvSpPr txBox="1">
            <a:spLocks noChangeArrowheads="1"/>
          </p:cNvSpPr>
          <p:nvPr/>
        </p:nvSpPr>
        <p:spPr bwMode="auto">
          <a:xfrm>
            <a:off x="6013450" y="1395413"/>
            <a:ext cx="2884488" cy="865187"/>
          </a:xfrm>
          <a:prstGeom prst="rect">
            <a:avLst/>
          </a:prstGeom>
          <a:solidFill>
            <a:srgbClr val="FFFF99"/>
          </a:solidFill>
          <a:ln w="9525">
            <a:solidFill>
              <a:schemeClr val="tx1"/>
            </a:solidFill>
            <a:miter lim="800000"/>
            <a:headEnd/>
            <a:tailEnd/>
          </a:ln>
        </p:spPr>
        <p:txBody>
          <a:bodyPr>
            <a:spAutoFit/>
          </a:bodyPr>
          <a:lstStyle/>
          <a:p>
            <a:pPr algn="ctr"/>
            <a:r>
              <a:rPr lang="en-US" b="1" i="0"/>
              <a:t>States</a:t>
            </a:r>
            <a:r>
              <a:rPr lang="en-US" i="0"/>
              <a:t> </a:t>
            </a:r>
          </a:p>
          <a:p>
            <a:r>
              <a:rPr lang="en-US" sz="1600"/>
              <a:t>Soil moisture, snow, terrestrial water storage, …</a:t>
            </a:r>
          </a:p>
        </p:txBody>
      </p:sp>
      <p:sp>
        <p:nvSpPr>
          <p:cNvPr id="8196" name="Text Box 4"/>
          <p:cNvSpPr txBox="1">
            <a:spLocks noChangeArrowheads="1"/>
          </p:cNvSpPr>
          <p:nvPr/>
        </p:nvSpPr>
        <p:spPr bwMode="auto">
          <a:xfrm>
            <a:off x="5246688" y="4248150"/>
            <a:ext cx="1641475" cy="925513"/>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“Optimal”</a:t>
            </a:r>
            <a:br>
              <a:rPr lang="en-US" b="1" i="0"/>
            </a:br>
            <a:r>
              <a:rPr lang="en-US" b="1" i="0"/>
              <a:t>land surface estimates</a:t>
            </a:r>
          </a:p>
        </p:txBody>
      </p:sp>
      <p:sp>
        <p:nvSpPr>
          <p:cNvPr id="8197" name="Oval 5"/>
          <p:cNvSpPr>
            <a:spLocks noChangeArrowheads="1"/>
          </p:cNvSpPr>
          <p:nvPr/>
        </p:nvSpPr>
        <p:spPr bwMode="auto">
          <a:xfrm>
            <a:off x="5141913" y="3125788"/>
            <a:ext cx="1820862" cy="914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198" name="Text Box 6"/>
          <p:cNvSpPr txBox="1">
            <a:spLocks noChangeArrowheads="1"/>
          </p:cNvSpPr>
          <p:nvPr/>
        </p:nvSpPr>
        <p:spPr bwMode="auto">
          <a:xfrm>
            <a:off x="5287963" y="3400425"/>
            <a:ext cx="1531937" cy="366713"/>
          </a:xfrm>
          <a:prstGeom prst="rect">
            <a:avLst/>
          </a:prstGeom>
          <a:noFill/>
          <a:ln w="9525">
            <a:noFill/>
            <a:miter lim="800000"/>
            <a:headEnd/>
            <a:tailEnd/>
          </a:ln>
        </p:spPr>
        <p:txBody>
          <a:bodyPr>
            <a:spAutoFit/>
          </a:bodyPr>
          <a:lstStyle/>
          <a:p>
            <a:pPr algn="ctr">
              <a:spcBef>
                <a:spcPct val="50000"/>
              </a:spcBef>
            </a:pPr>
            <a:r>
              <a:rPr lang="en-US" b="1" i="0"/>
              <a:t>Analysis</a:t>
            </a:r>
          </a:p>
        </p:txBody>
      </p:sp>
      <p:sp>
        <p:nvSpPr>
          <p:cNvPr id="8199" name="Line 7"/>
          <p:cNvSpPr>
            <a:spLocks noChangeShapeType="1"/>
          </p:cNvSpPr>
          <p:nvPr/>
        </p:nvSpPr>
        <p:spPr bwMode="auto">
          <a:xfrm>
            <a:off x="3157538" y="3281363"/>
            <a:ext cx="276225" cy="179387"/>
          </a:xfrm>
          <a:prstGeom prst="line">
            <a:avLst/>
          </a:prstGeom>
          <a:noFill/>
          <a:ln w="38100">
            <a:solidFill>
              <a:schemeClr val="tx1"/>
            </a:solidFill>
            <a:round/>
            <a:headEnd/>
            <a:tailEnd type="triangle" w="med" len="med"/>
          </a:ln>
        </p:spPr>
        <p:txBody>
          <a:bodyPr/>
          <a:lstStyle/>
          <a:p>
            <a:endParaRPr lang="en-US"/>
          </a:p>
        </p:txBody>
      </p:sp>
      <p:sp>
        <p:nvSpPr>
          <p:cNvPr id="8200" name="Line 8"/>
          <p:cNvSpPr>
            <a:spLocks noChangeShapeType="1"/>
          </p:cNvSpPr>
          <p:nvPr/>
        </p:nvSpPr>
        <p:spPr bwMode="auto">
          <a:xfrm flipH="1">
            <a:off x="6697663" y="2290763"/>
            <a:ext cx="758825" cy="911225"/>
          </a:xfrm>
          <a:prstGeom prst="line">
            <a:avLst/>
          </a:prstGeom>
          <a:noFill/>
          <a:ln w="38100">
            <a:solidFill>
              <a:schemeClr val="tx1"/>
            </a:solidFill>
            <a:round/>
            <a:headEnd/>
            <a:tailEnd type="triangle" w="med" len="med"/>
          </a:ln>
        </p:spPr>
        <p:txBody>
          <a:bodyPr/>
          <a:lstStyle/>
          <a:p>
            <a:endParaRPr lang="en-US"/>
          </a:p>
        </p:txBody>
      </p:sp>
      <p:sp>
        <p:nvSpPr>
          <p:cNvPr id="8201" name="Line 9"/>
          <p:cNvSpPr>
            <a:spLocks noChangeShapeType="1"/>
          </p:cNvSpPr>
          <p:nvPr/>
        </p:nvSpPr>
        <p:spPr bwMode="auto">
          <a:xfrm>
            <a:off x="6053138" y="4035425"/>
            <a:ext cx="0" cy="207963"/>
          </a:xfrm>
          <a:prstGeom prst="line">
            <a:avLst/>
          </a:prstGeom>
          <a:noFill/>
          <a:ln w="38100">
            <a:solidFill>
              <a:schemeClr val="tx1"/>
            </a:solidFill>
            <a:round/>
            <a:headEnd/>
            <a:tailEnd type="triangle" w="med" len="med"/>
          </a:ln>
        </p:spPr>
        <p:txBody>
          <a:bodyPr/>
          <a:lstStyle/>
          <a:p>
            <a:endParaRPr lang="en-US"/>
          </a:p>
        </p:txBody>
      </p:sp>
      <p:sp>
        <p:nvSpPr>
          <p:cNvPr id="8202" name="Oval 10"/>
          <p:cNvSpPr>
            <a:spLocks noChangeArrowheads="1"/>
          </p:cNvSpPr>
          <p:nvPr/>
        </p:nvSpPr>
        <p:spPr bwMode="auto">
          <a:xfrm>
            <a:off x="1763713" y="2517775"/>
            <a:ext cx="1522412" cy="10064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3" name="Text Box 11"/>
          <p:cNvSpPr txBox="1">
            <a:spLocks noChangeArrowheads="1"/>
          </p:cNvSpPr>
          <p:nvPr/>
        </p:nvSpPr>
        <p:spPr bwMode="auto">
          <a:xfrm>
            <a:off x="1995488" y="2544763"/>
            <a:ext cx="1058862" cy="915987"/>
          </a:xfrm>
          <a:prstGeom prst="rect">
            <a:avLst/>
          </a:prstGeom>
          <a:noFill/>
          <a:ln w="9525">
            <a:noFill/>
            <a:miter lim="800000"/>
            <a:headEnd/>
            <a:tailEnd/>
          </a:ln>
        </p:spPr>
        <p:txBody>
          <a:bodyPr>
            <a:spAutoFit/>
          </a:bodyPr>
          <a:lstStyle/>
          <a:p>
            <a:pPr algn="ctr">
              <a:spcBef>
                <a:spcPct val="50000"/>
              </a:spcBef>
            </a:pPr>
            <a:r>
              <a:rPr lang="en-US" b="1" i="0"/>
              <a:t>Land surface model</a:t>
            </a:r>
          </a:p>
        </p:txBody>
      </p:sp>
      <p:sp>
        <p:nvSpPr>
          <p:cNvPr id="8204" name="Line 12"/>
          <p:cNvSpPr>
            <a:spLocks noChangeShapeType="1"/>
          </p:cNvSpPr>
          <p:nvPr/>
        </p:nvSpPr>
        <p:spPr bwMode="auto">
          <a:xfrm rot="5400000" flipV="1">
            <a:off x="1457325" y="2263775"/>
            <a:ext cx="465138" cy="458788"/>
          </a:xfrm>
          <a:prstGeom prst="line">
            <a:avLst/>
          </a:prstGeom>
          <a:noFill/>
          <a:ln w="38100">
            <a:solidFill>
              <a:schemeClr val="tx1"/>
            </a:solidFill>
            <a:round/>
            <a:headEnd/>
            <a:tailEnd type="triangle" w="med" len="med"/>
          </a:ln>
        </p:spPr>
        <p:txBody>
          <a:bodyPr/>
          <a:lstStyle/>
          <a:p>
            <a:endParaRPr lang="en-US"/>
          </a:p>
        </p:txBody>
      </p:sp>
      <p:sp>
        <p:nvSpPr>
          <p:cNvPr id="1020941" name="Text Box 13"/>
          <p:cNvSpPr txBox="1">
            <a:spLocks noChangeArrowheads="1"/>
          </p:cNvSpPr>
          <p:nvPr/>
        </p:nvSpPr>
        <p:spPr bwMode="auto">
          <a:xfrm>
            <a:off x="1606550" y="107950"/>
            <a:ext cx="5975350" cy="457200"/>
          </a:xfrm>
          <a:prstGeom prst="rect">
            <a:avLst/>
          </a:prstGeom>
          <a:noFill/>
          <a:ln w="9525">
            <a:noFill/>
            <a:miter lim="800000"/>
            <a:headEnd/>
            <a:tailEnd/>
          </a:ln>
          <a:effectLst/>
        </p:spPr>
        <p:txBody>
          <a:bodyPr wrap="none">
            <a:spAutoFit/>
          </a:bodyPr>
          <a:lstStyle/>
          <a:p>
            <a:pPr algn="ctr">
              <a:defRPr/>
            </a:pPr>
            <a:r>
              <a:rPr lang="en-US" sz="2400" b="1">
                <a:solidFill>
                  <a:schemeClr val="accent2"/>
                </a:solidFill>
                <a:effectLst>
                  <a:outerShdw blurRad="38100" dist="38100" dir="2700000" algn="tl">
                    <a:srgbClr val="C0C0C0"/>
                  </a:outerShdw>
                </a:effectLst>
              </a:rPr>
              <a:t>A generic land data assimilation system</a:t>
            </a:r>
          </a:p>
        </p:txBody>
      </p:sp>
      <p:sp>
        <p:nvSpPr>
          <p:cNvPr id="8206" name="Line 14"/>
          <p:cNvSpPr>
            <a:spLocks noChangeShapeType="1"/>
          </p:cNvSpPr>
          <p:nvPr/>
        </p:nvSpPr>
        <p:spPr bwMode="auto">
          <a:xfrm rot="5400000">
            <a:off x="3203576" y="2209800"/>
            <a:ext cx="469900" cy="561975"/>
          </a:xfrm>
          <a:prstGeom prst="line">
            <a:avLst/>
          </a:prstGeom>
          <a:noFill/>
          <a:ln w="38100">
            <a:solidFill>
              <a:schemeClr val="tx1"/>
            </a:solidFill>
            <a:round/>
            <a:headEnd/>
            <a:tailEnd type="triangle" w="med" len="med"/>
          </a:ln>
        </p:spPr>
        <p:txBody>
          <a:bodyPr/>
          <a:lstStyle/>
          <a:p>
            <a:endParaRPr lang="en-US"/>
          </a:p>
        </p:txBody>
      </p:sp>
      <p:sp>
        <p:nvSpPr>
          <p:cNvPr id="1020943" name="Text Box 15"/>
          <p:cNvSpPr txBox="1">
            <a:spLocks noChangeArrowheads="1"/>
          </p:cNvSpPr>
          <p:nvPr/>
        </p:nvSpPr>
        <p:spPr bwMode="auto">
          <a:xfrm>
            <a:off x="169863" y="5691188"/>
            <a:ext cx="3490912" cy="1016000"/>
          </a:xfrm>
          <a:prstGeom prst="rect">
            <a:avLst/>
          </a:prstGeom>
          <a:solidFill>
            <a:srgbClr val="CCFFCC"/>
          </a:solidFill>
          <a:ln w="9525">
            <a:solidFill>
              <a:schemeClr val="tx1"/>
            </a:solidFill>
            <a:miter lim="800000"/>
            <a:headEnd/>
            <a:tailEnd/>
          </a:ln>
          <a:effectLst/>
        </p:spPr>
        <p:txBody>
          <a:bodyPr>
            <a:spAutoFit/>
          </a:bodyPr>
          <a:lstStyle/>
          <a:p>
            <a:pPr algn="ctr">
              <a:spcBef>
                <a:spcPct val="50000"/>
              </a:spcBef>
              <a:defRPr/>
            </a:pPr>
            <a:r>
              <a:rPr lang="en-US" sz="2000" b="1">
                <a:solidFill>
                  <a:srgbClr val="777777"/>
                </a:solidFill>
                <a:effectLst>
                  <a:outerShdw blurRad="38100" dist="38100" dir="2700000" algn="tl">
                    <a:srgbClr val="000000"/>
                  </a:outerShdw>
                </a:effectLst>
              </a:rPr>
              <a:t>Atmosphere-ocean modeling &amp; analysis system</a:t>
            </a:r>
          </a:p>
        </p:txBody>
      </p:sp>
      <p:sp>
        <p:nvSpPr>
          <p:cNvPr id="8208" name="Line 16"/>
          <p:cNvSpPr>
            <a:spLocks noChangeShapeType="1"/>
          </p:cNvSpPr>
          <p:nvPr/>
        </p:nvSpPr>
        <p:spPr bwMode="auto">
          <a:xfrm>
            <a:off x="2151063" y="4668838"/>
            <a:ext cx="0" cy="0"/>
          </a:xfrm>
          <a:prstGeom prst="line">
            <a:avLst/>
          </a:prstGeom>
          <a:noFill/>
          <a:ln w="9525">
            <a:solidFill>
              <a:schemeClr val="tx1"/>
            </a:solidFill>
            <a:round/>
            <a:headEnd/>
            <a:tailEnd type="triangle" w="med" len="med"/>
          </a:ln>
        </p:spPr>
        <p:txBody>
          <a:bodyPr/>
          <a:lstStyle/>
          <a:p>
            <a:endParaRPr lang="en-US"/>
          </a:p>
        </p:txBody>
      </p:sp>
      <p:sp>
        <p:nvSpPr>
          <p:cNvPr id="8209" name="Line 17"/>
          <p:cNvSpPr>
            <a:spLocks noChangeShapeType="1"/>
          </p:cNvSpPr>
          <p:nvPr/>
        </p:nvSpPr>
        <p:spPr bwMode="auto">
          <a:xfrm>
            <a:off x="1924050" y="4821238"/>
            <a:ext cx="0" cy="0"/>
          </a:xfrm>
          <a:prstGeom prst="line">
            <a:avLst/>
          </a:prstGeom>
          <a:noFill/>
          <a:ln w="9525">
            <a:solidFill>
              <a:schemeClr val="tx1"/>
            </a:solidFill>
            <a:round/>
            <a:headEnd/>
            <a:tailEnd type="triangle" w="med" len="med"/>
          </a:ln>
        </p:spPr>
        <p:txBody>
          <a:bodyPr/>
          <a:lstStyle/>
          <a:p>
            <a:endParaRPr lang="en-US"/>
          </a:p>
        </p:txBody>
      </p:sp>
      <p:sp>
        <p:nvSpPr>
          <p:cNvPr id="8210" name="Line 19"/>
          <p:cNvSpPr>
            <a:spLocks noChangeShapeType="1"/>
          </p:cNvSpPr>
          <p:nvPr/>
        </p:nvSpPr>
        <p:spPr bwMode="auto">
          <a:xfrm rot="-5400000">
            <a:off x="1469232" y="4633119"/>
            <a:ext cx="2106612" cy="0"/>
          </a:xfrm>
          <a:prstGeom prst="line">
            <a:avLst/>
          </a:prstGeom>
          <a:noFill/>
          <a:ln w="38100">
            <a:solidFill>
              <a:schemeClr val="bg2"/>
            </a:solidFill>
            <a:round/>
            <a:headEnd type="triangle" w="med" len="med"/>
            <a:tailEnd type="triangle" w="med" len="med"/>
          </a:ln>
        </p:spPr>
        <p:txBody>
          <a:bodyPr/>
          <a:lstStyle/>
          <a:p>
            <a:endParaRPr lang="en-US"/>
          </a:p>
        </p:txBody>
      </p:sp>
      <p:sp>
        <p:nvSpPr>
          <p:cNvPr id="8211" name="Text Box 20"/>
          <p:cNvSpPr txBox="1">
            <a:spLocks noChangeArrowheads="1"/>
          </p:cNvSpPr>
          <p:nvPr/>
        </p:nvSpPr>
        <p:spPr bwMode="auto">
          <a:xfrm>
            <a:off x="246063" y="746125"/>
            <a:ext cx="8651875" cy="620713"/>
          </a:xfrm>
          <a:prstGeom prst="rect">
            <a:avLst/>
          </a:prstGeom>
          <a:solidFill>
            <a:srgbClr val="FFFF99"/>
          </a:solidFill>
          <a:ln w="9525">
            <a:solidFill>
              <a:schemeClr val="tx1"/>
            </a:solidFill>
            <a:miter lim="800000"/>
            <a:headEnd/>
            <a:tailEnd/>
          </a:ln>
        </p:spPr>
        <p:txBody>
          <a:bodyPr>
            <a:spAutoFit/>
          </a:bodyPr>
          <a:lstStyle/>
          <a:p>
            <a:pPr algn="ctr"/>
            <a:r>
              <a:rPr lang="en-US" b="1" i="0"/>
              <a:t>Land surface OBSERVATIONS </a:t>
            </a:r>
          </a:p>
          <a:p>
            <a:pPr algn="ctr"/>
            <a:r>
              <a:rPr lang="en-US" sz="1600" i="0"/>
              <a:t>(Satellite and conventional)</a:t>
            </a:r>
          </a:p>
        </p:txBody>
      </p:sp>
      <p:sp>
        <p:nvSpPr>
          <p:cNvPr id="8212" name="Line 21"/>
          <p:cNvSpPr>
            <a:spLocks noChangeShapeType="1"/>
          </p:cNvSpPr>
          <p:nvPr/>
        </p:nvSpPr>
        <p:spPr bwMode="auto">
          <a:xfrm>
            <a:off x="6089650" y="5189538"/>
            <a:ext cx="0" cy="365125"/>
          </a:xfrm>
          <a:prstGeom prst="line">
            <a:avLst/>
          </a:prstGeom>
          <a:noFill/>
          <a:ln w="38100">
            <a:solidFill>
              <a:schemeClr val="tx1"/>
            </a:solidFill>
            <a:round/>
            <a:headEnd/>
            <a:tailEnd type="triangle" w="med" len="med"/>
          </a:ln>
        </p:spPr>
        <p:txBody>
          <a:bodyPr/>
          <a:lstStyle/>
          <a:p>
            <a:endParaRPr lang="en-US"/>
          </a:p>
        </p:txBody>
      </p:sp>
      <p:sp>
        <p:nvSpPr>
          <p:cNvPr id="8213" name="Text Box 22"/>
          <p:cNvSpPr txBox="1">
            <a:spLocks noChangeArrowheads="1"/>
          </p:cNvSpPr>
          <p:nvPr/>
        </p:nvSpPr>
        <p:spPr bwMode="auto">
          <a:xfrm>
            <a:off x="5027613" y="5567363"/>
            <a:ext cx="2124075" cy="1201737"/>
          </a:xfrm>
          <a:prstGeom prst="rect">
            <a:avLst/>
          </a:prstGeom>
          <a:solidFill>
            <a:srgbClr val="CCECFF"/>
          </a:solidFill>
          <a:ln w="9525">
            <a:solidFill>
              <a:schemeClr val="tx1"/>
            </a:solidFill>
            <a:miter lim="800000"/>
            <a:headEnd/>
            <a:tailEnd/>
          </a:ln>
        </p:spPr>
        <p:txBody>
          <a:bodyPr>
            <a:spAutoFit/>
          </a:bodyPr>
          <a:lstStyle/>
          <a:p>
            <a:pPr algn="ctr">
              <a:spcBef>
                <a:spcPct val="50000"/>
              </a:spcBef>
            </a:pPr>
            <a:endParaRPr lang="en-US" b="1" i="0"/>
          </a:p>
          <a:p>
            <a:pPr algn="ctr">
              <a:spcBef>
                <a:spcPct val="50000"/>
              </a:spcBef>
            </a:pPr>
            <a:r>
              <a:rPr lang="en-US" b="1" i="0"/>
              <a:t>APPLICATIONS</a:t>
            </a:r>
          </a:p>
          <a:p>
            <a:pPr algn="ctr">
              <a:spcBef>
                <a:spcPct val="50000"/>
              </a:spcBef>
            </a:pPr>
            <a:endParaRPr lang="en-US" b="1" i="0"/>
          </a:p>
        </p:txBody>
      </p:sp>
      <p:sp>
        <p:nvSpPr>
          <p:cNvPr id="8214" name="AutoShape 23"/>
          <p:cNvSpPr>
            <a:spLocks noChangeArrowheads="1"/>
          </p:cNvSpPr>
          <p:nvPr/>
        </p:nvSpPr>
        <p:spPr bwMode="auto">
          <a:xfrm>
            <a:off x="4799013" y="2481263"/>
            <a:ext cx="1525587" cy="492125"/>
          </a:xfrm>
          <a:prstGeom prst="wedgeRoundRectCallout">
            <a:avLst>
              <a:gd name="adj1" fmla="val -2028"/>
              <a:gd name="adj2" fmla="val 87097"/>
              <a:gd name="adj3" fmla="val 16667"/>
            </a:avLst>
          </a:prstGeom>
          <a:solidFill>
            <a:srgbClr val="DDDDDD"/>
          </a:solidFill>
          <a:ln w="6350">
            <a:solidFill>
              <a:schemeClr val="tx1"/>
            </a:solidFill>
            <a:miter lim="800000"/>
            <a:headEnd/>
            <a:tailEnd/>
          </a:ln>
        </p:spPr>
        <p:txBody>
          <a:bodyPr>
            <a:spAutoFit/>
          </a:bodyPr>
          <a:lstStyle/>
          <a:p>
            <a:pPr>
              <a:spcBef>
                <a:spcPct val="50000"/>
              </a:spcBef>
            </a:pPr>
            <a:r>
              <a:rPr lang="en-US" sz="1200" b="1"/>
              <a:t>Weights based on uncertainties.</a:t>
            </a:r>
          </a:p>
        </p:txBody>
      </p:sp>
      <p:sp>
        <p:nvSpPr>
          <p:cNvPr id="1020952" name="Text Box 24"/>
          <p:cNvSpPr txBox="1">
            <a:spLocks noChangeArrowheads="1"/>
          </p:cNvSpPr>
          <p:nvPr/>
        </p:nvSpPr>
        <p:spPr bwMode="auto">
          <a:xfrm>
            <a:off x="7227888" y="4243388"/>
            <a:ext cx="1746250" cy="1006475"/>
          </a:xfrm>
          <a:prstGeom prst="rect">
            <a:avLst/>
          </a:prstGeom>
          <a:noFill/>
          <a:ln w="9525">
            <a:noFill/>
            <a:miter lim="800000"/>
            <a:headEnd/>
            <a:tailEnd/>
          </a:ln>
          <a:effectLst/>
        </p:spPr>
        <p:txBody>
          <a:bodyPr>
            <a:spAutoFit/>
          </a:bodyPr>
          <a:lstStyle/>
          <a:p>
            <a:pPr algn="ctr">
              <a:spcBef>
                <a:spcPct val="50000"/>
              </a:spcBef>
              <a:defRPr/>
            </a:pPr>
            <a:r>
              <a:rPr lang="en-US" sz="2000" b="1">
                <a:effectLst>
                  <a:outerShdw blurRad="38100" dist="38100" dir="2700000" algn="tl">
                    <a:srgbClr val="C0C0C0"/>
                  </a:outerShdw>
                </a:effectLst>
              </a:rPr>
              <a:t>Land data assimilation  system</a:t>
            </a:r>
          </a:p>
        </p:txBody>
      </p:sp>
      <p:sp>
        <p:nvSpPr>
          <p:cNvPr id="8216" name="Text Box 27"/>
          <p:cNvSpPr txBox="1">
            <a:spLocks noChangeArrowheads="1"/>
          </p:cNvSpPr>
          <p:nvPr/>
        </p:nvSpPr>
        <p:spPr bwMode="auto">
          <a:xfrm>
            <a:off x="3433763" y="3201988"/>
            <a:ext cx="1284287" cy="650875"/>
          </a:xfrm>
          <a:prstGeom prst="rect">
            <a:avLst/>
          </a:prstGeom>
          <a:solidFill>
            <a:srgbClr val="99CCFF"/>
          </a:solidFill>
          <a:ln w="9525">
            <a:solidFill>
              <a:schemeClr val="tx1"/>
            </a:solidFill>
            <a:miter lim="800000"/>
            <a:headEnd/>
            <a:tailEnd/>
          </a:ln>
        </p:spPr>
        <p:txBody>
          <a:bodyPr>
            <a:spAutoFit/>
          </a:bodyPr>
          <a:lstStyle/>
          <a:p>
            <a:pPr algn="ctr">
              <a:spcBef>
                <a:spcPct val="50000"/>
              </a:spcBef>
            </a:pPr>
            <a:r>
              <a:rPr lang="en-US" b="1" i="0"/>
              <a:t>“Model” estimates</a:t>
            </a:r>
          </a:p>
        </p:txBody>
      </p:sp>
      <p:sp>
        <p:nvSpPr>
          <p:cNvPr id="8217" name="Line 28"/>
          <p:cNvSpPr>
            <a:spLocks noChangeShapeType="1"/>
          </p:cNvSpPr>
          <p:nvPr/>
        </p:nvSpPr>
        <p:spPr bwMode="auto">
          <a:xfrm>
            <a:off x="4745038" y="3579813"/>
            <a:ext cx="396875" cy="1587"/>
          </a:xfrm>
          <a:prstGeom prst="line">
            <a:avLst/>
          </a:prstGeom>
          <a:noFill/>
          <a:ln w="38100">
            <a:solidFill>
              <a:schemeClr val="tx1"/>
            </a:solidFill>
            <a:round/>
            <a:headEnd/>
            <a:tailEnd type="triangle" w="med" len="med"/>
          </a:ln>
        </p:spPr>
        <p:txBody>
          <a:bodyPr/>
          <a:lstStyle/>
          <a:p>
            <a:endParaRPr lang="en-US"/>
          </a:p>
        </p:txBody>
      </p:sp>
      <p:sp>
        <p:nvSpPr>
          <p:cNvPr id="8218" name="Line 29"/>
          <p:cNvSpPr>
            <a:spLocks noChangeShapeType="1"/>
          </p:cNvSpPr>
          <p:nvPr/>
        </p:nvSpPr>
        <p:spPr bwMode="auto">
          <a:xfrm flipV="1">
            <a:off x="3689350" y="4676775"/>
            <a:ext cx="1520825" cy="1438275"/>
          </a:xfrm>
          <a:prstGeom prst="line">
            <a:avLst/>
          </a:prstGeom>
          <a:noFill/>
          <a:ln w="76200">
            <a:solidFill>
              <a:schemeClr val="bg2"/>
            </a:solidFill>
            <a:round/>
            <a:headEnd type="triangle" w="med" len="med"/>
            <a:tailEnd type="triangle" w="med" len="med"/>
          </a:ln>
        </p:spPr>
        <p:txBody>
          <a:bodyPr/>
          <a:lstStyle/>
          <a:p>
            <a:endParaRPr lang="en-US"/>
          </a:p>
        </p:txBody>
      </p:sp>
      <p:sp>
        <p:nvSpPr>
          <p:cNvPr id="8219" name="Text Box 30"/>
          <p:cNvSpPr txBox="1">
            <a:spLocks noChangeArrowheads="1"/>
          </p:cNvSpPr>
          <p:nvPr/>
        </p:nvSpPr>
        <p:spPr bwMode="auto">
          <a:xfrm>
            <a:off x="246063" y="1395413"/>
            <a:ext cx="2655887" cy="865187"/>
          </a:xfrm>
          <a:prstGeom prst="rect">
            <a:avLst/>
          </a:prstGeom>
          <a:solidFill>
            <a:srgbClr val="FFFF99"/>
          </a:solidFill>
          <a:ln w="9525">
            <a:solidFill>
              <a:schemeClr val="tx1"/>
            </a:solidFill>
            <a:miter lim="800000"/>
            <a:headEnd/>
            <a:tailEnd/>
          </a:ln>
        </p:spPr>
        <p:txBody>
          <a:bodyPr>
            <a:spAutoFit/>
          </a:bodyPr>
          <a:lstStyle/>
          <a:p>
            <a:pPr algn="ctr"/>
            <a:r>
              <a:rPr lang="en-US" b="1" i="0" dirty="0" err="1"/>
              <a:t>Forcings</a:t>
            </a:r>
            <a:r>
              <a:rPr lang="en-US" i="0" dirty="0"/>
              <a:t> </a:t>
            </a:r>
          </a:p>
          <a:p>
            <a:r>
              <a:rPr lang="en-US" sz="1600" dirty="0"/>
              <a:t>Precipitation, radiation, </a:t>
            </a:r>
          </a:p>
          <a:p>
            <a:r>
              <a:rPr lang="en-US" sz="1600" dirty="0"/>
              <a:t>air temperature, …</a:t>
            </a:r>
          </a:p>
        </p:txBody>
      </p:sp>
      <p:sp>
        <p:nvSpPr>
          <p:cNvPr id="8220" name="Text Box 31"/>
          <p:cNvSpPr txBox="1">
            <a:spLocks noChangeArrowheads="1"/>
          </p:cNvSpPr>
          <p:nvPr/>
        </p:nvSpPr>
        <p:spPr bwMode="auto">
          <a:xfrm>
            <a:off x="2978150" y="1395413"/>
            <a:ext cx="2957513" cy="863600"/>
          </a:xfrm>
          <a:prstGeom prst="rect">
            <a:avLst/>
          </a:prstGeom>
          <a:solidFill>
            <a:srgbClr val="FFFF99"/>
          </a:solidFill>
          <a:ln w="9525">
            <a:solidFill>
              <a:schemeClr val="tx1"/>
            </a:solidFill>
            <a:miter lim="800000"/>
            <a:headEnd/>
            <a:tailEnd/>
          </a:ln>
        </p:spPr>
        <p:txBody>
          <a:bodyPr>
            <a:spAutoFit/>
          </a:bodyPr>
          <a:lstStyle/>
          <a:p>
            <a:pPr algn="ctr"/>
            <a:r>
              <a:rPr lang="en-US" b="1" i="0"/>
              <a:t>Parameters</a:t>
            </a:r>
          </a:p>
          <a:p>
            <a:r>
              <a:rPr lang="en-US" i="0"/>
              <a:t> </a:t>
            </a:r>
            <a:r>
              <a:rPr lang="en-US" sz="1600"/>
              <a:t>Soil, vegetation, albedo, …</a:t>
            </a:r>
          </a:p>
          <a:p>
            <a:endParaRPr lang="en-US" sz="1400"/>
          </a:p>
        </p:txBody>
      </p:sp>
      <p:sp>
        <p:nvSpPr>
          <p:cNvPr id="30" name="Text Box 31"/>
          <p:cNvSpPr txBox="1">
            <a:spLocks noChangeArrowheads="1"/>
          </p:cNvSpPr>
          <p:nvPr/>
        </p:nvSpPr>
        <p:spPr bwMode="auto">
          <a:xfrm>
            <a:off x="59892" y="4753961"/>
            <a:ext cx="4857750" cy="707886"/>
          </a:xfrm>
          <a:prstGeom prst="rect">
            <a:avLst/>
          </a:prstGeom>
          <a:solidFill>
            <a:srgbClr val="FFE1E1"/>
          </a:solidFill>
          <a:ln w="38100">
            <a:solidFill>
              <a:srgbClr val="FF0000"/>
            </a:solidFill>
            <a:miter lim="800000"/>
            <a:headEnd/>
            <a:tailEnd/>
          </a:ln>
        </p:spPr>
        <p:txBody>
          <a:bodyPr wrap="square">
            <a:spAutoFit/>
          </a:bodyPr>
          <a:lstStyle/>
          <a:p>
            <a:pPr eaLnBrk="0" hangingPunct="0">
              <a:spcBef>
                <a:spcPct val="50000"/>
              </a:spcBef>
            </a:pPr>
            <a:r>
              <a:rPr lang="en-US" sz="2000" b="1" dirty="0" smtClean="0"/>
              <a:t>Ultimate goal, under development: Coupled land-atmosphere assimilation</a:t>
            </a:r>
            <a:endParaRPr lang="en-US" sz="2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10818</TotalTime>
  <Words>2765</Words>
  <Application>Microsoft Office PowerPoint</Application>
  <PresentationFormat>On-screen Show (4:3)</PresentationFormat>
  <Paragraphs>549</Paragraphs>
  <Slides>39</Slides>
  <Notes>29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2" baseType="lpstr">
      <vt:lpstr>Default Design</vt:lpstr>
      <vt:lpstr>3_Default Design</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reichle</dc:creator>
  <cp:lastModifiedBy>rreichle</cp:lastModifiedBy>
  <cp:revision>783</cp:revision>
  <dcterms:created xsi:type="dcterms:W3CDTF">2003-06-23T14:49:53Z</dcterms:created>
  <dcterms:modified xsi:type="dcterms:W3CDTF">2012-05-07T03:05:55Z</dcterms:modified>
</cp:coreProperties>
</file>