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4" r:id="rId2"/>
    <p:sldId id="275" r:id="rId3"/>
    <p:sldId id="258" r:id="rId4"/>
    <p:sldId id="257" r:id="rId5"/>
    <p:sldId id="260" r:id="rId6"/>
    <p:sldId id="265" r:id="rId7"/>
    <p:sldId id="262" r:id="rId8"/>
    <p:sldId id="271" r:id="rId9"/>
    <p:sldId id="269" r:id="rId10"/>
    <p:sldId id="263" r:id="rId11"/>
    <p:sldId id="270" r:id="rId12"/>
    <p:sldId id="264" r:id="rId13"/>
    <p:sldId id="27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5EDC5-3BE6-46E1-8518-23E1C57500C6}" type="datetimeFigureOut">
              <a:rPr lang="en-US" smtClean="0"/>
              <a:pPr/>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9D59A-5BF5-4AD0-8AD2-288C2D4F936D}" type="slidenum">
              <a:rPr lang="en-US" smtClean="0"/>
              <a:pPr/>
              <a:t>‹#›</a:t>
            </a:fld>
            <a:endParaRPr lang="en-US"/>
          </a:p>
        </p:txBody>
      </p:sp>
    </p:spTree>
    <p:extLst>
      <p:ext uri="{BB962C8B-B14F-4D97-AF65-F5344CB8AC3E}">
        <p14:creationId xmlns:p14="http://schemas.microsoft.com/office/powerpoint/2010/main" xmlns="" val="26705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from -2 to 2C.  Suppose the 1997-8 El Nino/La Nina had occurred in  the 1920s.  How well would we have resolved it?</a:t>
            </a:r>
          </a:p>
        </p:txBody>
      </p:sp>
      <p:sp>
        <p:nvSpPr>
          <p:cNvPr id="4" name="Slide Number Placeholder 3"/>
          <p:cNvSpPr>
            <a:spLocks noGrp="1"/>
          </p:cNvSpPr>
          <p:nvPr>
            <p:ph type="sldNum" sz="quarter" idx="10"/>
          </p:nvPr>
        </p:nvSpPr>
        <p:spPr/>
        <p:txBody>
          <a:bodyPr/>
          <a:lstStyle/>
          <a:p>
            <a:fld id="{6F29D59A-5BF5-4AD0-8AD2-288C2D4F936D}" type="slidenum">
              <a:rPr lang="en-US" smtClean="0"/>
              <a:pPr/>
              <a:t>1</a:t>
            </a:fld>
            <a:endParaRPr lang="en-US"/>
          </a:p>
        </p:txBody>
      </p:sp>
    </p:spTree>
    <p:extLst>
      <p:ext uri="{BB962C8B-B14F-4D97-AF65-F5344CB8AC3E}">
        <p14:creationId xmlns:p14="http://schemas.microsoft.com/office/powerpoint/2010/main" xmlns="" val="23168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(20-40oN, 70oW-10oW)</a:t>
            </a:r>
            <a:endParaRPr lang="en-US" dirty="0"/>
          </a:p>
        </p:txBody>
      </p:sp>
      <p:sp>
        <p:nvSpPr>
          <p:cNvPr id="4" name="Slide Number Placeholder 3"/>
          <p:cNvSpPr>
            <a:spLocks noGrp="1"/>
          </p:cNvSpPr>
          <p:nvPr>
            <p:ph type="sldNum" sz="quarter" idx="10"/>
          </p:nvPr>
        </p:nvSpPr>
        <p:spPr/>
        <p:txBody>
          <a:bodyPr/>
          <a:lstStyle/>
          <a:p>
            <a:fld id="{6F29D59A-5BF5-4AD0-8AD2-288C2D4F936D}" type="slidenum">
              <a:rPr lang="en-US" smtClean="0"/>
              <a:pPr/>
              <a:t>5</a:t>
            </a:fld>
            <a:endParaRPr lang="en-US"/>
          </a:p>
        </p:txBody>
      </p:sp>
    </p:spTree>
    <p:extLst>
      <p:ext uri="{BB962C8B-B14F-4D97-AF65-F5344CB8AC3E}">
        <p14:creationId xmlns:p14="http://schemas.microsoft.com/office/powerpoint/2010/main" xmlns="" val="154449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Anomalies in the Indo-Pacific region for September-November, 1997 relative to the base period January 1995-December, 1998.  a) 0/300 heat content and b) SST.  Profile observation coverage during the four months September-November of the corresponding year for each experiment (1927, 1947, 1967, 1997, 2007) is superimposed on heat content. </a:t>
            </a:r>
            <a:endParaRPr lang="en-US" dirty="0"/>
          </a:p>
        </p:txBody>
      </p:sp>
      <p:sp>
        <p:nvSpPr>
          <p:cNvPr id="4" name="Slide Number Placeholder 3"/>
          <p:cNvSpPr>
            <a:spLocks noGrp="1"/>
          </p:cNvSpPr>
          <p:nvPr>
            <p:ph type="sldNum" sz="quarter" idx="10"/>
          </p:nvPr>
        </p:nvSpPr>
        <p:spPr/>
        <p:txBody>
          <a:bodyPr/>
          <a:lstStyle/>
          <a:p>
            <a:fld id="{6F29D59A-5BF5-4AD0-8AD2-288C2D4F936D}" type="slidenum">
              <a:rPr lang="en-US" smtClean="0"/>
              <a:pPr/>
              <a:t>11</a:t>
            </a:fld>
            <a:endParaRPr lang="en-US"/>
          </a:p>
        </p:txBody>
      </p:sp>
    </p:spTree>
    <p:extLst>
      <p:ext uri="{BB962C8B-B14F-4D97-AF65-F5344CB8AC3E}">
        <p14:creationId xmlns:p14="http://schemas.microsoft.com/office/powerpoint/2010/main" xmlns="" val="154948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9a. El Nino conditions during September-November, 1997 relative to the 1995-6 average for Expt. W1920s in which historical winds are combined with data assimilation.  Uppermost row shows Nature Run.  The lower three rows show results using three different 20Cr2 forcing ensemble members.  0/300m heat content (</a:t>
            </a:r>
            <a:r>
              <a:rPr lang="en-US" dirty="0" err="1" smtClean="0"/>
              <a:t>lefthand</a:t>
            </a:r>
            <a:r>
              <a:rPr lang="en-US" dirty="0" smtClean="0"/>
              <a:t> panels).  Temperature anomalies (colors) along 0oN (</a:t>
            </a:r>
            <a:r>
              <a:rPr lang="en-US" dirty="0" err="1" smtClean="0"/>
              <a:t>righthand</a:t>
            </a:r>
            <a:r>
              <a:rPr lang="en-US" dirty="0" smtClean="0"/>
              <a:t> panels).  Depth of the 15oC and 20oC contours are superimposed (solid lines) as well as zonal velocity (50 cm/s contour, dashed).</a:t>
            </a:r>
            <a:endParaRPr lang="en-US" dirty="0"/>
          </a:p>
        </p:txBody>
      </p:sp>
      <p:sp>
        <p:nvSpPr>
          <p:cNvPr id="4" name="Slide Number Placeholder 3"/>
          <p:cNvSpPr>
            <a:spLocks noGrp="1"/>
          </p:cNvSpPr>
          <p:nvPr>
            <p:ph type="sldNum" sz="quarter" idx="10"/>
          </p:nvPr>
        </p:nvSpPr>
        <p:spPr/>
        <p:txBody>
          <a:bodyPr/>
          <a:lstStyle/>
          <a:p>
            <a:fld id="{6F29D59A-5BF5-4AD0-8AD2-288C2D4F936D}" type="slidenum">
              <a:rPr lang="en-US" smtClean="0"/>
              <a:pPr/>
              <a:t>12</a:t>
            </a:fld>
            <a:endParaRPr lang="en-US"/>
          </a:p>
        </p:txBody>
      </p:sp>
    </p:spTree>
    <p:extLst>
      <p:ext uri="{BB962C8B-B14F-4D97-AF65-F5344CB8AC3E}">
        <p14:creationId xmlns:p14="http://schemas.microsoft.com/office/powerpoint/2010/main" xmlns="" val="41369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14D57F8-6B28-4136-8756-FDEC9373FFA0}" type="datetimeFigureOut">
              <a:rPr lang="en-US" smtClean="0"/>
              <a:pPr/>
              <a:t>5/8/2012</a:t>
            </a:fld>
            <a:endParaRPr lang="en-US"/>
          </a:p>
        </p:txBody>
      </p:sp>
      <p:sp>
        <p:nvSpPr>
          <p:cNvPr id="16" name="Slide Number Placeholder 15"/>
          <p:cNvSpPr>
            <a:spLocks noGrp="1"/>
          </p:cNvSpPr>
          <p:nvPr>
            <p:ph type="sldNum" sz="quarter" idx="11"/>
          </p:nvPr>
        </p:nvSpPr>
        <p:spPr/>
        <p:txBody>
          <a:bodyPr/>
          <a:lstStyle/>
          <a:p>
            <a:fld id="{EFA720B6-4A79-4E81-942D-76E66FAC91B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D57F8-6B28-4136-8756-FDEC9373FFA0}"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20B6-4A79-4E81-942D-76E66FAC91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D57F8-6B28-4136-8756-FDEC9373FFA0}"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20B6-4A79-4E81-942D-76E66FAC91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14D57F8-6B28-4136-8756-FDEC9373FFA0}" type="datetimeFigureOut">
              <a:rPr lang="en-US" smtClean="0"/>
              <a:pPr/>
              <a:t>5/8/2012</a:t>
            </a:fld>
            <a:endParaRPr lang="en-US"/>
          </a:p>
        </p:txBody>
      </p:sp>
      <p:sp>
        <p:nvSpPr>
          <p:cNvPr id="15" name="Slide Number Placeholder 14"/>
          <p:cNvSpPr>
            <a:spLocks noGrp="1"/>
          </p:cNvSpPr>
          <p:nvPr>
            <p:ph type="sldNum" sz="quarter" idx="11"/>
          </p:nvPr>
        </p:nvSpPr>
        <p:spPr/>
        <p:txBody>
          <a:bodyPr/>
          <a:lstStyle/>
          <a:p>
            <a:fld id="{EFA720B6-4A79-4E81-942D-76E66FAC91BC}"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14D57F8-6B28-4136-8756-FDEC9373FFA0}" type="datetimeFigureOut">
              <a:rPr lang="en-US" smtClean="0"/>
              <a:pPr/>
              <a:t>5/8/2012</a:t>
            </a:fld>
            <a:endParaRPr lang="en-US"/>
          </a:p>
        </p:txBody>
      </p:sp>
      <p:sp>
        <p:nvSpPr>
          <p:cNvPr id="13" name="Slide Number Placeholder 12"/>
          <p:cNvSpPr>
            <a:spLocks noGrp="1"/>
          </p:cNvSpPr>
          <p:nvPr>
            <p:ph type="sldNum" sz="quarter" idx="11"/>
          </p:nvPr>
        </p:nvSpPr>
        <p:spPr/>
        <p:txBody>
          <a:bodyPr/>
          <a:lstStyle/>
          <a:p>
            <a:fld id="{EFA720B6-4A79-4E81-942D-76E66FAC91B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14D57F8-6B28-4136-8756-FDEC9373FFA0}" type="datetimeFigureOut">
              <a:rPr lang="en-US" smtClean="0"/>
              <a:pPr/>
              <a:t>5/8/2012</a:t>
            </a:fld>
            <a:endParaRPr lang="en-US"/>
          </a:p>
        </p:txBody>
      </p:sp>
      <p:sp>
        <p:nvSpPr>
          <p:cNvPr id="9" name="Slide Number Placeholder 8"/>
          <p:cNvSpPr>
            <a:spLocks noGrp="1"/>
          </p:cNvSpPr>
          <p:nvPr>
            <p:ph type="sldNum" sz="quarter" idx="11"/>
          </p:nvPr>
        </p:nvSpPr>
        <p:spPr/>
        <p:txBody>
          <a:bodyPr/>
          <a:lstStyle/>
          <a:p>
            <a:fld id="{EFA720B6-4A79-4E81-942D-76E66FAC91B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14D57F8-6B28-4136-8756-FDEC9373FFA0}" type="datetimeFigureOut">
              <a:rPr lang="en-US" smtClean="0"/>
              <a:pPr/>
              <a:t>5/8/2012</a:t>
            </a:fld>
            <a:endParaRPr lang="en-US"/>
          </a:p>
        </p:txBody>
      </p:sp>
      <p:sp>
        <p:nvSpPr>
          <p:cNvPr id="15" name="Slide Number Placeholder 14"/>
          <p:cNvSpPr>
            <a:spLocks noGrp="1"/>
          </p:cNvSpPr>
          <p:nvPr>
            <p:ph type="sldNum" sz="quarter" idx="11"/>
          </p:nvPr>
        </p:nvSpPr>
        <p:spPr/>
        <p:txBody>
          <a:bodyPr/>
          <a:lstStyle/>
          <a:p>
            <a:fld id="{EFA720B6-4A79-4E81-942D-76E66FAC91BC}"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14D57F8-6B28-4136-8756-FDEC9373FFA0}" type="datetimeFigureOut">
              <a:rPr lang="en-US" smtClean="0"/>
              <a:pPr/>
              <a:t>5/8/2012</a:t>
            </a:fld>
            <a:endParaRPr lang="en-US"/>
          </a:p>
        </p:txBody>
      </p:sp>
      <p:sp>
        <p:nvSpPr>
          <p:cNvPr id="8" name="Slide Number Placeholder 7"/>
          <p:cNvSpPr>
            <a:spLocks noGrp="1"/>
          </p:cNvSpPr>
          <p:nvPr>
            <p:ph type="sldNum" sz="quarter" idx="11"/>
          </p:nvPr>
        </p:nvSpPr>
        <p:spPr/>
        <p:txBody>
          <a:bodyPr/>
          <a:lstStyle/>
          <a:p>
            <a:fld id="{EFA720B6-4A79-4E81-942D-76E66FAC91B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4D57F8-6B28-4136-8756-FDEC9373FFA0}" type="datetimeFigureOut">
              <a:rPr lang="en-US" smtClean="0"/>
              <a:pPr/>
              <a:t>5/8/2012</a:t>
            </a:fld>
            <a:endParaRPr lang="en-US"/>
          </a:p>
        </p:txBody>
      </p:sp>
      <p:sp>
        <p:nvSpPr>
          <p:cNvPr id="6" name="Slide Number Placeholder 5"/>
          <p:cNvSpPr>
            <a:spLocks noGrp="1"/>
          </p:cNvSpPr>
          <p:nvPr>
            <p:ph type="sldNum" sz="quarter" idx="11"/>
          </p:nvPr>
        </p:nvSpPr>
        <p:spPr/>
        <p:txBody>
          <a:bodyPr/>
          <a:lstStyle/>
          <a:p>
            <a:fld id="{EFA720B6-4A79-4E81-942D-76E66FAC91BC}"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14D57F8-6B28-4136-8756-FDEC9373FFA0}" type="datetimeFigureOut">
              <a:rPr lang="en-US" smtClean="0"/>
              <a:pPr/>
              <a:t>5/8/2012</a:t>
            </a:fld>
            <a:endParaRPr lang="en-US"/>
          </a:p>
        </p:txBody>
      </p:sp>
      <p:sp>
        <p:nvSpPr>
          <p:cNvPr id="16" name="Slide Number Placeholder 15"/>
          <p:cNvSpPr>
            <a:spLocks noGrp="1"/>
          </p:cNvSpPr>
          <p:nvPr>
            <p:ph type="sldNum" sz="quarter" idx="11"/>
          </p:nvPr>
        </p:nvSpPr>
        <p:spPr/>
        <p:txBody>
          <a:bodyPr/>
          <a:lstStyle/>
          <a:p>
            <a:fld id="{EFA720B6-4A79-4E81-942D-76E66FAC91B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14D57F8-6B28-4136-8756-FDEC9373FFA0}" type="datetimeFigureOut">
              <a:rPr lang="en-US" smtClean="0"/>
              <a:pPr/>
              <a:t>5/8/2012</a:t>
            </a:fld>
            <a:endParaRPr lang="en-US"/>
          </a:p>
        </p:txBody>
      </p:sp>
      <p:sp>
        <p:nvSpPr>
          <p:cNvPr id="14" name="Slide Number Placeholder 13"/>
          <p:cNvSpPr>
            <a:spLocks noGrp="1"/>
          </p:cNvSpPr>
          <p:nvPr>
            <p:ph type="sldNum" sz="quarter" idx="11"/>
          </p:nvPr>
        </p:nvSpPr>
        <p:spPr/>
        <p:txBody>
          <a:bodyPr/>
          <a:lstStyle/>
          <a:p>
            <a:fld id="{EFA720B6-4A79-4E81-942D-76E66FAC91BC}"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14D57F8-6B28-4136-8756-FDEC9373FFA0}" type="datetimeFigureOut">
              <a:rPr lang="en-US" smtClean="0"/>
              <a:pPr/>
              <a:t>5/8/2012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A720B6-4A79-4E81-942D-76E66FAC91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9571" t="6108" r="7738" b="19916"/>
          <a:stretch/>
        </p:blipFill>
        <p:spPr>
          <a:xfrm>
            <a:off x="-1" y="0"/>
            <a:ext cx="9144001" cy="6858000"/>
          </a:xfrm>
          <a:prstGeom prst="rect">
            <a:avLst/>
          </a:prstGeom>
        </p:spPr>
      </p:pic>
      <p:sp>
        <p:nvSpPr>
          <p:cNvPr id="7" name="Subtitle 2"/>
          <p:cNvSpPr txBox="1">
            <a:spLocks/>
          </p:cNvSpPr>
          <p:nvPr/>
        </p:nvSpPr>
        <p:spPr>
          <a:xfrm>
            <a:off x="228600" y="4572000"/>
            <a:ext cx="4783015" cy="990600"/>
          </a:xfrm>
          <a:prstGeom prst="rect">
            <a:avLst/>
          </a:prstGeom>
          <a:solidFill>
            <a:schemeClr val="bg2">
              <a:lumMod val="20000"/>
              <a:lumOff val="80000"/>
              <a:alpha val="75000"/>
            </a:schemeClr>
          </a:solidFill>
        </p:spPr>
        <p:txBody>
          <a:bodyP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smtClean="0">
                <a:solidFill>
                  <a:schemeClr val="bg1"/>
                </a:solidFill>
              </a:rPr>
              <a:t>James Carton (Univ. MD)</a:t>
            </a:r>
          </a:p>
          <a:p>
            <a:pPr marL="18288" indent="0">
              <a:buNone/>
            </a:pPr>
            <a:r>
              <a:rPr lang="en-US" sz="2400" dirty="0" smtClean="0">
                <a:solidFill>
                  <a:schemeClr val="bg1"/>
                </a:solidFill>
              </a:rPr>
              <a:t>Hank Seidel &amp; Ben Giese (TAMU)</a:t>
            </a:r>
            <a:endParaRPr lang="en-US" sz="2400" dirty="0">
              <a:solidFill>
                <a:schemeClr val="bg1"/>
              </a:solidFill>
            </a:endParaRPr>
          </a:p>
        </p:txBody>
      </p:sp>
      <p:sp>
        <p:nvSpPr>
          <p:cNvPr id="8" name="Title 1"/>
          <p:cNvSpPr txBox="1">
            <a:spLocks/>
          </p:cNvSpPr>
          <p:nvPr/>
        </p:nvSpPr>
        <p:spPr>
          <a:xfrm>
            <a:off x="99647" y="381000"/>
            <a:ext cx="4472352" cy="2133600"/>
          </a:xfrm>
          <a:prstGeom prst="rect">
            <a:avLst/>
          </a:prstGeom>
          <a:solidFill>
            <a:schemeClr val="bg2">
              <a:lumMod val="20000"/>
              <a:lumOff val="80000"/>
              <a:alpha val="75000"/>
            </a:schemeClr>
          </a:solidFill>
        </p:spPr>
        <p:txBody>
          <a:bodyPr>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bg1"/>
                </a:solidFill>
              </a:rPr>
              <a:t>UNCERTAINTY IN DETECTING HISTORICAL OCEAN CLIMATE VARIABILITY</a:t>
            </a:r>
            <a:endParaRPr lang="en-US" sz="3200" dirty="0">
              <a:solidFill>
                <a:schemeClr val="bg1"/>
              </a:solidFill>
            </a:endParaRPr>
          </a:p>
        </p:txBody>
      </p:sp>
      <p:sp>
        <p:nvSpPr>
          <p:cNvPr id="5" name="TextBox 4"/>
          <p:cNvSpPr txBox="1"/>
          <p:nvPr/>
        </p:nvSpPr>
        <p:spPr>
          <a:xfrm>
            <a:off x="5486400" y="6197025"/>
            <a:ext cx="3505200" cy="584775"/>
          </a:xfrm>
          <a:prstGeom prst="rect">
            <a:avLst/>
          </a:prstGeom>
          <a:solidFill>
            <a:schemeClr val="tx1">
              <a:lumMod val="85000"/>
            </a:schemeClr>
          </a:solidFill>
        </p:spPr>
        <p:txBody>
          <a:bodyPr wrap="square" rtlCol="0">
            <a:spAutoFit/>
          </a:bodyPr>
          <a:lstStyle/>
          <a:p>
            <a:r>
              <a:rPr lang="en-US" sz="1600" dirty="0" smtClean="0">
                <a:solidFill>
                  <a:schemeClr val="bg1"/>
                </a:solidFill>
              </a:rPr>
              <a:t>NSCAT Winds, AVHRR SST’ in late May, 1997 (NASA)</a:t>
            </a:r>
            <a:endParaRPr lang="en-US" sz="1600" dirty="0">
              <a:solidFill>
                <a:schemeClr val="bg1"/>
              </a:solidFill>
            </a:endParaRPr>
          </a:p>
        </p:txBody>
      </p:sp>
    </p:spTree>
    <p:extLst>
      <p:ext uri="{BB962C8B-B14F-4D97-AF65-F5344CB8AC3E}">
        <p14:creationId xmlns:p14="http://schemas.microsoft.com/office/powerpoint/2010/main" xmlns="" val="2655202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33800" y="76200"/>
            <a:ext cx="4343400" cy="6813178"/>
          </a:xfrm>
        </p:spPr>
      </p:pic>
      <p:sp>
        <p:nvSpPr>
          <p:cNvPr id="2" name="Title 1"/>
          <p:cNvSpPr>
            <a:spLocks noGrp="1"/>
          </p:cNvSpPr>
          <p:nvPr>
            <p:ph type="title"/>
          </p:nvPr>
        </p:nvSpPr>
        <p:spPr>
          <a:xfrm>
            <a:off x="228600" y="152400"/>
            <a:ext cx="3657600" cy="2514600"/>
          </a:xfrm>
        </p:spPr>
        <p:txBody>
          <a:bodyPr>
            <a:normAutofit fontScale="90000"/>
          </a:bodyPr>
          <a:lstStyle/>
          <a:p>
            <a:pPr algn="l"/>
            <a:r>
              <a:rPr lang="en-US" sz="3600" dirty="0" smtClean="0"/>
              <a:t>North Atlantic</a:t>
            </a:r>
            <a:br>
              <a:rPr lang="en-US" sz="3600" dirty="0" smtClean="0"/>
            </a:br>
            <a:r>
              <a:rPr lang="en-US" sz="3600" dirty="0" smtClean="0"/>
              <a:t>Temp/Sal </a:t>
            </a:r>
            <a:r>
              <a:rPr lang="en-US" sz="3600" u="sng" dirty="0" smtClean="0"/>
              <a:t>error</a:t>
            </a:r>
            <a:r>
              <a:rPr lang="en-US" sz="3600" dirty="0" smtClean="0"/>
              <a:t> </a:t>
            </a:r>
            <a:br>
              <a:rPr lang="en-US" sz="3600" dirty="0" smtClean="0"/>
            </a:br>
            <a:r>
              <a:rPr lang="en-US" sz="2700" dirty="0"/>
              <a:t>(</a:t>
            </a:r>
            <a:r>
              <a:rPr lang="en-US" sz="2700" dirty="0" smtClean="0"/>
              <a:t>with depth and time)</a:t>
            </a:r>
            <a:r>
              <a:rPr lang="en-US" sz="3600" dirty="0" smtClean="0"/>
              <a:t/>
            </a:r>
            <a:br>
              <a:rPr lang="en-US" sz="3600" dirty="0" smtClean="0"/>
            </a:br>
            <a:r>
              <a:rPr lang="en-US" sz="3600" dirty="0"/>
              <a:t/>
            </a:r>
            <a:br>
              <a:rPr lang="en-US" sz="3600" dirty="0"/>
            </a:br>
            <a:endParaRPr lang="en-US" sz="3100" dirty="0"/>
          </a:p>
        </p:txBody>
      </p:sp>
      <p:sp>
        <p:nvSpPr>
          <p:cNvPr id="5" name="TextBox 4"/>
          <p:cNvSpPr txBox="1"/>
          <p:nvPr/>
        </p:nvSpPr>
        <p:spPr>
          <a:xfrm>
            <a:off x="8229600" y="0"/>
            <a:ext cx="914400" cy="646331"/>
          </a:xfrm>
          <a:prstGeom prst="rect">
            <a:avLst/>
          </a:prstGeom>
          <a:noFill/>
          <a:ln>
            <a:solidFill>
              <a:schemeClr val="tx1"/>
            </a:solidFill>
          </a:ln>
        </p:spPr>
        <p:txBody>
          <a:bodyPr wrap="square" rtlCol="0">
            <a:spAutoFit/>
          </a:bodyPr>
          <a:lstStyle/>
          <a:p>
            <a:r>
              <a:rPr lang="en-US" dirty="0" err="1" smtClean="0"/>
              <a:t>clim</a:t>
            </a:r>
            <a:r>
              <a:rPr lang="en-US" dirty="0" smtClean="0"/>
              <a:t> forcing</a:t>
            </a:r>
            <a:endParaRPr lang="en-US" dirty="0"/>
          </a:p>
        </p:txBody>
      </p:sp>
      <p:sp>
        <p:nvSpPr>
          <p:cNvPr id="3" name="TextBox 2"/>
          <p:cNvSpPr txBox="1"/>
          <p:nvPr/>
        </p:nvSpPr>
        <p:spPr>
          <a:xfrm>
            <a:off x="1219200" y="3739634"/>
            <a:ext cx="2209800" cy="369332"/>
          </a:xfrm>
          <a:prstGeom prst="rect">
            <a:avLst/>
          </a:prstGeom>
          <a:noFill/>
        </p:spPr>
        <p:txBody>
          <a:bodyPr wrap="square" rtlCol="0">
            <a:spAutoFit/>
          </a:bodyPr>
          <a:lstStyle/>
          <a:p>
            <a:r>
              <a:rPr lang="en-US" dirty="0" smtClean="0"/>
              <a:t>Experiments</a:t>
            </a:r>
            <a:endParaRPr lang="en-US" dirty="0"/>
          </a:p>
        </p:txBody>
      </p:sp>
      <p:sp>
        <p:nvSpPr>
          <p:cNvPr id="6" name="Left Brace 5"/>
          <p:cNvSpPr/>
          <p:nvPr/>
        </p:nvSpPr>
        <p:spPr>
          <a:xfrm>
            <a:off x="2667000" y="1905000"/>
            <a:ext cx="914400" cy="403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281971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771770"/>
            <a:ext cx="8001000" cy="6086230"/>
          </a:xfrm>
        </p:spPr>
      </p:pic>
      <p:sp>
        <p:nvSpPr>
          <p:cNvPr id="2" name="Title 1"/>
          <p:cNvSpPr>
            <a:spLocks noGrp="1"/>
          </p:cNvSpPr>
          <p:nvPr>
            <p:ph type="title"/>
          </p:nvPr>
        </p:nvSpPr>
        <p:spPr>
          <a:xfrm>
            <a:off x="457200" y="0"/>
            <a:ext cx="8229600" cy="646331"/>
          </a:xfrm>
        </p:spPr>
        <p:txBody>
          <a:bodyPr>
            <a:normAutofit/>
          </a:bodyPr>
          <a:lstStyle/>
          <a:p>
            <a:r>
              <a:rPr lang="en-US" sz="3600" dirty="0" smtClean="0"/>
              <a:t>El Nino:    HC’ Sept.-Nov.,  1997</a:t>
            </a:r>
            <a:endParaRPr lang="en-US" sz="3600" dirty="0"/>
          </a:p>
        </p:txBody>
      </p:sp>
      <p:sp>
        <p:nvSpPr>
          <p:cNvPr id="8" name="TextBox 7"/>
          <p:cNvSpPr txBox="1"/>
          <p:nvPr/>
        </p:nvSpPr>
        <p:spPr>
          <a:xfrm>
            <a:off x="8133625" y="0"/>
            <a:ext cx="1010373" cy="646331"/>
          </a:xfrm>
          <a:prstGeom prst="rect">
            <a:avLst/>
          </a:prstGeom>
          <a:noFill/>
          <a:ln>
            <a:solidFill>
              <a:schemeClr val="tx1"/>
            </a:solidFill>
          </a:ln>
        </p:spPr>
        <p:txBody>
          <a:bodyPr wrap="square" rtlCol="0">
            <a:spAutoFit/>
          </a:bodyPr>
          <a:lstStyle/>
          <a:p>
            <a:r>
              <a:rPr lang="en-US" dirty="0" err="1" smtClean="0"/>
              <a:t>clim</a:t>
            </a:r>
            <a:r>
              <a:rPr lang="en-US" dirty="0" smtClean="0"/>
              <a:t> forcing</a:t>
            </a:r>
            <a:endParaRPr lang="en-US" dirty="0"/>
          </a:p>
        </p:txBody>
      </p:sp>
    </p:spTree>
    <p:extLst>
      <p:ext uri="{BB962C8B-B14F-4D97-AF65-F5344CB8AC3E}">
        <p14:creationId xmlns:p14="http://schemas.microsoft.com/office/powerpoint/2010/main" xmlns="" val="246359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76200"/>
            <a:ext cx="7921869" cy="609600"/>
          </a:xfrm>
        </p:spPr>
        <p:txBody>
          <a:bodyPr>
            <a:noAutofit/>
          </a:bodyPr>
          <a:lstStyle/>
          <a:p>
            <a:r>
              <a:rPr lang="en-US" sz="2800" dirty="0" smtClean="0"/>
              <a:t>How good was the 1990s observing system?</a:t>
            </a:r>
            <a:endParaRPr lang="en-US" sz="2800" dirty="0"/>
          </a:p>
        </p:txBody>
      </p:sp>
      <p:sp>
        <p:nvSpPr>
          <p:cNvPr id="5" name="TextBox 4"/>
          <p:cNvSpPr txBox="1"/>
          <p:nvPr/>
        </p:nvSpPr>
        <p:spPr>
          <a:xfrm>
            <a:off x="228600" y="1611868"/>
            <a:ext cx="1066800" cy="369332"/>
          </a:xfrm>
          <a:prstGeom prst="rect">
            <a:avLst/>
          </a:prstGeom>
          <a:noFill/>
        </p:spPr>
        <p:txBody>
          <a:bodyPr wrap="square" rtlCol="0">
            <a:spAutoFit/>
          </a:bodyPr>
          <a:lstStyle/>
          <a:p>
            <a:pPr algn="ctr"/>
            <a:r>
              <a:rPr lang="en-US" dirty="0" smtClean="0"/>
              <a:t>Truth</a:t>
            </a:r>
            <a:endParaRPr lang="en-US" dirty="0"/>
          </a:p>
        </p:txBody>
      </p:sp>
      <p:sp>
        <p:nvSpPr>
          <p:cNvPr id="6" name="TextBox 5"/>
          <p:cNvSpPr txBox="1"/>
          <p:nvPr/>
        </p:nvSpPr>
        <p:spPr>
          <a:xfrm>
            <a:off x="152400" y="4425462"/>
            <a:ext cx="1066800" cy="369332"/>
          </a:xfrm>
          <a:prstGeom prst="rect">
            <a:avLst/>
          </a:prstGeom>
          <a:noFill/>
        </p:spPr>
        <p:txBody>
          <a:bodyPr wrap="square" rtlCol="0">
            <a:spAutoFit/>
          </a:bodyPr>
          <a:lstStyle/>
          <a:p>
            <a:pPr algn="ctr"/>
            <a:r>
              <a:rPr lang="en-US" dirty="0" smtClean="0"/>
              <a:t>Truth</a:t>
            </a:r>
            <a:endParaRPr lang="en-US" dirty="0"/>
          </a:p>
        </p:txBody>
      </p:sp>
      <p:sp>
        <p:nvSpPr>
          <p:cNvPr id="7" name="TextBox 6"/>
          <p:cNvSpPr txBox="1"/>
          <p:nvPr/>
        </p:nvSpPr>
        <p:spPr>
          <a:xfrm>
            <a:off x="0" y="2667000"/>
            <a:ext cx="1371600" cy="646331"/>
          </a:xfrm>
          <a:prstGeom prst="rect">
            <a:avLst/>
          </a:prstGeom>
          <a:noFill/>
        </p:spPr>
        <p:txBody>
          <a:bodyPr wrap="square" rtlCol="0">
            <a:spAutoFit/>
          </a:bodyPr>
          <a:lstStyle/>
          <a:p>
            <a:pPr algn="ctr"/>
            <a:r>
              <a:rPr lang="en-US" dirty="0" smtClean="0">
                <a:solidFill>
                  <a:schemeClr val="tx1">
                    <a:lumMod val="85000"/>
                  </a:schemeClr>
                </a:solidFill>
              </a:rPr>
              <a:t>Our Estimate</a:t>
            </a:r>
            <a:endParaRPr lang="en-US" dirty="0">
              <a:solidFill>
                <a:schemeClr val="tx1">
                  <a:lumMod val="85000"/>
                </a:schemeClr>
              </a:solidFill>
            </a:endParaRPr>
          </a:p>
        </p:txBody>
      </p:sp>
      <p:sp>
        <p:nvSpPr>
          <p:cNvPr id="8" name="TextBox 7"/>
          <p:cNvSpPr txBox="1"/>
          <p:nvPr/>
        </p:nvSpPr>
        <p:spPr>
          <a:xfrm>
            <a:off x="0" y="5486400"/>
            <a:ext cx="1371600" cy="646331"/>
          </a:xfrm>
          <a:prstGeom prst="rect">
            <a:avLst/>
          </a:prstGeom>
          <a:noFill/>
        </p:spPr>
        <p:txBody>
          <a:bodyPr wrap="square" rtlCol="0">
            <a:spAutoFit/>
          </a:bodyPr>
          <a:lstStyle/>
          <a:p>
            <a:pPr algn="ctr"/>
            <a:r>
              <a:rPr lang="en-US" dirty="0" smtClean="0">
                <a:solidFill>
                  <a:schemeClr val="tx1">
                    <a:lumMod val="85000"/>
                  </a:schemeClr>
                </a:solidFill>
              </a:rPr>
              <a:t>Our Estimate</a:t>
            </a:r>
            <a:endParaRPr lang="en-US" dirty="0">
              <a:solidFill>
                <a:schemeClr val="tx1">
                  <a:lumMod val="85000"/>
                </a:schemeClr>
              </a:solidFill>
            </a:endParaRPr>
          </a:p>
        </p:txBody>
      </p:sp>
      <p:sp>
        <p:nvSpPr>
          <p:cNvPr id="9" name="Rectangle 8"/>
          <p:cNvSpPr/>
          <p:nvPr/>
        </p:nvSpPr>
        <p:spPr>
          <a:xfrm>
            <a:off x="6477000" y="7620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36576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 y="762000"/>
            <a:ext cx="1219200" cy="461665"/>
          </a:xfrm>
          <a:prstGeom prst="rect">
            <a:avLst/>
          </a:prstGeom>
          <a:noFill/>
          <a:ln>
            <a:solidFill>
              <a:schemeClr val="tx1"/>
            </a:solidFill>
          </a:ln>
        </p:spPr>
        <p:txBody>
          <a:bodyPr wrap="square" rtlCol="0">
            <a:spAutoFit/>
          </a:bodyPr>
          <a:lstStyle/>
          <a:p>
            <a:r>
              <a:rPr lang="en-US" sz="2400" dirty="0" smtClean="0"/>
              <a:t>El Nino</a:t>
            </a:r>
            <a:endParaRPr lang="en-US" sz="2400" dirty="0"/>
          </a:p>
        </p:txBody>
      </p:sp>
      <p:sp>
        <p:nvSpPr>
          <p:cNvPr id="16" name="TextBox 15"/>
          <p:cNvSpPr txBox="1"/>
          <p:nvPr/>
        </p:nvSpPr>
        <p:spPr>
          <a:xfrm>
            <a:off x="17585" y="3888432"/>
            <a:ext cx="1277816" cy="461665"/>
          </a:xfrm>
          <a:prstGeom prst="rect">
            <a:avLst/>
          </a:prstGeom>
          <a:noFill/>
          <a:ln>
            <a:solidFill>
              <a:schemeClr val="tx1"/>
            </a:solidFill>
          </a:ln>
        </p:spPr>
        <p:txBody>
          <a:bodyPr wrap="square" rtlCol="0">
            <a:spAutoFit/>
          </a:bodyPr>
          <a:lstStyle/>
          <a:p>
            <a:r>
              <a:rPr lang="en-US" sz="2400" dirty="0" smtClean="0"/>
              <a:t>La Nina</a:t>
            </a:r>
            <a:endParaRPr lang="en-US" sz="2400" dirty="0"/>
          </a:p>
        </p:txBody>
      </p:sp>
      <p:sp>
        <p:nvSpPr>
          <p:cNvPr id="17" name="TextBox 16"/>
          <p:cNvSpPr txBox="1"/>
          <p:nvPr/>
        </p:nvSpPr>
        <p:spPr>
          <a:xfrm>
            <a:off x="8001000" y="0"/>
            <a:ext cx="1143000" cy="584775"/>
          </a:xfrm>
          <a:prstGeom prst="rect">
            <a:avLst/>
          </a:prstGeom>
          <a:noFill/>
          <a:ln>
            <a:solidFill>
              <a:schemeClr val="tx1"/>
            </a:solidFill>
          </a:ln>
        </p:spPr>
        <p:txBody>
          <a:bodyPr wrap="square" rtlCol="0">
            <a:spAutoFit/>
          </a:bodyPr>
          <a:lstStyle/>
          <a:p>
            <a:r>
              <a:rPr lang="en-US" sz="1600" dirty="0" smtClean="0"/>
              <a:t>Ensemble winds</a:t>
            </a:r>
            <a:endParaRPr lang="en-US" sz="1600" dirty="0"/>
          </a:p>
        </p:txBody>
      </p:sp>
      <p:sp>
        <p:nvSpPr>
          <p:cNvPr id="18" name="TextBox 17"/>
          <p:cNvSpPr txBox="1"/>
          <p:nvPr/>
        </p:nvSpPr>
        <p:spPr>
          <a:xfrm>
            <a:off x="7999562" y="2175930"/>
            <a:ext cx="762000" cy="369332"/>
          </a:xfrm>
          <a:prstGeom prst="rect">
            <a:avLst/>
          </a:prstGeom>
          <a:noFill/>
        </p:spPr>
        <p:txBody>
          <a:bodyPr wrap="square" rtlCol="0">
            <a:spAutoFit/>
          </a:bodyPr>
          <a:lstStyle/>
          <a:p>
            <a:r>
              <a:rPr lang="en-US" dirty="0" smtClean="0">
                <a:solidFill>
                  <a:schemeClr val="bg1"/>
                </a:solidFill>
              </a:rPr>
              <a:t>15</a:t>
            </a:r>
            <a:r>
              <a:rPr lang="en-US" baseline="30000" dirty="0" smtClean="0">
                <a:solidFill>
                  <a:schemeClr val="bg1"/>
                </a:solidFill>
              </a:rPr>
              <a:t>o</a:t>
            </a:r>
            <a:r>
              <a:rPr lang="en-US" dirty="0" smtClean="0">
                <a:solidFill>
                  <a:schemeClr val="bg1"/>
                </a:solidFill>
              </a:rPr>
              <a:t>C</a:t>
            </a:r>
            <a:endParaRPr lang="en-US" dirty="0">
              <a:solidFill>
                <a:schemeClr val="bg1"/>
              </a:solidFill>
            </a:endParaRPr>
          </a:p>
        </p:txBody>
      </p:sp>
      <p:pic>
        <p:nvPicPr>
          <p:cNvPr id="19"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1" t="1" r="-2294" b="75072"/>
          <a:stretch/>
        </p:blipFill>
        <p:spPr>
          <a:xfrm>
            <a:off x="1371600" y="762000"/>
            <a:ext cx="6795911" cy="1515687"/>
          </a:xfrm>
          <a:prstGeom prst="rect">
            <a:avLst/>
          </a:prstGeom>
        </p:spPr>
      </p:pic>
      <p:pic>
        <p:nvPicPr>
          <p:cNvPr id="21"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2294" t="47372" r="-1" b="27200"/>
          <a:stretch/>
        </p:blipFill>
        <p:spPr>
          <a:xfrm>
            <a:off x="1219200" y="3657600"/>
            <a:ext cx="6795911" cy="1546167"/>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71600" y="781602"/>
            <a:ext cx="6643511" cy="6080502"/>
          </a:xfrm>
        </p:spPr>
      </p:pic>
      <p:cxnSp>
        <p:nvCxnSpPr>
          <p:cNvPr id="20" name="Straight Arrow Connector 19"/>
          <p:cNvCxnSpPr/>
          <p:nvPr/>
        </p:nvCxnSpPr>
        <p:spPr>
          <a:xfrm flipH="1" flipV="1">
            <a:off x="6934200" y="1876728"/>
            <a:ext cx="1065362" cy="48386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15111" y="1468501"/>
            <a:ext cx="1143000" cy="646331"/>
          </a:xfrm>
          <a:prstGeom prst="rect">
            <a:avLst/>
          </a:prstGeom>
          <a:noFill/>
        </p:spPr>
        <p:txBody>
          <a:bodyPr wrap="square" rtlCol="0">
            <a:spAutoFit/>
          </a:bodyPr>
          <a:lstStyle/>
          <a:p>
            <a:r>
              <a:rPr lang="en-US" dirty="0" smtClean="0">
                <a:solidFill>
                  <a:schemeClr val="bg1"/>
                </a:solidFill>
              </a:rPr>
              <a:t>50cm/s contour</a:t>
            </a:r>
            <a:endParaRPr lang="en-US" dirty="0">
              <a:solidFill>
                <a:schemeClr val="bg1"/>
              </a:solidFill>
            </a:endParaRPr>
          </a:p>
        </p:txBody>
      </p:sp>
      <p:cxnSp>
        <p:nvCxnSpPr>
          <p:cNvPr id="12" name="Straight Arrow Connector 11"/>
          <p:cNvCxnSpPr>
            <a:stCxn id="3" idx="1"/>
          </p:cNvCxnSpPr>
          <p:nvPr/>
        </p:nvCxnSpPr>
        <p:spPr>
          <a:xfrm flipH="1">
            <a:off x="7617577" y="1791667"/>
            <a:ext cx="397534" cy="48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07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9000" y="228600"/>
            <a:ext cx="4049929" cy="6441576"/>
          </a:xfrm>
          <a:prstGeom prst="rect">
            <a:avLst/>
          </a:prstGeom>
        </p:spPr>
      </p:pic>
      <p:sp>
        <p:nvSpPr>
          <p:cNvPr id="5" name="Title 4"/>
          <p:cNvSpPr>
            <a:spLocks noGrp="1"/>
          </p:cNvSpPr>
          <p:nvPr>
            <p:ph type="title"/>
          </p:nvPr>
        </p:nvSpPr>
        <p:spPr>
          <a:xfrm>
            <a:off x="0" y="323165"/>
            <a:ext cx="3429000" cy="1676400"/>
          </a:xfrm>
        </p:spPr>
        <p:txBody>
          <a:bodyPr/>
          <a:lstStyle/>
          <a:p>
            <a:r>
              <a:rPr lang="en-US" sz="3200" u="sng" dirty="0"/>
              <a:t>1920</a:t>
            </a:r>
            <a:r>
              <a:rPr lang="en-US" sz="3200" dirty="0"/>
              <a:t>s experiment</a:t>
            </a:r>
            <a:r>
              <a:rPr lang="en-US" sz="2800" dirty="0"/>
              <a:t/>
            </a:r>
            <a:br>
              <a:rPr lang="en-US" sz="2800" dirty="0"/>
            </a:br>
            <a:r>
              <a:rPr lang="en-US" sz="2800" dirty="0" smtClean="0"/>
              <a:t/>
            </a:r>
            <a:br>
              <a:rPr lang="en-US" sz="2800" dirty="0" smtClean="0"/>
            </a:br>
            <a:r>
              <a:rPr lang="en-US" sz="2400" dirty="0" smtClean="0"/>
              <a:t>HC</a:t>
            </a:r>
            <a:r>
              <a:rPr lang="en-US" sz="2400" dirty="0"/>
              <a:t>’ Sept.-Nov., </a:t>
            </a:r>
            <a:r>
              <a:rPr lang="en-US" sz="2400" dirty="0" smtClean="0"/>
              <a:t>1997</a:t>
            </a:r>
            <a:endParaRPr lang="en-US" sz="2400" dirty="0"/>
          </a:p>
        </p:txBody>
      </p:sp>
      <p:sp>
        <p:nvSpPr>
          <p:cNvPr id="6" name="TextBox 5"/>
          <p:cNvSpPr txBox="1"/>
          <p:nvPr/>
        </p:nvSpPr>
        <p:spPr>
          <a:xfrm>
            <a:off x="7848600" y="0"/>
            <a:ext cx="1295400" cy="646331"/>
          </a:xfrm>
          <a:prstGeom prst="rect">
            <a:avLst/>
          </a:prstGeom>
          <a:noFill/>
          <a:ln>
            <a:solidFill>
              <a:schemeClr val="tx1"/>
            </a:solidFill>
          </a:ln>
        </p:spPr>
        <p:txBody>
          <a:bodyPr wrap="square" rtlCol="0">
            <a:spAutoFit/>
          </a:bodyPr>
          <a:lstStyle/>
          <a:p>
            <a:r>
              <a:rPr lang="en-US" dirty="0" smtClean="0"/>
              <a:t>Ensemble winds</a:t>
            </a:r>
            <a:endParaRPr lang="en-US" dirty="0"/>
          </a:p>
        </p:txBody>
      </p:sp>
    </p:spTree>
    <p:extLst>
      <p:ext uri="{BB962C8B-B14F-4D97-AF65-F5344CB8AC3E}">
        <p14:creationId xmlns:p14="http://schemas.microsoft.com/office/powerpoint/2010/main" xmlns="" val="18738499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Autofit/>
          </a:bodyPr>
          <a:lstStyle/>
          <a:p>
            <a:pPr>
              <a:buClr>
                <a:schemeClr val="tx1"/>
              </a:buClr>
              <a:buFont typeface="Wingdings" pitchFamily="2" charset="2"/>
              <a:buChar char="Ø"/>
            </a:pPr>
            <a:r>
              <a:rPr lang="en-US" sz="2800" dirty="0" smtClean="0"/>
              <a:t>The plan for evaluating the potential of historical ocean reanalysis</a:t>
            </a:r>
          </a:p>
          <a:p>
            <a:pPr lvl="1">
              <a:buFont typeface="Wingdings" pitchFamily="2" charset="2"/>
              <a:buChar char="Ø"/>
            </a:pPr>
            <a:r>
              <a:rPr lang="en-US" sz="2000" dirty="0" smtClean="0"/>
              <a:t>Made possible by ensemble atmospheric reanalysis</a:t>
            </a:r>
          </a:p>
          <a:p>
            <a:pPr lvl="1">
              <a:buFont typeface="Wingdings" pitchFamily="2" charset="2"/>
              <a:buChar char="Ø"/>
            </a:pPr>
            <a:r>
              <a:rPr lang="en-US" sz="2000" dirty="0" smtClean="0"/>
              <a:t>Improved assimilation methods, e.g. coupled assimilation, may offer additional potential</a:t>
            </a:r>
            <a:endParaRPr lang="en-US" sz="2000" dirty="0"/>
          </a:p>
          <a:p>
            <a:pPr>
              <a:buFont typeface="Wingdings" pitchFamily="2" charset="2"/>
              <a:buChar char="Ø"/>
            </a:pPr>
            <a:r>
              <a:rPr lang="en-US" sz="2800" dirty="0" smtClean="0"/>
              <a:t>Could we have resolved the climate anomalies of the late 1990s if they had occurred earlier in the 20</a:t>
            </a:r>
            <a:r>
              <a:rPr lang="en-US" sz="2800" baseline="30000" dirty="0" smtClean="0"/>
              <a:t>th</a:t>
            </a:r>
            <a:r>
              <a:rPr lang="en-US" sz="2800" dirty="0" smtClean="0"/>
              <a:t> century?</a:t>
            </a:r>
          </a:p>
          <a:p>
            <a:pPr lvl="1">
              <a:buFont typeface="Wingdings" pitchFamily="2" charset="2"/>
              <a:buChar char="Ø"/>
            </a:pPr>
            <a:r>
              <a:rPr lang="en-US" sz="2000" dirty="0" smtClean="0"/>
              <a:t>prior </a:t>
            </a:r>
            <a:r>
              <a:rPr lang="en-US" sz="2000" dirty="0"/>
              <a:t>to the </a:t>
            </a:r>
            <a:r>
              <a:rPr lang="en-US" sz="2000" dirty="0" smtClean="0"/>
              <a:t>~1960s </a:t>
            </a:r>
            <a:r>
              <a:rPr lang="en-US" sz="2000" dirty="0"/>
              <a:t>the historical observing network alone </a:t>
            </a:r>
            <a:r>
              <a:rPr lang="en-US" sz="2000" dirty="0" smtClean="0"/>
              <a:t>provided limited information.</a:t>
            </a:r>
          </a:p>
          <a:p>
            <a:pPr lvl="1">
              <a:buFont typeface="Wingdings" pitchFamily="2" charset="2"/>
              <a:buChar char="Ø"/>
            </a:pPr>
            <a:r>
              <a:rPr lang="en-US" sz="2000" dirty="0" smtClean="0"/>
              <a:t>20Crv2 winds and fluxes dramatically improves our estimates prior to the 1940s (however, 20CRv2 uncertainty is likely underestimated in tropics)</a:t>
            </a:r>
          </a:p>
        </p:txBody>
      </p:sp>
      <p:sp>
        <p:nvSpPr>
          <p:cNvPr id="2" name="Title 1"/>
          <p:cNvSpPr>
            <a:spLocks noGrp="1"/>
          </p:cNvSpPr>
          <p:nvPr>
            <p:ph type="title"/>
          </p:nvPr>
        </p:nvSpPr>
        <p:spPr>
          <a:xfrm>
            <a:off x="457200" y="152400"/>
            <a:ext cx="8229600" cy="792162"/>
          </a:xfrm>
        </p:spPr>
        <p:txBody>
          <a:bodyPr/>
          <a:lstStyle/>
          <a:p>
            <a:pPr algn="ctr"/>
            <a:r>
              <a:rPr lang="en-US" dirty="0" smtClean="0"/>
              <a:t>Summary</a:t>
            </a:r>
            <a:endParaRPr lang="en-US" dirty="0"/>
          </a:p>
        </p:txBody>
      </p:sp>
      <p:sp>
        <p:nvSpPr>
          <p:cNvPr id="4" name="TextBox 3"/>
          <p:cNvSpPr txBox="1"/>
          <p:nvPr/>
        </p:nvSpPr>
        <p:spPr>
          <a:xfrm>
            <a:off x="762000" y="6324600"/>
            <a:ext cx="6858000" cy="369332"/>
          </a:xfrm>
          <a:prstGeom prst="rect">
            <a:avLst/>
          </a:prstGeom>
          <a:noFill/>
        </p:spPr>
        <p:txBody>
          <a:bodyPr wrap="square" rtlCol="0">
            <a:spAutoFit/>
          </a:bodyPr>
          <a:lstStyle/>
          <a:p>
            <a:pPr algn="r"/>
            <a:r>
              <a:rPr lang="en-US" i="1" dirty="0" smtClean="0">
                <a:solidFill>
                  <a:schemeClr val="bg1"/>
                </a:solidFill>
              </a:rPr>
              <a:t>Carton, Seidel, and Giese (JGR, Feb 2012) </a:t>
            </a:r>
            <a:endParaRPr lang="en-US" i="1" dirty="0">
              <a:solidFill>
                <a:schemeClr val="bg1"/>
              </a:solidFill>
            </a:endParaRPr>
          </a:p>
        </p:txBody>
      </p:sp>
    </p:spTree>
    <p:extLst>
      <p:ext uri="{BB962C8B-B14F-4D97-AF65-F5344CB8AC3E}">
        <p14:creationId xmlns:p14="http://schemas.microsoft.com/office/powerpoint/2010/main" xmlns="" val="9583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5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72000"/>
          </a:xfrm>
        </p:spPr>
        <p:txBody>
          <a:bodyPr>
            <a:noAutofit/>
          </a:bodyPr>
          <a:lstStyle/>
          <a:p>
            <a:pPr marL="18288" indent="0">
              <a:buClr>
                <a:schemeClr val="tx1"/>
              </a:buClr>
              <a:buNone/>
            </a:pPr>
            <a:r>
              <a:rPr lang="en-US" sz="2800" dirty="0" smtClean="0"/>
              <a:t>Present a plan for evaluating the potential of historical ocean reanalysis</a:t>
            </a:r>
          </a:p>
          <a:p>
            <a:pPr marL="18288" indent="0">
              <a:buClr>
                <a:schemeClr val="tx1"/>
              </a:buClr>
              <a:buNone/>
            </a:pPr>
            <a:endParaRPr lang="en-US" sz="2800" dirty="0" smtClean="0"/>
          </a:p>
          <a:p>
            <a:pPr marL="18288" indent="0">
              <a:buNone/>
            </a:pPr>
            <a:r>
              <a:rPr lang="en-US" sz="2800" dirty="0" smtClean="0"/>
              <a:t>Provide an example: could we have resolved the climate anomalies of the late 1990s if they had occurred earlier in the 20</a:t>
            </a:r>
            <a:r>
              <a:rPr lang="en-US" sz="2800" baseline="30000" dirty="0" smtClean="0"/>
              <a:t>th</a:t>
            </a:r>
            <a:r>
              <a:rPr lang="en-US" sz="2800" dirty="0" smtClean="0"/>
              <a:t> century?</a:t>
            </a:r>
          </a:p>
        </p:txBody>
      </p:sp>
      <p:sp>
        <p:nvSpPr>
          <p:cNvPr id="2" name="Title 1"/>
          <p:cNvSpPr>
            <a:spLocks noGrp="1"/>
          </p:cNvSpPr>
          <p:nvPr>
            <p:ph type="title"/>
          </p:nvPr>
        </p:nvSpPr>
        <p:spPr>
          <a:xfrm>
            <a:off x="457200" y="381000"/>
            <a:ext cx="8229600" cy="792162"/>
          </a:xfrm>
        </p:spPr>
        <p:txBody>
          <a:bodyPr/>
          <a:lstStyle/>
          <a:p>
            <a:pPr algn="ctr"/>
            <a:r>
              <a:rPr lang="en-US" dirty="0" smtClean="0"/>
              <a:t>Summary</a:t>
            </a:r>
            <a:endParaRPr lang="en-US" dirty="0"/>
          </a:p>
        </p:txBody>
      </p:sp>
    </p:spTree>
    <p:extLst>
      <p:ext uri="{BB962C8B-B14F-4D97-AF65-F5344CB8AC3E}">
        <p14:creationId xmlns:p14="http://schemas.microsoft.com/office/powerpoint/2010/main" xmlns="" val="2896613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0168"/>
          <a:stretch/>
        </p:blipFill>
        <p:spPr bwMode="auto">
          <a:xfrm>
            <a:off x="228599" y="2362200"/>
            <a:ext cx="4219247"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355807" y="1828800"/>
            <a:ext cx="2133600" cy="381000"/>
          </a:xfrm>
          <a:prstGeom prst="rect">
            <a:avLst/>
          </a:prstGeom>
          <a:noFill/>
        </p:spPr>
        <p:txBody>
          <a:bodyPr wrap="square" rtlCol="0">
            <a:spAutoFit/>
          </a:bodyPr>
          <a:lstStyle/>
          <a:p>
            <a:r>
              <a:rPr lang="en-US" dirty="0" smtClean="0"/>
              <a:t>(56,034 profiles)</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932" y="2338021"/>
            <a:ext cx="4182318"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44769" y="1828800"/>
            <a:ext cx="1828800" cy="381000"/>
          </a:xfrm>
          <a:prstGeom prst="rect">
            <a:avLst/>
          </a:prstGeom>
          <a:noFill/>
        </p:spPr>
        <p:txBody>
          <a:bodyPr wrap="square" rtlCol="0">
            <a:spAutoFit/>
          </a:bodyPr>
          <a:lstStyle/>
          <a:p>
            <a:pPr algn="ctr"/>
            <a:r>
              <a:rPr lang="en-US" dirty="0" smtClean="0"/>
              <a:t>1910-1919</a:t>
            </a:r>
            <a:endParaRPr lang="en-US" dirty="0"/>
          </a:p>
        </p:txBody>
      </p:sp>
      <p:sp>
        <p:nvSpPr>
          <p:cNvPr id="6" name="TextBox 5"/>
          <p:cNvSpPr txBox="1"/>
          <p:nvPr/>
        </p:nvSpPr>
        <p:spPr>
          <a:xfrm>
            <a:off x="5705475" y="1840468"/>
            <a:ext cx="1676400" cy="369332"/>
          </a:xfrm>
          <a:prstGeom prst="rect">
            <a:avLst/>
          </a:prstGeom>
          <a:noFill/>
        </p:spPr>
        <p:txBody>
          <a:bodyPr wrap="square" rtlCol="0">
            <a:spAutoFit/>
          </a:bodyPr>
          <a:lstStyle/>
          <a:p>
            <a:r>
              <a:rPr lang="en-US" dirty="0" smtClean="0"/>
              <a:t>1980-1989</a:t>
            </a:r>
            <a:endParaRPr lang="en-US" dirty="0"/>
          </a:p>
        </p:txBody>
      </p:sp>
      <p:sp>
        <p:nvSpPr>
          <p:cNvPr id="7" name="TextBox 6"/>
          <p:cNvSpPr txBox="1"/>
          <p:nvPr/>
        </p:nvSpPr>
        <p:spPr>
          <a:xfrm>
            <a:off x="7010400" y="1834634"/>
            <a:ext cx="1676400" cy="369332"/>
          </a:xfrm>
          <a:prstGeom prst="rect">
            <a:avLst/>
          </a:prstGeom>
          <a:noFill/>
        </p:spPr>
        <p:txBody>
          <a:bodyPr wrap="square" rtlCol="0">
            <a:spAutoFit/>
          </a:bodyPr>
          <a:lstStyle/>
          <a:p>
            <a:r>
              <a:rPr lang="en-US" dirty="0" smtClean="0"/>
              <a:t>(1.7M profiles)</a:t>
            </a:r>
            <a:endParaRPr lang="en-US" dirty="0"/>
          </a:p>
        </p:txBody>
      </p:sp>
      <p:sp>
        <p:nvSpPr>
          <p:cNvPr id="2" name="TextBox 1"/>
          <p:cNvSpPr txBox="1"/>
          <p:nvPr/>
        </p:nvSpPr>
        <p:spPr>
          <a:xfrm>
            <a:off x="1285032" y="457200"/>
            <a:ext cx="6781800" cy="646331"/>
          </a:xfrm>
          <a:prstGeom prst="rect">
            <a:avLst/>
          </a:prstGeom>
          <a:noFill/>
        </p:spPr>
        <p:txBody>
          <a:bodyPr wrap="square" rtlCol="0">
            <a:spAutoFit/>
          </a:bodyPr>
          <a:lstStyle/>
          <a:p>
            <a:pPr algn="ctr"/>
            <a:r>
              <a:rPr lang="en-US" sz="3600" dirty="0" smtClean="0"/>
              <a:t>Sampling Problem</a:t>
            </a:r>
            <a:endParaRPr lang="en-US" sz="3600" dirty="0"/>
          </a:p>
        </p:txBody>
      </p:sp>
    </p:spTree>
    <p:extLst>
      <p:ext uri="{BB962C8B-B14F-4D97-AF65-F5344CB8AC3E}">
        <p14:creationId xmlns:p14="http://schemas.microsoft.com/office/powerpoint/2010/main" xmlns="" val="1246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4600" y="858282"/>
            <a:ext cx="5591277" cy="5861824"/>
          </a:xfrm>
        </p:spPr>
      </p:pic>
      <p:sp>
        <p:nvSpPr>
          <p:cNvPr id="2" name="Title 1"/>
          <p:cNvSpPr>
            <a:spLocks noGrp="1"/>
          </p:cNvSpPr>
          <p:nvPr>
            <p:ph type="title"/>
          </p:nvPr>
        </p:nvSpPr>
        <p:spPr>
          <a:xfrm>
            <a:off x="252761" y="0"/>
            <a:ext cx="8662639" cy="609600"/>
          </a:xfrm>
          <a:noFill/>
        </p:spPr>
        <p:txBody>
          <a:bodyPr>
            <a:noAutofit/>
          </a:bodyPr>
          <a:lstStyle/>
          <a:p>
            <a:pPr algn="ctr"/>
            <a:r>
              <a:rPr lang="en-US" sz="2800" dirty="0" smtClean="0"/>
              <a:t>Gradual deepening of the historical profile data</a:t>
            </a:r>
            <a:endParaRPr lang="en-US" sz="2800" dirty="0"/>
          </a:p>
        </p:txBody>
      </p:sp>
      <p:sp>
        <p:nvSpPr>
          <p:cNvPr id="5" name="TextBox 4"/>
          <p:cNvSpPr txBox="1"/>
          <p:nvPr/>
        </p:nvSpPr>
        <p:spPr>
          <a:xfrm>
            <a:off x="1" y="5594195"/>
            <a:ext cx="2514600" cy="615553"/>
          </a:xfrm>
          <a:prstGeom prst="rect">
            <a:avLst/>
          </a:prstGeom>
          <a:noFill/>
        </p:spPr>
        <p:txBody>
          <a:bodyPr wrap="square" rtlCol="0">
            <a:spAutoFit/>
          </a:bodyPr>
          <a:lstStyle/>
          <a:p>
            <a:r>
              <a:rPr lang="en-US" sz="1600" dirty="0"/>
              <a:t>D</a:t>
            </a:r>
            <a:r>
              <a:rPr lang="en-US" sz="1600" dirty="0" smtClean="0"/>
              <a:t>ata from WODB-2009 </a:t>
            </a:r>
            <a:r>
              <a:rPr lang="en-US" dirty="0" smtClean="0"/>
              <a:t>(total: 7x10</a:t>
            </a:r>
            <a:r>
              <a:rPr lang="en-US" baseline="30000" dirty="0" smtClean="0"/>
              <a:t>6 </a:t>
            </a:r>
            <a:r>
              <a:rPr lang="en-US" dirty="0" smtClean="0"/>
              <a:t>)</a:t>
            </a:r>
            <a:endParaRPr lang="en-US" baseline="30000" dirty="0"/>
          </a:p>
        </p:txBody>
      </p:sp>
      <p:sp>
        <p:nvSpPr>
          <p:cNvPr id="6" name="TextBox 5"/>
          <p:cNvSpPr txBox="1"/>
          <p:nvPr/>
        </p:nvSpPr>
        <p:spPr>
          <a:xfrm>
            <a:off x="2971800" y="851210"/>
            <a:ext cx="2384502" cy="280122"/>
          </a:xfrm>
          <a:custGeom>
            <a:avLst/>
            <a:gdLst>
              <a:gd name="connsiteX0" fmla="*/ 0 w 2362200"/>
              <a:gd name="connsiteY0" fmla="*/ 0 h 369332"/>
              <a:gd name="connsiteX1" fmla="*/ 2362200 w 2362200"/>
              <a:gd name="connsiteY1" fmla="*/ 0 h 369332"/>
              <a:gd name="connsiteX2" fmla="*/ 2362200 w 2362200"/>
              <a:gd name="connsiteY2" fmla="*/ 369332 h 369332"/>
              <a:gd name="connsiteX3" fmla="*/ 0 w 2362200"/>
              <a:gd name="connsiteY3" fmla="*/ 369332 h 369332"/>
              <a:gd name="connsiteX4" fmla="*/ 0 w 2362200"/>
              <a:gd name="connsiteY4" fmla="*/ 0 h 369332"/>
              <a:gd name="connsiteX0" fmla="*/ 0 w 2384502"/>
              <a:gd name="connsiteY0" fmla="*/ 0 h 369332"/>
              <a:gd name="connsiteX1" fmla="*/ 2384502 w 2384502"/>
              <a:gd name="connsiteY1" fmla="*/ 89210 h 369332"/>
              <a:gd name="connsiteX2" fmla="*/ 2362200 w 2384502"/>
              <a:gd name="connsiteY2" fmla="*/ 369332 h 369332"/>
              <a:gd name="connsiteX3" fmla="*/ 0 w 2384502"/>
              <a:gd name="connsiteY3" fmla="*/ 369332 h 369332"/>
              <a:gd name="connsiteX4" fmla="*/ 0 w 2384502"/>
              <a:gd name="connsiteY4" fmla="*/ 0 h 369332"/>
              <a:gd name="connsiteX0" fmla="*/ 0 w 2384502"/>
              <a:gd name="connsiteY0" fmla="*/ 0 h 280122"/>
              <a:gd name="connsiteX1" fmla="*/ 2384502 w 2384502"/>
              <a:gd name="connsiteY1" fmla="*/ 0 h 280122"/>
              <a:gd name="connsiteX2" fmla="*/ 2362200 w 2384502"/>
              <a:gd name="connsiteY2" fmla="*/ 280122 h 280122"/>
              <a:gd name="connsiteX3" fmla="*/ 0 w 2384502"/>
              <a:gd name="connsiteY3" fmla="*/ 280122 h 280122"/>
              <a:gd name="connsiteX4" fmla="*/ 0 w 2384502"/>
              <a:gd name="connsiteY4" fmla="*/ 0 h 28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502" h="280122">
                <a:moveTo>
                  <a:pt x="0" y="0"/>
                </a:moveTo>
                <a:lnTo>
                  <a:pt x="2384502" y="0"/>
                </a:lnTo>
                <a:lnTo>
                  <a:pt x="2362200" y="280122"/>
                </a:lnTo>
                <a:lnTo>
                  <a:pt x="0" y="280122"/>
                </a:lnTo>
                <a:lnTo>
                  <a:pt x="0" y="0"/>
                </a:lnTo>
                <a:close/>
              </a:path>
            </a:pathLst>
          </a:custGeom>
          <a:solidFill>
            <a:schemeClr val="tx1"/>
          </a:solidFill>
        </p:spPr>
        <p:txBody>
          <a:bodyPr wrap="square" rtlCol="0">
            <a:spAutoFit/>
          </a:bodyPr>
          <a:lstStyle/>
          <a:p>
            <a:pPr algn="ctr"/>
            <a:r>
              <a:rPr lang="en-US" dirty="0" smtClean="0">
                <a:solidFill>
                  <a:srgbClr val="FF0000"/>
                </a:solidFill>
              </a:rPr>
              <a:t>Temperature</a:t>
            </a:r>
            <a:endParaRPr lang="en-US" dirty="0">
              <a:solidFill>
                <a:srgbClr val="FF0000"/>
              </a:solidFill>
            </a:endParaRPr>
          </a:p>
        </p:txBody>
      </p:sp>
      <p:sp>
        <p:nvSpPr>
          <p:cNvPr id="7" name="TextBox 6"/>
          <p:cNvSpPr txBox="1"/>
          <p:nvPr/>
        </p:nvSpPr>
        <p:spPr>
          <a:xfrm>
            <a:off x="2971800" y="3473603"/>
            <a:ext cx="2155903" cy="302425"/>
          </a:xfrm>
          <a:custGeom>
            <a:avLst/>
            <a:gdLst>
              <a:gd name="connsiteX0" fmla="*/ 0 w 1981200"/>
              <a:gd name="connsiteY0" fmla="*/ 0 h 381000"/>
              <a:gd name="connsiteX1" fmla="*/ 1981200 w 1981200"/>
              <a:gd name="connsiteY1" fmla="*/ 0 h 381000"/>
              <a:gd name="connsiteX2" fmla="*/ 1981200 w 1981200"/>
              <a:gd name="connsiteY2" fmla="*/ 381000 h 381000"/>
              <a:gd name="connsiteX3" fmla="*/ 0 w 1981200"/>
              <a:gd name="connsiteY3" fmla="*/ 381000 h 381000"/>
              <a:gd name="connsiteX4" fmla="*/ 0 w 1981200"/>
              <a:gd name="connsiteY4" fmla="*/ 0 h 381000"/>
              <a:gd name="connsiteX0" fmla="*/ 0 w 2003502"/>
              <a:gd name="connsiteY0" fmla="*/ 0 h 381000"/>
              <a:gd name="connsiteX1" fmla="*/ 2003502 w 2003502"/>
              <a:gd name="connsiteY1" fmla="*/ 111512 h 381000"/>
              <a:gd name="connsiteX2" fmla="*/ 1981200 w 2003502"/>
              <a:gd name="connsiteY2" fmla="*/ 381000 h 381000"/>
              <a:gd name="connsiteX3" fmla="*/ 0 w 2003502"/>
              <a:gd name="connsiteY3" fmla="*/ 381000 h 381000"/>
              <a:gd name="connsiteX4" fmla="*/ 0 w 2003502"/>
              <a:gd name="connsiteY4" fmla="*/ 0 h 381000"/>
              <a:gd name="connsiteX0" fmla="*/ 0 w 2025804"/>
              <a:gd name="connsiteY0" fmla="*/ 0 h 314092"/>
              <a:gd name="connsiteX1" fmla="*/ 2025804 w 2025804"/>
              <a:gd name="connsiteY1" fmla="*/ 44604 h 314092"/>
              <a:gd name="connsiteX2" fmla="*/ 2003502 w 2025804"/>
              <a:gd name="connsiteY2" fmla="*/ 314092 h 314092"/>
              <a:gd name="connsiteX3" fmla="*/ 22302 w 2025804"/>
              <a:gd name="connsiteY3" fmla="*/ 314092 h 314092"/>
              <a:gd name="connsiteX4" fmla="*/ 0 w 2025804"/>
              <a:gd name="connsiteY4" fmla="*/ 0 h 314092"/>
              <a:gd name="connsiteX0" fmla="*/ 0 w 2003502"/>
              <a:gd name="connsiteY0" fmla="*/ 22303 h 336395"/>
              <a:gd name="connsiteX1" fmla="*/ 1958897 w 2003502"/>
              <a:gd name="connsiteY1" fmla="*/ 0 h 336395"/>
              <a:gd name="connsiteX2" fmla="*/ 2003502 w 2003502"/>
              <a:gd name="connsiteY2" fmla="*/ 336395 h 336395"/>
              <a:gd name="connsiteX3" fmla="*/ 22302 w 2003502"/>
              <a:gd name="connsiteY3" fmla="*/ 336395 h 336395"/>
              <a:gd name="connsiteX4" fmla="*/ 0 w 2003502"/>
              <a:gd name="connsiteY4" fmla="*/ 22303 h 336395"/>
              <a:gd name="connsiteX0" fmla="*/ 0 w 2024445"/>
              <a:gd name="connsiteY0" fmla="*/ 22303 h 336395"/>
              <a:gd name="connsiteX1" fmla="*/ 1958897 w 2024445"/>
              <a:gd name="connsiteY1" fmla="*/ 0 h 336395"/>
              <a:gd name="connsiteX2" fmla="*/ 2024445 w 2024445"/>
              <a:gd name="connsiteY2" fmla="*/ 255141 h 336395"/>
              <a:gd name="connsiteX3" fmla="*/ 22302 w 2024445"/>
              <a:gd name="connsiteY3" fmla="*/ 336395 h 336395"/>
              <a:gd name="connsiteX4" fmla="*/ 0 w 2024445"/>
              <a:gd name="connsiteY4" fmla="*/ 22303 h 336395"/>
              <a:gd name="connsiteX0" fmla="*/ 0 w 2024445"/>
              <a:gd name="connsiteY0" fmla="*/ 22303 h 275455"/>
              <a:gd name="connsiteX1" fmla="*/ 1958897 w 2024445"/>
              <a:gd name="connsiteY1" fmla="*/ 0 h 275455"/>
              <a:gd name="connsiteX2" fmla="*/ 2024445 w 2024445"/>
              <a:gd name="connsiteY2" fmla="*/ 255141 h 275455"/>
              <a:gd name="connsiteX3" fmla="*/ 43245 w 2024445"/>
              <a:gd name="connsiteY3" fmla="*/ 275455 h 275455"/>
              <a:gd name="connsiteX4" fmla="*/ 0 w 2024445"/>
              <a:gd name="connsiteY4" fmla="*/ 22303 h 27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445" h="275455">
                <a:moveTo>
                  <a:pt x="0" y="22303"/>
                </a:moveTo>
                <a:lnTo>
                  <a:pt x="1958897" y="0"/>
                </a:lnTo>
                <a:lnTo>
                  <a:pt x="2024445" y="255141"/>
                </a:lnTo>
                <a:lnTo>
                  <a:pt x="43245" y="275455"/>
                </a:lnTo>
                <a:lnTo>
                  <a:pt x="0" y="22303"/>
                </a:lnTo>
                <a:close/>
              </a:path>
            </a:pathLst>
          </a:custGeom>
          <a:solidFill>
            <a:schemeClr val="tx1"/>
          </a:solidFill>
        </p:spPr>
        <p:txBody>
          <a:bodyPr wrap="square" rtlCol="0">
            <a:spAutoFit/>
          </a:bodyPr>
          <a:lstStyle/>
          <a:p>
            <a:pPr algn="ctr"/>
            <a:r>
              <a:rPr lang="en-US" dirty="0" smtClean="0">
                <a:solidFill>
                  <a:srgbClr val="00B050"/>
                </a:solidFill>
              </a:rPr>
              <a:t>Salinity</a:t>
            </a:r>
            <a:endParaRPr lang="en-US" dirty="0">
              <a:solidFill>
                <a:srgbClr val="00B050"/>
              </a:solidFill>
            </a:endParaRPr>
          </a:p>
        </p:txBody>
      </p:sp>
    </p:spTree>
    <p:extLst>
      <p:ext uri="{BB962C8B-B14F-4D97-AF65-F5344CB8AC3E}">
        <p14:creationId xmlns:p14="http://schemas.microsoft.com/office/powerpoint/2010/main" xmlns="" val="113295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38472" y="1426173"/>
            <a:ext cx="6434606" cy="4517427"/>
          </a:xfrm>
        </p:spPr>
      </p:pic>
      <p:sp>
        <p:nvSpPr>
          <p:cNvPr id="2" name="Title 1"/>
          <p:cNvSpPr>
            <a:spLocks noGrp="1"/>
          </p:cNvSpPr>
          <p:nvPr>
            <p:ph type="title"/>
          </p:nvPr>
        </p:nvSpPr>
        <p:spPr>
          <a:xfrm>
            <a:off x="685800" y="304800"/>
            <a:ext cx="7543800" cy="914400"/>
          </a:xfrm>
        </p:spPr>
        <p:txBody>
          <a:bodyPr>
            <a:noAutofit/>
          </a:bodyPr>
          <a:lstStyle/>
          <a:p>
            <a:pPr algn="ctr"/>
            <a:r>
              <a:rPr lang="en-US" sz="3200" dirty="0" smtClean="0"/>
              <a:t>20CRv2 wind stress curl anomaly in the subtropical North Atlantic (20-40N)</a:t>
            </a:r>
            <a:endParaRPr lang="en-US" sz="3200" dirty="0"/>
          </a:p>
        </p:txBody>
      </p:sp>
      <p:sp>
        <p:nvSpPr>
          <p:cNvPr id="6" name="Rectangle 5"/>
          <p:cNvSpPr/>
          <p:nvPr/>
        </p:nvSpPr>
        <p:spPr>
          <a:xfrm>
            <a:off x="0" y="3925669"/>
            <a:ext cx="1310566" cy="646331"/>
          </a:xfrm>
          <a:prstGeom prst="rect">
            <a:avLst/>
          </a:prstGeom>
        </p:spPr>
        <p:txBody>
          <a:bodyPr wrap="square">
            <a:spAutoFit/>
          </a:bodyPr>
          <a:lstStyle/>
          <a:p>
            <a:r>
              <a:rPr lang="en-US" b="1" dirty="0" smtClean="0">
                <a:solidFill>
                  <a:schemeClr val="tx1">
                    <a:lumMod val="75000"/>
                  </a:schemeClr>
                </a:solidFill>
              </a:rPr>
              <a:t>ensemble spread </a:t>
            </a:r>
            <a:endParaRPr lang="en-US" b="1" dirty="0">
              <a:solidFill>
                <a:schemeClr val="tx1">
                  <a:lumMod val="75000"/>
                </a:schemeClr>
              </a:solidFill>
            </a:endParaRPr>
          </a:p>
        </p:txBody>
      </p:sp>
      <p:sp>
        <p:nvSpPr>
          <p:cNvPr id="7" name="Left Brace 6"/>
          <p:cNvSpPr/>
          <p:nvPr/>
        </p:nvSpPr>
        <p:spPr>
          <a:xfrm>
            <a:off x="838200" y="1981200"/>
            <a:ext cx="457200" cy="3766324"/>
          </a:xfrm>
          <a:prstGeom prst="leftBrac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543800" y="2320386"/>
            <a:ext cx="1403440" cy="646331"/>
          </a:xfrm>
          <a:prstGeom prst="rect">
            <a:avLst/>
          </a:prstGeom>
        </p:spPr>
        <p:txBody>
          <a:bodyPr wrap="square">
            <a:spAutoFit/>
          </a:bodyPr>
          <a:lstStyle/>
          <a:p>
            <a:r>
              <a:rPr lang="en-US" dirty="0">
                <a:solidFill>
                  <a:schemeClr val="bg1"/>
                </a:solidFill>
              </a:rPr>
              <a:t>ensemble average</a:t>
            </a:r>
          </a:p>
        </p:txBody>
      </p:sp>
      <p:cxnSp>
        <p:nvCxnSpPr>
          <p:cNvPr id="10" name="Straight Arrow Connector 9"/>
          <p:cNvCxnSpPr>
            <a:stCxn id="8" idx="1"/>
          </p:cNvCxnSpPr>
          <p:nvPr/>
        </p:nvCxnSpPr>
        <p:spPr>
          <a:xfrm flipH="1">
            <a:off x="6172200" y="2643552"/>
            <a:ext cx="1371600" cy="5568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5939135"/>
            <a:ext cx="2071022" cy="461665"/>
          </a:xfrm>
          <a:prstGeom prst="rect">
            <a:avLst/>
          </a:prstGeom>
          <a:noFill/>
        </p:spPr>
        <p:txBody>
          <a:bodyPr wrap="square" rtlCol="0">
            <a:spAutoFit/>
          </a:bodyPr>
          <a:lstStyle/>
          <a:p>
            <a:pPr algn="ctr"/>
            <a:r>
              <a:rPr lang="en-US" sz="2400" dirty="0" smtClean="0"/>
              <a:t>Time </a:t>
            </a:r>
            <a:r>
              <a:rPr lang="en-US" sz="2400" dirty="0" smtClean="0">
                <a:sym typeface="Wingdings" pitchFamily="2" charset="2"/>
              </a:rPr>
              <a:t></a:t>
            </a:r>
            <a:endParaRPr lang="en-US" sz="2400" dirty="0"/>
          </a:p>
        </p:txBody>
      </p:sp>
    </p:spTree>
    <p:extLst>
      <p:ext uri="{BB962C8B-B14F-4D97-AF65-F5344CB8AC3E}">
        <p14:creationId xmlns:p14="http://schemas.microsoft.com/office/powerpoint/2010/main" xmlns="" val="276214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029200"/>
          </a:xfrm>
        </p:spPr>
        <p:txBody>
          <a:bodyPr>
            <a:noAutofit/>
          </a:bodyPr>
          <a:lstStyle/>
          <a:p>
            <a:pPr marL="514350" indent="-514350">
              <a:buSzPct val="85000"/>
              <a:buFont typeface="+mj-lt"/>
              <a:buAutoNum type="arabicPeriod"/>
            </a:pPr>
            <a:r>
              <a:rPr lang="en-US" sz="2800" dirty="0" smtClean="0"/>
              <a:t>Carry out simulation (</a:t>
            </a:r>
            <a:r>
              <a:rPr lang="en-US" sz="2800" i="1" dirty="0" smtClean="0"/>
              <a:t>Nature Run</a:t>
            </a:r>
            <a:r>
              <a:rPr lang="en-US" sz="2800" dirty="0" smtClean="0"/>
              <a:t>) forced by 20CRv2 ensemble mean surface forcing </a:t>
            </a:r>
          </a:p>
          <a:p>
            <a:pPr marL="514350" indent="-514350">
              <a:buSzPct val="85000"/>
              <a:buFont typeface="+mj-lt"/>
              <a:buAutoNum type="arabicPeriod"/>
            </a:pPr>
            <a:r>
              <a:rPr lang="en-US" sz="2800" dirty="0" smtClean="0"/>
              <a:t>Sample </a:t>
            </a:r>
            <a:r>
              <a:rPr lang="en-US" sz="2800" i="1" dirty="0" smtClean="0"/>
              <a:t>Nature Run</a:t>
            </a:r>
            <a:r>
              <a:rPr lang="en-US" sz="2800" dirty="0" smtClean="0"/>
              <a:t> at the locations, depths, times, variables that actually exist in the NODC and ICOADS archives.</a:t>
            </a:r>
            <a:r>
              <a:rPr lang="en-US" sz="2800" u="sng" dirty="0"/>
              <a:t> </a:t>
            </a:r>
            <a:endParaRPr lang="en-US" sz="2800" u="sng" dirty="0" smtClean="0"/>
          </a:p>
          <a:p>
            <a:pPr marL="514350" indent="-514350">
              <a:buSzPct val="85000"/>
              <a:buFont typeface="+mj-lt"/>
              <a:buAutoNum type="arabicPeriod"/>
            </a:pPr>
            <a:r>
              <a:rPr lang="en-US" sz="2800" dirty="0" smtClean="0"/>
              <a:t>Shift </a:t>
            </a:r>
            <a:r>
              <a:rPr lang="en-US" sz="2800" dirty="0"/>
              <a:t>the </a:t>
            </a:r>
            <a:r>
              <a:rPr lang="en-US" sz="2800" dirty="0" smtClean="0"/>
              <a:t>dates </a:t>
            </a:r>
            <a:r>
              <a:rPr lang="en-US" sz="2800" dirty="0"/>
              <a:t>of </a:t>
            </a:r>
            <a:r>
              <a:rPr lang="en-US" sz="2800" dirty="0" smtClean="0"/>
              <a:t>observations </a:t>
            </a:r>
            <a:r>
              <a:rPr lang="en-US" sz="2800" dirty="0"/>
              <a:t>to the 1990s </a:t>
            </a:r>
            <a:r>
              <a:rPr lang="en-US" sz="2800" dirty="0" smtClean="0"/>
              <a:t>(1927-&gt;1997; 1947-&gt;1997; 1967-&gt;1997, </a:t>
            </a:r>
            <a:r>
              <a:rPr lang="en-US" sz="2800" dirty="0" err="1" smtClean="0"/>
              <a:t>etc</a:t>
            </a:r>
            <a:r>
              <a:rPr lang="en-US" sz="2800" dirty="0" smtClean="0"/>
              <a:t>)</a:t>
            </a:r>
          </a:p>
          <a:p>
            <a:pPr marL="514350" indent="-514350">
              <a:buSzPct val="85000"/>
              <a:buFont typeface="+mj-lt"/>
              <a:buAutoNum type="arabicPeriod"/>
            </a:pPr>
            <a:r>
              <a:rPr lang="en-US" sz="2800" dirty="0" smtClean="0"/>
              <a:t>Assimilate observations into SODA, and use ‘degraded’ surface forcing </a:t>
            </a:r>
          </a:p>
          <a:p>
            <a:pPr marL="914400" lvl="1" indent="-514350">
              <a:buSzPct val="85000"/>
              <a:buFont typeface="+mj-lt"/>
              <a:buAutoNum type="alphaLcPeriod"/>
            </a:pPr>
            <a:r>
              <a:rPr lang="en-US" sz="2800" dirty="0" smtClean="0"/>
              <a:t>Climatological monthly forcing </a:t>
            </a:r>
          </a:p>
          <a:p>
            <a:pPr marL="914400" lvl="1" indent="-514350">
              <a:buSzPct val="85000"/>
              <a:buFont typeface="+mj-lt"/>
              <a:buAutoNum type="alphaLcPeriod"/>
            </a:pPr>
            <a:r>
              <a:rPr lang="en-US" sz="2800" dirty="0"/>
              <a:t>Single 20CRv2 ensemble member </a:t>
            </a:r>
            <a:r>
              <a:rPr lang="en-US" sz="2800" dirty="0" smtClean="0"/>
              <a:t> </a:t>
            </a:r>
          </a:p>
        </p:txBody>
      </p:sp>
      <p:sp>
        <p:nvSpPr>
          <p:cNvPr id="2" name="Title 1"/>
          <p:cNvSpPr>
            <a:spLocks noGrp="1"/>
          </p:cNvSpPr>
          <p:nvPr>
            <p:ph type="title"/>
          </p:nvPr>
        </p:nvSpPr>
        <p:spPr>
          <a:xfrm>
            <a:off x="457200" y="381000"/>
            <a:ext cx="8229600" cy="685800"/>
          </a:xfrm>
        </p:spPr>
        <p:txBody>
          <a:bodyPr/>
          <a:lstStyle/>
          <a:p>
            <a:pPr algn="ctr"/>
            <a:r>
              <a:rPr lang="en-US" sz="4000" dirty="0" smtClean="0"/>
              <a:t>Plan</a:t>
            </a:r>
            <a:endParaRPr lang="en-US" sz="4000" dirty="0"/>
          </a:p>
        </p:txBody>
      </p:sp>
    </p:spTree>
    <p:extLst>
      <p:ext uri="{BB962C8B-B14F-4D97-AF65-F5344CB8AC3E}">
        <p14:creationId xmlns:p14="http://schemas.microsoft.com/office/powerpoint/2010/main" xmlns="" val="8441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00600" y="293231"/>
            <a:ext cx="3048000" cy="6437586"/>
          </a:xfrm>
        </p:spPr>
      </p:pic>
      <p:sp>
        <p:nvSpPr>
          <p:cNvPr id="2" name="Title 1"/>
          <p:cNvSpPr>
            <a:spLocks noGrp="1"/>
          </p:cNvSpPr>
          <p:nvPr>
            <p:ph type="title"/>
          </p:nvPr>
        </p:nvSpPr>
        <p:spPr>
          <a:xfrm>
            <a:off x="304800" y="228600"/>
            <a:ext cx="3581400" cy="1295400"/>
          </a:xfrm>
        </p:spPr>
        <p:txBody>
          <a:bodyPr>
            <a:normAutofit fontScale="90000"/>
          </a:bodyPr>
          <a:lstStyle/>
          <a:p>
            <a:r>
              <a:rPr lang="en-US" dirty="0" smtClean="0"/>
              <a:t>Nature Run</a:t>
            </a:r>
            <a:br>
              <a:rPr lang="en-US" dirty="0" smtClean="0"/>
            </a:br>
            <a:r>
              <a:rPr lang="en-US" sz="2700" dirty="0" smtClean="0"/>
              <a:t>(and a comparison to observations)</a:t>
            </a:r>
            <a:endParaRPr lang="en-US" sz="2700" dirty="0"/>
          </a:p>
        </p:txBody>
      </p:sp>
      <p:sp>
        <p:nvSpPr>
          <p:cNvPr id="7" name="Rectangle 6"/>
          <p:cNvSpPr/>
          <p:nvPr/>
        </p:nvSpPr>
        <p:spPr>
          <a:xfrm>
            <a:off x="304800" y="1957753"/>
            <a:ext cx="3429000" cy="3108543"/>
          </a:xfrm>
          <a:prstGeom prst="rect">
            <a:avLst/>
          </a:prstGeom>
        </p:spPr>
        <p:txBody>
          <a:bodyPr wrap="square">
            <a:spAutoFit/>
          </a:bodyPr>
          <a:lstStyle/>
          <a:p>
            <a:r>
              <a:rPr lang="en-US" sz="2800" dirty="0" smtClean="0"/>
              <a:t>A simulation of the circulation of the global ocean  using a 0.4</a:t>
            </a:r>
            <a:r>
              <a:rPr lang="en-US" sz="2800" baseline="30000" dirty="0" smtClean="0"/>
              <a:t>o</a:t>
            </a:r>
            <a:r>
              <a:rPr lang="en-US" sz="2800" dirty="0" smtClean="0"/>
              <a:t>x0.25</a:t>
            </a:r>
            <a:r>
              <a:rPr lang="en-US" sz="2800" baseline="30000" dirty="0" smtClean="0"/>
              <a:t>o</a:t>
            </a:r>
            <a:r>
              <a:rPr lang="en-US" sz="2800" dirty="0" smtClean="0"/>
              <a:t> OGCM  through 1998 driven by 20CRv2 monthly surface fluxes.</a:t>
            </a:r>
            <a:endParaRPr lang="en-US" sz="2800" dirty="0"/>
          </a:p>
        </p:txBody>
      </p:sp>
      <p:sp>
        <p:nvSpPr>
          <p:cNvPr id="8" name="TextBox 7"/>
          <p:cNvSpPr txBox="1"/>
          <p:nvPr/>
        </p:nvSpPr>
        <p:spPr>
          <a:xfrm>
            <a:off x="4800600" y="268069"/>
            <a:ext cx="3048000" cy="646331"/>
          </a:xfrm>
          <a:prstGeom prst="rect">
            <a:avLst/>
          </a:prstGeom>
          <a:solidFill>
            <a:schemeClr val="tx1"/>
          </a:solidFill>
        </p:spPr>
        <p:txBody>
          <a:bodyPr wrap="square" rtlCol="0">
            <a:spAutoFit/>
          </a:bodyPr>
          <a:lstStyle/>
          <a:p>
            <a:pPr algn="ctr"/>
            <a:r>
              <a:rPr lang="en-US" dirty="0" smtClean="0">
                <a:solidFill>
                  <a:schemeClr val="bg1"/>
                </a:solidFill>
              </a:rPr>
              <a:t>0/300m heat content  </a:t>
            </a:r>
            <a:r>
              <a:rPr lang="en-US" dirty="0" err="1" smtClean="0">
                <a:solidFill>
                  <a:schemeClr val="bg1"/>
                </a:solidFill>
              </a:rPr>
              <a:t>anom</a:t>
            </a:r>
            <a:r>
              <a:rPr lang="en-US" dirty="0" smtClean="0">
                <a:solidFill>
                  <a:schemeClr val="bg1"/>
                </a:solidFill>
              </a:rPr>
              <a:t>. along  Equator</a:t>
            </a:r>
            <a:endParaRPr lang="en-US" dirty="0">
              <a:solidFill>
                <a:schemeClr val="bg1"/>
              </a:solidFill>
            </a:endParaRPr>
          </a:p>
        </p:txBody>
      </p:sp>
      <p:sp>
        <p:nvSpPr>
          <p:cNvPr id="9" name="TextBox 8"/>
          <p:cNvSpPr txBox="1"/>
          <p:nvPr/>
        </p:nvSpPr>
        <p:spPr>
          <a:xfrm>
            <a:off x="990600" y="6113584"/>
            <a:ext cx="2971800" cy="646331"/>
          </a:xfrm>
          <a:prstGeom prst="rect">
            <a:avLst/>
          </a:prstGeom>
          <a:noFill/>
        </p:spPr>
        <p:txBody>
          <a:bodyPr wrap="square" rtlCol="0">
            <a:spAutoFit/>
          </a:bodyPr>
          <a:lstStyle/>
          <a:p>
            <a:r>
              <a:rPr lang="en-US" dirty="0" smtClean="0"/>
              <a:t>Colors: Nature Run</a:t>
            </a:r>
          </a:p>
          <a:p>
            <a:r>
              <a:rPr lang="en-US" dirty="0" smtClean="0"/>
              <a:t>Contours: SODA reanalysis</a:t>
            </a:r>
            <a:endParaRPr lang="en-US" dirty="0"/>
          </a:p>
        </p:txBody>
      </p:sp>
      <p:sp>
        <p:nvSpPr>
          <p:cNvPr id="3" name="TextBox 2"/>
          <p:cNvSpPr txBox="1"/>
          <p:nvPr/>
        </p:nvSpPr>
        <p:spPr>
          <a:xfrm rot="16200000">
            <a:off x="3429000" y="3581399"/>
            <a:ext cx="1752600" cy="381000"/>
          </a:xfrm>
          <a:prstGeom prst="rect">
            <a:avLst/>
          </a:prstGeom>
          <a:noFill/>
        </p:spPr>
        <p:txBody>
          <a:bodyPr wrap="square" rtlCol="0">
            <a:spAutoFit/>
          </a:bodyPr>
          <a:lstStyle/>
          <a:p>
            <a:pPr algn="ctr"/>
            <a:r>
              <a:rPr lang="en-US" dirty="0" smtClean="0"/>
              <a:t>Time -&gt;</a:t>
            </a:r>
            <a:endParaRPr lang="en-US" dirty="0"/>
          </a:p>
        </p:txBody>
      </p:sp>
      <p:sp>
        <p:nvSpPr>
          <p:cNvPr id="4" name="TextBox 3"/>
          <p:cNvSpPr txBox="1"/>
          <p:nvPr/>
        </p:nvSpPr>
        <p:spPr>
          <a:xfrm>
            <a:off x="4800600" y="6488668"/>
            <a:ext cx="2590800" cy="369332"/>
          </a:xfrm>
          <a:prstGeom prst="rect">
            <a:avLst/>
          </a:prstGeom>
          <a:noFill/>
        </p:spPr>
        <p:txBody>
          <a:bodyPr wrap="square" rtlCol="0">
            <a:spAutoFit/>
          </a:bodyPr>
          <a:lstStyle/>
          <a:p>
            <a:pPr algn="ctr"/>
            <a:r>
              <a:rPr lang="en-US" dirty="0" smtClean="0"/>
              <a:t>Longitude -&gt;</a:t>
            </a:r>
            <a:endParaRPr lang="en-US" dirty="0"/>
          </a:p>
        </p:txBody>
      </p:sp>
    </p:spTree>
    <p:extLst>
      <p:ext uri="{BB962C8B-B14F-4D97-AF65-F5344CB8AC3E}">
        <p14:creationId xmlns:p14="http://schemas.microsoft.com/office/powerpoint/2010/main" xmlns="" val="33211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838200"/>
            <a:ext cx="4953000" cy="4447371"/>
          </a:xfrm>
          <a:prstGeom prst="rect">
            <a:avLst/>
          </a:prstGeom>
        </p:spPr>
        <p:txBody>
          <a:bodyPr wrap="square">
            <a:spAutoFit/>
          </a:bodyPr>
          <a:lstStyle/>
          <a:p>
            <a:r>
              <a:rPr lang="en-US" sz="3600" dirty="0">
                <a:solidFill>
                  <a:prstClr val="white"/>
                </a:solidFill>
                <a:effectLst>
                  <a:outerShdw blurRad="38100" dist="38100" dir="2700000" algn="tl">
                    <a:srgbClr val="000000">
                      <a:alpha val="43137"/>
                    </a:srgbClr>
                  </a:outerShdw>
                </a:effectLst>
                <a:ea typeface="+mj-ea"/>
                <a:cs typeface="+mj-cs"/>
              </a:rPr>
              <a:t>5 </a:t>
            </a:r>
            <a:r>
              <a:rPr lang="en-US" sz="3600" dirty="0" smtClean="0">
                <a:solidFill>
                  <a:prstClr val="white"/>
                </a:solidFill>
                <a:effectLst>
                  <a:outerShdw blurRad="38100" dist="38100" dir="2700000" algn="tl">
                    <a:srgbClr val="000000">
                      <a:alpha val="43137"/>
                    </a:srgbClr>
                  </a:outerShdw>
                </a:effectLst>
                <a:ea typeface="+mj-ea"/>
                <a:cs typeface="+mj-cs"/>
              </a:rPr>
              <a:t>experiments:</a:t>
            </a:r>
          </a:p>
          <a:p>
            <a:endParaRPr lang="en-US" sz="3600" dirty="0">
              <a:solidFill>
                <a:prstClr val="white"/>
              </a:solidFill>
              <a:effectLst>
                <a:outerShdw blurRad="38100" dist="38100" dir="2700000" algn="tl">
                  <a:srgbClr val="000000">
                    <a:alpha val="43137"/>
                  </a:srgbClr>
                </a:outerShdw>
              </a:effectLst>
              <a:ea typeface="+mj-ea"/>
              <a:cs typeface="+mj-cs"/>
            </a:endParaRPr>
          </a:p>
          <a:p>
            <a:r>
              <a:rPr lang="en-US" sz="3600" dirty="0" smtClean="0">
                <a:solidFill>
                  <a:prstClr val="white"/>
                </a:solidFill>
                <a:effectLst>
                  <a:outerShdw blurRad="38100" dist="38100" dir="2700000" algn="tl">
                    <a:srgbClr val="000000">
                      <a:alpha val="43137"/>
                    </a:srgbClr>
                  </a:outerShdw>
                </a:effectLst>
                <a:ea typeface="+mj-ea"/>
                <a:cs typeface="+mj-cs"/>
              </a:rPr>
              <a:t>1920s</a:t>
            </a:r>
          </a:p>
          <a:p>
            <a:r>
              <a:rPr lang="en-US" sz="3600" dirty="0" smtClean="0">
                <a:solidFill>
                  <a:prstClr val="white"/>
                </a:solidFill>
                <a:effectLst>
                  <a:outerShdw blurRad="38100" dist="38100" dir="2700000" algn="tl">
                    <a:srgbClr val="000000">
                      <a:alpha val="43137"/>
                    </a:srgbClr>
                  </a:outerShdw>
                </a:effectLst>
                <a:ea typeface="+mj-ea"/>
                <a:cs typeface="+mj-cs"/>
              </a:rPr>
              <a:t>1940s</a:t>
            </a:r>
          </a:p>
          <a:p>
            <a:r>
              <a:rPr lang="en-US" sz="3600" dirty="0" smtClean="0">
                <a:solidFill>
                  <a:prstClr val="white"/>
                </a:solidFill>
                <a:effectLst>
                  <a:outerShdw blurRad="38100" dist="38100" dir="2700000" algn="tl">
                    <a:srgbClr val="000000">
                      <a:alpha val="43137"/>
                    </a:srgbClr>
                  </a:outerShdw>
                </a:effectLst>
                <a:ea typeface="+mj-ea"/>
                <a:cs typeface="+mj-cs"/>
              </a:rPr>
              <a:t>1960s</a:t>
            </a:r>
          </a:p>
          <a:p>
            <a:r>
              <a:rPr lang="en-US" sz="3600" dirty="0" smtClean="0">
                <a:solidFill>
                  <a:prstClr val="white"/>
                </a:solidFill>
                <a:effectLst>
                  <a:outerShdw blurRad="38100" dist="38100" dir="2700000" algn="tl">
                    <a:srgbClr val="000000">
                      <a:alpha val="43137"/>
                    </a:srgbClr>
                  </a:outerShdw>
                </a:effectLst>
                <a:ea typeface="+mj-ea"/>
                <a:cs typeface="+mj-cs"/>
              </a:rPr>
              <a:t>1980s</a:t>
            </a:r>
          </a:p>
          <a:p>
            <a:r>
              <a:rPr lang="en-US" sz="3600" dirty="0" smtClean="0">
                <a:solidFill>
                  <a:prstClr val="white"/>
                </a:solidFill>
                <a:effectLst>
                  <a:outerShdw blurRad="38100" dist="38100" dir="2700000" algn="tl">
                    <a:srgbClr val="000000">
                      <a:alpha val="43137"/>
                    </a:srgbClr>
                  </a:outerShdw>
                </a:effectLst>
                <a:ea typeface="+mj-ea"/>
                <a:cs typeface="+mj-cs"/>
              </a:rPr>
              <a:t>2000s </a:t>
            </a:r>
          </a:p>
          <a:p>
            <a:endParaRPr lang="en-US" sz="3100"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234249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24154"/>
          <a:stretch/>
        </p:blipFill>
        <p:spPr>
          <a:xfrm>
            <a:off x="182860" y="1020356"/>
            <a:ext cx="8808740" cy="5151844"/>
          </a:xfrm>
        </p:spPr>
      </p:pic>
      <p:sp>
        <p:nvSpPr>
          <p:cNvPr id="2" name="Title 1"/>
          <p:cNvSpPr>
            <a:spLocks noGrp="1"/>
          </p:cNvSpPr>
          <p:nvPr>
            <p:ph type="title"/>
          </p:nvPr>
        </p:nvSpPr>
        <p:spPr>
          <a:xfrm>
            <a:off x="533400" y="190500"/>
            <a:ext cx="8229600" cy="571500"/>
          </a:xfrm>
        </p:spPr>
        <p:txBody>
          <a:bodyPr>
            <a:normAutofit fontScale="90000"/>
          </a:bodyPr>
          <a:lstStyle/>
          <a:p>
            <a:pPr algn="ctr"/>
            <a:r>
              <a:rPr lang="en-US" dirty="0" smtClean="0"/>
              <a:t>RMS HC’ (0-300m)  </a:t>
            </a:r>
            <a:r>
              <a:rPr lang="en-US" sz="2400" dirty="0" smtClean="0"/>
              <a:t>(1995-1999)</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8400" y="6341892"/>
            <a:ext cx="1801368" cy="361188"/>
          </a:xfrm>
          <a:prstGeom prst="rect">
            <a:avLst/>
          </a:prstGeom>
        </p:spPr>
      </p:pic>
      <p:sp>
        <p:nvSpPr>
          <p:cNvPr id="6" name="TextBox 5"/>
          <p:cNvSpPr txBox="1"/>
          <p:nvPr/>
        </p:nvSpPr>
        <p:spPr>
          <a:xfrm>
            <a:off x="0" y="658054"/>
            <a:ext cx="1371600" cy="369332"/>
          </a:xfrm>
          <a:prstGeom prst="rect">
            <a:avLst/>
          </a:prstGeom>
          <a:noFill/>
        </p:spPr>
        <p:txBody>
          <a:bodyPr wrap="square" rtlCol="0">
            <a:spAutoFit/>
          </a:bodyPr>
          <a:lstStyle/>
          <a:p>
            <a:r>
              <a:rPr lang="en-US" dirty="0" smtClean="0">
                <a:solidFill>
                  <a:schemeClr val="bg1"/>
                </a:solidFill>
              </a:rPr>
              <a:t>Observed</a:t>
            </a:r>
            <a:endParaRPr lang="en-US" dirty="0">
              <a:solidFill>
                <a:schemeClr val="bg1"/>
              </a:solidFill>
            </a:endParaRPr>
          </a:p>
        </p:txBody>
      </p:sp>
      <p:cxnSp>
        <p:nvCxnSpPr>
          <p:cNvPr id="8" name="Straight Arrow Connector 7"/>
          <p:cNvCxnSpPr>
            <a:stCxn id="6" idx="2"/>
          </p:cNvCxnSpPr>
          <p:nvPr/>
        </p:nvCxnSpPr>
        <p:spPr>
          <a:xfrm>
            <a:off x="685800" y="1027386"/>
            <a:ext cx="914400" cy="95381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53400" y="11723"/>
            <a:ext cx="990600" cy="646331"/>
          </a:xfrm>
          <a:prstGeom prst="rect">
            <a:avLst/>
          </a:prstGeom>
          <a:noFill/>
          <a:ln>
            <a:solidFill>
              <a:schemeClr val="tx1"/>
            </a:solidFill>
          </a:ln>
        </p:spPr>
        <p:txBody>
          <a:bodyPr wrap="square" rtlCol="0">
            <a:spAutoFit/>
          </a:bodyPr>
          <a:lstStyle/>
          <a:p>
            <a:r>
              <a:rPr lang="en-US" dirty="0" err="1" smtClean="0"/>
              <a:t>clim</a:t>
            </a:r>
            <a:r>
              <a:rPr lang="en-US" dirty="0" smtClean="0"/>
              <a:t> forcing</a:t>
            </a:r>
            <a:endParaRPr lang="en-US" dirty="0"/>
          </a:p>
        </p:txBody>
      </p:sp>
      <p:sp>
        <p:nvSpPr>
          <p:cNvPr id="12" name="Rectangle 11"/>
          <p:cNvSpPr/>
          <p:nvPr/>
        </p:nvSpPr>
        <p:spPr>
          <a:xfrm>
            <a:off x="7668768" y="3200400"/>
            <a:ext cx="7620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68768" y="4876800"/>
            <a:ext cx="7620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68768" y="1524000"/>
            <a:ext cx="7620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00400" y="4876800"/>
            <a:ext cx="7620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3200400"/>
            <a:ext cx="7620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385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528</TotalTime>
  <Words>597</Words>
  <Application>Microsoft Office PowerPoint</Application>
  <PresentationFormat>On-screen Show (4:3)</PresentationFormat>
  <Paragraphs>78</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Elemental</vt:lpstr>
      <vt:lpstr>Slide 1</vt:lpstr>
      <vt:lpstr>Summary</vt:lpstr>
      <vt:lpstr>Slide 3</vt:lpstr>
      <vt:lpstr>Gradual deepening of the historical profile data</vt:lpstr>
      <vt:lpstr>20CRv2 wind stress curl anomaly in the subtropical North Atlantic (20-40N)</vt:lpstr>
      <vt:lpstr>Plan</vt:lpstr>
      <vt:lpstr>Nature Run (and a comparison to observations)</vt:lpstr>
      <vt:lpstr>Slide 8</vt:lpstr>
      <vt:lpstr>RMS HC’ (0-300m)  (1995-1999)</vt:lpstr>
      <vt:lpstr>North Atlantic Temp/Sal error  (with depth and time)  </vt:lpstr>
      <vt:lpstr>El Nino:    HC’ Sept.-Nov.,  1997</vt:lpstr>
      <vt:lpstr>How good was the 1990s observing system?</vt:lpstr>
      <vt:lpstr>1920s experiment  HC’ Sept.-Nov., 1997</vt:lpstr>
      <vt:lpstr>Summary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IN DETECTION OF HISTORICAL OCEAN CLIMATE VARIABILITY</dc:title>
  <dc:creator>carton</dc:creator>
  <cp:lastModifiedBy>Travel</cp:lastModifiedBy>
  <cp:revision>46</cp:revision>
  <dcterms:created xsi:type="dcterms:W3CDTF">2012-02-22T15:47:27Z</dcterms:created>
  <dcterms:modified xsi:type="dcterms:W3CDTF">2012-05-08T17:20:42Z</dcterms:modified>
</cp:coreProperties>
</file>