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623" r:id="rId2"/>
    <p:sldId id="726" r:id="rId3"/>
    <p:sldId id="687" r:id="rId4"/>
    <p:sldId id="418" r:id="rId5"/>
    <p:sldId id="720" r:id="rId6"/>
    <p:sldId id="712" r:id="rId7"/>
    <p:sldId id="710" r:id="rId8"/>
    <p:sldId id="714" r:id="rId9"/>
    <p:sldId id="711" r:id="rId10"/>
    <p:sldId id="724" r:id="rId11"/>
    <p:sldId id="725" r:id="rId12"/>
    <p:sldId id="716" r:id="rId13"/>
    <p:sldId id="722" r:id="rId14"/>
    <p:sldId id="573" r:id="rId15"/>
    <p:sldId id="686" r:id="rId1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FFF6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4668" autoAdjust="0"/>
  </p:normalViewPr>
  <p:slideViewPr>
    <p:cSldViewPr>
      <p:cViewPr varScale="1">
        <p:scale>
          <a:sx n="123" d="100"/>
          <a:sy n="123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D9C773B4-8B2D-C643-9686-7144840A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28868-F3A2-9C4C-B949-9F9E3D7C5674}" type="slidenum">
              <a:rPr lang="en-US">
                <a:latin typeface="Times" pitchFamily="-108" charset="0"/>
              </a:rPr>
              <a:pPr/>
              <a:t>1</a:t>
            </a:fld>
            <a:endParaRPr lang="en-US">
              <a:latin typeface="Times" pitchFamily="-10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12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13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F5100-4D64-2746-8A0E-E45BEFC7A4C8}" type="slidenum">
              <a:rPr lang="en-US">
                <a:latin typeface="Times" pitchFamily="-108" charset="0"/>
              </a:rPr>
              <a:pPr/>
              <a:t>14</a:t>
            </a:fld>
            <a:endParaRPr lang="en-US">
              <a:latin typeface="Times" pitchFamily="-10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2A304-BCD7-E146-818D-A615279D57D9}" type="slidenum">
              <a:rPr lang="en-US">
                <a:latin typeface="Times" pitchFamily="-108" charset="0"/>
              </a:rPr>
              <a:pPr/>
              <a:t>15</a:t>
            </a:fld>
            <a:endParaRPr lang="en-US">
              <a:latin typeface="Times" pitchFamily="-10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28868-F3A2-9C4C-B949-9F9E3D7C5674}" type="slidenum">
              <a:rPr lang="en-US">
                <a:latin typeface="Times" pitchFamily="-108" charset="0"/>
              </a:rPr>
              <a:pPr/>
              <a:t>2</a:t>
            </a:fld>
            <a:endParaRPr lang="en-US">
              <a:latin typeface="Times" pitchFamily="-10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CC219-9203-9A46-B692-677877D2B4BA}" type="slidenum">
              <a:rPr lang="en-US">
                <a:latin typeface="Times" pitchFamily="-108" charset="0"/>
              </a:rPr>
              <a:pPr/>
              <a:t>4</a:t>
            </a:fld>
            <a:endParaRPr lang="en-US">
              <a:latin typeface="Times" pitchFamily="-10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6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7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8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9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8A99C-B481-BE42-92DF-9DDE8AD77F25}" type="slidenum">
              <a:rPr lang="en-US">
                <a:latin typeface="Times" pitchFamily="-108" charset="0"/>
              </a:rPr>
              <a:pPr/>
              <a:t>10</a:t>
            </a:fld>
            <a:endParaRPr lang="en-US">
              <a:latin typeface="Times" pitchFamily="-10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6B8-F209-2A45-9842-EFC20D4B4776}" type="slidenum">
              <a:rPr lang="en-US">
                <a:latin typeface="Times" pitchFamily="-108" charset="0"/>
              </a:rPr>
              <a:pPr/>
              <a:t>11</a:t>
            </a:fld>
            <a:endParaRPr lang="en-US">
              <a:latin typeface="Times" pitchFamily="-108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7CC5-3B8A-0742-A843-DFD712A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6AB7-FFC6-9F48-B152-6C533B7CA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A649-1FA1-DC4D-8B0D-61D4612F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61E1-5974-4046-A98B-2E69251C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D673-4AFC-0042-B2AE-F971DC2E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B249-5E09-7C43-A132-1C310F83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6750F-300E-6E40-B641-3790CD069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84F5-C088-6E46-A452-6AD71B8D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4A6C-A1FE-8B46-974D-2E7684C5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19E2-1860-9E40-83DB-36849E06B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FCD6-544E-624F-BAC7-8060AA46F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0B7A-B52F-E045-B61F-C17DC60A8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12" charset="0"/>
              </a:defRPr>
            </a:lvl1pPr>
          </a:lstStyle>
          <a:p>
            <a:pPr>
              <a:defRPr/>
            </a:pPr>
            <a:fld id="{00B861DA-AEA0-754F-8C9E-C5F19A15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  <a:t> 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Historical Ocean Ensemble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Reanalyses</a:t>
            </a:r>
            <a:r>
              <a:rPr lang="en-US" altLang="ja-JP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362200"/>
            <a:ext cx="2209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With: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0275" y="2171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057400"/>
            <a:ext cx="6477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   </a:t>
            </a:r>
            <a:r>
              <a:rPr lang="en-US" u="sng" dirty="0" smtClean="0"/>
              <a:t>TAMU</a:t>
            </a:r>
            <a:r>
              <a:rPr lang="en-US" dirty="0" smtClean="0"/>
              <a:t>                       </a:t>
            </a:r>
            <a:r>
              <a:rPr lang="en-US" u="sng" dirty="0" smtClean="0"/>
              <a:t>NOAA/CIRES</a:t>
            </a:r>
            <a:r>
              <a:rPr lang="en-US" dirty="0" smtClean="0"/>
              <a:t>                        </a:t>
            </a:r>
            <a:r>
              <a:rPr lang="en-US" u="sng" dirty="0" smtClean="0"/>
              <a:t>UMD</a:t>
            </a:r>
            <a:r>
              <a:rPr lang="en-US" dirty="0" smtClean="0"/>
              <a:t>    </a:t>
            </a:r>
          </a:p>
          <a:p>
            <a:endParaRPr lang="en-US" dirty="0" smtClean="0"/>
          </a:p>
          <a:p>
            <a:r>
              <a:rPr lang="en-US" dirty="0" smtClean="0"/>
              <a:t>    Hank Seidel                     Gil Compo                      James Carton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Chunxue</a:t>
            </a:r>
            <a:r>
              <a:rPr lang="en-US" dirty="0" smtClean="0"/>
              <a:t> Yang        </a:t>
            </a:r>
            <a:r>
              <a:rPr lang="en-US" dirty="0" err="1" smtClean="0"/>
              <a:t>Prashant</a:t>
            </a:r>
            <a:r>
              <a:rPr lang="en-US" dirty="0" smtClean="0"/>
              <a:t> </a:t>
            </a:r>
            <a:r>
              <a:rPr lang="en-US" dirty="0" err="1" smtClean="0"/>
              <a:t>Sardeshmukh</a:t>
            </a:r>
            <a:r>
              <a:rPr lang="en-US" dirty="0" smtClean="0"/>
              <a:t>           </a:t>
            </a:r>
            <a:r>
              <a:rPr lang="en-US" dirty="0" smtClean="0"/>
              <a:t>Gennady </a:t>
            </a:r>
            <a:r>
              <a:rPr lang="en-US" dirty="0" err="1" smtClean="0"/>
              <a:t>Chepurin</a:t>
            </a:r>
            <a:r>
              <a:rPr lang="en-US" dirty="0" smtClean="0"/>
              <a:t>                      </a:t>
            </a:r>
          </a:p>
          <a:p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Nino 3.4  SST Anomaly</a:t>
            </a:r>
            <a:endParaRPr lang="en-US" sz="24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Giese_et_al_BAMS_2010_page_1 (dragged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</a:blip>
              <a:stretch>
                <a:fillRect/>
              </a:stretch>
            </p:blipFill>
          </mc:Choice>
          <mc:Fallback>
            <p:blipFill>
              <a:blip r:embed="rId4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1905000" y="0"/>
            <a:ext cx="51435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905000" y="152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ICOADS Num. Obs. 1918-1919</a:t>
            </a:r>
          </a:p>
        </p:txBody>
      </p:sp>
      <p:pic>
        <p:nvPicPr>
          <p:cNvPr id="44037" name="Picture 5" descr="BAMS_FIG_1.png"/>
          <p:cNvPicPr>
            <a:picLocks noChangeAspect="1"/>
          </p:cNvPicPr>
          <p:nvPr/>
        </p:nvPicPr>
        <p:blipFill>
          <a:blip r:embed="rId3"/>
          <a:srcRect l="28189" r="2451" b="948"/>
          <a:stretch>
            <a:fillRect/>
          </a:stretch>
        </p:blipFill>
        <p:spPr bwMode="auto">
          <a:xfrm rot="-5400000">
            <a:off x="2701925" y="422275"/>
            <a:ext cx="3675063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Nino 3.4  SST 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Anomaly - 8 Ensembles</a:t>
            </a:r>
            <a:endParaRPr lang="en-US" sz="24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" name="Picture 3" descr="soda226_nino34_sst_anom_1919.gif"/>
          <p:cNvPicPr>
            <a:picLocks noChangeAspect="1"/>
          </p:cNvPicPr>
          <p:nvPr/>
        </p:nvPicPr>
        <p:blipFill>
          <a:blip r:embed="rId3"/>
          <a:srcRect l="3516" t="12238" r="4396" b="8159"/>
          <a:stretch>
            <a:fillRect/>
          </a:stretch>
        </p:blipFill>
        <p:spPr>
          <a:xfrm>
            <a:off x="990600" y="1295400"/>
            <a:ext cx="7326878" cy="54591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3200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2400" dirty="0" smtClean="0"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sz="2400" dirty="0" smtClean="0">
                <a:ea typeface="ＭＳ Ｐゴシック" pitchFamily="-108" charset="-128"/>
                <a:cs typeface="ＭＳ Ｐゴシック" pitchFamily="-108" charset="-128"/>
              </a:rPr>
            </a:br>
            <a:endParaRPr lang="en-US" sz="24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sz="3200" dirty="0" smtClean="0">
                <a:solidFill>
                  <a:schemeClr val="tx2"/>
                </a:solidFill>
                <a:ea typeface="ＭＳ Ｐゴシック" pitchFamily="-108" charset="-128"/>
                <a:cs typeface="ＭＳ Ｐゴシック" pitchFamily="-108" charset="-128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33400"/>
            <a:ext cx="37184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Ens</a:t>
            </a:r>
            <a:r>
              <a:rPr lang="en-US" sz="3200" dirty="0" smtClean="0">
                <a:solidFill>
                  <a:schemeClr val="tx2"/>
                </a:solidFill>
              </a:rPr>
              <a:t> 7 - Strong ENSO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 descr="1918_enso.gif"/>
          <p:cNvPicPr>
            <a:picLocks noChangeAspect="1"/>
          </p:cNvPicPr>
          <p:nvPr/>
        </p:nvPicPr>
        <p:blipFill>
          <a:blip r:embed="rId3"/>
          <a:srcRect t="9963" r="7736" b="7970"/>
          <a:stretch>
            <a:fillRect/>
          </a:stretch>
        </p:blipFill>
        <p:spPr>
          <a:xfrm>
            <a:off x="609600" y="1143000"/>
            <a:ext cx="8149708" cy="5628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533400"/>
            <a:ext cx="38597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Ens</a:t>
            </a:r>
            <a:r>
              <a:rPr lang="en-US" sz="3200" dirty="0" smtClean="0">
                <a:solidFill>
                  <a:schemeClr val="tx2"/>
                </a:solidFill>
              </a:rPr>
              <a:t> 5 - </a:t>
            </a:r>
            <a:r>
              <a:rPr lang="en-US" sz="3200" dirty="0" smtClean="0">
                <a:solidFill>
                  <a:schemeClr val="tx2"/>
                </a:solidFill>
              </a:rPr>
              <a:t>Weaker </a:t>
            </a:r>
            <a:r>
              <a:rPr lang="en-US" sz="3200" dirty="0" smtClean="0">
                <a:solidFill>
                  <a:schemeClr val="tx2"/>
                </a:solidFill>
              </a:rPr>
              <a:t>ENSO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Shading: SSH    Contours:  Zonal wind stress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106911" y="4222622"/>
            <a:ext cx="282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1918               1919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Conclusions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85800" y="914400"/>
            <a:ext cx="8458200" cy="71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buFontTx/>
              <a:buChar char="•"/>
            </a:pPr>
            <a:r>
              <a:rPr lang="en-US" dirty="0" smtClean="0"/>
              <a:t>We conduct an 8-member ensemble ocean reanalysis for the period from </a:t>
            </a:r>
            <a:r>
              <a:rPr lang="en-US" dirty="0" smtClean="0"/>
              <a:t>1871-</a:t>
            </a:r>
            <a:r>
              <a:rPr lang="en-US" dirty="0" smtClean="0"/>
              <a:t>2008</a:t>
            </a:r>
          </a:p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buFontTx/>
              <a:buChar char="•"/>
            </a:pPr>
            <a:r>
              <a:rPr lang="en-US" dirty="0" smtClean="0"/>
              <a:t>Significant differences in ENSO in the different Ensemble members.</a:t>
            </a:r>
          </a:p>
          <a:p>
            <a:pPr marL="176213" indent="-176213"/>
            <a:endParaRPr lang="en-US" dirty="0" smtClean="0"/>
          </a:p>
          <a:p>
            <a:pPr marL="176213" indent="-176213">
              <a:buFontTx/>
              <a:buChar char="•"/>
            </a:pPr>
            <a:r>
              <a:rPr lang="en-US" dirty="0" smtClean="0"/>
              <a:t>These differences should drive significant differences in the atmosphere.</a:t>
            </a:r>
            <a:r>
              <a:rPr lang="en-US" dirty="0" smtClean="0"/>
              <a:t>  </a:t>
            </a:r>
            <a:endParaRPr lang="en-US" dirty="0" smtClean="0"/>
          </a:p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buFontTx/>
              <a:buChar char="•"/>
            </a:pPr>
            <a:r>
              <a:rPr lang="en-US" dirty="0" smtClean="0"/>
              <a:t>OARCA – Ocean Atmosphere Reanalysis for Climate Applications (1800s to present)</a:t>
            </a:r>
          </a:p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tabLst>
                <a:tab pos="7319963" algn="l"/>
              </a:tabLst>
            </a:pPr>
            <a:r>
              <a:rPr lang="en-US" dirty="0" smtClean="0"/>
              <a:t> </a:t>
            </a:r>
          </a:p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buFontTx/>
              <a:buChar char="•"/>
            </a:pPr>
            <a:endParaRPr lang="en-US" dirty="0" smtClean="0"/>
          </a:p>
          <a:p>
            <a:pPr marL="176213" indent="-176213">
              <a:tabLst>
                <a:tab pos="7319963" algn="l"/>
              </a:tabLst>
            </a:pPr>
            <a:r>
              <a:rPr lang="en-US" dirty="0" smtClean="0"/>
              <a:t> </a:t>
            </a:r>
          </a:p>
          <a:p>
            <a:pPr marL="176213" indent="-176213"/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  <a:t> 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SODA Efforts</a:t>
            </a:r>
            <a:r>
              <a:rPr lang="en-US" altLang="ja-JP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362200"/>
            <a:ext cx="2209800" cy="8382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0275" y="2171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057400"/>
            <a:ext cx="6477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0"/>
            <a:ext cx="88392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SODA – UMD:  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  With Dave </a:t>
            </a:r>
            <a:r>
              <a:rPr lang="en-US" dirty="0" err="1" smtClean="0"/>
              <a:t>Behringer</a:t>
            </a:r>
            <a:r>
              <a:rPr lang="en-US" dirty="0" smtClean="0"/>
              <a:t>/NOAA:  Implement LETKF</a:t>
            </a:r>
          </a:p>
          <a:p>
            <a:r>
              <a:rPr lang="en-US" dirty="0" smtClean="0"/>
              <a:t>         Develop a coupled ensemble filter</a:t>
            </a:r>
          </a:p>
          <a:p>
            <a:endParaRPr lang="en-US" dirty="0" smtClean="0"/>
          </a:p>
          <a:p>
            <a:r>
              <a:rPr lang="en-US" dirty="0" smtClean="0"/>
              <a:t>     Improve Arctic – Fresh and Salt water fluxes – Sea 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SODA – TAMU: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  Historical reanalysis: mid-1800s to present</a:t>
            </a:r>
          </a:p>
          <a:p>
            <a:endParaRPr lang="en-US" dirty="0" smtClean="0"/>
          </a:p>
          <a:p>
            <a:r>
              <a:rPr lang="en-US" dirty="0" smtClean="0"/>
              <a:t>       Develop OARCA – Ocean Atmosphere </a:t>
            </a:r>
            <a:r>
              <a:rPr lang="en-US" dirty="0" err="1" smtClean="0"/>
              <a:t>Reanalyses</a:t>
            </a:r>
            <a:r>
              <a:rPr lang="en-US" dirty="0" smtClean="0"/>
              <a:t> for Climate</a:t>
            </a:r>
          </a:p>
          <a:p>
            <a:r>
              <a:rPr lang="en-US" dirty="0" smtClean="0"/>
              <a:t>       Applications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0"/>
            <a:ext cx="51810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60S-60N Zonal Averaged SST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en-US" sz="2800" dirty="0" smtClean="0"/>
              <a:t>SODA </a:t>
            </a:r>
            <a:r>
              <a:rPr lang="en-US" sz="2800" dirty="0" smtClean="0"/>
              <a:t>2.2.4</a:t>
            </a:r>
            <a:r>
              <a:rPr lang="en-US" sz="2800" dirty="0" smtClean="0"/>
              <a:t> (</a:t>
            </a:r>
            <a:r>
              <a:rPr lang="en-US" sz="2800" dirty="0" smtClean="0"/>
              <a:t>black</a:t>
            </a:r>
            <a:r>
              <a:rPr lang="en-US" sz="2800" dirty="0" smtClean="0"/>
              <a:t>) 20CRv2 Ensemble Mean Forcing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HadISST</a:t>
            </a:r>
            <a:r>
              <a:rPr lang="en-US" sz="2400" dirty="0" smtClean="0"/>
              <a:t> (blue)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ERSST (dashed)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9" name="Picture 8" descr="plot_global_sst_part_1.gif"/>
          <p:cNvPicPr>
            <a:picLocks noChangeAspect="1"/>
          </p:cNvPicPr>
          <p:nvPr/>
        </p:nvPicPr>
        <p:blipFill>
          <a:blip r:embed="rId2"/>
          <a:srcRect l="1760" t="8170" r="3521" b="8170"/>
          <a:stretch>
            <a:fillRect/>
          </a:stretch>
        </p:blipFill>
        <p:spPr>
          <a:xfrm>
            <a:off x="2438400" y="1752600"/>
            <a:ext cx="6547559" cy="49846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800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SODA 2.2.6 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696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ＭＳ Ｐゴシック" pitchFamily="-108" charset="-128"/>
                <a:cs typeface="ＭＳ Ｐゴシック" pitchFamily="-108" charset="-128"/>
              </a:rPr>
              <a:t>8 </a:t>
            </a:r>
            <a:r>
              <a:rPr lang="en-US" sz="2400" b="1" dirty="0" smtClean="0">
                <a:ea typeface="ＭＳ Ｐゴシック" pitchFamily="-108" charset="-128"/>
                <a:cs typeface="ＭＳ Ｐゴシック" pitchFamily="-108" charset="-128"/>
              </a:rPr>
              <a:t>Ensemble Members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ＭＳ Ｐゴシック" pitchFamily="-108" charset="-128"/>
                <a:cs typeface="ＭＳ Ｐゴシック" pitchFamily="-108" charset="-128"/>
              </a:rPr>
              <a:t>Winds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20CRv2 ensemble member daily stress </a:t>
            </a:r>
            <a:r>
              <a:rPr lang="en-US" sz="2400" dirty="0" smtClean="0"/>
              <a:t>1871 </a:t>
            </a:r>
            <a:r>
              <a:rPr lang="en-US" sz="2400" dirty="0" smtClean="0"/>
              <a:t>– 2008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ＭＳ Ｐゴシック" pitchFamily="-108" charset="-128"/>
                <a:cs typeface="ＭＳ Ｐゴシック" pitchFamily="-108" charset="-128"/>
              </a:rPr>
              <a:t>Heat and Salt fluxes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Bulk formulae using 20CRv2 daily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ＭＳ Ｐゴシック" pitchFamily="-108" charset="-128"/>
                <a:cs typeface="ＭＳ Ｐゴシック" pitchFamily="-108" charset="-128"/>
              </a:rPr>
              <a:t>SODA Data Assimilation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Only ICOADS 2.5 SST </a:t>
            </a:r>
            <a:r>
              <a:rPr lang="en-US" sz="2400" dirty="0" smtClean="0"/>
              <a:t>data (no </a:t>
            </a:r>
            <a:r>
              <a:rPr lang="en-US" sz="2400" dirty="0" err="1" smtClean="0"/>
              <a:t>hydrography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chemeClr val="hlink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715000" y="228600"/>
          <a:ext cx="2890838" cy="2876550"/>
        </p:xfrm>
        <a:graphic>
          <a:graphicData uri="http://schemas.openxmlformats.org/presentationml/2006/ole">
            <p:oleObj spid="_x0000_s56322" name="Bitmap Image" r:id="rId4" imgW="3801006" imgH="3780952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51810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60S-60N Zonal Averaged SST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2057400"/>
            <a:ext cx="23622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SODA</a:t>
            </a:r>
            <a:r>
              <a:rPr lang="en-US" sz="2400" dirty="0" smtClean="0"/>
              <a:t> 2.2.4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black)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HadISST</a:t>
            </a:r>
            <a:r>
              <a:rPr lang="en-US" sz="2400" dirty="0" smtClean="0"/>
              <a:t> (blue)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ERSST (dashed)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SODA 2.2.6 (red)</a:t>
            </a:r>
          </a:p>
          <a:p>
            <a:pPr>
              <a:buNone/>
            </a:pPr>
            <a:r>
              <a:rPr lang="en-US" sz="2400" dirty="0" smtClean="0"/>
              <a:t>Ensembles </a:t>
            </a:r>
            <a:endParaRPr lang="en-US" sz="2400" dirty="0"/>
          </a:p>
        </p:txBody>
      </p:sp>
      <p:pic>
        <p:nvPicPr>
          <p:cNvPr id="8" name="Picture 7" descr="plot_global_sst_part_2.gif"/>
          <p:cNvPicPr>
            <a:picLocks noChangeAspect="1"/>
          </p:cNvPicPr>
          <p:nvPr/>
        </p:nvPicPr>
        <p:blipFill>
          <a:blip r:embed="rId2"/>
          <a:srcRect l="879" t="6128" r="3516" b="7149"/>
          <a:stretch>
            <a:fillRect/>
          </a:stretch>
        </p:blipFill>
        <p:spPr>
          <a:xfrm>
            <a:off x="2487627" y="1143000"/>
            <a:ext cx="6656373" cy="525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Ensemble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 SST Spread</a:t>
            </a:r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" name="Picture 3" descr="Global_SST_sprd.gif"/>
          <p:cNvPicPr>
            <a:picLocks noChangeAspect="1"/>
          </p:cNvPicPr>
          <p:nvPr/>
        </p:nvPicPr>
        <p:blipFill>
          <a:blip r:embed="rId3"/>
          <a:srcRect l="2637" t="11234" b="9191"/>
          <a:stretch>
            <a:fillRect/>
          </a:stretch>
        </p:blipFill>
        <p:spPr>
          <a:xfrm>
            <a:off x="762000" y="990600"/>
            <a:ext cx="7755875" cy="54572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Ensemble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 SST Spread  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60S-60N Zonal Average</a:t>
            </a:r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5" descr="Global_averaged_SST_sprd.gif"/>
          <p:cNvPicPr>
            <a:picLocks noChangeAspect="1"/>
          </p:cNvPicPr>
          <p:nvPr/>
        </p:nvPicPr>
        <p:blipFill>
          <a:blip r:embed="rId3"/>
          <a:srcRect l="2637" t="10213" r="3516" b="8170"/>
          <a:stretch>
            <a:fillRect/>
          </a:stretch>
        </p:blipFill>
        <p:spPr>
          <a:xfrm>
            <a:off x="838200" y="1143000"/>
            <a:ext cx="7475775" cy="55972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Ensemble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 SST Spread</a:t>
            </a:r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" name="Picture 3" descr="Trop_Pacific_SST_sprd.gif"/>
          <p:cNvPicPr>
            <a:picLocks noChangeAspect="1"/>
          </p:cNvPicPr>
          <p:nvPr/>
        </p:nvPicPr>
        <p:blipFill>
          <a:blip r:embed="rId3"/>
          <a:srcRect l="4396" t="11234" b="8170"/>
          <a:stretch>
            <a:fillRect/>
          </a:stretch>
        </p:blipFill>
        <p:spPr>
          <a:xfrm>
            <a:off x="685800" y="1066800"/>
            <a:ext cx="7615826" cy="55272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96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Ensemble SST </a:t>
            </a:r>
            <a:r>
              <a:rPr lang="en-US" sz="3200" dirty="0" smtClean="0">
                <a:ea typeface="ＭＳ Ｐゴシック" pitchFamily="-108" charset="-128"/>
                <a:cs typeface="ＭＳ Ｐゴシック" pitchFamily="-108" charset="-128"/>
              </a:rPr>
              <a:t>Spread 140w-90W 5S-5N</a:t>
            </a:r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7" name="Picture 6" descr="E_Pacific_averaged_SST_sprd.gif"/>
          <p:cNvPicPr>
            <a:picLocks noChangeAspect="1"/>
          </p:cNvPicPr>
          <p:nvPr/>
        </p:nvPicPr>
        <p:blipFill>
          <a:blip r:embed="rId3"/>
          <a:srcRect t="7149" r="5275" b="7149"/>
          <a:stretch>
            <a:fillRect/>
          </a:stretch>
        </p:blipFill>
        <p:spPr>
          <a:xfrm>
            <a:off x="1371600" y="1447800"/>
            <a:ext cx="6347579" cy="49441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0066FF"/>
      </a:dk2>
      <a:lt2>
        <a:srgbClr val="FFFF99"/>
      </a:lt2>
      <a:accent1>
        <a:srgbClr val="006462"/>
      </a:accent1>
      <a:accent2>
        <a:srgbClr val="6D6FC7"/>
      </a:accent2>
      <a:accent3>
        <a:srgbClr val="AAB8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308</Words>
  <Application>Microsoft Macintosh PowerPoint</Application>
  <PresentationFormat>Letter Paper (8.5x11 in)</PresentationFormat>
  <Paragraphs>113</Paragraphs>
  <Slides>15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Bitmap Image</vt:lpstr>
      <vt:lpstr>   Historical Ocean Ensemble Reanalyses </vt:lpstr>
      <vt:lpstr>   SODA Efforts </vt:lpstr>
      <vt:lpstr>Slide 3</vt:lpstr>
      <vt:lpstr>SODA 2.2.6 </vt:lpstr>
      <vt:lpstr>Slide 5</vt:lpstr>
      <vt:lpstr>Ensemble SST Spread</vt:lpstr>
      <vt:lpstr>Ensemble SST Spread   60S-60N Zonal Average</vt:lpstr>
      <vt:lpstr>Ensemble SST Spread</vt:lpstr>
      <vt:lpstr>Ensemble SST Spread 140w-90W 5S-5N</vt:lpstr>
      <vt:lpstr>Nino 3.4  SST Anomaly</vt:lpstr>
      <vt:lpstr>Slide 11</vt:lpstr>
      <vt:lpstr>Nino 3.4  SST Anomaly - 8 Ensembles</vt:lpstr>
      <vt:lpstr>  </vt:lpstr>
      <vt:lpstr>Conclusions</vt:lpstr>
      <vt:lpstr>Slide 15</vt:lpstr>
    </vt:vector>
  </TitlesOfParts>
  <Company>ž뀀]翘ڌ츸뿿킀ޠ_x001c_]翘ſۼ뿿큰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Decadal Variability and the Fixity of ENSO</dc:title>
  <dc:creator>Trial User</dc:creator>
  <cp:lastModifiedBy>Benjamin Giese</cp:lastModifiedBy>
  <cp:revision>289</cp:revision>
  <cp:lastPrinted>2007-06-21T22:06:50Z</cp:lastPrinted>
  <dcterms:created xsi:type="dcterms:W3CDTF">2012-05-07T22:00:43Z</dcterms:created>
  <dcterms:modified xsi:type="dcterms:W3CDTF">2012-05-07T22:57:03Z</dcterms:modified>
</cp:coreProperties>
</file>