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6" r:id="rId3"/>
    <p:sldId id="314" r:id="rId4"/>
    <p:sldId id="319" r:id="rId5"/>
    <p:sldId id="321" r:id="rId6"/>
    <p:sldId id="322" r:id="rId7"/>
    <p:sldId id="327" r:id="rId8"/>
    <p:sldId id="328" r:id="rId9"/>
    <p:sldId id="276" r:id="rId10"/>
    <p:sldId id="317" r:id="rId11"/>
    <p:sldId id="318" r:id="rId12"/>
    <p:sldId id="323" r:id="rId13"/>
    <p:sldId id="324" r:id="rId14"/>
    <p:sldId id="315" r:id="rId15"/>
    <p:sldId id="278" r:id="rId16"/>
    <p:sldId id="273" r:id="rId17"/>
    <p:sldId id="320" r:id="rId18"/>
    <p:sldId id="32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60F5DD0-081E-F846-A5CC-FFCFED207E7D}">
          <p14:sldIdLst>
            <p14:sldId id="256"/>
            <p14:sldId id="326"/>
            <p14:sldId id="314"/>
            <p14:sldId id="319"/>
            <p14:sldId id="321"/>
            <p14:sldId id="322"/>
            <p14:sldId id="327"/>
            <p14:sldId id="328"/>
            <p14:sldId id="276"/>
            <p14:sldId id="317"/>
            <p14:sldId id="318"/>
            <p14:sldId id="323"/>
            <p14:sldId id="324"/>
            <p14:sldId id="315"/>
            <p14:sldId id="278"/>
            <p14:sldId id="273"/>
            <p14:sldId id="320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27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76007" autoAdjust="0"/>
  </p:normalViewPr>
  <p:slideViewPr>
    <p:cSldViewPr snapToGrid="0" snapToObjects="1">
      <p:cViewPr varScale="1">
        <p:scale>
          <a:sx n="75" d="100"/>
          <a:sy n="75" d="100"/>
        </p:scale>
        <p:origin x="-16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73FEA-9050-4D4C-915D-E7545A5F7A96}" type="datetime1">
              <a:rPr lang="en-US" smtClean="0"/>
              <a:t>5/8/12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6C03B-A768-7140-80E1-09A1EEE7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13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DD644-04A8-E840-B1E2-E159EF5A027F}" type="datetime1">
              <a:rPr lang="en-US" smtClean="0"/>
              <a:t>5/8/12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90558-29A0-2B4F-B1B1-79B81115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620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8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5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8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49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5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8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79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9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6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43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7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0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1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latin typeface="Times New Roman"/>
              <a:cs typeface="Times New Roman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0558-29A0-2B4F-B1B1-79B81115CA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7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4710-C207-9643-960D-A1351CE5A67B}" type="datetime1">
              <a:rPr lang="en-US" smtClean="0"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1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7FC9-0942-014C-91B5-9C22956C7E18}" type="datetime1">
              <a:rPr lang="en-US" smtClean="0"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B03-E812-0346-824B-15F8F6B61EFE}" type="datetime1">
              <a:rPr lang="en-US" smtClean="0"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8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D33C-9745-724E-8DC7-EEADB5975BF0}" type="datetime1">
              <a:rPr lang="en-US" smtClean="0"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B44C-6002-374C-90EA-5D85555A458D}" type="datetime1">
              <a:rPr lang="en-US" smtClean="0"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3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20EF-859F-684D-99EA-F4BC0921EE13}" type="datetime1">
              <a:rPr lang="en-US" smtClean="0"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868D-4BCA-A944-A3A5-55E97D8F8CB0}" type="datetime1">
              <a:rPr lang="en-US" smtClean="0"/>
              <a:t>5/8/12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45C4-8388-3F49-8E96-FA2095BFFBE9}" type="datetime1">
              <a:rPr lang="en-US" smtClean="0"/>
              <a:t>5/8/12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0978-E5EE-0944-8B5E-9E95C6CADF9E}" type="datetime1">
              <a:rPr lang="en-US" smtClean="0"/>
              <a:t>5/8/12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0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A09E-45DE-8348-83B0-28428E9225E0}" type="datetime1">
              <a:rPr lang="en-US" smtClean="0"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E670-CD0D-DA4F-A57D-9CB0F35252B5}" type="datetime1">
              <a:rPr lang="en-US" smtClean="0"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9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7CDE-FF87-2544-AFBE-61D1A1427E64}" type="datetime1">
              <a:rPr lang="en-US" smtClean="0"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4th WCRP International Conference on Reanalyses, 7-11 May 2012, Silver Spring, MD,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63FA7-4C1B-CC41-ADE3-5BC882F1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99187" y="373132"/>
            <a:ext cx="9939505" cy="1309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An Ensemble Estimation of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Variability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Upper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-ocean Heat Content over the Tropical Atlantic Ocean </a:t>
            </a:r>
            <a:endParaRPr lang="en-US" sz="28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Multi-Ocean Reanalysis Products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415" y="2249931"/>
            <a:ext cx="8876531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Jieshun Zhu</a:t>
            </a:r>
            <a:r>
              <a:rPr lang="en-US" sz="2200" b="1" i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2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Bohua</a:t>
            </a:r>
            <a:r>
              <a:rPr lang="en-US" sz="22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Huang</a:t>
            </a:r>
            <a:r>
              <a:rPr lang="en-US" sz="2200" i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1,2</a:t>
            </a:r>
            <a:r>
              <a:rPr lang="en-US" sz="22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and Magdalena A Balmaseda</a:t>
            </a:r>
            <a:r>
              <a:rPr lang="en-US" sz="2200" i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  <a:p>
            <a:pPr algn="ctr">
              <a:spcBef>
                <a:spcPts val="600"/>
              </a:spcBef>
            </a:pPr>
            <a:endParaRPr lang="en-US" sz="2400" i="1" baseline="30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>
              <a:spcBef>
                <a:spcPts val="600"/>
              </a:spcBef>
            </a:pPr>
            <a:r>
              <a:rPr lang="en-US" sz="1600" i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1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Center </a:t>
            </a:r>
            <a:r>
              <a:rPr lang="en-US"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for Ocean-Land-Atmosphere Studies (COLA)</a:t>
            </a:r>
          </a:p>
          <a:p>
            <a:pPr algn="ctr">
              <a:spcBef>
                <a:spcPts val="600"/>
              </a:spcBef>
            </a:pPr>
            <a:r>
              <a:rPr lang="en-US" sz="1600" i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Department of Atmospheric, Oceanic, and Earth Sciences</a:t>
            </a:r>
          </a:p>
          <a:p>
            <a:pPr algn="ctr">
              <a:spcBef>
                <a:spcPts val="600"/>
              </a:spcBef>
            </a:pPr>
            <a:r>
              <a:rPr lang="en-US"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George Mason University (GMU)</a:t>
            </a:r>
          </a:p>
          <a:p>
            <a:pPr algn="ctr">
              <a:spcBef>
                <a:spcPts val="600"/>
              </a:spcBef>
            </a:pPr>
            <a:r>
              <a:rPr lang="en-US" sz="1600" i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3 </a:t>
            </a:r>
            <a:r>
              <a:rPr lang="en-US"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European Centre for Medium-Range Weather Forecasts (ECMWF</a:t>
            </a:r>
            <a:r>
              <a:rPr lang="en-US" sz="1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16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489" y="5111519"/>
            <a:ext cx="8066303" cy="37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dirty="0" smtClean="0">
                <a:solidFill>
                  <a:srgbClr val="02760B"/>
                </a:solidFill>
                <a:latin typeface="Times New Roman"/>
                <a:cs typeface="Times New Roman"/>
              </a:rPr>
              <a:t>HCA  --  the averaged temperature anomalies in the upper 300m</a:t>
            </a:r>
            <a:endParaRPr lang="en-US" sz="2400" dirty="0">
              <a:solidFill>
                <a:srgbClr val="02760B"/>
              </a:solidFill>
              <a:latin typeface="Times New Roman"/>
              <a:cs typeface="Times New Roman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1</a:t>
            </a:fld>
            <a:endParaRPr lang="en-US"/>
          </a:p>
        </p:txBody>
      </p:sp>
      <p:sp>
        <p:nvSpPr>
          <p:cNvPr id="1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7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an_EOFPCs_Tau_SST_Color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6348" r="7399" b="13400"/>
          <a:stretch/>
        </p:blipFill>
        <p:spPr>
          <a:xfrm>
            <a:off x="179462" y="400367"/>
            <a:ext cx="5204437" cy="64576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1246" y="4367602"/>
            <a:ext cx="383730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SST: Contour; Wind Stress: Vector; </a:t>
            </a:r>
            <a:r>
              <a:rPr lang="en-US" sz="1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Precip</a:t>
            </a:r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.: Color</a:t>
            </a:r>
            <a:endParaRPr lang="en-US" sz="1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5862" y="1597613"/>
            <a:ext cx="35584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Leading EOF patterns become physically meaningful </a:t>
            </a:r>
            <a:endParaRPr lang="en-US" sz="24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EOF1-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Meridional</a:t>
            </a:r>
            <a:r>
              <a:rPr lang="en-US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mode</a:t>
            </a: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EOF2- Zonal mode</a:t>
            </a:r>
          </a:p>
        </p:txBody>
      </p:sp>
      <p:sp>
        <p:nvSpPr>
          <p:cNvPr id="10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3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7828" y="2579948"/>
            <a:ext cx="3463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Prove that the noise in the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Ensemble_mean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analysis is reduced to an acceptable level.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MSN_EOFmeanProjPCsColo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r="5935" b="17763"/>
          <a:stretch/>
        </p:blipFill>
        <p:spPr>
          <a:xfrm>
            <a:off x="120459" y="-120318"/>
            <a:ext cx="5347369" cy="6617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8048" y="332607"/>
            <a:ext cx="967683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Vs. 13.7%</a:t>
            </a:r>
            <a:endParaRPr lang="en-US" sz="1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1981" y="332607"/>
            <a:ext cx="87791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Vs. 9.0%</a:t>
            </a:r>
            <a:endParaRPr lang="en-US" sz="1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0941" y="3911525"/>
            <a:ext cx="77824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Vs. 5.11</a:t>
            </a:r>
            <a:endParaRPr lang="en-US" sz="1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1976" y="6041526"/>
            <a:ext cx="78814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Vs. 3.04</a:t>
            </a:r>
            <a:endParaRPr lang="en-US" sz="1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11</a:t>
            </a:fld>
            <a:endParaRPr lang="en-US"/>
          </a:p>
        </p:txBody>
      </p:sp>
      <p:sp>
        <p:nvSpPr>
          <p:cNvPr id="1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0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regression_mean2PC1-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451" y="-1048870"/>
            <a:ext cx="7132320" cy="9230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105" y="4972767"/>
            <a:ext cx="3070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related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SLA patterns are similar;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6691" y="5061027"/>
            <a:ext cx="3070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Two belts of positive SLA: along 15-20N and along 5N.</a:t>
            </a:r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regression_mean2PC2-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1845" y="-1048870"/>
            <a:ext cx="7132320" cy="9230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3468" y="4740327"/>
            <a:ext cx="3070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Warm oceanic anomalies in eastern equatorial Atlantic;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Cold anomalies in the off-equatorial western Atlantic.</a:t>
            </a:r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7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Fig12.PIRATA_new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5324"/>
          <a:stretch/>
        </p:blipFill>
        <p:spPr>
          <a:xfrm>
            <a:off x="1227456" y="55553"/>
            <a:ext cx="5643256" cy="6665922"/>
          </a:xfrm>
          <a:prstGeom prst="rect">
            <a:avLst/>
          </a:prstGeom>
        </p:spPr>
      </p:pic>
      <p:sp>
        <p:nvSpPr>
          <p:cNvPr id="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0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218"/>
          <a:stretch/>
        </p:blipFill>
        <p:spPr>
          <a:xfrm>
            <a:off x="13806" y="995654"/>
            <a:ext cx="8966937" cy="2258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" t="-1" r="-2015" b="-4816"/>
          <a:stretch/>
        </p:blipFill>
        <p:spPr>
          <a:xfrm>
            <a:off x="-3633" y="3842554"/>
            <a:ext cx="9250152" cy="2368266"/>
          </a:xfrm>
          <a:prstGeom prst="rect">
            <a:avLst/>
          </a:prstGeom>
        </p:spPr>
      </p:pic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2092" y="106888"/>
            <a:ext cx="6084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Quantitative Comparisons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vs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PIRATA moorings  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315" y="995654"/>
            <a:ext cx="1343146" cy="21544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216002" y="3825535"/>
            <a:ext cx="2480012" cy="21544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70972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563" y="552229"/>
            <a:ext cx="2276043" cy="68235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Summary</a:t>
            </a:r>
            <a:endParaRPr lang="en-US" sz="3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1877728"/>
            <a:ext cx="7399867" cy="26096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 smtClean="0">
                <a:latin typeface="Times New Roman"/>
                <a:cs typeface="Times New Roman"/>
              </a:rPr>
              <a:t>There is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considerable uncertainty </a:t>
            </a:r>
            <a:r>
              <a:rPr lang="en-US" sz="2400" b="1" dirty="0" smtClean="0">
                <a:latin typeface="Times New Roman"/>
                <a:cs typeface="Times New Roman"/>
              </a:rPr>
              <a:t>in HCA from different analyses, especially in the tropical Atlantic;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Ensemble average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multiple ODAs is a useful method to improve estimating the changes of HCA.</a:t>
            </a:r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0959" y="5147432"/>
            <a:ext cx="6299009" cy="621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dirty="0" smtClean="0">
                <a:latin typeface="Times New Roman"/>
                <a:cs typeface="Times New Roman"/>
              </a:rPr>
              <a:t>Zhu, J., B. Huang, and M. A. </a:t>
            </a:r>
            <a:r>
              <a:rPr lang="en-US" sz="1600" dirty="0" err="1" smtClean="0">
                <a:latin typeface="Times New Roman"/>
                <a:cs typeface="Times New Roman"/>
              </a:rPr>
              <a:t>Balmaseda</a:t>
            </a:r>
            <a:r>
              <a:rPr lang="en-US" sz="1600" dirty="0" smtClean="0">
                <a:latin typeface="Times New Roman"/>
                <a:cs typeface="Times New Roman"/>
              </a:rPr>
              <a:t>, 2012: </a:t>
            </a:r>
            <a:r>
              <a:rPr lang="en-US" sz="1600" b="1" i="1" dirty="0" err="1" smtClean="0">
                <a:latin typeface="Times New Roman"/>
                <a:cs typeface="Times New Roman"/>
              </a:rPr>
              <a:t>Clim</a:t>
            </a:r>
            <a:r>
              <a:rPr lang="en-US" sz="1600" b="1" i="1" dirty="0" smtClean="0">
                <a:latin typeface="Times New Roman"/>
                <a:cs typeface="Times New Roman"/>
              </a:rPr>
              <a:t>. </a:t>
            </a:r>
            <a:r>
              <a:rPr lang="en-US" sz="1600" b="1" i="1" dirty="0" err="1" smtClean="0">
                <a:latin typeface="Times New Roman"/>
                <a:cs typeface="Times New Roman"/>
              </a:rPr>
              <a:t>Dyn</a:t>
            </a:r>
            <a:r>
              <a:rPr lang="en-US" sz="1600" b="1" i="1" dirty="0" smtClean="0">
                <a:latin typeface="Times New Roman"/>
                <a:cs typeface="Times New Roman"/>
              </a:rPr>
              <a:t>.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doi</a:t>
            </a:r>
            <a:r>
              <a:rPr lang="en-US" sz="1600" dirty="0" smtClean="0">
                <a:latin typeface="Times New Roman"/>
                <a:cs typeface="Times New Roman"/>
              </a:rPr>
              <a:t>: 10.1007/	s00382</a:t>
            </a:r>
            <a:r>
              <a:rPr lang="en-US" sz="1600" dirty="0">
                <a:latin typeface="Times New Roman"/>
                <a:cs typeface="Times New Roman"/>
              </a:rPr>
              <a:t>-011-1189-</a:t>
            </a:r>
            <a:r>
              <a:rPr lang="en-US" sz="1600" dirty="0" smtClean="0">
                <a:latin typeface="Times New Roman"/>
                <a:cs typeface="Times New Roman"/>
              </a:rPr>
              <a:t>8 (published online)  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669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Fig7.A4H300_SL_Corr_Atlanti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2414" y="-798755"/>
            <a:ext cx="6675120" cy="86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A3H300_Corr_Atlantic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6074" y="-1176138"/>
            <a:ext cx="7132320" cy="9230061"/>
          </a:xfrm>
          <a:prstGeom prst="rect">
            <a:avLst/>
          </a:prstGeom>
        </p:spPr>
      </p:pic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7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05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OUTLINES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711" y="1641942"/>
            <a:ext cx="8355021" cy="39145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Six ODA products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uncertainty of HCA in the current ODAs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Validation of an Ensemble ODA dataset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   - Leading EOF modes becoming more physically meaningful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- Against the EOF maximizing signal-to-noise ratio (MSN EOF) (</a:t>
            </a:r>
            <a:r>
              <a:rPr lang="en-US" sz="1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common?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	          - Against AVISO sea level dataset (</a:t>
            </a:r>
            <a:r>
              <a:rPr lang="en-US" sz="1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realistic?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   - Against PIRATA mooring dataset: five moorings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0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3622" y="-188981"/>
            <a:ext cx="5789496" cy="98205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Multiple Ocean Analyses</a:t>
            </a:r>
            <a:endParaRPr lang="en-US"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8876" y="5597422"/>
            <a:ext cx="4544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02760B"/>
                </a:solidFill>
                <a:latin typeface="Times New Roman"/>
                <a:cs typeface="Times New Roman"/>
              </a:rPr>
              <a:t>Different model systems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02760B"/>
                </a:solidFill>
                <a:latin typeface="Times New Roman"/>
                <a:cs typeface="Times New Roman"/>
              </a:rPr>
              <a:t>Different assimilation schemes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02760B"/>
                </a:solidFill>
                <a:latin typeface="Times New Roman"/>
                <a:cs typeface="Times New Roman"/>
              </a:rPr>
              <a:t>Slightly different observational inputs </a:t>
            </a:r>
            <a:endParaRPr lang="en-US" dirty="0">
              <a:solidFill>
                <a:srgbClr val="02760B"/>
              </a:solidFill>
            </a:endParaRPr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974" b="1974"/>
          <a:stretch>
            <a:fillRect/>
          </a:stretch>
        </p:blipFill>
        <p:spPr>
          <a:xfrm>
            <a:off x="0" y="629261"/>
            <a:ext cx="8989210" cy="4943719"/>
          </a:xfrm>
        </p:spPr>
      </p:pic>
      <p:sp>
        <p:nvSpPr>
          <p:cNvPr id="2" name="Oval 1"/>
          <p:cNvSpPr/>
          <p:nvPr/>
        </p:nvSpPr>
        <p:spPr>
          <a:xfrm>
            <a:off x="8125609" y="4615288"/>
            <a:ext cx="914400" cy="44777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7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49180" y="1090610"/>
            <a:ext cx="8337620" cy="5265740"/>
            <a:chOff x="909052" y="946561"/>
            <a:chExt cx="7513055" cy="4417857"/>
          </a:xfrm>
        </p:grpSpPr>
        <p:pic>
          <p:nvPicPr>
            <p:cNvPr id="8" name="Picture 7" descr="A2_SignalvsNoiseC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49" t="7805" r="13223" b="8825"/>
            <a:stretch/>
          </p:blipFill>
          <p:spPr>
            <a:xfrm rot="5400000">
              <a:off x="2456651" y="-601038"/>
              <a:ext cx="4417857" cy="751305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420159" y="4177863"/>
              <a:ext cx="1701283" cy="462983"/>
              <a:chOff x="1420159" y="4218828"/>
              <a:chExt cx="1701283" cy="462983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420159" y="4229928"/>
                <a:ext cx="1701283" cy="451883"/>
              </a:xfrm>
              <a:prstGeom prst="rect">
                <a:avLst/>
              </a:prstGeom>
              <a:solidFill>
                <a:schemeClr val="accent5"/>
              </a:solidFill>
              <a:effectLst>
                <a:outerShdw blurRad="63500" dist="127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000" u="sng" dirty="0" smtClean="0">
                    <a:latin typeface="Times New Roman"/>
                    <a:cs typeface="Times New Roman"/>
                  </a:rPr>
                  <a:t>signal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2000" dirty="0" smtClean="0">
                    <a:latin typeface="Times New Roman"/>
                    <a:cs typeface="Times New Roman"/>
                  </a:rPr>
                  <a:t> noise</a:t>
                </a:r>
                <a:endParaRPr lang="en-US" sz="2000" u="sng" dirty="0">
                  <a:latin typeface="Times New Roman"/>
                  <a:cs typeface="Times New Roman"/>
                </a:endParaRPr>
              </a:p>
            </p:txBody>
          </p:sp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1894032"/>
                  </p:ext>
                </p:extLst>
              </p:nvPr>
            </p:nvGraphicFramePr>
            <p:xfrm>
              <a:off x="2155923" y="4218828"/>
              <a:ext cx="870159" cy="4518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7" name="Equation" r:id="rId5" imgW="660400" imgH="431800" progId="Equation.3">
                      <p:embed/>
                    </p:oleObj>
                  </mc:Choice>
                  <mc:Fallback>
                    <p:oleObj name="Equation" r:id="rId5" imgW="660400" imgH="431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5923" y="4218828"/>
                            <a:ext cx="870159" cy="451884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" name="Rectangle 19"/>
            <p:cNvSpPr/>
            <p:nvPr/>
          </p:nvSpPr>
          <p:spPr>
            <a:xfrm>
              <a:off x="6976611" y="4290649"/>
              <a:ext cx="1303136" cy="400110"/>
            </a:xfrm>
            <a:prstGeom prst="rect">
              <a:avLst/>
            </a:prstGeom>
            <a:solidFill>
              <a:srgbClr val="4BACC6"/>
            </a:solidFill>
            <a:effectLst>
              <a:outerShdw blurRad="63500" dist="127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1979-2007 </a:t>
              </a:r>
              <a:endParaRPr lang="en-US" sz="20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24323" y="2717174"/>
            <a:ext cx="2122551" cy="150810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4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32775" y="232120"/>
            <a:ext cx="6627163" cy="66907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ODA Heat Content Uncertainty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7104" y="3238067"/>
            <a:ext cx="1371914" cy="476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moderate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1567" y="3239605"/>
            <a:ext cx="715264" cy="476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high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8377" y="3221643"/>
            <a:ext cx="646109" cy="476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low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1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T300_TA_EOFPC1-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351" y="-1172991"/>
            <a:ext cx="7132320" cy="9230061"/>
          </a:xfrm>
          <a:prstGeom prst="rect">
            <a:avLst/>
          </a:prstGeom>
        </p:spPr>
      </p:pic>
      <p:sp>
        <p:nvSpPr>
          <p:cNvPr id="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T300_TA_EOFPC2-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350" y="-1172991"/>
            <a:ext cx="7132320" cy="9230061"/>
          </a:xfrm>
          <a:prstGeom prst="rect">
            <a:avLst/>
          </a:prstGeom>
        </p:spPr>
      </p:pic>
      <p:sp>
        <p:nvSpPr>
          <p:cNvPr id="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7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463" y="954619"/>
            <a:ext cx="7522718" cy="1143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Problems: </a:t>
            </a:r>
            <a:r>
              <a:rPr lang="en-US" sz="2800" dirty="0" smtClean="0">
                <a:latin typeface="Times New Roman"/>
                <a:cs typeface="Times New Roman"/>
              </a:rPr>
              <a:t>HCA spreads so significantly among 				different ODAs in the TA.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0463" y="2854393"/>
            <a:ext cx="7522718" cy="272165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Questioning: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results based on one ODA </a:t>
            </a:r>
            <a:endParaRPr lang="en-US" sz="3600" dirty="0" smtClean="0">
              <a:latin typeface="Times New Roman"/>
              <a:cs typeface="Times New Roman"/>
            </a:endParaRPr>
          </a:p>
          <a:p>
            <a:pPr marL="342900" indent="-342900" algn="l">
              <a:spcBef>
                <a:spcPts val="600"/>
              </a:spcBef>
              <a:buAutoNum type="arabicParenR"/>
            </a:pPr>
            <a:r>
              <a:rPr lang="en-US" sz="2000" i="1" dirty="0" smtClean="0">
                <a:latin typeface="Times New Roman"/>
                <a:cs typeface="Times New Roman"/>
              </a:rPr>
              <a:t>How </a:t>
            </a:r>
            <a:r>
              <a:rPr lang="en-US" sz="2000" i="1" dirty="0">
                <a:latin typeface="Times New Roman"/>
                <a:cs typeface="Times New Roman"/>
              </a:rPr>
              <a:t>realistic is the characteristics of TAV derived from one of these reanalysis products</a:t>
            </a:r>
            <a:r>
              <a:rPr lang="en-US" sz="2000" i="1" dirty="0" smtClean="0">
                <a:latin typeface="Times New Roman"/>
                <a:cs typeface="Times New Roman"/>
              </a:rPr>
              <a:t>?</a:t>
            </a:r>
          </a:p>
          <a:p>
            <a:pPr marL="342900" indent="-342900" algn="l">
              <a:spcBef>
                <a:spcPts val="600"/>
              </a:spcBef>
              <a:buAutoNum type="arabicParenR"/>
            </a:pPr>
            <a:r>
              <a:rPr lang="en-US" sz="2000" i="1" dirty="0" smtClean="0">
                <a:latin typeface="Times New Roman"/>
                <a:cs typeface="Times New Roman"/>
              </a:rPr>
              <a:t>How </a:t>
            </a:r>
            <a:r>
              <a:rPr lang="en-US" sz="2000" i="1" dirty="0">
                <a:latin typeface="Times New Roman"/>
                <a:cs typeface="Times New Roman"/>
              </a:rPr>
              <a:t>can we use analyses with this level of uncertainty to explain the physical processes of the TAV? 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pPr marL="342900" indent="-342900" algn="l">
              <a:spcBef>
                <a:spcPts val="600"/>
              </a:spcBef>
              <a:buAutoNum type="arabicParenR"/>
            </a:pPr>
            <a:r>
              <a:rPr lang="en-US" sz="2000" i="1" dirty="0" smtClean="0">
                <a:latin typeface="Times New Roman"/>
                <a:cs typeface="Times New Roman"/>
              </a:rPr>
              <a:t>How </a:t>
            </a:r>
            <a:r>
              <a:rPr lang="en-US" sz="2000" i="1" dirty="0">
                <a:latin typeface="Times New Roman"/>
                <a:cs typeface="Times New Roman"/>
              </a:rPr>
              <a:t>much can we trust the </a:t>
            </a:r>
            <a:r>
              <a:rPr lang="en-US" sz="2000" i="1" dirty="0" smtClean="0">
                <a:latin typeface="Times New Roman"/>
                <a:cs typeface="Times New Roman"/>
              </a:rPr>
              <a:t>predictions </a:t>
            </a:r>
            <a:r>
              <a:rPr lang="en-US" sz="2000" i="1" dirty="0">
                <a:latin typeface="Times New Roman"/>
                <a:cs typeface="Times New Roman"/>
              </a:rPr>
              <a:t>of TAV with dynamical forecast systems </a:t>
            </a:r>
            <a:r>
              <a:rPr lang="en-US" sz="2000" i="1" dirty="0" smtClean="0">
                <a:latin typeface="Times New Roman"/>
                <a:cs typeface="Times New Roman"/>
              </a:rPr>
              <a:t>initialized </a:t>
            </a:r>
            <a:r>
              <a:rPr lang="en-US" sz="2000" i="1" dirty="0">
                <a:latin typeface="Times New Roman"/>
                <a:cs typeface="Times New Roman"/>
              </a:rPr>
              <a:t>from these </a:t>
            </a:r>
            <a:r>
              <a:rPr lang="en-US" sz="2000" i="1" dirty="0" smtClean="0">
                <a:latin typeface="Times New Roman"/>
                <a:cs typeface="Times New Roman"/>
              </a:rPr>
              <a:t>analyses?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5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062" y="240771"/>
            <a:ext cx="5655733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Times New Roman"/>
                <a:cs typeface="Times New Roman"/>
              </a:rPr>
              <a:t>X</a:t>
            </a:r>
            <a:r>
              <a:rPr lang="en-US" sz="5400" b="1" baseline="-25000" dirty="0" err="1" smtClean="0">
                <a:latin typeface="Times New Roman"/>
                <a:cs typeface="Times New Roman"/>
              </a:rPr>
              <a:t>total</a:t>
            </a:r>
            <a:r>
              <a:rPr lang="en-US" sz="5400" b="1" dirty="0" smtClean="0">
                <a:latin typeface="Times New Roman"/>
                <a:cs typeface="Times New Roman"/>
              </a:rPr>
              <a:t>=</a:t>
            </a:r>
            <a:r>
              <a:rPr lang="en-US" sz="5400" b="1" dirty="0" err="1" smtClean="0">
                <a:latin typeface="Times New Roman"/>
                <a:cs typeface="Times New Roman"/>
              </a:rPr>
              <a:t>X</a:t>
            </a:r>
            <a:r>
              <a:rPr lang="en-US" sz="5400" b="1" baseline="-25000" dirty="0" err="1" smtClean="0">
                <a:latin typeface="Times New Roman"/>
                <a:cs typeface="Times New Roman"/>
              </a:rPr>
              <a:t>signal</a:t>
            </a:r>
            <a:r>
              <a:rPr lang="en-US" sz="5400" b="1" dirty="0" err="1" smtClean="0">
                <a:latin typeface="Times New Roman"/>
                <a:cs typeface="Times New Roman"/>
              </a:rPr>
              <a:t>+X</a:t>
            </a:r>
            <a:r>
              <a:rPr lang="en-US" sz="5400" b="1" baseline="-25000" dirty="0" err="1" smtClean="0">
                <a:latin typeface="Times New Roman"/>
                <a:cs typeface="Times New Roman"/>
              </a:rPr>
              <a:t>noise</a:t>
            </a:r>
            <a:endParaRPr lang="en-US" sz="5400" b="1" baseline="-25000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6412" y="4845790"/>
            <a:ext cx="7522718" cy="14682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Claiming: </a:t>
            </a:r>
            <a:r>
              <a:rPr lang="en-US" sz="2800" dirty="0">
                <a:latin typeface="Times New Roman"/>
                <a:cs typeface="Times New Roman"/>
              </a:rPr>
              <a:t>Ensemble average of multiple ODAs </a:t>
            </a:r>
            <a:r>
              <a:rPr lang="en-US" sz="2800" dirty="0" smtClean="0">
                <a:latin typeface="Times New Roman"/>
                <a:cs typeface="Times New Roman"/>
              </a:rPr>
              <a:t>		is </a:t>
            </a:r>
            <a:r>
              <a:rPr lang="en-US" sz="2800" dirty="0">
                <a:latin typeface="Times New Roman"/>
                <a:cs typeface="Times New Roman"/>
              </a:rPr>
              <a:t>a useful method to improve estimating the </a:t>
            </a:r>
            <a:r>
              <a:rPr lang="en-US" sz="2800" dirty="0" smtClean="0">
                <a:latin typeface="Times New Roman"/>
                <a:cs typeface="Times New Roman"/>
              </a:rPr>
              <a:t>		changes </a:t>
            </a:r>
            <a:r>
              <a:rPr lang="en-US" sz="2800" dirty="0">
                <a:latin typeface="Times New Roman"/>
                <a:cs typeface="Times New Roman"/>
              </a:rPr>
              <a:t>of HCA.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673" y="1387949"/>
            <a:ext cx="8466667" cy="2677656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signal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--- the </a:t>
            </a:r>
            <a:r>
              <a:rPr lang="en-US" sz="2400" dirty="0" err="1">
                <a:latin typeface="Times New Roman"/>
                <a:cs typeface="Times New Roman"/>
              </a:rPr>
              <a:t>interannual</a:t>
            </a:r>
            <a:r>
              <a:rPr lang="en-US" sz="2400" dirty="0">
                <a:latin typeface="Times New Roman"/>
                <a:cs typeface="Times New Roman"/>
              </a:rPr>
              <a:t> (or longer) variance in reality, which </a:t>
            </a:r>
            <a:r>
              <a:rPr lang="en-US" sz="2400" dirty="0" smtClean="0">
                <a:latin typeface="Times New Roman"/>
                <a:cs typeface="Times New Roman"/>
              </a:rPr>
              <a:t>      	shows </a:t>
            </a:r>
            <a:r>
              <a:rPr lang="en-US" sz="2400" dirty="0">
                <a:latin typeface="Times New Roman"/>
                <a:cs typeface="Times New Roman"/>
              </a:rPr>
              <a:t>certain consistency among different reanalysis </a:t>
            </a:r>
            <a:r>
              <a:rPr lang="en-US" sz="2400" dirty="0" smtClean="0">
                <a:latin typeface="Times New Roman"/>
                <a:cs typeface="Times New Roman"/>
              </a:rPr>
              <a:t>	products </a:t>
            </a:r>
            <a:r>
              <a:rPr lang="en-US" sz="2400" dirty="0">
                <a:latin typeface="Times New Roman"/>
                <a:cs typeface="Times New Roman"/>
              </a:rPr>
              <a:t>due to similar ocean datasets assimilated into them. 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noise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--- inherent </a:t>
            </a:r>
            <a:r>
              <a:rPr lang="en-US" sz="2400" dirty="0">
                <a:latin typeface="Times New Roman"/>
                <a:cs typeface="Times New Roman"/>
              </a:rPr>
              <a:t>in each individual product, which is associated </a:t>
            </a:r>
            <a:r>
              <a:rPr lang="en-US" sz="2400" dirty="0" smtClean="0">
                <a:latin typeface="Times New Roman"/>
                <a:cs typeface="Times New Roman"/>
              </a:rPr>
              <a:t>	with </a:t>
            </a:r>
            <a:r>
              <a:rPr lang="en-US" sz="2400" dirty="0">
                <a:latin typeface="Times New Roman"/>
                <a:cs typeface="Times New Roman"/>
              </a:rPr>
              <a:t>the errors in different atmospheric forcing, different ocean </a:t>
            </a:r>
            <a:r>
              <a:rPr lang="en-US" sz="2400" dirty="0" smtClean="0">
                <a:latin typeface="Times New Roman"/>
                <a:cs typeface="Times New Roman"/>
              </a:rPr>
              <a:t>	models</a:t>
            </a:r>
            <a:r>
              <a:rPr lang="en-US" sz="2400" dirty="0">
                <a:latin typeface="Times New Roman"/>
                <a:cs typeface="Times New Roman"/>
              </a:rPr>
              <a:t>, different assimilation schemes, and so on. </a:t>
            </a:r>
          </a:p>
        </p:txBody>
      </p:sp>
    </p:spTree>
    <p:extLst>
      <p:ext uri="{BB962C8B-B14F-4D97-AF65-F5344CB8AC3E}">
        <p14:creationId xmlns:p14="http://schemas.microsoft.com/office/powerpoint/2010/main" val="71296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6648" y="1340004"/>
            <a:ext cx="38917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Ensemble average  reduces</a:t>
            </a:r>
            <a:r>
              <a:rPr lang="en-US" sz="2600" b="1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noise effectively </a:t>
            </a: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latin typeface="Times New Roman"/>
                <a:cs typeface="Times New Roman"/>
              </a:rPr>
              <a:t>S/N ratio improves  significantly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Signal exists in all analyses (masked by high internal noise)</a:t>
            </a:r>
            <a:endParaRPr lang="en-US" sz="26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65" y="-91658"/>
            <a:ext cx="371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Heat Content Anomaly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EOFmeanProjPCsColo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6736" r="7622" b="17990"/>
          <a:stretch/>
        </p:blipFill>
        <p:spPr>
          <a:xfrm>
            <a:off x="207073" y="431563"/>
            <a:ext cx="5163021" cy="60571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FA7-4C1B-CC41-ADE3-5BC882F1B9B4}" type="slidenum">
              <a:rPr lang="en-US" smtClean="0"/>
              <a:t>9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70373" y="6538912"/>
            <a:ext cx="5774003" cy="365125"/>
          </a:xfrm>
        </p:spPr>
        <p:txBody>
          <a:bodyPr/>
          <a:lstStyle/>
          <a:p>
            <a:r>
              <a:rPr lang="en-US" dirty="0" smtClean="0"/>
              <a:t>4th WCRP International Conference on </a:t>
            </a:r>
            <a:r>
              <a:rPr lang="en-US" dirty="0" err="1" smtClean="0"/>
              <a:t>Reanalyses</a:t>
            </a:r>
            <a:r>
              <a:rPr lang="en-US" dirty="0" smtClean="0"/>
              <a:t>, 7-11 May 2012, Silver Spring, MD, 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6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11656</TotalTime>
  <Words>1353</Words>
  <Application>Microsoft Macintosh PowerPoint</Application>
  <PresentationFormat>On-screen Show (4:3)</PresentationFormat>
  <Paragraphs>150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OUTLINES</vt:lpstr>
      <vt:lpstr>Multiple Ocean Analyses</vt:lpstr>
      <vt:lpstr>ODA Heat Content Uncertainty</vt:lpstr>
      <vt:lpstr>PowerPoint Presentation</vt:lpstr>
      <vt:lpstr>PowerPoint Presentation</vt:lpstr>
      <vt:lpstr>Problems: HCA spreads so significantly among     different ODAs in the TA. </vt:lpstr>
      <vt:lpstr>Xtotal=Xsignal+Xnoise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Jieshun Zhu</dc:creator>
  <cp:lastModifiedBy>Jieshun Zhu</cp:lastModifiedBy>
  <cp:revision>430</cp:revision>
  <cp:lastPrinted>2012-03-14T13:59:56Z</cp:lastPrinted>
  <dcterms:created xsi:type="dcterms:W3CDTF">2012-01-26T17:06:39Z</dcterms:created>
  <dcterms:modified xsi:type="dcterms:W3CDTF">2012-05-08T04:18:54Z</dcterms:modified>
</cp:coreProperties>
</file>