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5"/>
  </p:notesMasterIdLst>
  <p:handoutMasterIdLst>
    <p:handoutMasterId r:id="rId16"/>
  </p:handoutMasterIdLst>
  <p:sldIdLst>
    <p:sldId id="256" r:id="rId2"/>
    <p:sldId id="257" r:id="rId3"/>
    <p:sldId id="287" r:id="rId4"/>
    <p:sldId id="288" r:id="rId5"/>
    <p:sldId id="277" r:id="rId6"/>
    <p:sldId id="275" r:id="rId7"/>
    <p:sldId id="290" r:id="rId8"/>
    <p:sldId id="291" r:id="rId9"/>
    <p:sldId id="267" r:id="rId10"/>
    <p:sldId id="273" r:id="rId11"/>
    <p:sldId id="289" r:id="rId12"/>
    <p:sldId id="284" r:id="rId13"/>
    <p:sldId id="285" r:id="rId14"/>
  </p:sldIdLst>
  <p:sldSz cx="9144000" cy="6858000" type="screen4x3"/>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039" autoAdjust="0"/>
  </p:normalViewPr>
  <p:slideViewPr>
    <p:cSldViewPr>
      <p:cViewPr varScale="1">
        <p:scale>
          <a:sx n="84" d="100"/>
          <a:sy n="84" d="100"/>
        </p:scale>
        <p:origin x="-1152"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03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27475" y="0"/>
            <a:ext cx="3005138" cy="460375"/>
          </a:xfrm>
          <a:prstGeom prst="rect">
            <a:avLst/>
          </a:prstGeom>
        </p:spPr>
        <p:txBody>
          <a:bodyPr vert="horz" lIns="91440" tIns="45720" rIns="91440" bIns="45720" rtlCol="0"/>
          <a:lstStyle>
            <a:lvl1pPr algn="r">
              <a:defRPr sz="1200"/>
            </a:lvl1pPr>
          </a:lstStyle>
          <a:p>
            <a:fld id="{C3F43367-4591-4AF4-808B-D34DFB485055}" type="datetimeFigureOut">
              <a:rPr lang="en-US" smtClean="0"/>
              <a:pPr/>
              <a:t>5/7/2012</a:t>
            </a:fld>
            <a:endParaRPr lang="en-US"/>
          </a:p>
        </p:txBody>
      </p:sp>
      <p:sp>
        <p:nvSpPr>
          <p:cNvPr id="4" name="Footer Placeholder 3"/>
          <p:cNvSpPr>
            <a:spLocks noGrp="1"/>
          </p:cNvSpPr>
          <p:nvPr>
            <p:ph type="ftr" sz="quarter" idx="2"/>
          </p:nvPr>
        </p:nvSpPr>
        <p:spPr>
          <a:xfrm>
            <a:off x="0" y="8758238"/>
            <a:ext cx="3005138" cy="4603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27475" y="8758238"/>
            <a:ext cx="3005138" cy="460375"/>
          </a:xfrm>
          <a:prstGeom prst="rect">
            <a:avLst/>
          </a:prstGeom>
        </p:spPr>
        <p:txBody>
          <a:bodyPr vert="horz" lIns="91440" tIns="45720" rIns="91440" bIns="45720" rtlCol="0" anchor="b"/>
          <a:lstStyle>
            <a:lvl1pPr algn="r">
              <a:defRPr sz="1200"/>
            </a:lvl1pPr>
          </a:lstStyle>
          <a:p>
            <a:fld id="{3940FE88-B5CE-41FA-B41E-C6E9192C1280}"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dirty="0"/>
          </a:p>
        </p:txBody>
      </p:sp>
      <p:sp>
        <p:nvSpPr>
          <p:cNvPr id="3" name="Date Placeholder 2"/>
          <p:cNvSpPr>
            <a:spLocks noGrp="1"/>
          </p:cNvSpPr>
          <p:nvPr>
            <p:ph type="dt" idx="1"/>
          </p:nvPr>
        </p:nvSpPr>
        <p:spPr>
          <a:xfrm>
            <a:off x="3927775" y="0"/>
            <a:ext cx="3004820" cy="461010"/>
          </a:xfrm>
          <a:prstGeom prst="rect">
            <a:avLst/>
          </a:prstGeom>
        </p:spPr>
        <p:txBody>
          <a:bodyPr vert="horz" lIns="92309" tIns="46154" rIns="92309" bIns="46154" rtlCol="0"/>
          <a:lstStyle>
            <a:lvl1pPr algn="r">
              <a:defRPr sz="1200"/>
            </a:lvl1pPr>
          </a:lstStyle>
          <a:p>
            <a:fld id="{0725595F-121E-4889-8B98-F3305A257AC9}" type="datetimeFigureOut">
              <a:rPr lang="en-US" smtClean="0"/>
              <a:pPr/>
              <a:t>5/7/2012</a:t>
            </a:fld>
            <a:endParaRPr lang="en-US" dirty="0"/>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309" tIns="46154" rIns="92309" bIns="46154" rtlCol="0" anchor="ctr"/>
          <a:lstStyle/>
          <a:p>
            <a:endParaRPr lang="en-US" dirty="0"/>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309" tIns="46154" rIns="92309" bIns="4615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27775" y="8757590"/>
            <a:ext cx="3004820" cy="461010"/>
          </a:xfrm>
          <a:prstGeom prst="rect">
            <a:avLst/>
          </a:prstGeom>
        </p:spPr>
        <p:txBody>
          <a:bodyPr vert="horz" lIns="92309" tIns="46154" rIns="92309" bIns="46154" rtlCol="0" anchor="b"/>
          <a:lstStyle>
            <a:lvl1pPr algn="r">
              <a:defRPr sz="1200"/>
            </a:lvl1pPr>
          </a:lstStyle>
          <a:p>
            <a:fld id="{57365CC0-F258-4B65-B7C2-62E844880F53}"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Most</a:t>
            </a:r>
            <a:r>
              <a:rPr lang="en-US" baseline="0" dirty="0" smtClean="0"/>
              <a:t> are coarse resolution and cannot represent mesoscale eddies, but a couple are eddy-permitting: </a:t>
            </a:r>
            <a:r>
              <a:rPr lang="en-US" dirty="0" smtClean="0"/>
              <a:t>Simple Ocean Data</a:t>
            </a:r>
            <a:r>
              <a:rPr lang="en-US" baseline="0" dirty="0" smtClean="0"/>
              <a:t> Assimilation (</a:t>
            </a:r>
            <a:r>
              <a:rPr lang="en-US" dirty="0" smtClean="0"/>
              <a:t>SODA) = 0.25° resolution,</a:t>
            </a:r>
            <a:r>
              <a:rPr lang="en-US" baseline="0" dirty="0" smtClean="0"/>
              <a:t> Estimating the Circulation and Climate of the Ocean (</a:t>
            </a:r>
            <a:r>
              <a:rPr lang="en-US" dirty="0" smtClean="0"/>
              <a:t>ECCO2) = 18 km.</a:t>
            </a:r>
            <a:endParaRPr lang="en-US" dirty="0"/>
          </a:p>
        </p:txBody>
      </p:sp>
      <p:sp>
        <p:nvSpPr>
          <p:cNvPr id="4" name="Slide Number Placeholder 3"/>
          <p:cNvSpPr>
            <a:spLocks noGrp="1"/>
          </p:cNvSpPr>
          <p:nvPr>
            <p:ph type="sldNum" sz="quarter" idx="10"/>
          </p:nvPr>
        </p:nvSpPr>
        <p:spPr/>
        <p:txBody>
          <a:bodyPr/>
          <a:lstStyle/>
          <a:p>
            <a:fld id="{57365CC0-F258-4B65-B7C2-62E844880F53}" type="slidenum">
              <a:rPr lang="en-US" smtClean="0"/>
              <a:pPr/>
              <a:t>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Thermobaricity</a:t>
            </a:r>
            <a:r>
              <a:rPr lang="en-US" dirty="0" smtClean="0"/>
              <a:t>:</a:t>
            </a:r>
            <a:r>
              <a:rPr lang="en-US" baseline="0" dirty="0" smtClean="0"/>
              <a:t> t</a:t>
            </a:r>
            <a:r>
              <a:rPr lang="en-US" dirty="0" smtClean="0"/>
              <a:t>hermal expansion coefficient of</a:t>
            </a:r>
            <a:r>
              <a:rPr lang="en-US" baseline="0" dirty="0" smtClean="0"/>
              <a:t> sea water increases with pressure.</a:t>
            </a:r>
          </a:p>
          <a:p>
            <a:r>
              <a:rPr lang="el-GR" dirty="0" smtClean="0"/>
              <a:t>σ</a:t>
            </a:r>
            <a:r>
              <a:rPr lang="en-US" baseline="-25000" dirty="0" smtClean="0"/>
              <a:t>2</a:t>
            </a:r>
            <a:r>
              <a:rPr lang="en-US" dirty="0" smtClean="0"/>
              <a:t>*: potential density referenced to</a:t>
            </a:r>
            <a:r>
              <a:rPr lang="en-US" baseline="0" dirty="0" smtClean="0"/>
              <a:t> 2000 m</a:t>
            </a:r>
            <a:endParaRPr lang="en-US" dirty="0" smtClean="0"/>
          </a:p>
        </p:txBody>
      </p:sp>
      <p:sp>
        <p:nvSpPr>
          <p:cNvPr id="4" name="Slide Number Placeholder 3"/>
          <p:cNvSpPr>
            <a:spLocks noGrp="1"/>
          </p:cNvSpPr>
          <p:nvPr>
            <p:ph type="sldNum" sz="quarter" idx="10"/>
          </p:nvPr>
        </p:nvSpPr>
        <p:spPr/>
        <p:txBody>
          <a:bodyPr/>
          <a:lstStyle/>
          <a:p>
            <a:fld id="{57365CC0-F258-4B65-B7C2-62E844880F53}" type="slidenum">
              <a:rPr lang="en-US" smtClean="0"/>
              <a:pPr/>
              <a:t>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Attempted to locate and process as much available observational data as possible within the constraints of the project</a:t>
            </a:r>
          </a:p>
          <a:p>
            <a:endParaRPr lang="en-US" dirty="0"/>
          </a:p>
        </p:txBody>
      </p:sp>
      <p:sp>
        <p:nvSpPr>
          <p:cNvPr id="4" name="Slide Number Placeholder 3"/>
          <p:cNvSpPr>
            <a:spLocks noGrp="1"/>
          </p:cNvSpPr>
          <p:nvPr>
            <p:ph type="sldNum" sz="quarter" idx="10"/>
          </p:nvPr>
        </p:nvSpPr>
        <p:spPr/>
        <p:txBody>
          <a:bodyPr/>
          <a:lstStyle/>
          <a:p>
            <a:fld id="{57365CC0-F258-4B65-B7C2-62E844880F53}" type="slidenum">
              <a:rPr lang="en-US" smtClean="0"/>
              <a:pPr/>
              <a:t>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FFFF00"/>
                </a:solidFill>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8 May 2012</a:t>
            </a:r>
            <a:endParaRPr lang="en-US" dirty="0"/>
          </a:p>
        </p:txBody>
      </p:sp>
      <p:sp>
        <p:nvSpPr>
          <p:cNvPr id="5" name="Footer Placeholder 4"/>
          <p:cNvSpPr>
            <a:spLocks noGrp="1"/>
          </p:cNvSpPr>
          <p:nvPr>
            <p:ph type="ftr" sz="quarter" idx="11"/>
          </p:nvPr>
        </p:nvSpPr>
        <p:spPr/>
        <p:txBody>
          <a:bodyPr/>
          <a:lstStyle/>
          <a:p>
            <a:r>
              <a:rPr lang="en-US" smtClean="0"/>
              <a:t>4th WCRP on Reanalyses</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 May 2012</a:t>
            </a:r>
            <a:endParaRPr lang="en-US" dirty="0"/>
          </a:p>
        </p:txBody>
      </p:sp>
      <p:sp>
        <p:nvSpPr>
          <p:cNvPr id="5" name="Footer Placeholder 4"/>
          <p:cNvSpPr>
            <a:spLocks noGrp="1"/>
          </p:cNvSpPr>
          <p:nvPr>
            <p:ph type="ftr" sz="quarter" idx="11"/>
          </p:nvPr>
        </p:nvSpPr>
        <p:spPr/>
        <p:txBody>
          <a:bodyPr/>
          <a:lstStyle/>
          <a:p>
            <a:r>
              <a:rPr lang="en-US" smtClean="0"/>
              <a:t>4th WCRP on Reanalyses</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 May 2012</a:t>
            </a:r>
            <a:endParaRPr lang="en-US" dirty="0"/>
          </a:p>
        </p:txBody>
      </p:sp>
      <p:sp>
        <p:nvSpPr>
          <p:cNvPr id="5" name="Footer Placeholder 4"/>
          <p:cNvSpPr>
            <a:spLocks noGrp="1"/>
          </p:cNvSpPr>
          <p:nvPr>
            <p:ph type="ftr" sz="quarter" idx="11"/>
          </p:nvPr>
        </p:nvSpPr>
        <p:spPr/>
        <p:txBody>
          <a:bodyPr/>
          <a:lstStyle/>
          <a:p>
            <a:r>
              <a:rPr lang="en-US" smtClean="0"/>
              <a:t>4th WCRP on Reanalyses</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00"/>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 May 2012</a:t>
            </a:r>
            <a:endParaRPr lang="en-US" dirty="0"/>
          </a:p>
        </p:txBody>
      </p:sp>
      <p:sp>
        <p:nvSpPr>
          <p:cNvPr id="5" name="Footer Placeholder 4"/>
          <p:cNvSpPr>
            <a:spLocks noGrp="1"/>
          </p:cNvSpPr>
          <p:nvPr>
            <p:ph type="ftr" sz="quarter" idx="11"/>
          </p:nvPr>
        </p:nvSpPr>
        <p:spPr/>
        <p:txBody>
          <a:bodyPr/>
          <a:lstStyle/>
          <a:p>
            <a:r>
              <a:rPr lang="en-US" smtClean="0"/>
              <a:t>4th WCRP on Reanalyses</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8 May 2012</a:t>
            </a:r>
            <a:endParaRPr lang="en-US" dirty="0"/>
          </a:p>
        </p:txBody>
      </p:sp>
      <p:sp>
        <p:nvSpPr>
          <p:cNvPr id="5" name="Footer Placeholder 4"/>
          <p:cNvSpPr>
            <a:spLocks noGrp="1"/>
          </p:cNvSpPr>
          <p:nvPr>
            <p:ph type="ftr" sz="quarter" idx="11"/>
          </p:nvPr>
        </p:nvSpPr>
        <p:spPr/>
        <p:txBody>
          <a:bodyPr/>
          <a:lstStyle/>
          <a:p>
            <a:r>
              <a:rPr lang="en-US" smtClean="0"/>
              <a:t>4th WCRP on Reanalyses</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8 May 2012</a:t>
            </a:r>
            <a:endParaRPr lang="en-US" dirty="0"/>
          </a:p>
        </p:txBody>
      </p:sp>
      <p:sp>
        <p:nvSpPr>
          <p:cNvPr id="6" name="Footer Placeholder 5"/>
          <p:cNvSpPr>
            <a:spLocks noGrp="1"/>
          </p:cNvSpPr>
          <p:nvPr>
            <p:ph type="ftr" sz="quarter" idx="11"/>
          </p:nvPr>
        </p:nvSpPr>
        <p:spPr/>
        <p:txBody>
          <a:bodyPr/>
          <a:lstStyle/>
          <a:p>
            <a:r>
              <a:rPr lang="en-US" smtClean="0"/>
              <a:t>4th WCRP on Reanalyses</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8 May 2012</a:t>
            </a:r>
            <a:endParaRPr lang="en-US" dirty="0"/>
          </a:p>
        </p:txBody>
      </p:sp>
      <p:sp>
        <p:nvSpPr>
          <p:cNvPr id="8" name="Footer Placeholder 7"/>
          <p:cNvSpPr>
            <a:spLocks noGrp="1"/>
          </p:cNvSpPr>
          <p:nvPr>
            <p:ph type="ftr" sz="quarter" idx="11"/>
          </p:nvPr>
        </p:nvSpPr>
        <p:spPr/>
        <p:txBody>
          <a:bodyPr/>
          <a:lstStyle/>
          <a:p>
            <a:r>
              <a:rPr lang="en-US" smtClean="0"/>
              <a:t>4th WCRP on Reanalyses</a:t>
            </a:r>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8 May 2012</a:t>
            </a:r>
            <a:endParaRPr lang="en-US" dirty="0"/>
          </a:p>
        </p:txBody>
      </p:sp>
      <p:sp>
        <p:nvSpPr>
          <p:cNvPr id="4" name="Footer Placeholder 3"/>
          <p:cNvSpPr>
            <a:spLocks noGrp="1"/>
          </p:cNvSpPr>
          <p:nvPr>
            <p:ph type="ftr" sz="quarter" idx="11"/>
          </p:nvPr>
        </p:nvSpPr>
        <p:spPr/>
        <p:txBody>
          <a:bodyPr/>
          <a:lstStyle/>
          <a:p>
            <a:r>
              <a:rPr lang="en-US" smtClean="0"/>
              <a:t>4th WCRP on Reanalyses</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 May 2012</a:t>
            </a:r>
            <a:endParaRPr lang="en-US" dirty="0"/>
          </a:p>
        </p:txBody>
      </p:sp>
      <p:sp>
        <p:nvSpPr>
          <p:cNvPr id="3" name="Footer Placeholder 2"/>
          <p:cNvSpPr>
            <a:spLocks noGrp="1"/>
          </p:cNvSpPr>
          <p:nvPr>
            <p:ph type="ftr" sz="quarter" idx="11"/>
          </p:nvPr>
        </p:nvSpPr>
        <p:spPr/>
        <p:txBody>
          <a:bodyPr/>
          <a:lstStyle/>
          <a:p>
            <a:r>
              <a:rPr lang="en-US" smtClean="0"/>
              <a:t>4th WCRP on Reanalyses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8 May 2012</a:t>
            </a:r>
            <a:endParaRPr lang="en-US" dirty="0"/>
          </a:p>
        </p:txBody>
      </p:sp>
      <p:sp>
        <p:nvSpPr>
          <p:cNvPr id="6" name="Footer Placeholder 5"/>
          <p:cNvSpPr>
            <a:spLocks noGrp="1"/>
          </p:cNvSpPr>
          <p:nvPr>
            <p:ph type="ftr" sz="quarter" idx="11"/>
          </p:nvPr>
        </p:nvSpPr>
        <p:spPr/>
        <p:txBody>
          <a:bodyPr/>
          <a:lstStyle/>
          <a:p>
            <a:r>
              <a:rPr lang="en-US" smtClean="0"/>
              <a:t>4th WCRP on Reanalyses</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8 May 2012</a:t>
            </a:r>
            <a:endParaRPr lang="en-US" dirty="0"/>
          </a:p>
        </p:txBody>
      </p:sp>
      <p:sp>
        <p:nvSpPr>
          <p:cNvPr id="6" name="Footer Placeholder 5"/>
          <p:cNvSpPr>
            <a:spLocks noGrp="1"/>
          </p:cNvSpPr>
          <p:nvPr>
            <p:ph type="ftr" sz="quarter" idx="11"/>
          </p:nvPr>
        </p:nvSpPr>
        <p:spPr/>
        <p:txBody>
          <a:bodyPr/>
          <a:lstStyle/>
          <a:p>
            <a:r>
              <a:rPr lang="en-US" smtClean="0"/>
              <a:t>4th WCRP on Reanalyses</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8 May 2012</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4th WCRP on Reanalyses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04801"/>
            <a:ext cx="8229600" cy="5943600"/>
          </a:xfrm>
        </p:spPr>
        <p:txBody>
          <a:bodyPr>
            <a:normAutofit fontScale="90000"/>
          </a:bodyPr>
          <a:lstStyle/>
          <a:p>
            <a:r>
              <a:rPr lang="en-US" sz="4000" dirty="0" smtClean="0"/>
              <a:t>An eddy-resolving ocean reanalysis using the 1/12° global HYbrid Coordinate Ocean Model (HYCOM) and the Navy Coupled Ocean Data Assimilation (NCODA) scheme</a:t>
            </a:r>
            <a:r>
              <a:rPr lang="en-US" dirty="0" smtClean="0"/>
              <a:t/>
            </a:r>
            <a:br>
              <a:rPr lang="en-US" dirty="0" smtClean="0"/>
            </a:br>
            <a:r>
              <a:rPr lang="en-US" dirty="0" smtClean="0"/>
              <a:t/>
            </a:r>
            <a:br>
              <a:rPr lang="en-US" dirty="0" smtClean="0"/>
            </a:br>
            <a:r>
              <a:rPr lang="en-US" dirty="0" smtClean="0"/>
              <a:t>  </a:t>
            </a:r>
            <a:r>
              <a:rPr lang="en-US" sz="3100" dirty="0" smtClean="0"/>
              <a:t>E.J. Metzger</a:t>
            </a:r>
            <a:r>
              <a:rPr lang="en-US" sz="3100" baseline="30000" dirty="0" smtClean="0"/>
              <a:t>1</a:t>
            </a:r>
            <a:r>
              <a:rPr lang="en-US" sz="3100" dirty="0" smtClean="0"/>
              <a:t>, R.A. Allard</a:t>
            </a:r>
            <a:r>
              <a:rPr lang="en-US" sz="3100" baseline="30000" dirty="0" smtClean="0"/>
              <a:t>1</a:t>
            </a:r>
            <a:r>
              <a:rPr lang="en-US" sz="3100" dirty="0" smtClean="0"/>
              <a:t>, R. Broome</a:t>
            </a:r>
            <a:r>
              <a:rPr lang="en-US" sz="3100" baseline="30000" dirty="0" smtClean="0"/>
              <a:t>2</a:t>
            </a:r>
            <a:r>
              <a:rPr lang="en-US" sz="3100" dirty="0" smtClean="0"/>
              <a:t>, D.S. Franklin</a:t>
            </a:r>
            <a:r>
              <a:rPr lang="en-US" sz="3100" baseline="30000" dirty="0" smtClean="0"/>
              <a:t>2</a:t>
            </a:r>
            <a:r>
              <a:rPr lang="en-US" sz="3100" dirty="0" smtClean="0"/>
              <a:t>, O.M. Smedstad</a:t>
            </a:r>
            <a:r>
              <a:rPr lang="en-US" sz="3100" baseline="30000" dirty="0" smtClean="0"/>
              <a:t>2</a:t>
            </a:r>
            <a:r>
              <a:rPr lang="en-US" sz="3100" dirty="0" smtClean="0"/>
              <a:t> and A.J. Wallcraft</a:t>
            </a:r>
            <a:r>
              <a:rPr lang="en-US" sz="3100" baseline="30000" dirty="0" smtClean="0"/>
              <a:t>1</a:t>
            </a:r>
            <a:br>
              <a:rPr lang="en-US" sz="3100" baseline="30000" dirty="0" smtClean="0"/>
            </a:br>
            <a:r>
              <a:rPr lang="en-US" sz="3100" baseline="30000" dirty="0" smtClean="0"/>
              <a:t/>
            </a:r>
            <a:br>
              <a:rPr lang="en-US" sz="3100" baseline="30000" dirty="0" smtClean="0"/>
            </a:br>
            <a:r>
              <a:rPr lang="en-US" sz="2700" baseline="30000" dirty="0" smtClean="0"/>
              <a:t>1</a:t>
            </a:r>
            <a:r>
              <a:rPr lang="en-US" sz="2700" dirty="0" smtClean="0"/>
              <a:t>Naval Research Laboratory</a:t>
            </a:r>
            <a:r>
              <a:rPr lang="en-US" sz="2700" baseline="30000" dirty="0" smtClean="0"/>
              <a:t/>
            </a:r>
            <a:br>
              <a:rPr lang="en-US" sz="2700" baseline="30000" dirty="0" smtClean="0"/>
            </a:br>
            <a:r>
              <a:rPr lang="en-US" sz="2700" baseline="30000" dirty="0" smtClean="0"/>
              <a:t>2</a:t>
            </a:r>
            <a:r>
              <a:rPr lang="en-US" sz="2700" dirty="0" smtClean="0"/>
              <a:t>QinetiQ North America</a:t>
            </a:r>
            <a:br>
              <a:rPr lang="en-US" sz="2700" dirty="0" smtClean="0"/>
            </a:br>
            <a:r>
              <a:rPr lang="en-US" sz="2700" dirty="0" smtClean="0"/>
              <a:t/>
            </a:r>
            <a:br>
              <a:rPr lang="en-US" sz="2700" dirty="0" smtClean="0"/>
            </a:br>
            <a:r>
              <a:rPr lang="en-US" sz="2700" dirty="0" smtClean="0"/>
              <a:t>4</a:t>
            </a:r>
            <a:r>
              <a:rPr lang="en-US" sz="2700" baseline="30000" dirty="0" smtClean="0"/>
              <a:t>th</a:t>
            </a:r>
            <a:r>
              <a:rPr lang="en-US" sz="2700" dirty="0" smtClean="0"/>
              <a:t> WCRP International Conference on Reanalyses</a:t>
            </a:r>
            <a:br>
              <a:rPr lang="en-US" sz="2700" dirty="0" smtClean="0"/>
            </a:br>
            <a:r>
              <a:rPr lang="en-US" sz="2700" dirty="0" smtClean="0"/>
              <a:t>7-11 May 2012</a:t>
            </a:r>
            <a:br>
              <a:rPr lang="en-US" sz="2700" dirty="0" smtClean="0"/>
            </a:br>
            <a:r>
              <a:rPr lang="en-US" sz="2700" dirty="0" smtClean="0"/>
              <a:t>Silver Spring, MD, USA</a:t>
            </a:r>
            <a:endParaRPr lang="en-US" sz="27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Spin-up and Reanalysis Simulations</a:t>
            </a:r>
            <a:endParaRPr lang="en-US" dirty="0"/>
          </a:p>
        </p:txBody>
      </p:sp>
      <p:sp>
        <p:nvSpPr>
          <p:cNvPr id="3" name="Content Placeholder 2"/>
          <p:cNvSpPr>
            <a:spLocks noGrp="1"/>
          </p:cNvSpPr>
          <p:nvPr>
            <p:ph idx="1"/>
          </p:nvPr>
        </p:nvSpPr>
        <p:spPr>
          <a:xfrm>
            <a:off x="457200" y="1219200"/>
            <a:ext cx="8229600" cy="5257800"/>
          </a:xfrm>
        </p:spPr>
        <p:txBody>
          <a:bodyPr>
            <a:normAutofit/>
          </a:bodyPr>
          <a:lstStyle/>
          <a:p>
            <a:r>
              <a:rPr lang="en-US" dirty="0" smtClean="0"/>
              <a:t>Spin-up 1/12° </a:t>
            </a:r>
            <a:r>
              <a:rPr lang="en-US" dirty="0" smtClean="0">
                <a:solidFill>
                  <a:srgbClr val="FFFF00"/>
                </a:solidFill>
              </a:rPr>
              <a:t>non-assimilative</a:t>
            </a:r>
            <a:r>
              <a:rPr lang="en-US" dirty="0" smtClean="0"/>
              <a:t> global HYCOM with CFSR climatology (12 model years) - </a:t>
            </a:r>
            <a:r>
              <a:rPr lang="en-US" dirty="0" smtClean="0">
                <a:solidFill>
                  <a:srgbClr val="92D050"/>
                </a:solidFill>
              </a:rPr>
              <a:t>done</a:t>
            </a:r>
          </a:p>
          <a:p>
            <a:r>
              <a:rPr lang="en-US" dirty="0" smtClean="0"/>
              <a:t>Extend climatological spin-up with 1993-2009 1-hourly CFSR forcing using 1/12° </a:t>
            </a:r>
            <a:r>
              <a:rPr lang="en-US" dirty="0" smtClean="0">
                <a:solidFill>
                  <a:srgbClr val="FFFF00"/>
                </a:solidFill>
              </a:rPr>
              <a:t>non-assimilative</a:t>
            </a:r>
            <a:r>
              <a:rPr lang="en-US" dirty="0" smtClean="0"/>
              <a:t> global HYCOM – </a:t>
            </a:r>
            <a:r>
              <a:rPr lang="en-US" dirty="0" smtClean="0">
                <a:solidFill>
                  <a:srgbClr val="92D050"/>
                </a:solidFill>
              </a:rPr>
              <a:t>done</a:t>
            </a:r>
          </a:p>
          <a:p>
            <a:r>
              <a:rPr lang="en-US" dirty="0" smtClean="0"/>
              <a:t>Extend climatological spin-up with Oct 1992-2009 1-hourly CFSR forcing using 1/12° </a:t>
            </a:r>
            <a:r>
              <a:rPr lang="en-US" dirty="0" smtClean="0">
                <a:solidFill>
                  <a:srgbClr val="FFFF00"/>
                </a:solidFill>
              </a:rPr>
              <a:t>assimilative</a:t>
            </a:r>
            <a:r>
              <a:rPr lang="en-US" dirty="0" smtClean="0"/>
              <a:t> HYCOM/NCODA – </a:t>
            </a:r>
            <a:r>
              <a:rPr lang="en-US" dirty="0" smtClean="0">
                <a:solidFill>
                  <a:srgbClr val="92D050"/>
                </a:solidFill>
              </a:rPr>
              <a:t>started</a:t>
            </a:r>
          </a:p>
          <a:p>
            <a:pPr lvl="1"/>
            <a:r>
              <a:rPr lang="en-US" dirty="0" smtClean="0"/>
              <a:t>Begin in Oct 1992, allow 3 month adjustment period</a:t>
            </a:r>
          </a:p>
        </p:txBody>
      </p:sp>
      <p:sp>
        <p:nvSpPr>
          <p:cNvPr id="4" name="Date Placeholder 3"/>
          <p:cNvSpPr>
            <a:spLocks noGrp="1"/>
          </p:cNvSpPr>
          <p:nvPr>
            <p:ph type="dt" sz="half" idx="10"/>
          </p:nvPr>
        </p:nvSpPr>
        <p:spPr/>
        <p:txBody>
          <a:bodyPr/>
          <a:lstStyle/>
          <a:p>
            <a:r>
              <a:rPr lang="en-US" smtClean="0"/>
              <a:t>8 May 2012</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10</a:t>
            </a:fld>
            <a:endParaRPr lang="en-US" dirty="0"/>
          </a:p>
        </p:txBody>
      </p:sp>
      <p:sp>
        <p:nvSpPr>
          <p:cNvPr id="6" name="Footer Placeholder 5"/>
          <p:cNvSpPr>
            <a:spLocks noGrp="1"/>
          </p:cNvSpPr>
          <p:nvPr>
            <p:ph type="ftr" sz="quarter" idx="11"/>
          </p:nvPr>
        </p:nvSpPr>
        <p:spPr/>
        <p:txBody>
          <a:bodyPr/>
          <a:lstStyle/>
          <a:p>
            <a:r>
              <a:rPr lang="en-US" smtClean="0"/>
              <a:t>4th WCRP on Reanalyses</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kuroshssh_nowcast_anim30d.gif"/>
          <p:cNvPicPr>
            <a:picLocks noChangeAspect="1"/>
          </p:cNvPicPr>
          <p:nvPr/>
        </p:nvPicPr>
        <p:blipFill>
          <a:blip r:embed="rId2" cstate="print"/>
          <a:stretch>
            <a:fillRect/>
          </a:stretch>
        </p:blipFill>
        <p:spPr>
          <a:xfrm>
            <a:off x="4572000" y="1600200"/>
            <a:ext cx="4572000" cy="3810000"/>
          </a:xfrm>
          <a:prstGeom prst="rect">
            <a:avLst/>
          </a:prstGeom>
        </p:spPr>
      </p:pic>
      <p:sp>
        <p:nvSpPr>
          <p:cNvPr id="2" name="Title 1"/>
          <p:cNvSpPr>
            <a:spLocks noGrp="1"/>
          </p:cNvSpPr>
          <p:nvPr>
            <p:ph type="title"/>
          </p:nvPr>
        </p:nvSpPr>
        <p:spPr>
          <a:xfrm>
            <a:off x="457200" y="76200"/>
            <a:ext cx="8229600" cy="1143000"/>
          </a:xfrm>
        </p:spPr>
        <p:txBody>
          <a:bodyPr>
            <a:normAutofit fontScale="90000"/>
          </a:bodyPr>
          <a:lstStyle/>
          <a:p>
            <a:r>
              <a:rPr lang="en-US" dirty="0" smtClean="0"/>
              <a:t>Preliminary Results</a:t>
            </a:r>
            <a:br>
              <a:rPr lang="en-US" dirty="0" smtClean="0"/>
            </a:br>
            <a:r>
              <a:rPr lang="en-US" sz="3100" dirty="0" smtClean="0"/>
              <a:t>SSH animation: Gulf Stream and Kuroshio</a:t>
            </a:r>
            <a:endParaRPr lang="en-US" sz="3100" dirty="0"/>
          </a:p>
        </p:txBody>
      </p:sp>
      <p:pic>
        <p:nvPicPr>
          <p:cNvPr id="7" name="Content Placeholder 6" descr="glfstrssh_nowcast_anim30d.gif"/>
          <p:cNvPicPr>
            <a:picLocks noGrp="1" noChangeAspect="1"/>
          </p:cNvPicPr>
          <p:nvPr>
            <p:ph idx="1"/>
          </p:nvPr>
        </p:nvPicPr>
        <p:blipFill>
          <a:blip r:embed="rId3" cstate="print"/>
          <a:stretch>
            <a:fillRect/>
          </a:stretch>
        </p:blipFill>
        <p:spPr>
          <a:xfrm>
            <a:off x="0" y="1600200"/>
            <a:ext cx="4572000" cy="3810000"/>
          </a:xfrm>
        </p:spPr>
      </p:pic>
      <p:sp>
        <p:nvSpPr>
          <p:cNvPr id="4" name="Date Placeholder 3"/>
          <p:cNvSpPr>
            <a:spLocks noGrp="1"/>
          </p:cNvSpPr>
          <p:nvPr>
            <p:ph type="dt" sz="half" idx="10"/>
          </p:nvPr>
        </p:nvSpPr>
        <p:spPr/>
        <p:txBody>
          <a:bodyPr/>
          <a:lstStyle/>
          <a:p>
            <a:r>
              <a:rPr lang="en-US" smtClean="0"/>
              <a:t>8 May 2012</a:t>
            </a:r>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11</a:t>
            </a:fld>
            <a:endParaRPr lang="en-US" dirty="0"/>
          </a:p>
        </p:txBody>
      </p:sp>
      <p:sp>
        <p:nvSpPr>
          <p:cNvPr id="10" name="Footer Placeholder 9"/>
          <p:cNvSpPr>
            <a:spLocks noGrp="1"/>
          </p:cNvSpPr>
          <p:nvPr>
            <p:ph type="ftr" sz="quarter" idx="11"/>
          </p:nvPr>
        </p:nvSpPr>
        <p:spPr/>
        <p:txBody>
          <a:bodyPr/>
          <a:lstStyle/>
          <a:p>
            <a:r>
              <a:rPr lang="en-US" smtClean="0"/>
              <a:t>4th WCRP on Reanalyses</a:t>
            </a:r>
            <a:endParaRPr lang="en-US" dirty="0"/>
          </a:p>
        </p:txBody>
      </p:sp>
      <p:sp>
        <p:nvSpPr>
          <p:cNvPr id="11" name="TextBox 10"/>
          <p:cNvSpPr txBox="1"/>
          <p:nvPr/>
        </p:nvSpPr>
        <p:spPr>
          <a:xfrm>
            <a:off x="1241401" y="1143000"/>
            <a:ext cx="6426119" cy="461665"/>
          </a:xfrm>
          <a:prstGeom prst="rect">
            <a:avLst/>
          </a:prstGeom>
          <a:noFill/>
        </p:spPr>
        <p:txBody>
          <a:bodyPr wrap="none" rtlCol="0">
            <a:spAutoFit/>
          </a:bodyPr>
          <a:lstStyle/>
          <a:p>
            <a:pPr algn="ctr"/>
            <a:r>
              <a:rPr lang="en-US" sz="2400" dirty="0" smtClean="0"/>
              <a:t>Month-long animation:  21 March – 20 April 1994 </a:t>
            </a:r>
            <a:endParaRPr lang="en-US" sz="2400" dirty="0"/>
          </a:p>
        </p:txBody>
      </p:sp>
      <p:sp>
        <p:nvSpPr>
          <p:cNvPr id="12" name="TextBox 11"/>
          <p:cNvSpPr txBox="1"/>
          <p:nvPr/>
        </p:nvSpPr>
        <p:spPr>
          <a:xfrm>
            <a:off x="1304213" y="5410200"/>
            <a:ext cx="6493509" cy="830997"/>
          </a:xfrm>
          <a:prstGeom prst="rect">
            <a:avLst/>
          </a:prstGeom>
          <a:noFill/>
        </p:spPr>
        <p:txBody>
          <a:bodyPr wrap="none" rtlCol="0">
            <a:spAutoFit/>
          </a:bodyPr>
          <a:lstStyle/>
          <a:p>
            <a:pPr algn="ctr"/>
            <a:r>
              <a:rPr lang="en-US" sz="2400" dirty="0" smtClean="0"/>
              <a:t>TOPEX/POSEIDON only altimeter flying at this time</a:t>
            </a:r>
          </a:p>
          <a:p>
            <a:pPr algn="ctr"/>
            <a:r>
              <a:rPr lang="en-US" sz="2400" dirty="0" smtClean="0"/>
              <a:t>Gray area = sea ice</a:t>
            </a:r>
            <a:endParaRPr lang="en-US" sz="2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Computational Requirements</a:t>
            </a:r>
            <a:endParaRPr lang="en-US" dirty="0"/>
          </a:p>
        </p:txBody>
      </p:sp>
      <p:sp>
        <p:nvSpPr>
          <p:cNvPr id="3" name="Content Placeholder 2"/>
          <p:cNvSpPr>
            <a:spLocks noGrp="1"/>
          </p:cNvSpPr>
          <p:nvPr>
            <p:ph idx="1"/>
          </p:nvPr>
        </p:nvSpPr>
        <p:spPr>
          <a:xfrm>
            <a:off x="457200" y="1143000"/>
            <a:ext cx="8458200" cy="4572000"/>
          </a:xfrm>
        </p:spPr>
        <p:txBody>
          <a:bodyPr>
            <a:normAutofit/>
          </a:bodyPr>
          <a:lstStyle/>
          <a:p>
            <a:r>
              <a:rPr lang="en-US" dirty="0" smtClean="0"/>
              <a:t>Computer time via the DoD High Performance Computing Modernization Office</a:t>
            </a:r>
          </a:p>
          <a:p>
            <a:r>
              <a:rPr lang="en-US" dirty="0" smtClean="0"/>
              <a:t>Currently integrating the ocean reanalysis on the Navy </a:t>
            </a:r>
            <a:r>
              <a:rPr lang="en-US" dirty="0" err="1" smtClean="0"/>
              <a:t>DoD</a:t>
            </a:r>
            <a:r>
              <a:rPr lang="en-US" dirty="0" smtClean="0"/>
              <a:t> Supercomputing Resource Center (DSRC) IBM Power 6</a:t>
            </a:r>
          </a:p>
          <a:p>
            <a:r>
              <a:rPr lang="en-US" dirty="0" smtClean="0"/>
              <a:t>Using 949 processors</a:t>
            </a:r>
          </a:p>
          <a:p>
            <a:pPr lvl="1"/>
            <a:r>
              <a:rPr lang="en-US" dirty="0" smtClean="0"/>
              <a:t>Integrate </a:t>
            </a:r>
            <a:r>
              <a:rPr lang="en-US" dirty="0" smtClean="0">
                <a:latin typeface="Arial" pitchFamily="34" charset="0"/>
                <a:cs typeface="Arial" pitchFamily="34" charset="0"/>
              </a:rPr>
              <a:t>~</a:t>
            </a:r>
            <a:r>
              <a:rPr lang="en-US" dirty="0" smtClean="0"/>
              <a:t>10 model days every 24 hrs of wall time</a:t>
            </a:r>
          </a:p>
          <a:p>
            <a:pPr lvl="1"/>
            <a:r>
              <a:rPr lang="en-US" dirty="0" smtClean="0"/>
              <a:t>17 year reanalysis will take </a:t>
            </a:r>
            <a:r>
              <a:rPr lang="en-US" dirty="0" smtClean="0">
                <a:latin typeface="Arial" pitchFamily="34" charset="0"/>
                <a:cs typeface="Arial" pitchFamily="34" charset="0"/>
              </a:rPr>
              <a:t>~</a:t>
            </a:r>
            <a:r>
              <a:rPr lang="en-US" dirty="0" smtClean="0"/>
              <a:t>1¾ years to complete</a:t>
            </a:r>
          </a:p>
          <a:p>
            <a:pPr marL="971550" lvl="1" indent="-514350">
              <a:buNone/>
            </a:pPr>
            <a:endParaRPr lang="en-US" dirty="0"/>
          </a:p>
        </p:txBody>
      </p:sp>
      <p:sp>
        <p:nvSpPr>
          <p:cNvPr id="4" name="Date Placeholder 3"/>
          <p:cNvSpPr>
            <a:spLocks noGrp="1"/>
          </p:cNvSpPr>
          <p:nvPr>
            <p:ph type="dt" sz="half" idx="10"/>
          </p:nvPr>
        </p:nvSpPr>
        <p:spPr/>
        <p:txBody>
          <a:bodyPr/>
          <a:lstStyle/>
          <a:p>
            <a:r>
              <a:rPr lang="en-US" smtClean="0"/>
              <a:t>8 May 2012</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12</a:t>
            </a:fld>
            <a:endParaRPr lang="en-US" dirty="0"/>
          </a:p>
        </p:txBody>
      </p:sp>
      <p:sp>
        <p:nvSpPr>
          <p:cNvPr id="6" name="Footer Placeholder 5"/>
          <p:cNvSpPr>
            <a:spLocks noGrp="1"/>
          </p:cNvSpPr>
          <p:nvPr>
            <p:ph type="ftr" sz="quarter" idx="11"/>
          </p:nvPr>
        </p:nvSpPr>
        <p:spPr/>
        <p:txBody>
          <a:bodyPr/>
          <a:lstStyle/>
          <a:p>
            <a:r>
              <a:rPr lang="en-US" smtClean="0"/>
              <a:t>4th WCRP on Reanalyses</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Output and Storage</a:t>
            </a:r>
            <a:endParaRPr lang="en-US" dirty="0"/>
          </a:p>
        </p:txBody>
      </p:sp>
      <p:sp>
        <p:nvSpPr>
          <p:cNvPr id="3" name="Content Placeholder 2"/>
          <p:cNvSpPr>
            <a:spLocks noGrp="1"/>
          </p:cNvSpPr>
          <p:nvPr>
            <p:ph idx="1"/>
          </p:nvPr>
        </p:nvSpPr>
        <p:spPr>
          <a:xfrm>
            <a:off x="457200" y="990600"/>
            <a:ext cx="8534400" cy="5562600"/>
          </a:xfrm>
        </p:spPr>
        <p:txBody>
          <a:bodyPr>
            <a:normAutofit fontScale="55000" lnSpcReduction="20000"/>
          </a:bodyPr>
          <a:lstStyle/>
          <a:p>
            <a:r>
              <a:rPr lang="en-US" sz="5100" dirty="0" smtClean="0"/>
              <a:t>HYCOM 3D native grid archive files (compressed):</a:t>
            </a:r>
          </a:p>
          <a:p>
            <a:pPr lvl="1"/>
            <a:r>
              <a:rPr lang="en-US" sz="4800" dirty="0" smtClean="0"/>
              <a:t> Single hour: </a:t>
            </a:r>
            <a:r>
              <a:rPr lang="en-US" sz="4800" dirty="0" smtClean="0">
                <a:latin typeface="Arial" pitchFamily="34" charset="0"/>
                <a:cs typeface="Arial" pitchFamily="34" charset="0"/>
              </a:rPr>
              <a:t>~</a:t>
            </a:r>
            <a:r>
              <a:rPr lang="en-US" sz="4800" dirty="0" smtClean="0"/>
              <a:t>7 Gb</a:t>
            </a:r>
          </a:p>
          <a:p>
            <a:pPr lvl="1"/>
            <a:r>
              <a:rPr lang="en-US" sz="4800" dirty="0" smtClean="0"/>
              <a:t> Saving 3-hourly output: </a:t>
            </a:r>
          </a:p>
          <a:p>
            <a:pPr lvl="2"/>
            <a:r>
              <a:rPr lang="en-US" sz="4400" dirty="0" smtClean="0">
                <a:latin typeface="Arial" pitchFamily="34" charset="0"/>
                <a:cs typeface="Arial" pitchFamily="34" charset="0"/>
              </a:rPr>
              <a:t>~</a:t>
            </a:r>
            <a:r>
              <a:rPr lang="en-US" sz="4400" dirty="0" smtClean="0"/>
              <a:t>20 Tb / model year</a:t>
            </a:r>
          </a:p>
          <a:p>
            <a:pPr lvl="2"/>
            <a:r>
              <a:rPr lang="en-US" sz="4400" dirty="0" smtClean="0">
                <a:latin typeface="Arial" pitchFamily="34" charset="0"/>
                <a:cs typeface="Arial" pitchFamily="34" charset="0"/>
              </a:rPr>
              <a:t>~</a:t>
            </a:r>
            <a:r>
              <a:rPr lang="en-US" sz="4400" dirty="0" smtClean="0"/>
              <a:t>340 Tb for the entire reanalysis</a:t>
            </a:r>
          </a:p>
          <a:p>
            <a:r>
              <a:rPr lang="en-US" sz="5100" dirty="0" smtClean="0"/>
              <a:t>HYCOM 3D constant .08° grid (±80° lat) </a:t>
            </a:r>
            <a:r>
              <a:rPr lang="en-US" sz="5100" dirty="0" err="1" smtClean="0"/>
              <a:t>netCDF</a:t>
            </a:r>
            <a:r>
              <a:rPr lang="en-US" sz="5100" dirty="0" smtClean="0"/>
              <a:t> files remapped to 40 z-levels (compressed):</a:t>
            </a:r>
          </a:p>
          <a:p>
            <a:pPr lvl="1"/>
            <a:r>
              <a:rPr lang="en-US" sz="4700" dirty="0" smtClean="0"/>
              <a:t>Single hour: </a:t>
            </a:r>
            <a:r>
              <a:rPr lang="en-US" sz="4400" dirty="0" smtClean="0">
                <a:latin typeface="Arial" pitchFamily="34" charset="0"/>
                <a:cs typeface="Arial" pitchFamily="34" charset="0"/>
              </a:rPr>
              <a:t>~</a:t>
            </a:r>
            <a:r>
              <a:rPr lang="en-US" sz="4700" dirty="0" smtClean="0"/>
              <a:t>1.2 </a:t>
            </a:r>
            <a:r>
              <a:rPr lang="en-US" sz="4700" dirty="0" err="1" smtClean="0"/>
              <a:t>Gb</a:t>
            </a:r>
            <a:endParaRPr lang="en-US" sz="4700" dirty="0" smtClean="0"/>
          </a:p>
          <a:p>
            <a:pPr lvl="1"/>
            <a:r>
              <a:rPr lang="en-US" sz="4700" dirty="0" smtClean="0"/>
              <a:t>Saving 3-hourly output:</a:t>
            </a:r>
          </a:p>
          <a:p>
            <a:pPr lvl="2"/>
            <a:r>
              <a:rPr lang="en-US" sz="4400" dirty="0" smtClean="0">
                <a:latin typeface="Arial" pitchFamily="34" charset="0"/>
                <a:cs typeface="Arial" pitchFamily="34" charset="0"/>
              </a:rPr>
              <a:t>~</a:t>
            </a:r>
            <a:r>
              <a:rPr lang="en-US" sz="4400" dirty="0" smtClean="0"/>
              <a:t>3.5 Tb / model year</a:t>
            </a:r>
          </a:p>
          <a:p>
            <a:pPr lvl="2"/>
            <a:r>
              <a:rPr lang="en-US" sz="4400" dirty="0" smtClean="0">
                <a:latin typeface="Arial" pitchFamily="34" charset="0"/>
                <a:cs typeface="Arial" pitchFamily="34" charset="0"/>
              </a:rPr>
              <a:t>~</a:t>
            </a:r>
            <a:r>
              <a:rPr lang="en-US" sz="4400" dirty="0" smtClean="0"/>
              <a:t>59 Tb for the entire reanalysis</a:t>
            </a:r>
          </a:p>
          <a:p>
            <a:r>
              <a:rPr lang="en-US" sz="5100" dirty="0" smtClean="0"/>
              <a:t>Subset of the output to be placed </a:t>
            </a:r>
            <a:r>
              <a:rPr lang="en-US" sz="5100" smtClean="0"/>
              <a:t>on the hycom.org </a:t>
            </a:r>
            <a:r>
              <a:rPr lang="en-US" sz="5100" dirty="0" smtClean="0"/>
              <a:t>data server</a:t>
            </a:r>
          </a:p>
          <a:p>
            <a:pPr lvl="1"/>
            <a:r>
              <a:rPr lang="en-US" sz="4700" dirty="0" smtClean="0"/>
              <a:t>Still to be determined</a:t>
            </a:r>
          </a:p>
        </p:txBody>
      </p:sp>
      <p:sp>
        <p:nvSpPr>
          <p:cNvPr id="4" name="Date Placeholder 3"/>
          <p:cNvSpPr>
            <a:spLocks noGrp="1"/>
          </p:cNvSpPr>
          <p:nvPr>
            <p:ph type="dt" sz="half" idx="10"/>
          </p:nvPr>
        </p:nvSpPr>
        <p:spPr/>
        <p:txBody>
          <a:bodyPr/>
          <a:lstStyle/>
          <a:p>
            <a:r>
              <a:rPr lang="en-US" smtClean="0"/>
              <a:t>8 May 2012</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13</a:t>
            </a:fld>
            <a:endParaRPr lang="en-US" dirty="0"/>
          </a:p>
        </p:txBody>
      </p:sp>
      <p:sp>
        <p:nvSpPr>
          <p:cNvPr id="6" name="Footer Placeholder 5"/>
          <p:cNvSpPr>
            <a:spLocks noGrp="1"/>
          </p:cNvSpPr>
          <p:nvPr>
            <p:ph type="ftr" sz="quarter" idx="11"/>
          </p:nvPr>
        </p:nvSpPr>
        <p:spPr/>
        <p:txBody>
          <a:bodyPr/>
          <a:lstStyle/>
          <a:p>
            <a:r>
              <a:rPr lang="en-US" smtClean="0"/>
              <a:t>4th WCRP on Reanalyses</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HYCOM/NCODA Ocean Reanalysis</a:t>
            </a:r>
            <a:endParaRPr lang="en-US" dirty="0"/>
          </a:p>
        </p:txBody>
      </p:sp>
      <p:sp>
        <p:nvSpPr>
          <p:cNvPr id="3" name="Content Placeholder 2"/>
          <p:cNvSpPr>
            <a:spLocks noGrp="1"/>
          </p:cNvSpPr>
          <p:nvPr>
            <p:ph idx="1"/>
          </p:nvPr>
        </p:nvSpPr>
        <p:spPr>
          <a:xfrm>
            <a:off x="228600" y="1143000"/>
            <a:ext cx="8458200" cy="5486400"/>
          </a:xfrm>
        </p:spPr>
        <p:txBody>
          <a:bodyPr>
            <a:normAutofit fontScale="85000" lnSpcReduction="10000"/>
          </a:bodyPr>
          <a:lstStyle/>
          <a:p>
            <a:r>
              <a:rPr lang="en-US" dirty="0" smtClean="0"/>
              <a:t>Of those ocean reanalyses listed on http://reanalysis.org, only a few have eddy-permitting resolution and none are capable of </a:t>
            </a:r>
            <a:r>
              <a:rPr lang="en-US" dirty="0" smtClean="0"/>
              <a:t>fully resolving </a:t>
            </a:r>
            <a:r>
              <a:rPr lang="en-US" dirty="0" smtClean="0"/>
              <a:t>oceanic mesoscale features (eddies and current meanders) across the globe</a:t>
            </a:r>
          </a:p>
          <a:p>
            <a:r>
              <a:rPr lang="en-US" dirty="0" smtClean="0"/>
              <a:t>This project addresses the need for a long time period </a:t>
            </a:r>
            <a:r>
              <a:rPr lang="en-US" dirty="0" smtClean="0">
                <a:solidFill>
                  <a:srgbClr val="FFFF00"/>
                </a:solidFill>
              </a:rPr>
              <a:t>eddy-resolving</a:t>
            </a:r>
            <a:r>
              <a:rPr lang="en-US" dirty="0" smtClean="0"/>
              <a:t> ocean reanalysis </a:t>
            </a:r>
          </a:p>
          <a:p>
            <a:r>
              <a:rPr lang="en-US" dirty="0" smtClean="0"/>
              <a:t>Funded by the DoD Modeling and Simulation Coordination Office (M&amp;S CO)</a:t>
            </a:r>
          </a:p>
          <a:p>
            <a:r>
              <a:rPr lang="en-US" dirty="0" smtClean="0"/>
              <a:t>Goal to the sponsor: provide physically consistent environmental scenarios for planning, wargaming and scenarios to support the </a:t>
            </a:r>
            <a:r>
              <a:rPr lang="en-US" dirty="0" err="1" smtClean="0"/>
              <a:t>warfighter</a:t>
            </a:r>
            <a:endParaRPr lang="en-US" dirty="0" smtClean="0"/>
          </a:p>
          <a:p>
            <a:r>
              <a:rPr lang="en-US" dirty="0" smtClean="0"/>
              <a:t>Numerous other applications and research opportunities</a:t>
            </a:r>
            <a:endParaRPr lang="en-US" dirty="0"/>
          </a:p>
        </p:txBody>
      </p:sp>
      <p:sp>
        <p:nvSpPr>
          <p:cNvPr id="4" name="Date Placeholder 3"/>
          <p:cNvSpPr>
            <a:spLocks noGrp="1"/>
          </p:cNvSpPr>
          <p:nvPr>
            <p:ph type="dt" sz="half" idx="10"/>
          </p:nvPr>
        </p:nvSpPr>
        <p:spPr/>
        <p:txBody>
          <a:bodyPr/>
          <a:lstStyle/>
          <a:p>
            <a:r>
              <a:rPr lang="en-US" smtClean="0"/>
              <a:t>8 May 2012</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2</a:t>
            </a:fld>
            <a:endParaRPr lang="en-US" dirty="0"/>
          </a:p>
        </p:txBody>
      </p:sp>
      <p:sp>
        <p:nvSpPr>
          <p:cNvPr id="6" name="Footer Placeholder 5"/>
          <p:cNvSpPr>
            <a:spLocks noGrp="1"/>
          </p:cNvSpPr>
          <p:nvPr>
            <p:ph type="ftr" sz="quarter" idx="11"/>
          </p:nvPr>
        </p:nvSpPr>
        <p:spPr/>
        <p:txBody>
          <a:bodyPr/>
          <a:lstStyle/>
          <a:p>
            <a:r>
              <a:rPr lang="en-US" smtClean="0"/>
              <a:t>4th WCRP on Reanalyses</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HYbrid Coordinate Ocean Model</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3</a:t>
            </a:fld>
            <a:endParaRPr lang="en-US" dirty="0"/>
          </a:p>
        </p:txBody>
      </p:sp>
      <p:pic>
        <p:nvPicPr>
          <p:cNvPr id="8" name="Picture 7" descr="dist_dx.jpg"/>
          <p:cNvPicPr>
            <a:picLocks noChangeAspect="1"/>
          </p:cNvPicPr>
          <p:nvPr/>
        </p:nvPicPr>
        <p:blipFill>
          <a:blip r:embed="rId3" cstate="print"/>
          <a:srcRect l="8301" t="26667" r="5425" b="25555"/>
          <a:stretch>
            <a:fillRect/>
          </a:stretch>
        </p:blipFill>
        <p:spPr>
          <a:xfrm>
            <a:off x="1866900" y="1447800"/>
            <a:ext cx="5410200" cy="3877310"/>
          </a:xfrm>
          <a:prstGeom prst="rect">
            <a:avLst/>
          </a:prstGeom>
        </p:spPr>
      </p:pic>
      <p:sp>
        <p:nvSpPr>
          <p:cNvPr id="10" name="TextBox 9"/>
          <p:cNvSpPr txBox="1"/>
          <p:nvPr/>
        </p:nvSpPr>
        <p:spPr>
          <a:xfrm>
            <a:off x="1668741" y="914400"/>
            <a:ext cx="5806526" cy="523220"/>
          </a:xfrm>
          <a:prstGeom prst="rect">
            <a:avLst/>
          </a:prstGeom>
          <a:noFill/>
        </p:spPr>
        <p:txBody>
          <a:bodyPr wrap="none" rtlCol="0">
            <a:spAutoFit/>
          </a:bodyPr>
          <a:lstStyle/>
          <a:p>
            <a:pPr algn="ctr"/>
            <a:r>
              <a:rPr lang="en-US" sz="2800" dirty="0" smtClean="0"/>
              <a:t>Tri-pole latitudinal grid resolution (km)</a:t>
            </a:r>
            <a:endParaRPr lang="en-US" sz="2800" dirty="0"/>
          </a:p>
        </p:txBody>
      </p:sp>
      <p:sp>
        <p:nvSpPr>
          <p:cNvPr id="14" name="Left Brace 13"/>
          <p:cNvSpPr/>
          <p:nvPr/>
        </p:nvSpPr>
        <p:spPr>
          <a:xfrm>
            <a:off x="1447800" y="2687541"/>
            <a:ext cx="381000" cy="2113060"/>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TextBox 14"/>
          <p:cNvSpPr txBox="1"/>
          <p:nvPr/>
        </p:nvSpPr>
        <p:spPr>
          <a:xfrm>
            <a:off x="206754" y="3143071"/>
            <a:ext cx="1208471" cy="1200329"/>
          </a:xfrm>
          <a:prstGeom prst="rect">
            <a:avLst/>
          </a:prstGeom>
          <a:noFill/>
        </p:spPr>
        <p:txBody>
          <a:bodyPr wrap="none" rtlCol="0">
            <a:spAutoFit/>
          </a:bodyPr>
          <a:lstStyle/>
          <a:p>
            <a:pPr algn="ctr"/>
            <a:r>
              <a:rPr lang="en-US" dirty="0" smtClean="0"/>
              <a:t>Mercator</a:t>
            </a:r>
          </a:p>
          <a:p>
            <a:pPr algn="ctr"/>
            <a:r>
              <a:rPr lang="en-US" dirty="0" smtClean="0"/>
              <a:t>projection:</a:t>
            </a:r>
          </a:p>
          <a:p>
            <a:pPr algn="ctr"/>
            <a:r>
              <a:rPr lang="en-US" dirty="0" smtClean="0"/>
              <a:t>66°S to</a:t>
            </a:r>
          </a:p>
          <a:p>
            <a:pPr algn="ctr"/>
            <a:r>
              <a:rPr lang="en-US" dirty="0" smtClean="0"/>
              <a:t>47°N</a:t>
            </a:r>
          </a:p>
        </p:txBody>
      </p:sp>
      <p:sp>
        <p:nvSpPr>
          <p:cNvPr id="16" name="TextBox 15"/>
          <p:cNvSpPr txBox="1"/>
          <p:nvPr/>
        </p:nvSpPr>
        <p:spPr>
          <a:xfrm>
            <a:off x="174182" y="1591270"/>
            <a:ext cx="1273618" cy="923330"/>
          </a:xfrm>
          <a:prstGeom prst="rect">
            <a:avLst/>
          </a:prstGeom>
          <a:noFill/>
        </p:spPr>
        <p:txBody>
          <a:bodyPr wrap="none" rtlCol="0">
            <a:spAutoFit/>
          </a:bodyPr>
          <a:lstStyle/>
          <a:p>
            <a:pPr algn="ctr"/>
            <a:r>
              <a:rPr lang="en-US" dirty="0" err="1" smtClean="0"/>
              <a:t>Curvi</a:t>
            </a:r>
            <a:r>
              <a:rPr lang="en-US" dirty="0" smtClean="0"/>
              <a:t>-linear</a:t>
            </a:r>
          </a:p>
          <a:p>
            <a:pPr algn="ctr"/>
            <a:r>
              <a:rPr lang="en-US" dirty="0" smtClean="0"/>
              <a:t>grid: north</a:t>
            </a:r>
          </a:p>
          <a:p>
            <a:pPr algn="ctr"/>
            <a:r>
              <a:rPr lang="en-US" dirty="0" smtClean="0"/>
              <a:t>of 47°N</a:t>
            </a:r>
          </a:p>
        </p:txBody>
      </p:sp>
      <p:sp>
        <p:nvSpPr>
          <p:cNvPr id="17" name="Left Brace 16"/>
          <p:cNvSpPr/>
          <p:nvPr/>
        </p:nvSpPr>
        <p:spPr>
          <a:xfrm>
            <a:off x="1447800" y="1447800"/>
            <a:ext cx="381000" cy="1219200"/>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TextBox 17"/>
          <p:cNvSpPr txBox="1"/>
          <p:nvPr/>
        </p:nvSpPr>
        <p:spPr>
          <a:xfrm>
            <a:off x="2061147" y="5334000"/>
            <a:ext cx="5748497" cy="1477328"/>
          </a:xfrm>
          <a:prstGeom prst="rect">
            <a:avLst/>
          </a:prstGeom>
          <a:noFill/>
        </p:spPr>
        <p:txBody>
          <a:bodyPr wrap="none" rtlCol="0">
            <a:spAutoFit/>
          </a:bodyPr>
          <a:lstStyle/>
          <a:p>
            <a:pPr>
              <a:buFont typeface="Arial" pitchFamily="34" charset="0"/>
              <a:buChar char="•"/>
            </a:pPr>
            <a:r>
              <a:rPr lang="en-US" dirty="0" smtClean="0"/>
              <a:t> 32 hybrid coordinate surfaces, </a:t>
            </a:r>
            <a:r>
              <a:rPr lang="en-US" dirty="0" err="1" smtClean="0"/>
              <a:t>thermobaricity</a:t>
            </a:r>
            <a:r>
              <a:rPr lang="en-US" dirty="0" smtClean="0"/>
              <a:t>, </a:t>
            </a:r>
            <a:r>
              <a:rPr lang="el-GR" dirty="0" smtClean="0"/>
              <a:t>σ</a:t>
            </a:r>
            <a:r>
              <a:rPr lang="en-US" baseline="-25000" dirty="0" smtClean="0"/>
              <a:t>2</a:t>
            </a:r>
            <a:r>
              <a:rPr lang="en-US" dirty="0" smtClean="0"/>
              <a:t>*</a:t>
            </a:r>
          </a:p>
          <a:p>
            <a:pPr>
              <a:buFont typeface="Arial" pitchFamily="34" charset="0"/>
              <a:buChar char="•"/>
            </a:pPr>
            <a:r>
              <a:rPr lang="en-US" dirty="0" smtClean="0"/>
              <a:t> K-Profile Parameterization (KPP) mixed layer model</a:t>
            </a:r>
          </a:p>
          <a:p>
            <a:pPr>
              <a:buFont typeface="Arial" pitchFamily="34" charset="0"/>
              <a:buChar char="•"/>
            </a:pPr>
            <a:r>
              <a:rPr lang="en-US" dirty="0" smtClean="0"/>
              <a:t> Monthly river runoff</a:t>
            </a:r>
          </a:p>
          <a:p>
            <a:pPr>
              <a:buFont typeface="Arial" pitchFamily="34" charset="0"/>
              <a:buChar char="•"/>
            </a:pPr>
            <a:r>
              <a:rPr lang="en-US" dirty="0" smtClean="0"/>
              <a:t> Surface salinity relaxation to </a:t>
            </a:r>
            <a:r>
              <a:rPr lang="en-US" dirty="0" smtClean="0"/>
              <a:t>U.S. Navy </a:t>
            </a:r>
            <a:r>
              <a:rPr lang="en-US" dirty="0" smtClean="0"/>
              <a:t>GDEM4 climatology</a:t>
            </a:r>
          </a:p>
          <a:p>
            <a:pPr>
              <a:buFont typeface="Arial" pitchFamily="34" charset="0"/>
              <a:buChar char="•"/>
            </a:pPr>
            <a:r>
              <a:rPr lang="en-US" dirty="0" smtClean="0"/>
              <a:t> Thermodynamic “energy loan” ice model</a:t>
            </a:r>
          </a:p>
        </p:txBody>
      </p:sp>
      <p:sp>
        <p:nvSpPr>
          <p:cNvPr id="11" name="Left Brace 10"/>
          <p:cNvSpPr/>
          <p:nvPr/>
        </p:nvSpPr>
        <p:spPr>
          <a:xfrm>
            <a:off x="1447800" y="4800600"/>
            <a:ext cx="381000" cy="381000"/>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TextBox 11"/>
          <p:cNvSpPr txBox="1"/>
          <p:nvPr/>
        </p:nvSpPr>
        <p:spPr>
          <a:xfrm>
            <a:off x="206062" y="4438471"/>
            <a:ext cx="1191032" cy="1200329"/>
          </a:xfrm>
          <a:prstGeom prst="rect">
            <a:avLst/>
          </a:prstGeom>
          <a:noFill/>
        </p:spPr>
        <p:txBody>
          <a:bodyPr wrap="none" rtlCol="0">
            <a:spAutoFit/>
          </a:bodyPr>
          <a:lstStyle/>
          <a:p>
            <a:pPr algn="ctr"/>
            <a:r>
              <a:rPr lang="en-US" dirty="0" smtClean="0"/>
              <a:t>Uniform</a:t>
            </a:r>
          </a:p>
          <a:p>
            <a:pPr algn="ctr"/>
            <a:r>
              <a:rPr lang="en-US" dirty="0" smtClean="0"/>
              <a:t>cylindrical:</a:t>
            </a:r>
          </a:p>
          <a:p>
            <a:pPr algn="ctr"/>
            <a:r>
              <a:rPr lang="en-US" dirty="0" smtClean="0"/>
              <a:t>south of</a:t>
            </a:r>
          </a:p>
          <a:p>
            <a:pPr algn="ctr"/>
            <a:r>
              <a:rPr lang="en-US" dirty="0" smtClean="0"/>
              <a:t>66°S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6F15528-21DE-4FAA-801E-634DDDAF4B2B}" type="slidenum">
              <a:rPr lang="en-US" smtClean="0"/>
              <a:pPr/>
              <a:t>4</a:t>
            </a:fld>
            <a:endParaRPr lang="en-US" dirty="0"/>
          </a:p>
        </p:txBody>
      </p:sp>
      <p:sp>
        <p:nvSpPr>
          <p:cNvPr id="7" name="Text Box 2"/>
          <p:cNvSpPr txBox="1">
            <a:spLocks noChangeArrowheads="1"/>
          </p:cNvSpPr>
          <p:nvPr/>
        </p:nvSpPr>
        <p:spPr bwMode="auto">
          <a:xfrm>
            <a:off x="3886200" y="990600"/>
            <a:ext cx="5124773" cy="1323439"/>
          </a:xfrm>
          <a:prstGeom prst="rect">
            <a:avLst/>
          </a:prstGeom>
          <a:noFill/>
          <a:ln w="9525">
            <a:noFill/>
            <a:miter lim="800000"/>
            <a:headEnd/>
            <a:tailEnd/>
          </a:ln>
        </p:spPr>
        <p:txBody>
          <a:bodyPr>
            <a:spAutoFit/>
          </a:bodyPr>
          <a:lstStyle/>
          <a:p>
            <a:pPr algn="ctr"/>
            <a:r>
              <a:rPr lang="en-US" sz="2000" dirty="0"/>
              <a:t>Sequential Incremental </a:t>
            </a:r>
            <a:r>
              <a:rPr lang="en-US" sz="2000" dirty="0" smtClean="0"/>
              <a:t>Analysis Update (IAU)</a:t>
            </a:r>
          </a:p>
          <a:p>
            <a:pPr algn="ctr"/>
            <a:r>
              <a:rPr lang="en-US" sz="2000" dirty="0" smtClean="0"/>
              <a:t>Analysis-Forecast-Analysis </a:t>
            </a:r>
          </a:p>
          <a:p>
            <a:pPr algn="ctr"/>
            <a:r>
              <a:rPr lang="en-US" sz="2000" dirty="0" smtClean="0"/>
              <a:t>NCODA analysis once per day that is </a:t>
            </a:r>
          </a:p>
          <a:p>
            <a:pPr algn="ctr"/>
            <a:r>
              <a:rPr lang="en-US" sz="2000" dirty="0" smtClean="0"/>
              <a:t>incrementally inserted over a 6 hour window</a:t>
            </a:r>
            <a:endParaRPr lang="en-US" sz="2400" dirty="0" smtClean="0"/>
          </a:p>
        </p:txBody>
      </p:sp>
      <p:sp>
        <p:nvSpPr>
          <p:cNvPr id="8" name="Text Box 3"/>
          <p:cNvSpPr txBox="1">
            <a:spLocks noChangeArrowheads="1"/>
          </p:cNvSpPr>
          <p:nvPr/>
        </p:nvSpPr>
        <p:spPr bwMode="auto">
          <a:xfrm>
            <a:off x="247973" y="5008255"/>
            <a:ext cx="4215539" cy="1631216"/>
          </a:xfrm>
          <a:prstGeom prst="rect">
            <a:avLst/>
          </a:prstGeom>
          <a:noFill/>
          <a:ln w="9525">
            <a:noFill/>
            <a:miter lim="800000"/>
            <a:headEnd/>
            <a:tailEnd/>
          </a:ln>
        </p:spPr>
        <p:txBody>
          <a:bodyPr>
            <a:spAutoFit/>
          </a:bodyPr>
          <a:lstStyle/>
          <a:p>
            <a:r>
              <a:rPr lang="en-US" sz="2000" dirty="0"/>
              <a:t>3DVar  - simultaneous </a:t>
            </a:r>
            <a:r>
              <a:rPr lang="en-US" sz="2000" dirty="0" smtClean="0"/>
              <a:t>analysis of </a:t>
            </a:r>
            <a:endParaRPr lang="en-US" sz="2000" dirty="0"/>
          </a:p>
          <a:p>
            <a:r>
              <a:rPr lang="en-US" sz="2000" dirty="0"/>
              <a:t>ice concentration and 5 ocean </a:t>
            </a:r>
          </a:p>
          <a:p>
            <a:r>
              <a:rPr lang="en-US" sz="2000" dirty="0"/>
              <a:t>variables:  temperature, salinity, </a:t>
            </a:r>
          </a:p>
          <a:p>
            <a:r>
              <a:rPr lang="en-US" sz="2000" dirty="0" err="1"/>
              <a:t>geopotential</a:t>
            </a:r>
            <a:r>
              <a:rPr lang="en-US" sz="2000" dirty="0"/>
              <a:t>, layer pressure, </a:t>
            </a:r>
            <a:r>
              <a:rPr lang="en-US" sz="2000" dirty="0" smtClean="0"/>
              <a:t>and</a:t>
            </a:r>
            <a:endParaRPr lang="en-US" sz="2000" dirty="0"/>
          </a:p>
          <a:p>
            <a:r>
              <a:rPr lang="en-US" sz="2000" dirty="0"/>
              <a:t>velocity (</a:t>
            </a:r>
            <a:r>
              <a:rPr lang="en-US" sz="2000" dirty="0" err="1"/>
              <a:t>u,v</a:t>
            </a:r>
            <a:r>
              <a:rPr lang="en-US" sz="2000" dirty="0"/>
              <a:t>)</a:t>
            </a:r>
          </a:p>
        </p:txBody>
      </p:sp>
      <p:sp>
        <p:nvSpPr>
          <p:cNvPr id="9" name="Rectangle 4"/>
          <p:cNvSpPr>
            <a:spLocks noChangeArrowheads="1"/>
          </p:cNvSpPr>
          <p:nvPr/>
        </p:nvSpPr>
        <p:spPr bwMode="auto">
          <a:xfrm>
            <a:off x="6477000" y="5105400"/>
            <a:ext cx="2314414" cy="1295541"/>
          </a:xfrm>
          <a:prstGeom prst="rect">
            <a:avLst/>
          </a:prstGeom>
          <a:solidFill>
            <a:srgbClr val="33CCFF"/>
          </a:solidFill>
          <a:ln w="9525">
            <a:solidFill>
              <a:schemeClr val="bg2"/>
            </a:solidFill>
            <a:miter lim="800000"/>
            <a:headEnd/>
            <a:tailEnd/>
          </a:ln>
        </p:spPr>
        <p:txBody>
          <a:bodyPr wrap="none" anchor="ctr"/>
          <a:lstStyle/>
          <a:p>
            <a:pPr algn="ctr"/>
            <a:r>
              <a:rPr lang="en-US" sz="2400" b="1" dirty="0" smtClean="0">
                <a:solidFill>
                  <a:schemeClr val="bg1"/>
                </a:solidFill>
              </a:rPr>
              <a:t>HYCOM</a:t>
            </a:r>
            <a:endParaRPr lang="en-US" sz="2400" b="1" dirty="0">
              <a:solidFill>
                <a:schemeClr val="bg1"/>
              </a:solidFill>
            </a:endParaRPr>
          </a:p>
        </p:txBody>
      </p:sp>
      <p:sp>
        <p:nvSpPr>
          <p:cNvPr id="10" name="Rectangle 5"/>
          <p:cNvSpPr>
            <a:spLocks noChangeArrowheads="1"/>
          </p:cNvSpPr>
          <p:nvPr/>
        </p:nvSpPr>
        <p:spPr bwMode="auto">
          <a:xfrm>
            <a:off x="2479729" y="2296028"/>
            <a:ext cx="2066441" cy="1209172"/>
          </a:xfrm>
          <a:prstGeom prst="rect">
            <a:avLst/>
          </a:prstGeom>
          <a:solidFill>
            <a:srgbClr val="00FF99"/>
          </a:solidFill>
          <a:ln w="9525">
            <a:solidFill>
              <a:schemeClr val="bg2"/>
            </a:solidFill>
            <a:miter lim="800000"/>
            <a:headEnd/>
            <a:tailEnd/>
          </a:ln>
        </p:spPr>
        <p:txBody>
          <a:bodyPr wrap="none" anchor="ctr"/>
          <a:lstStyle/>
          <a:p>
            <a:pPr algn="ctr"/>
            <a:r>
              <a:rPr lang="en-US" sz="2400" b="1" dirty="0">
                <a:solidFill>
                  <a:schemeClr val="bg1"/>
                </a:solidFill>
              </a:rPr>
              <a:t>Ocean QC</a:t>
            </a:r>
            <a:endParaRPr lang="en-US" sz="2400" b="1" dirty="0">
              <a:solidFill>
                <a:schemeClr val="bg1"/>
              </a:solidFill>
              <a:latin typeface="Times New Roman" pitchFamily="18" charset="0"/>
            </a:endParaRPr>
          </a:p>
        </p:txBody>
      </p:sp>
      <p:sp>
        <p:nvSpPr>
          <p:cNvPr id="11" name="Rectangle 6"/>
          <p:cNvSpPr>
            <a:spLocks noChangeArrowheads="1"/>
          </p:cNvSpPr>
          <p:nvPr/>
        </p:nvSpPr>
        <p:spPr bwMode="auto">
          <a:xfrm>
            <a:off x="4419600" y="3667628"/>
            <a:ext cx="2066441" cy="1209172"/>
          </a:xfrm>
          <a:prstGeom prst="rect">
            <a:avLst/>
          </a:prstGeom>
          <a:solidFill>
            <a:srgbClr val="FFFF00"/>
          </a:solidFill>
          <a:ln w="9525">
            <a:solidFill>
              <a:schemeClr val="bg2"/>
            </a:solidFill>
            <a:miter lim="800000"/>
            <a:headEnd/>
            <a:tailEnd/>
          </a:ln>
        </p:spPr>
        <p:txBody>
          <a:bodyPr wrap="none" anchor="ctr"/>
          <a:lstStyle/>
          <a:p>
            <a:pPr algn="ctr"/>
            <a:r>
              <a:rPr lang="en-US" sz="2400" b="1" dirty="0" smtClean="0">
                <a:solidFill>
                  <a:schemeClr val="bg1"/>
                </a:solidFill>
              </a:rPr>
              <a:t>3DVar</a:t>
            </a:r>
            <a:endParaRPr lang="en-US" sz="2400" b="1" dirty="0">
              <a:solidFill>
                <a:schemeClr val="bg1"/>
              </a:solidFill>
              <a:latin typeface="Times New Roman" pitchFamily="18" charset="0"/>
            </a:endParaRPr>
          </a:p>
        </p:txBody>
      </p:sp>
      <p:sp>
        <p:nvSpPr>
          <p:cNvPr id="12" name="AutoShape 7"/>
          <p:cNvSpPr>
            <a:spLocks noChangeArrowheads="1"/>
          </p:cNvSpPr>
          <p:nvPr/>
        </p:nvSpPr>
        <p:spPr bwMode="auto">
          <a:xfrm>
            <a:off x="413288" y="924428"/>
            <a:ext cx="1818468" cy="1209172"/>
          </a:xfrm>
          <a:prstGeom prst="flowChartMagneticDisk">
            <a:avLst/>
          </a:prstGeom>
          <a:solidFill>
            <a:schemeClr val="tx1">
              <a:lumMod val="50000"/>
            </a:schemeClr>
          </a:solidFill>
          <a:ln w="9525">
            <a:solidFill>
              <a:schemeClr val="bg1"/>
            </a:solidFill>
            <a:round/>
            <a:headEnd/>
            <a:tailEnd/>
          </a:ln>
        </p:spPr>
        <p:txBody>
          <a:bodyPr wrap="none" anchor="ctr"/>
          <a:lstStyle/>
          <a:p>
            <a:pPr algn="ctr">
              <a:defRPr/>
            </a:pPr>
            <a:r>
              <a:rPr lang="en-US" sz="2400" b="1" dirty="0">
                <a:solidFill>
                  <a:schemeClr val="bg1"/>
                </a:solidFill>
                <a:latin typeface="+mj-lt"/>
                <a:ea typeface="ＭＳ Ｐゴシック" pitchFamily="-106" charset="-128"/>
              </a:rPr>
              <a:t>Ocean/Ice</a:t>
            </a:r>
          </a:p>
          <a:p>
            <a:pPr algn="ctr">
              <a:defRPr/>
            </a:pPr>
            <a:r>
              <a:rPr lang="en-US" sz="2400" b="1" dirty="0">
                <a:solidFill>
                  <a:schemeClr val="bg1"/>
                </a:solidFill>
                <a:latin typeface="+mj-lt"/>
                <a:ea typeface="ＭＳ Ｐゴシック" pitchFamily="-106" charset="-128"/>
              </a:rPr>
              <a:t> </a:t>
            </a:r>
            <a:r>
              <a:rPr lang="en-US" sz="2400" b="1" dirty="0" smtClean="0">
                <a:solidFill>
                  <a:schemeClr val="bg1"/>
                </a:solidFill>
                <a:latin typeface="+mj-lt"/>
                <a:ea typeface="ＭＳ Ｐゴシック" pitchFamily="-106" charset="-128"/>
              </a:rPr>
              <a:t>Obs.</a:t>
            </a:r>
            <a:endParaRPr lang="en-US" sz="2400" b="1" dirty="0">
              <a:solidFill>
                <a:schemeClr val="bg1"/>
              </a:solidFill>
              <a:latin typeface="+mj-lt"/>
              <a:ea typeface="ＭＳ Ｐゴシック" pitchFamily="-106" charset="-128"/>
            </a:endParaRPr>
          </a:p>
        </p:txBody>
      </p:sp>
      <p:sp>
        <p:nvSpPr>
          <p:cNvPr id="13" name="Text Box 8"/>
          <p:cNvSpPr txBox="1">
            <a:spLocks noChangeArrowheads="1"/>
          </p:cNvSpPr>
          <p:nvPr/>
        </p:nvSpPr>
        <p:spPr bwMode="auto">
          <a:xfrm>
            <a:off x="76200" y="2158064"/>
            <a:ext cx="2543014" cy="2769989"/>
          </a:xfrm>
          <a:prstGeom prst="rect">
            <a:avLst/>
          </a:prstGeom>
          <a:noFill/>
          <a:ln w="9525">
            <a:noFill/>
            <a:miter lim="800000"/>
            <a:headEnd/>
            <a:tailEnd/>
          </a:ln>
        </p:spPr>
        <p:txBody>
          <a:bodyPr wrap="square">
            <a:spAutoFit/>
          </a:bodyPr>
          <a:lstStyle/>
          <a:p>
            <a:r>
              <a:rPr lang="en-US" sz="1600" dirty="0"/>
              <a:t>SST: GAC/LAC MCSST, </a:t>
            </a:r>
            <a:endParaRPr lang="en-US" sz="1600" dirty="0" smtClean="0"/>
          </a:p>
          <a:p>
            <a:r>
              <a:rPr lang="en-US" sz="1600" dirty="0" smtClean="0"/>
              <a:t>GOES</a:t>
            </a:r>
            <a:r>
              <a:rPr lang="en-US" sz="1600" dirty="0"/>
              <a:t>, Ship, Buoy  </a:t>
            </a:r>
            <a:endParaRPr lang="en-US" sz="1600" dirty="0" smtClean="0"/>
          </a:p>
          <a:p>
            <a:pPr>
              <a:spcBef>
                <a:spcPct val="50000"/>
              </a:spcBef>
            </a:pPr>
            <a:r>
              <a:rPr lang="en-US" sz="1600" dirty="0" smtClean="0"/>
              <a:t>Profiles: XBTs, CTDs, Argo floats</a:t>
            </a:r>
          </a:p>
          <a:p>
            <a:pPr>
              <a:spcBef>
                <a:spcPct val="50000"/>
              </a:spcBef>
            </a:pPr>
            <a:r>
              <a:rPr lang="en-US" sz="1600" dirty="0" smtClean="0"/>
              <a:t>Buoys: Fixed and drifting</a:t>
            </a:r>
          </a:p>
          <a:p>
            <a:pPr>
              <a:spcBef>
                <a:spcPct val="50000"/>
              </a:spcBef>
            </a:pPr>
            <a:r>
              <a:rPr lang="en-US" sz="1600" dirty="0" smtClean="0"/>
              <a:t>Altimeter SSH anomaly </a:t>
            </a:r>
          </a:p>
          <a:p>
            <a:pPr>
              <a:spcBef>
                <a:spcPct val="50000"/>
              </a:spcBef>
            </a:pPr>
            <a:r>
              <a:rPr lang="en-US" sz="1600" dirty="0" smtClean="0"/>
              <a:t>SSM/I sea ice concentration</a:t>
            </a:r>
            <a:endParaRPr lang="en-US" sz="1600" dirty="0"/>
          </a:p>
          <a:p>
            <a:pPr>
              <a:spcBef>
                <a:spcPct val="50000"/>
              </a:spcBef>
            </a:pPr>
            <a:endParaRPr lang="en-US" sz="2000" dirty="0"/>
          </a:p>
        </p:txBody>
      </p:sp>
      <p:cxnSp>
        <p:nvCxnSpPr>
          <p:cNvPr id="14" name="AutoShape 9"/>
          <p:cNvCxnSpPr>
            <a:cxnSpLocks noChangeShapeType="1"/>
            <a:stCxn id="10" idx="3"/>
            <a:endCxn id="11" idx="0"/>
          </p:cNvCxnSpPr>
          <p:nvPr/>
        </p:nvCxnSpPr>
        <p:spPr bwMode="auto">
          <a:xfrm>
            <a:off x="4546170" y="2900614"/>
            <a:ext cx="906651" cy="767014"/>
          </a:xfrm>
          <a:prstGeom prst="curvedConnector2">
            <a:avLst/>
          </a:prstGeom>
          <a:noFill/>
          <a:ln w="38100">
            <a:solidFill>
              <a:schemeClr val="bg1"/>
            </a:solidFill>
            <a:round/>
            <a:headEnd/>
            <a:tailEnd type="triangle" w="med" len="med"/>
          </a:ln>
        </p:spPr>
      </p:cxnSp>
      <p:cxnSp>
        <p:nvCxnSpPr>
          <p:cNvPr id="15" name="AutoShape 10"/>
          <p:cNvCxnSpPr>
            <a:cxnSpLocks noChangeShapeType="1"/>
            <a:stCxn id="11" idx="3"/>
            <a:endCxn id="9" idx="0"/>
          </p:cNvCxnSpPr>
          <p:nvPr/>
        </p:nvCxnSpPr>
        <p:spPr bwMode="auto">
          <a:xfrm>
            <a:off x="6486041" y="4272214"/>
            <a:ext cx="1148166" cy="833186"/>
          </a:xfrm>
          <a:prstGeom prst="curvedConnector2">
            <a:avLst/>
          </a:prstGeom>
          <a:noFill/>
          <a:ln w="38100">
            <a:solidFill>
              <a:schemeClr val="bg1"/>
            </a:solidFill>
            <a:round/>
            <a:headEnd/>
            <a:tailEnd type="triangle" w="med" len="med"/>
          </a:ln>
        </p:spPr>
      </p:cxnSp>
      <p:cxnSp>
        <p:nvCxnSpPr>
          <p:cNvPr id="16" name="AutoShape 11"/>
          <p:cNvCxnSpPr>
            <a:cxnSpLocks noChangeShapeType="1"/>
            <a:stCxn id="9" idx="1"/>
            <a:endCxn id="11" idx="2"/>
          </p:cNvCxnSpPr>
          <p:nvPr/>
        </p:nvCxnSpPr>
        <p:spPr bwMode="auto">
          <a:xfrm rot="10800000">
            <a:off x="5452822" y="4876801"/>
            <a:ext cx="1024179" cy="876371"/>
          </a:xfrm>
          <a:prstGeom prst="curvedConnector2">
            <a:avLst/>
          </a:prstGeom>
          <a:noFill/>
          <a:ln w="38100">
            <a:solidFill>
              <a:schemeClr val="bg1"/>
            </a:solidFill>
            <a:round/>
            <a:headEnd/>
            <a:tailEnd type="triangle" w="med" len="med"/>
          </a:ln>
        </p:spPr>
      </p:cxnSp>
      <p:sp>
        <p:nvSpPr>
          <p:cNvPr id="17" name="Text Box 12"/>
          <p:cNvSpPr txBox="1">
            <a:spLocks noChangeArrowheads="1"/>
          </p:cNvSpPr>
          <p:nvPr/>
        </p:nvSpPr>
        <p:spPr bwMode="auto">
          <a:xfrm>
            <a:off x="5105400" y="2667000"/>
            <a:ext cx="1983783" cy="449841"/>
          </a:xfrm>
          <a:prstGeom prst="rect">
            <a:avLst/>
          </a:prstGeom>
          <a:noFill/>
          <a:ln w="9525">
            <a:noFill/>
            <a:miter lim="800000"/>
            <a:headEnd/>
            <a:tailEnd/>
          </a:ln>
        </p:spPr>
        <p:txBody>
          <a:bodyPr>
            <a:spAutoFit/>
          </a:bodyPr>
          <a:lstStyle/>
          <a:p>
            <a:pPr>
              <a:spcBef>
                <a:spcPct val="50000"/>
              </a:spcBef>
            </a:pPr>
            <a:r>
              <a:rPr lang="en-US" sz="2000" dirty="0"/>
              <a:t>Innovations</a:t>
            </a:r>
            <a:endParaRPr lang="en-US" sz="2400" dirty="0">
              <a:latin typeface="Times New Roman" pitchFamily="18" charset="0"/>
            </a:endParaRPr>
          </a:p>
        </p:txBody>
      </p:sp>
      <p:sp>
        <p:nvSpPr>
          <p:cNvPr id="18" name="Text Box 13"/>
          <p:cNvSpPr txBox="1">
            <a:spLocks noChangeArrowheads="1"/>
          </p:cNvSpPr>
          <p:nvPr/>
        </p:nvSpPr>
        <p:spPr bwMode="auto">
          <a:xfrm>
            <a:off x="7242875" y="4191000"/>
            <a:ext cx="1901125" cy="449841"/>
          </a:xfrm>
          <a:prstGeom prst="rect">
            <a:avLst/>
          </a:prstGeom>
          <a:noFill/>
          <a:ln w="9525">
            <a:noFill/>
            <a:miter lim="800000"/>
            <a:headEnd/>
            <a:tailEnd/>
          </a:ln>
        </p:spPr>
        <p:txBody>
          <a:bodyPr>
            <a:spAutoFit/>
          </a:bodyPr>
          <a:lstStyle/>
          <a:p>
            <a:pPr>
              <a:spcBef>
                <a:spcPct val="50000"/>
              </a:spcBef>
            </a:pPr>
            <a:r>
              <a:rPr lang="en-US" sz="2000" dirty="0"/>
              <a:t>Increments</a:t>
            </a:r>
          </a:p>
        </p:txBody>
      </p:sp>
      <p:cxnSp>
        <p:nvCxnSpPr>
          <p:cNvPr id="19" name="AutoShape 14"/>
          <p:cNvCxnSpPr>
            <a:cxnSpLocks noChangeShapeType="1"/>
            <a:stCxn id="12" idx="4"/>
            <a:endCxn id="10" idx="0"/>
          </p:cNvCxnSpPr>
          <p:nvPr/>
        </p:nvCxnSpPr>
        <p:spPr bwMode="auto">
          <a:xfrm>
            <a:off x="2231756" y="1529014"/>
            <a:ext cx="1281194" cy="767014"/>
          </a:xfrm>
          <a:prstGeom prst="curvedConnector2">
            <a:avLst/>
          </a:prstGeom>
          <a:noFill/>
          <a:ln w="38100">
            <a:solidFill>
              <a:schemeClr val="bg1"/>
            </a:solidFill>
            <a:round/>
            <a:headEnd/>
            <a:tailEnd type="triangle" w="med" len="med"/>
          </a:ln>
        </p:spPr>
      </p:cxnSp>
      <p:sp>
        <p:nvSpPr>
          <p:cNvPr id="20" name="Text Box 17"/>
          <p:cNvSpPr txBox="1">
            <a:spLocks noChangeArrowheads="1"/>
          </p:cNvSpPr>
          <p:nvPr/>
        </p:nvSpPr>
        <p:spPr bwMode="auto">
          <a:xfrm>
            <a:off x="4495800" y="5410200"/>
            <a:ext cx="1818468" cy="449841"/>
          </a:xfrm>
          <a:prstGeom prst="rect">
            <a:avLst/>
          </a:prstGeom>
          <a:noFill/>
          <a:ln w="9525">
            <a:noFill/>
            <a:miter lim="800000"/>
            <a:headEnd/>
            <a:tailEnd/>
          </a:ln>
        </p:spPr>
        <p:txBody>
          <a:bodyPr>
            <a:spAutoFit/>
          </a:bodyPr>
          <a:lstStyle/>
          <a:p>
            <a:pPr>
              <a:spcBef>
                <a:spcPct val="50000"/>
              </a:spcBef>
            </a:pPr>
            <a:r>
              <a:rPr lang="en-US" sz="2000" dirty="0"/>
              <a:t>First Guess</a:t>
            </a:r>
            <a:endParaRPr lang="en-US" sz="2400" dirty="0">
              <a:latin typeface="Times New Roman" pitchFamily="18" charset="0"/>
            </a:endParaRPr>
          </a:p>
        </p:txBody>
      </p:sp>
      <p:sp>
        <p:nvSpPr>
          <p:cNvPr id="21" name="Title 1"/>
          <p:cNvSpPr txBox="1">
            <a:spLocks/>
          </p:cNvSpPr>
          <p:nvPr/>
        </p:nvSpPr>
        <p:spPr>
          <a:xfrm>
            <a:off x="0" y="0"/>
            <a:ext cx="91440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FFFF00"/>
                </a:solidFill>
                <a:effectLst/>
                <a:uLnTx/>
                <a:uFillTx/>
                <a:latin typeface="+mj-lt"/>
                <a:ea typeface="+mj-ea"/>
                <a:cs typeface="+mj-cs"/>
              </a:rPr>
              <a:t>Navy Coupled Ocean Data</a:t>
            </a:r>
            <a:r>
              <a:rPr kumimoji="0" lang="en-US" sz="4400" b="0" i="0" u="none" strike="noStrike" kern="1200" cap="none" spc="0" normalizeH="0" noProof="0" dirty="0" smtClean="0">
                <a:ln>
                  <a:noFill/>
                </a:ln>
                <a:solidFill>
                  <a:srgbClr val="FFFF00"/>
                </a:solidFill>
                <a:effectLst/>
                <a:uLnTx/>
                <a:uFillTx/>
                <a:latin typeface="+mj-lt"/>
                <a:ea typeface="+mj-ea"/>
                <a:cs typeface="+mj-cs"/>
              </a:rPr>
              <a:t> Assimilation</a:t>
            </a:r>
            <a:endParaRPr kumimoji="0" lang="en-US" sz="4400" b="0" i="0" u="none" strike="noStrike" kern="1200" cap="none" spc="0" normalizeH="0" baseline="0" noProof="0" dirty="0">
              <a:ln>
                <a:noFill/>
              </a:ln>
              <a:solidFill>
                <a:srgbClr val="FFFF00"/>
              </a:solidFill>
              <a:effectLst/>
              <a:uLnTx/>
              <a:uFillTx/>
              <a:latin typeface="+mj-lt"/>
              <a:ea typeface="+mj-ea"/>
              <a:cs typeface="+mj-cs"/>
            </a:endParaRPr>
          </a:p>
        </p:txBody>
      </p:sp>
      <p:sp>
        <p:nvSpPr>
          <p:cNvPr id="22" name="Footer Placeholder 21"/>
          <p:cNvSpPr>
            <a:spLocks noGrp="1"/>
          </p:cNvSpPr>
          <p:nvPr>
            <p:ph type="ftr" sz="quarter" idx="11"/>
          </p:nvPr>
        </p:nvSpPr>
        <p:spPr/>
        <p:txBody>
          <a:bodyPr/>
          <a:lstStyle/>
          <a:p>
            <a:r>
              <a:rPr lang="en-US" dirty="0" smtClean="0"/>
              <a:t>4th WCRP on Reanalyses</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dirty="0" smtClean="0"/>
              <a:t>Observations to be Assimilated via NCODA</a:t>
            </a:r>
            <a:endParaRPr lang="en-US" sz="3600" dirty="0">
              <a:solidFill>
                <a:schemeClr val="tx1"/>
              </a:solidFill>
            </a:endParaRPr>
          </a:p>
        </p:txBody>
      </p:sp>
      <p:pic>
        <p:nvPicPr>
          <p:cNvPr id="19" name="Picture 18" descr="profobs_MERpa1_anim30d.gif"/>
          <p:cNvPicPr>
            <a:picLocks noChangeAspect="1"/>
          </p:cNvPicPr>
          <p:nvPr/>
        </p:nvPicPr>
        <p:blipFill>
          <a:blip r:embed="rId3" cstate="print"/>
          <a:stretch>
            <a:fillRect/>
          </a:stretch>
        </p:blipFill>
        <p:spPr>
          <a:xfrm>
            <a:off x="4651077" y="4038600"/>
            <a:ext cx="3426123" cy="2743200"/>
          </a:xfrm>
          <a:prstGeom prst="rect">
            <a:avLst/>
          </a:prstGeom>
        </p:spPr>
      </p:pic>
      <p:pic>
        <p:nvPicPr>
          <p:cNvPr id="20" name="Picture 19" descr="sshobs_MERpa1_anim30d.gif"/>
          <p:cNvPicPr>
            <a:picLocks noChangeAspect="1"/>
          </p:cNvPicPr>
          <p:nvPr/>
        </p:nvPicPr>
        <p:blipFill>
          <a:blip r:embed="rId4" cstate="print"/>
          <a:stretch>
            <a:fillRect/>
          </a:stretch>
        </p:blipFill>
        <p:spPr>
          <a:xfrm>
            <a:off x="993477" y="990600"/>
            <a:ext cx="3421337" cy="2743200"/>
          </a:xfrm>
          <a:prstGeom prst="rect">
            <a:avLst/>
          </a:prstGeom>
        </p:spPr>
      </p:pic>
      <p:pic>
        <p:nvPicPr>
          <p:cNvPr id="21" name="Picture 20" descr="sstinsituobs_MERpa1_anim30d.gif"/>
          <p:cNvPicPr>
            <a:picLocks noChangeAspect="1"/>
          </p:cNvPicPr>
          <p:nvPr/>
        </p:nvPicPr>
        <p:blipFill>
          <a:blip r:embed="rId5" cstate="print"/>
          <a:stretch>
            <a:fillRect/>
          </a:stretch>
        </p:blipFill>
        <p:spPr>
          <a:xfrm>
            <a:off x="803308" y="4035287"/>
            <a:ext cx="3805950" cy="2743200"/>
          </a:xfrm>
          <a:prstGeom prst="rect">
            <a:avLst/>
          </a:prstGeom>
        </p:spPr>
      </p:pic>
      <p:pic>
        <p:nvPicPr>
          <p:cNvPr id="22" name="Picture 21" descr="sstobs_MERpa1_anim30d.gif"/>
          <p:cNvPicPr>
            <a:picLocks noChangeAspect="1"/>
          </p:cNvPicPr>
          <p:nvPr/>
        </p:nvPicPr>
        <p:blipFill>
          <a:blip r:embed="rId6" cstate="print"/>
          <a:stretch>
            <a:fillRect/>
          </a:stretch>
        </p:blipFill>
        <p:spPr>
          <a:xfrm>
            <a:off x="4651077" y="990600"/>
            <a:ext cx="3426123" cy="2743200"/>
          </a:xfrm>
          <a:prstGeom prst="rect">
            <a:avLst/>
          </a:prstGeom>
        </p:spPr>
      </p:pic>
      <p:sp>
        <p:nvSpPr>
          <p:cNvPr id="23" name="TextBox 22"/>
          <p:cNvSpPr txBox="1"/>
          <p:nvPr/>
        </p:nvSpPr>
        <p:spPr>
          <a:xfrm>
            <a:off x="2130645" y="3713663"/>
            <a:ext cx="1151277" cy="369332"/>
          </a:xfrm>
          <a:prstGeom prst="rect">
            <a:avLst/>
          </a:prstGeom>
          <a:noFill/>
        </p:spPr>
        <p:txBody>
          <a:bodyPr wrap="none" rtlCol="0">
            <a:spAutoFit/>
          </a:bodyPr>
          <a:lstStyle/>
          <a:p>
            <a:pPr algn="ctr"/>
            <a:r>
              <a:rPr lang="en-US" i="1" dirty="0" smtClean="0"/>
              <a:t>In-situ</a:t>
            </a:r>
            <a:r>
              <a:rPr lang="en-US" dirty="0" smtClean="0"/>
              <a:t> SST</a:t>
            </a:r>
            <a:endParaRPr lang="en-US" dirty="0"/>
          </a:p>
        </p:txBody>
      </p:sp>
      <p:sp>
        <p:nvSpPr>
          <p:cNvPr id="24" name="TextBox 23"/>
          <p:cNvSpPr txBox="1"/>
          <p:nvPr/>
        </p:nvSpPr>
        <p:spPr>
          <a:xfrm>
            <a:off x="5324558" y="3713663"/>
            <a:ext cx="2079160" cy="369332"/>
          </a:xfrm>
          <a:prstGeom prst="rect">
            <a:avLst/>
          </a:prstGeom>
          <a:noFill/>
        </p:spPr>
        <p:txBody>
          <a:bodyPr wrap="none" rtlCol="0">
            <a:spAutoFit/>
          </a:bodyPr>
          <a:lstStyle/>
          <a:p>
            <a:pPr algn="ctr"/>
            <a:r>
              <a:rPr lang="en-US" dirty="0" smtClean="0"/>
              <a:t>Profile Observations</a:t>
            </a:r>
            <a:endParaRPr lang="en-US" dirty="0"/>
          </a:p>
        </p:txBody>
      </p:sp>
      <p:sp>
        <p:nvSpPr>
          <p:cNvPr id="25" name="TextBox 24"/>
          <p:cNvSpPr txBox="1"/>
          <p:nvPr/>
        </p:nvSpPr>
        <p:spPr>
          <a:xfrm>
            <a:off x="1772426" y="685800"/>
            <a:ext cx="1879297" cy="369332"/>
          </a:xfrm>
          <a:prstGeom prst="rect">
            <a:avLst/>
          </a:prstGeom>
          <a:noFill/>
        </p:spPr>
        <p:txBody>
          <a:bodyPr wrap="none" rtlCol="0">
            <a:spAutoFit/>
          </a:bodyPr>
          <a:lstStyle/>
          <a:p>
            <a:pPr algn="ctr"/>
            <a:r>
              <a:rPr lang="en-US" dirty="0" smtClean="0"/>
              <a:t>SSH Observations </a:t>
            </a:r>
            <a:endParaRPr lang="en-US" dirty="0"/>
          </a:p>
        </p:txBody>
      </p:sp>
      <p:sp>
        <p:nvSpPr>
          <p:cNvPr id="26" name="TextBox 25"/>
          <p:cNvSpPr txBox="1"/>
          <p:nvPr/>
        </p:nvSpPr>
        <p:spPr>
          <a:xfrm>
            <a:off x="5473562" y="685800"/>
            <a:ext cx="1792735" cy="369332"/>
          </a:xfrm>
          <a:prstGeom prst="rect">
            <a:avLst/>
          </a:prstGeom>
          <a:noFill/>
        </p:spPr>
        <p:txBody>
          <a:bodyPr wrap="none" rtlCol="0">
            <a:spAutoFit/>
          </a:bodyPr>
          <a:lstStyle/>
          <a:p>
            <a:pPr algn="ctr"/>
            <a:r>
              <a:rPr lang="en-US" dirty="0" smtClean="0"/>
              <a:t>SST Observations</a:t>
            </a:r>
            <a:endParaRPr lang="en-US" dirty="0"/>
          </a:p>
        </p:txBody>
      </p:sp>
      <p:sp>
        <p:nvSpPr>
          <p:cNvPr id="12" name="Slide Number Placeholder 11"/>
          <p:cNvSpPr>
            <a:spLocks noGrp="1"/>
          </p:cNvSpPr>
          <p:nvPr>
            <p:ph type="sldNum" sz="quarter" idx="12"/>
          </p:nvPr>
        </p:nvSpPr>
        <p:spPr/>
        <p:txBody>
          <a:bodyPr/>
          <a:lstStyle/>
          <a:p>
            <a:fld id="{B6F15528-21DE-4FAA-801E-634DDDAF4B2B}" type="slidenum">
              <a:rPr lang="en-US" smtClean="0"/>
              <a:pPr/>
              <a:t>5</a:t>
            </a:fld>
            <a:endParaRPr lang="en-US" dirty="0"/>
          </a:p>
        </p:txBody>
      </p:sp>
      <p:sp>
        <p:nvSpPr>
          <p:cNvPr id="14" name="TextBox 13"/>
          <p:cNvSpPr txBox="1"/>
          <p:nvPr/>
        </p:nvSpPr>
        <p:spPr>
          <a:xfrm>
            <a:off x="1676401" y="3124200"/>
            <a:ext cx="1973104" cy="369332"/>
          </a:xfrm>
          <a:prstGeom prst="rect">
            <a:avLst/>
          </a:prstGeom>
          <a:solidFill>
            <a:schemeClr val="tx1"/>
          </a:solidFill>
          <a:ln>
            <a:solidFill>
              <a:schemeClr val="bg1"/>
            </a:solidFill>
          </a:ln>
        </p:spPr>
        <p:txBody>
          <a:bodyPr wrap="none" rtlCol="0">
            <a:spAutoFit/>
          </a:bodyPr>
          <a:lstStyle/>
          <a:p>
            <a:pPr algn="ctr"/>
            <a:r>
              <a:rPr lang="en-US" dirty="0" smtClean="0">
                <a:solidFill>
                  <a:schemeClr val="bg1"/>
                </a:solidFill>
              </a:rPr>
              <a:t>3-day data window</a:t>
            </a:r>
            <a:endParaRPr lang="en-US" dirty="0">
              <a:solidFill>
                <a:schemeClr val="bg1"/>
              </a:solidFill>
            </a:endParaRPr>
          </a:p>
        </p:txBody>
      </p:sp>
      <p:sp>
        <p:nvSpPr>
          <p:cNvPr id="15" name="TextBox 14"/>
          <p:cNvSpPr txBox="1"/>
          <p:nvPr/>
        </p:nvSpPr>
        <p:spPr>
          <a:xfrm>
            <a:off x="5518855" y="3124200"/>
            <a:ext cx="1959767" cy="369332"/>
          </a:xfrm>
          <a:prstGeom prst="rect">
            <a:avLst/>
          </a:prstGeom>
          <a:solidFill>
            <a:schemeClr val="tx1"/>
          </a:solidFill>
          <a:ln>
            <a:solidFill>
              <a:schemeClr val="bg1"/>
            </a:solidFill>
          </a:ln>
        </p:spPr>
        <p:txBody>
          <a:bodyPr wrap="none" rtlCol="0">
            <a:spAutoFit/>
          </a:bodyPr>
          <a:lstStyle/>
          <a:p>
            <a:pPr algn="ctr"/>
            <a:r>
              <a:rPr lang="en-US" dirty="0" smtClean="0">
                <a:solidFill>
                  <a:schemeClr val="bg1"/>
                </a:solidFill>
              </a:rPr>
              <a:t>24-hr data window</a:t>
            </a:r>
            <a:endParaRPr lang="en-US" dirty="0">
              <a:solidFill>
                <a:schemeClr val="bg1"/>
              </a:solidFill>
            </a:endParaRPr>
          </a:p>
        </p:txBody>
      </p:sp>
      <p:sp>
        <p:nvSpPr>
          <p:cNvPr id="16" name="TextBox 15"/>
          <p:cNvSpPr txBox="1"/>
          <p:nvPr/>
        </p:nvSpPr>
        <p:spPr>
          <a:xfrm>
            <a:off x="1617891" y="6172200"/>
            <a:ext cx="2090124" cy="369332"/>
          </a:xfrm>
          <a:prstGeom prst="rect">
            <a:avLst/>
          </a:prstGeom>
          <a:solidFill>
            <a:schemeClr val="tx1"/>
          </a:solidFill>
          <a:ln>
            <a:solidFill>
              <a:schemeClr val="bg1"/>
            </a:solidFill>
          </a:ln>
        </p:spPr>
        <p:txBody>
          <a:bodyPr wrap="none" rtlCol="0">
            <a:spAutoFit/>
          </a:bodyPr>
          <a:lstStyle/>
          <a:p>
            <a:pPr algn="ctr"/>
            <a:r>
              <a:rPr lang="en-US" dirty="0" smtClean="0">
                <a:solidFill>
                  <a:schemeClr val="bg1"/>
                </a:solidFill>
              </a:rPr>
              <a:t>10-day data window</a:t>
            </a:r>
            <a:endParaRPr lang="en-US" dirty="0">
              <a:solidFill>
                <a:schemeClr val="bg1"/>
              </a:solidFill>
            </a:endParaRPr>
          </a:p>
        </p:txBody>
      </p:sp>
      <p:sp>
        <p:nvSpPr>
          <p:cNvPr id="17" name="TextBox 16"/>
          <p:cNvSpPr txBox="1"/>
          <p:nvPr/>
        </p:nvSpPr>
        <p:spPr>
          <a:xfrm>
            <a:off x="5453676" y="6172200"/>
            <a:ext cx="2090124" cy="369332"/>
          </a:xfrm>
          <a:prstGeom prst="rect">
            <a:avLst/>
          </a:prstGeom>
          <a:solidFill>
            <a:schemeClr val="tx1"/>
          </a:solidFill>
          <a:ln>
            <a:solidFill>
              <a:schemeClr val="bg1"/>
            </a:solidFill>
          </a:ln>
        </p:spPr>
        <p:txBody>
          <a:bodyPr wrap="none" rtlCol="0">
            <a:spAutoFit/>
          </a:bodyPr>
          <a:lstStyle/>
          <a:p>
            <a:pPr algn="ctr"/>
            <a:r>
              <a:rPr lang="en-US" dirty="0" smtClean="0">
                <a:solidFill>
                  <a:schemeClr val="bg1"/>
                </a:solidFill>
              </a:rPr>
              <a:t>10-day data window</a:t>
            </a:r>
            <a:endParaRPr lang="en-US"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dirty="0" smtClean="0"/>
              <a:t>Atmospheric Forcing</a:t>
            </a:r>
            <a:br>
              <a:rPr lang="en-US" sz="3600" dirty="0" smtClean="0"/>
            </a:br>
            <a:r>
              <a:rPr lang="en-US" sz="2800" dirty="0" smtClean="0"/>
              <a:t> NCEP Climate Forecast System Reanalysis (CFSR)</a:t>
            </a:r>
            <a:endParaRPr lang="en-US" sz="2700" dirty="0">
              <a:solidFill>
                <a:schemeClr val="tx1"/>
              </a:solidFill>
            </a:endParaRPr>
          </a:p>
        </p:txBody>
      </p:sp>
      <p:pic>
        <p:nvPicPr>
          <p:cNvPr id="7" name="Content Placeholder 6" descr="cfsr_sea_solrad_anim.gif"/>
          <p:cNvPicPr>
            <a:picLocks noGrp="1" noChangeAspect="1"/>
          </p:cNvPicPr>
          <p:nvPr>
            <p:ph idx="1"/>
          </p:nvPr>
        </p:nvPicPr>
        <p:blipFill>
          <a:blip r:embed="rId2" cstate="print"/>
          <a:stretch>
            <a:fillRect/>
          </a:stretch>
        </p:blipFill>
        <p:spPr>
          <a:xfrm>
            <a:off x="533400" y="4114800"/>
            <a:ext cx="4008029" cy="2743200"/>
          </a:xfrm>
        </p:spPr>
      </p:pic>
      <p:sp>
        <p:nvSpPr>
          <p:cNvPr id="12" name="TextBox 11"/>
          <p:cNvSpPr txBox="1"/>
          <p:nvPr/>
        </p:nvSpPr>
        <p:spPr>
          <a:xfrm>
            <a:off x="1000747" y="3810000"/>
            <a:ext cx="3073342" cy="369332"/>
          </a:xfrm>
          <a:prstGeom prst="rect">
            <a:avLst/>
          </a:prstGeom>
          <a:noFill/>
        </p:spPr>
        <p:txBody>
          <a:bodyPr wrap="none" rtlCol="0">
            <a:spAutoFit/>
          </a:bodyPr>
          <a:lstStyle/>
          <a:p>
            <a:pPr algn="ctr"/>
            <a:r>
              <a:rPr lang="en-US" dirty="0" smtClean="0"/>
              <a:t>Net Surface Shortwave (W/m</a:t>
            </a:r>
            <a:r>
              <a:rPr lang="en-US" baseline="30000" dirty="0" smtClean="0"/>
              <a:t>2</a:t>
            </a:r>
            <a:r>
              <a:rPr lang="en-US" dirty="0" smtClean="0"/>
              <a:t>)</a:t>
            </a:r>
            <a:endParaRPr lang="en-US" dirty="0"/>
          </a:p>
        </p:txBody>
      </p:sp>
      <p:sp>
        <p:nvSpPr>
          <p:cNvPr id="17" name="TextBox 16"/>
          <p:cNvSpPr txBox="1"/>
          <p:nvPr/>
        </p:nvSpPr>
        <p:spPr>
          <a:xfrm>
            <a:off x="4764253" y="838200"/>
            <a:ext cx="3798349" cy="369332"/>
          </a:xfrm>
          <a:prstGeom prst="rect">
            <a:avLst/>
          </a:prstGeom>
          <a:noFill/>
        </p:spPr>
        <p:txBody>
          <a:bodyPr wrap="none" rtlCol="0">
            <a:spAutoFit/>
          </a:bodyPr>
          <a:lstStyle/>
          <a:p>
            <a:pPr algn="ctr"/>
            <a:r>
              <a:rPr lang="en-US" dirty="0" smtClean="0"/>
              <a:t>Surface Specific Humidity (kg/kg x 10</a:t>
            </a:r>
            <a:r>
              <a:rPr lang="en-US" baseline="30000" dirty="0" smtClean="0"/>
              <a:t>2</a:t>
            </a:r>
            <a:r>
              <a:rPr lang="en-US" dirty="0" smtClean="0"/>
              <a:t>)</a:t>
            </a:r>
            <a:endParaRPr lang="en-US" dirty="0"/>
          </a:p>
        </p:txBody>
      </p:sp>
      <p:pic>
        <p:nvPicPr>
          <p:cNvPr id="18" name="Picture 17" descr="cfsr-sea_spchum_anim.gif"/>
          <p:cNvPicPr>
            <a:picLocks noChangeAspect="1"/>
          </p:cNvPicPr>
          <p:nvPr/>
        </p:nvPicPr>
        <p:blipFill>
          <a:blip r:embed="rId3" cstate="print"/>
          <a:stretch>
            <a:fillRect/>
          </a:stretch>
        </p:blipFill>
        <p:spPr>
          <a:xfrm>
            <a:off x="4648200" y="1143000"/>
            <a:ext cx="4008029" cy="2743200"/>
          </a:xfrm>
          <a:prstGeom prst="rect">
            <a:avLst/>
          </a:prstGeom>
        </p:spPr>
      </p:pic>
      <p:pic>
        <p:nvPicPr>
          <p:cNvPr id="21" name="Picture 20" descr="cfsr_std_pcprat_anim.gif"/>
          <p:cNvPicPr>
            <a:picLocks noChangeAspect="1"/>
          </p:cNvPicPr>
          <p:nvPr/>
        </p:nvPicPr>
        <p:blipFill>
          <a:blip r:embed="rId4" cstate="print"/>
          <a:stretch>
            <a:fillRect/>
          </a:stretch>
        </p:blipFill>
        <p:spPr>
          <a:xfrm>
            <a:off x="4648200" y="4114800"/>
            <a:ext cx="4008029" cy="2743200"/>
          </a:xfrm>
          <a:prstGeom prst="rect">
            <a:avLst/>
          </a:prstGeom>
        </p:spPr>
      </p:pic>
      <p:sp>
        <p:nvSpPr>
          <p:cNvPr id="22" name="TextBox 21"/>
          <p:cNvSpPr txBox="1"/>
          <p:nvPr/>
        </p:nvSpPr>
        <p:spPr>
          <a:xfrm>
            <a:off x="5408701" y="3821668"/>
            <a:ext cx="2487027" cy="369332"/>
          </a:xfrm>
          <a:prstGeom prst="rect">
            <a:avLst/>
          </a:prstGeom>
          <a:noFill/>
        </p:spPr>
        <p:txBody>
          <a:bodyPr wrap="none" rtlCol="0">
            <a:spAutoFit/>
          </a:bodyPr>
          <a:lstStyle/>
          <a:p>
            <a:pPr algn="ctr"/>
            <a:r>
              <a:rPr lang="en-US" dirty="0" smtClean="0"/>
              <a:t>Precipitation (m/s x 10</a:t>
            </a:r>
            <a:r>
              <a:rPr lang="en-US" baseline="30000" dirty="0" smtClean="0"/>
              <a:t>6</a:t>
            </a:r>
            <a:r>
              <a:rPr lang="en-US" dirty="0" smtClean="0"/>
              <a:t>)</a:t>
            </a:r>
            <a:endParaRPr lang="en-US" dirty="0"/>
          </a:p>
        </p:txBody>
      </p:sp>
      <p:sp>
        <p:nvSpPr>
          <p:cNvPr id="11" name="TextBox 10"/>
          <p:cNvSpPr txBox="1"/>
          <p:nvPr/>
        </p:nvSpPr>
        <p:spPr>
          <a:xfrm>
            <a:off x="381000" y="1100078"/>
            <a:ext cx="4236609" cy="2862322"/>
          </a:xfrm>
          <a:prstGeom prst="rect">
            <a:avLst/>
          </a:prstGeom>
          <a:noFill/>
        </p:spPr>
        <p:txBody>
          <a:bodyPr wrap="none" rtlCol="0">
            <a:spAutoFit/>
          </a:bodyPr>
          <a:lstStyle/>
          <a:p>
            <a:pPr>
              <a:buFont typeface="Arial" pitchFamily="34" charset="0"/>
              <a:buChar char="•"/>
            </a:pPr>
            <a:r>
              <a:rPr lang="en-US" dirty="0" smtClean="0"/>
              <a:t> Time frame: 1993-2009 (altimeter period)</a:t>
            </a:r>
          </a:p>
          <a:p>
            <a:pPr>
              <a:buFont typeface="Arial" pitchFamily="34" charset="0"/>
              <a:buChar char="•"/>
            </a:pPr>
            <a:r>
              <a:rPr lang="en-US" dirty="0" smtClean="0"/>
              <a:t> Horizontal resolution: 0.3125° </a:t>
            </a:r>
            <a:r>
              <a:rPr lang="en-US" dirty="0" err="1" smtClean="0"/>
              <a:t>gaussian</a:t>
            </a:r>
            <a:endParaRPr lang="en-US" dirty="0" smtClean="0"/>
          </a:p>
          <a:p>
            <a:pPr>
              <a:buFont typeface="Arial" pitchFamily="34" charset="0"/>
              <a:buChar char="•"/>
            </a:pPr>
            <a:r>
              <a:rPr lang="en-US" dirty="0" smtClean="0"/>
              <a:t> Temporal resolution: 1-hourly</a:t>
            </a:r>
          </a:p>
          <a:p>
            <a:pPr>
              <a:buFont typeface="Arial" pitchFamily="34" charset="0"/>
              <a:buChar char="•"/>
            </a:pPr>
            <a:r>
              <a:rPr lang="en-US" dirty="0" smtClean="0"/>
              <a:t>  Inputs:</a:t>
            </a:r>
          </a:p>
          <a:p>
            <a:pPr lvl="1">
              <a:buFont typeface="Arial" pitchFamily="34" charset="0"/>
              <a:buChar char="•"/>
            </a:pPr>
            <a:r>
              <a:rPr lang="en-US" dirty="0" smtClean="0"/>
              <a:t> Bulk-derived wind stress</a:t>
            </a:r>
          </a:p>
          <a:p>
            <a:pPr lvl="1">
              <a:buFont typeface="Arial" pitchFamily="34" charset="0"/>
              <a:buChar char="•"/>
            </a:pPr>
            <a:r>
              <a:rPr lang="en-US" dirty="0" smtClean="0"/>
              <a:t> Wind speed</a:t>
            </a:r>
          </a:p>
          <a:p>
            <a:pPr lvl="1">
              <a:buFont typeface="Arial" pitchFamily="34" charset="0"/>
              <a:buChar char="•"/>
            </a:pPr>
            <a:r>
              <a:rPr lang="en-US" dirty="0" smtClean="0"/>
              <a:t> Radiative fluxes</a:t>
            </a:r>
          </a:p>
          <a:p>
            <a:pPr lvl="1">
              <a:buFont typeface="Arial" pitchFamily="34" charset="0"/>
              <a:buChar char="•"/>
            </a:pPr>
            <a:r>
              <a:rPr lang="en-US" dirty="0" smtClean="0"/>
              <a:t> Thermal fluxes</a:t>
            </a:r>
          </a:p>
          <a:p>
            <a:pPr lvl="1">
              <a:buFont typeface="Arial" pitchFamily="34" charset="0"/>
              <a:buChar char="•"/>
            </a:pPr>
            <a:r>
              <a:rPr lang="en-US" dirty="0" smtClean="0"/>
              <a:t> Precipitation</a:t>
            </a:r>
          </a:p>
          <a:p>
            <a:pPr>
              <a:buFont typeface="Arial" pitchFamily="34" charset="0"/>
              <a:buChar char="•"/>
            </a:pPr>
            <a:endParaRPr lang="en-US"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8 May 2012</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7</a:t>
            </a:fld>
            <a:endParaRPr lang="en-US" dirty="0"/>
          </a:p>
        </p:txBody>
      </p:sp>
      <p:sp>
        <p:nvSpPr>
          <p:cNvPr id="10" name="TextBox 9"/>
          <p:cNvSpPr txBox="1"/>
          <p:nvPr/>
        </p:nvSpPr>
        <p:spPr>
          <a:xfrm>
            <a:off x="1752600" y="1595735"/>
            <a:ext cx="945387" cy="461665"/>
          </a:xfrm>
          <a:prstGeom prst="rect">
            <a:avLst/>
          </a:prstGeom>
          <a:noFill/>
        </p:spPr>
        <p:txBody>
          <a:bodyPr wrap="none" rtlCol="0">
            <a:spAutoFit/>
          </a:bodyPr>
          <a:lstStyle/>
          <a:p>
            <a:pPr algn="ctr"/>
            <a:r>
              <a:rPr lang="en-US" sz="2400" dirty="0" smtClean="0"/>
              <a:t>Offset	</a:t>
            </a:r>
            <a:endParaRPr lang="en-US" sz="2400" dirty="0"/>
          </a:p>
        </p:txBody>
      </p:sp>
      <p:sp>
        <p:nvSpPr>
          <p:cNvPr id="11" name="TextBox 10"/>
          <p:cNvSpPr txBox="1"/>
          <p:nvPr/>
        </p:nvSpPr>
        <p:spPr>
          <a:xfrm>
            <a:off x="6473188" y="1584067"/>
            <a:ext cx="689612" cy="461665"/>
          </a:xfrm>
          <a:prstGeom prst="rect">
            <a:avLst/>
          </a:prstGeom>
          <a:noFill/>
        </p:spPr>
        <p:txBody>
          <a:bodyPr wrap="none" rtlCol="0">
            <a:spAutoFit/>
          </a:bodyPr>
          <a:lstStyle/>
          <a:p>
            <a:pPr algn="ctr"/>
            <a:r>
              <a:rPr lang="en-US" sz="2400" dirty="0" smtClean="0"/>
              <a:t>Bias</a:t>
            </a:r>
            <a:endParaRPr lang="en-US" sz="2400" dirty="0"/>
          </a:p>
        </p:txBody>
      </p:sp>
      <p:sp>
        <p:nvSpPr>
          <p:cNvPr id="12" name="TextBox 11"/>
          <p:cNvSpPr txBox="1"/>
          <p:nvPr/>
        </p:nvSpPr>
        <p:spPr>
          <a:xfrm>
            <a:off x="3066077" y="941832"/>
            <a:ext cx="3020186" cy="584775"/>
          </a:xfrm>
          <a:prstGeom prst="rect">
            <a:avLst/>
          </a:prstGeom>
          <a:noFill/>
        </p:spPr>
        <p:txBody>
          <a:bodyPr wrap="none" rtlCol="0">
            <a:spAutoFit/>
          </a:bodyPr>
          <a:lstStyle/>
          <a:p>
            <a:pPr algn="ctr"/>
            <a:r>
              <a:rPr lang="en-US" sz="3200" dirty="0" smtClean="0"/>
              <a:t>QuikSCAT Scaling</a:t>
            </a:r>
            <a:endParaRPr lang="en-US" sz="3200" dirty="0"/>
          </a:p>
        </p:txBody>
      </p:sp>
      <p:sp>
        <p:nvSpPr>
          <p:cNvPr id="13" name="TextBox 12"/>
          <p:cNvSpPr txBox="1"/>
          <p:nvPr/>
        </p:nvSpPr>
        <p:spPr>
          <a:xfrm>
            <a:off x="352637" y="5029200"/>
            <a:ext cx="8428782" cy="830997"/>
          </a:xfrm>
          <a:prstGeom prst="rect">
            <a:avLst/>
          </a:prstGeom>
          <a:noFill/>
        </p:spPr>
        <p:txBody>
          <a:bodyPr wrap="none" rtlCol="0">
            <a:spAutoFit/>
          </a:bodyPr>
          <a:lstStyle/>
          <a:p>
            <a:pPr algn="ctr"/>
            <a:r>
              <a:rPr lang="en-US" sz="2400" dirty="0" smtClean="0"/>
              <a:t>Based on a regression analysis from 11 years (1999-2009</a:t>
            </a:r>
            <a:r>
              <a:rPr lang="en-US" sz="2400" dirty="0" smtClean="0"/>
              <a:t>) of</a:t>
            </a:r>
            <a:endParaRPr lang="en-US" sz="2400" dirty="0" smtClean="0"/>
          </a:p>
          <a:p>
            <a:pPr algn="ctr"/>
            <a:r>
              <a:rPr lang="en-US" sz="2400" dirty="0" smtClean="0"/>
              <a:t>monthly </a:t>
            </a:r>
            <a:r>
              <a:rPr lang="en-US" sz="2400" dirty="0" smtClean="0"/>
              <a:t>contemporaneous CFSR and QuikSCAT </a:t>
            </a:r>
            <a:r>
              <a:rPr lang="en-US" sz="2400" dirty="0" smtClean="0"/>
              <a:t>wind </a:t>
            </a:r>
            <a:r>
              <a:rPr lang="en-US" sz="2400" dirty="0" smtClean="0"/>
              <a:t>speed </a:t>
            </a:r>
            <a:r>
              <a:rPr lang="en-US" sz="2400" dirty="0" smtClean="0"/>
              <a:t>data</a:t>
            </a:r>
            <a:endParaRPr lang="en-US" sz="2400" dirty="0"/>
          </a:p>
        </p:txBody>
      </p:sp>
      <p:sp>
        <p:nvSpPr>
          <p:cNvPr id="14" name="Footer Placeholder 13"/>
          <p:cNvSpPr>
            <a:spLocks noGrp="1"/>
          </p:cNvSpPr>
          <p:nvPr>
            <p:ph type="ftr" sz="quarter" idx="11"/>
          </p:nvPr>
        </p:nvSpPr>
        <p:spPr/>
        <p:txBody>
          <a:bodyPr/>
          <a:lstStyle/>
          <a:p>
            <a:r>
              <a:rPr lang="en-US" smtClean="0"/>
              <a:t>4th WCRP on Reanalyses</a:t>
            </a:r>
            <a:endParaRPr lang="en-US" dirty="0"/>
          </a:p>
        </p:txBody>
      </p:sp>
      <p:sp>
        <p:nvSpPr>
          <p:cNvPr id="15" name="Title 1"/>
          <p:cNvSpPr txBox="1">
            <a:spLocks/>
          </p:cNvSpPr>
          <p:nvPr/>
        </p:nvSpPr>
        <p:spPr>
          <a:xfrm>
            <a:off x="304800" y="76200"/>
            <a:ext cx="8610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FFFF00"/>
                </a:solidFill>
                <a:effectLst/>
                <a:uLnTx/>
                <a:uFillTx/>
                <a:latin typeface="+mj-lt"/>
                <a:ea typeface="+mj-ea"/>
                <a:cs typeface="+mj-cs"/>
              </a:rPr>
              <a:t>Modifications to CFSR Wind Forcing	</a:t>
            </a:r>
            <a:endParaRPr kumimoji="0" lang="en-US" sz="4400" b="0" i="0" u="none" strike="noStrike" kern="1200" cap="none" spc="0" normalizeH="0" baseline="0" noProof="0" dirty="0">
              <a:ln>
                <a:noFill/>
              </a:ln>
              <a:solidFill>
                <a:srgbClr val="FFFF00"/>
              </a:solidFill>
              <a:effectLst/>
              <a:uLnTx/>
              <a:uFillTx/>
              <a:latin typeface="+mj-lt"/>
              <a:ea typeface="+mj-ea"/>
              <a:cs typeface="+mj-cs"/>
            </a:endParaRPr>
          </a:p>
        </p:txBody>
      </p:sp>
      <p:pic>
        <p:nvPicPr>
          <p:cNvPr id="17" name="Picture 16" descr="wndspd_1999-2009_rss0p25RFVScfsr_RG0_0001.jpg"/>
          <p:cNvPicPr>
            <a:picLocks noChangeAspect="1"/>
          </p:cNvPicPr>
          <p:nvPr/>
        </p:nvPicPr>
        <p:blipFill>
          <a:blip r:embed="rId2" cstate="print"/>
          <a:srcRect l="8301" t="33991" r="5425" b="25556"/>
          <a:stretch>
            <a:fillRect/>
          </a:stretch>
        </p:blipFill>
        <p:spPr>
          <a:xfrm>
            <a:off x="0" y="2064412"/>
            <a:ext cx="4572000" cy="2774288"/>
          </a:xfrm>
          <a:prstGeom prst="rect">
            <a:avLst/>
          </a:prstGeom>
        </p:spPr>
      </p:pic>
      <p:pic>
        <p:nvPicPr>
          <p:cNvPr id="19" name="Picture 18" descr="wndspd_1999-2009_rss0p25RFVScfsr_RG0_0002.jpg"/>
          <p:cNvPicPr>
            <a:picLocks noChangeAspect="1"/>
          </p:cNvPicPr>
          <p:nvPr/>
        </p:nvPicPr>
        <p:blipFill>
          <a:blip r:embed="rId3" cstate="print"/>
          <a:srcRect l="8301" t="34028" r="5425" b="25556"/>
          <a:stretch>
            <a:fillRect/>
          </a:stretch>
        </p:blipFill>
        <p:spPr>
          <a:xfrm>
            <a:off x="4572000" y="2066925"/>
            <a:ext cx="4572000" cy="277177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914400" y="1443335"/>
            <a:ext cx="1372492" cy="461665"/>
          </a:xfrm>
          <a:prstGeom prst="rect">
            <a:avLst/>
          </a:prstGeom>
          <a:noFill/>
        </p:spPr>
        <p:txBody>
          <a:bodyPr wrap="none" rtlCol="0">
            <a:spAutoFit/>
          </a:bodyPr>
          <a:lstStyle/>
          <a:p>
            <a:pPr algn="ctr"/>
            <a:r>
              <a:rPr lang="en-US" sz="2400" dirty="0" smtClean="0"/>
              <a:t>QuikSCAT</a:t>
            </a:r>
            <a:endParaRPr lang="en-US" sz="2400" dirty="0"/>
          </a:p>
        </p:txBody>
      </p:sp>
      <p:sp>
        <p:nvSpPr>
          <p:cNvPr id="12" name="TextBox 11"/>
          <p:cNvSpPr txBox="1"/>
          <p:nvPr/>
        </p:nvSpPr>
        <p:spPr>
          <a:xfrm>
            <a:off x="1875951" y="944562"/>
            <a:ext cx="5400453" cy="584775"/>
          </a:xfrm>
          <a:prstGeom prst="rect">
            <a:avLst/>
          </a:prstGeom>
          <a:noFill/>
        </p:spPr>
        <p:txBody>
          <a:bodyPr wrap="none" rtlCol="0">
            <a:spAutoFit/>
          </a:bodyPr>
          <a:lstStyle/>
          <a:p>
            <a:pPr algn="ctr"/>
            <a:r>
              <a:rPr lang="en-US" sz="3200" dirty="0" smtClean="0"/>
              <a:t>Wind Stress Curl – August 2009</a:t>
            </a:r>
            <a:endParaRPr lang="en-US" sz="3200" dirty="0"/>
          </a:p>
        </p:txBody>
      </p:sp>
      <p:pic>
        <p:nvPicPr>
          <p:cNvPr id="17" name="Picture 16" descr="qscat-std_wndcrl_Haw_Aug2009.jpg"/>
          <p:cNvPicPr>
            <a:picLocks noChangeAspect="1"/>
          </p:cNvPicPr>
          <p:nvPr/>
        </p:nvPicPr>
        <p:blipFill>
          <a:blip r:embed="rId2" cstate="print"/>
          <a:srcRect l="7190" t="23333" r="5098" b="17778"/>
          <a:stretch>
            <a:fillRect/>
          </a:stretch>
        </p:blipFill>
        <p:spPr>
          <a:xfrm>
            <a:off x="76200" y="1828800"/>
            <a:ext cx="3157268" cy="2743200"/>
          </a:xfrm>
          <a:prstGeom prst="rect">
            <a:avLst/>
          </a:prstGeom>
        </p:spPr>
      </p:pic>
      <p:grpSp>
        <p:nvGrpSpPr>
          <p:cNvPr id="23" name="Group 22"/>
          <p:cNvGrpSpPr/>
          <p:nvPr/>
        </p:nvGrpSpPr>
        <p:grpSpPr>
          <a:xfrm>
            <a:off x="5867400" y="3200400"/>
            <a:ext cx="3157268" cy="3505200"/>
            <a:chOff x="5867400" y="3200400"/>
            <a:chExt cx="3157268" cy="3505200"/>
          </a:xfrm>
        </p:grpSpPr>
        <p:pic>
          <p:nvPicPr>
            <p:cNvPr id="15" name="Picture 14" descr="cfsr-sea_wndcrl_Haw_Aug2009.jpg"/>
            <p:cNvPicPr>
              <a:picLocks noChangeAspect="1"/>
            </p:cNvPicPr>
            <p:nvPr/>
          </p:nvPicPr>
          <p:blipFill>
            <a:blip r:embed="rId3" cstate="print"/>
            <a:srcRect l="7099" t="23263" r="5189" b="17848"/>
            <a:stretch>
              <a:fillRect/>
            </a:stretch>
          </p:blipFill>
          <p:spPr>
            <a:xfrm>
              <a:off x="5867400" y="3962400"/>
              <a:ext cx="3157268" cy="2743200"/>
            </a:xfrm>
            <a:prstGeom prst="rect">
              <a:avLst/>
            </a:prstGeom>
          </p:spPr>
        </p:pic>
        <p:sp>
          <p:nvSpPr>
            <p:cNvPr id="19" name="TextBox 18"/>
            <p:cNvSpPr txBox="1"/>
            <p:nvPr/>
          </p:nvSpPr>
          <p:spPr>
            <a:xfrm>
              <a:off x="6586428" y="3200400"/>
              <a:ext cx="1681935" cy="830997"/>
            </a:xfrm>
            <a:prstGeom prst="rect">
              <a:avLst/>
            </a:prstGeom>
            <a:noFill/>
          </p:spPr>
          <p:txBody>
            <a:bodyPr wrap="none" rtlCol="0">
              <a:spAutoFit/>
            </a:bodyPr>
            <a:lstStyle/>
            <a:p>
              <a:pPr algn="ctr"/>
              <a:r>
                <a:rPr lang="en-US" sz="2400" dirty="0" smtClean="0"/>
                <a:t>CFSR before</a:t>
              </a:r>
            </a:p>
            <a:p>
              <a:pPr algn="ctr"/>
              <a:r>
                <a:rPr lang="en-US" sz="2400" dirty="0" smtClean="0"/>
                <a:t>correction</a:t>
              </a:r>
              <a:endParaRPr lang="en-US" sz="2400" dirty="0"/>
            </a:p>
          </p:txBody>
        </p:sp>
      </p:grpSp>
      <p:sp>
        <p:nvSpPr>
          <p:cNvPr id="20" name="TextBox 19"/>
          <p:cNvSpPr txBox="1"/>
          <p:nvPr/>
        </p:nvSpPr>
        <p:spPr>
          <a:xfrm>
            <a:off x="673409" y="5791200"/>
            <a:ext cx="4692823" cy="830997"/>
          </a:xfrm>
          <a:prstGeom prst="rect">
            <a:avLst/>
          </a:prstGeom>
          <a:noFill/>
        </p:spPr>
        <p:txBody>
          <a:bodyPr wrap="none" rtlCol="0">
            <a:spAutoFit/>
          </a:bodyPr>
          <a:lstStyle/>
          <a:p>
            <a:pPr algn="ctr"/>
            <a:r>
              <a:rPr lang="en-US" sz="2400" dirty="0" smtClean="0"/>
              <a:t>Wind stress curl plotted over Hawaii</a:t>
            </a:r>
          </a:p>
          <a:p>
            <a:pPr algn="ctr"/>
            <a:r>
              <a:rPr lang="en-US" sz="2400" dirty="0" smtClean="0"/>
              <a:t>on the 0.3125° CFSR grid</a:t>
            </a:r>
            <a:endParaRPr lang="en-US" sz="2400" dirty="0"/>
          </a:p>
        </p:txBody>
      </p:sp>
      <p:sp>
        <p:nvSpPr>
          <p:cNvPr id="21" name="TextBox 20"/>
          <p:cNvSpPr txBox="1"/>
          <p:nvPr/>
        </p:nvSpPr>
        <p:spPr>
          <a:xfrm>
            <a:off x="2302796" y="3090446"/>
            <a:ext cx="745204" cy="338554"/>
          </a:xfrm>
          <a:prstGeom prst="rect">
            <a:avLst/>
          </a:prstGeom>
          <a:noFill/>
        </p:spPr>
        <p:txBody>
          <a:bodyPr wrap="none" rtlCol="0">
            <a:spAutoFit/>
          </a:bodyPr>
          <a:lstStyle/>
          <a:p>
            <a:pPr algn="ctr"/>
            <a:r>
              <a:rPr lang="en-US" sz="1600" dirty="0" smtClean="0">
                <a:solidFill>
                  <a:schemeClr val="bg1"/>
                </a:solidFill>
              </a:rPr>
              <a:t>Hawaii</a:t>
            </a:r>
            <a:endParaRPr lang="en-US" sz="1600" dirty="0">
              <a:solidFill>
                <a:schemeClr val="bg1"/>
              </a:solidFill>
            </a:endParaRPr>
          </a:p>
        </p:txBody>
      </p:sp>
      <p:grpSp>
        <p:nvGrpSpPr>
          <p:cNvPr id="24" name="Group 23"/>
          <p:cNvGrpSpPr/>
          <p:nvPr/>
        </p:nvGrpSpPr>
        <p:grpSpPr>
          <a:xfrm>
            <a:off x="2971800" y="1752600"/>
            <a:ext cx="5587890" cy="3886200"/>
            <a:chOff x="2971800" y="1752600"/>
            <a:chExt cx="5587890" cy="3886200"/>
          </a:xfrm>
        </p:grpSpPr>
        <p:grpSp>
          <p:nvGrpSpPr>
            <p:cNvPr id="5" name="Group 13"/>
            <p:cNvGrpSpPr/>
            <p:nvPr/>
          </p:nvGrpSpPr>
          <p:grpSpPr>
            <a:xfrm>
              <a:off x="2971800" y="2140803"/>
              <a:ext cx="3157268" cy="3497997"/>
              <a:chOff x="2971800" y="2140803"/>
              <a:chExt cx="3157268" cy="3497997"/>
            </a:xfrm>
          </p:grpSpPr>
          <p:pic>
            <p:nvPicPr>
              <p:cNvPr id="16" name="Picture 15" descr="cfsr-sec2_wndcrl_Haw_Aug2009.jpg"/>
              <p:cNvPicPr>
                <a:picLocks noChangeAspect="1"/>
              </p:cNvPicPr>
              <p:nvPr/>
            </p:nvPicPr>
            <p:blipFill>
              <a:blip r:embed="rId4" cstate="print"/>
              <a:srcRect l="7144" t="23298" r="5143" b="17813"/>
              <a:stretch>
                <a:fillRect/>
              </a:stretch>
            </p:blipFill>
            <p:spPr>
              <a:xfrm>
                <a:off x="2971800" y="2895600"/>
                <a:ext cx="3157268" cy="2743200"/>
              </a:xfrm>
              <a:prstGeom prst="rect">
                <a:avLst/>
              </a:prstGeom>
            </p:spPr>
          </p:pic>
          <p:sp>
            <p:nvSpPr>
              <p:cNvPr id="18" name="TextBox 17"/>
              <p:cNvSpPr txBox="1"/>
              <p:nvPr/>
            </p:nvSpPr>
            <p:spPr>
              <a:xfrm>
                <a:off x="3764162" y="2140803"/>
                <a:ext cx="1462387" cy="830997"/>
              </a:xfrm>
              <a:prstGeom prst="rect">
                <a:avLst/>
              </a:prstGeom>
              <a:noFill/>
            </p:spPr>
            <p:txBody>
              <a:bodyPr wrap="none" rtlCol="0">
                <a:spAutoFit/>
              </a:bodyPr>
              <a:lstStyle/>
              <a:p>
                <a:pPr algn="ctr"/>
                <a:r>
                  <a:rPr lang="en-US" sz="2400" dirty="0" smtClean="0"/>
                  <a:t>CFSR after</a:t>
                </a:r>
              </a:p>
              <a:p>
                <a:pPr algn="ctr"/>
                <a:r>
                  <a:rPr lang="en-US" sz="2400" dirty="0" smtClean="0"/>
                  <a:t>correction</a:t>
                </a:r>
                <a:endParaRPr lang="en-US" sz="2400" dirty="0"/>
              </a:p>
            </p:txBody>
          </p:sp>
        </p:grpSp>
        <p:sp>
          <p:nvSpPr>
            <p:cNvPr id="22" name="TextBox 21"/>
            <p:cNvSpPr txBox="1"/>
            <p:nvPr/>
          </p:nvSpPr>
          <p:spPr>
            <a:xfrm>
              <a:off x="5492697" y="1752600"/>
              <a:ext cx="3066993" cy="1200329"/>
            </a:xfrm>
            <a:prstGeom prst="rect">
              <a:avLst/>
            </a:prstGeom>
            <a:noFill/>
          </p:spPr>
          <p:txBody>
            <a:bodyPr wrap="none" rtlCol="0">
              <a:spAutoFit/>
            </a:bodyPr>
            <a:lstStyle/>
            <a:p>
              <a:pPr algn="ctr"/>
              <a:r>
                <a:rPr lang="en-US" sz="2400" dirty="0" smtClean="0">
                  <a:solidFill>
                    <a:srgbClr val="FFFF00"/>
                  </a:solidFill>
                </a:rPr>
                <a:t>More realistic curl over</a:t>
              </a:r>
            </a:p>
            <a:p>
              <a:pPr algn="ctr"/>
              <a:r>
                <a:rPr lang="en-US" sz="2400" dirty="0" smtClean="0">
                  <a:solidFill>
                    <a:srgbClr val="FFFF00"/>
                  </a:solidFill>
                </a:rPr>
                <a:t>Hawaii after QuikSCAT</a:t>
              </a:r>
            </a:p>
            <a:p>
              <a:pPr algn="ctr"/>
              <a:r>
                <a:rPr lang="en-US" sz="2400" dirty="0" smtClean="0">
                  <a:solidFill>
                    <a:srgbClr val="FFFF00"/>
                  </a:solidFill>
                </a:rPr>
                <a:t>correction</a:t>
              </a:r>
              <a:endParaRPr lang="en-US" sz="2400" dirty="0">
                <a:solidFill>
                  <a:srgbClr val="FFFF00"/>
                </a:solidFill>
              </a:endParaRPr>
            </a:p>
          </p:txBody>
        </p:sp>
      </p:grpSp>
      <p:sp>
        <p:nvSpPr>
          <p:cNvPr id="26" name="Title 1"/>
          <p:cNvSpPr txBox="1">
            <a:spLocks/>
          </p:cNvSpPr>
          <p:nvPr/>
        </p:nvSpPr>
        <p:spPr>
          <a:xfrm>
            <a:off x="304800" y="76200"/>
            <a:ext cx="8610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FFFF00"/>
                </a:solidFill>
                <a:effectLst/>
                <a:uLnTx/>
                <a:uFillTx/>
                <a:latin typeface="+mj-lt"/>
                <a:ea typeface="+mj-ea"/>
                <a:cs typeface="+mj-cs"/>
              </a:rPr>
              <a:t>Modifications to CFSR Wind Forcing	</a:t>
            </a:r>
            <a:endParaRPr kumimoji="0" lang="en-US" sz="4400" b="0" i="0" u="none" strike="noStrike" kern="1200" cap="none" spc="0" normalizeH="0" baseline="0" noProof="0" dirty="0">
              <a:ln>
                <a:noFill/>
              </a:ln>
              <a:solidFill>
                <a:srgbClr val="FFFF0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Pre Spin-up Simulations</a:t>
            </a:r>
            <a:endParaRPr lang="en-US" dirty="0"/>
          </a:p>
        </p:txBody>
      </p:sp>
      <p:sp>
        <p:nvSpPr>
          <p:cNvPr id="3" name="Content Placeholder 2"/>
          <p:cNvSpPr>
            <a:spLocks noGrp="1"/>
          </p:cNvSpPr>
          <p:nvPr>
            <p:ph idx="1"/>
          </p:nvPr>
        </p:nvSpPr>
        <p:spPr>
          <a:xfrm>
            <a:off x="457200" y="1219200"/>
            <a:ext cx="8229600" cy="4953000"/>
          </a:xfrm>
        </p:spPr>
        <p:txBody>
          <a:bodyPr>
            <a:normAutofit lnSpcReduction="10000"/>
          </a:bodyPr>
          <a:lstStyle/>
          <a:p>
            <a:r>
              <a:rPr lang="en-US" dirty="0" smtClean="0"/>
              <a:t>1-layer barotropic linear 1/16° Navy Layered Ocean Model simulation using the CFSR climatology to determine the 1</a:t>
            </a:r>
            <a:r>
              <a:rPr lang="en-US" baseline="30000" dirty="0" smtClean="0"/>
              <a:t>st</a:t>
            </a:r>
            <a:r>
              <a:rPr lang="en-US" dirty="0" smtClean="0"/>
              <a:t> order Sverdrup response to the wind forcing </a:t>
            </a:r>
          </a:p>
          <a:p>
            <a:r>
              <a:rPr lang="en-US" dirty="0" smtClean="0"/>
              <a:t>0.72° and 0.24° global HYCOM (non-assimilative) using the 1993-2009 CFSR climatology</a:t>
            </a:r>
          </a:p>
          <a:p>
            <a:pPr lvl="1"/>
            <a:r>
              <a:rPr lang="en-US" dirty="0" smtClean="0"/>
              <a:t>Compared these against existing simulations forced with different atmospheric products and found no gross errors in ocean model response</a:t>
            </a:r>
          </a:p>
          <a:p>
            <a:pPr marL="971550" lvl="1" indent="-514350">
              <a:buNone/>
            </a:pPr>
            <a:endParaRPr lang="en-US" dirty="0"/>
          </a:p>
        </p:txBody>
      </p:sp>
      <p:sp>
        <p:nvSpPr>
          <p:cNvPr id="4" name="Date Placeholder 3"/>
          <p:cNvSpPr>
            <a:spLocks noGrp="1"/>
          </p:cNvSpPr>
          <p:nvPr>
            <p:ph type="dt" sz="half" idx="10"/>
          </p:nvPr>
        </p:nvSpPr>
        <p:spPr/>
        <p:txBody>
          <a:bodyPr/>
          <a:lstStyle/>
          <a:p>
            <a:r>
              <a:rPr lang="en-US" smtClean="0"/>
              <a:t>8 May 2012</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9</a:t>
            </a:fld>
            <a:endParaRPr lang="en-US" dirty="0"/>
          </a:p>
        </p:txBody>
      </p:sp>
      <p:sp>
        <p:nvSpPr>
          <p:cNvPr id="6" name="Footer Placeholder 5"/>
          <p:cNvSpPr>
            <a:spLocks noGrp="1"/>
          </p:cNvSpPr>
          <p:nvPr>
            <p:ph type="ftr" sz="quarter" idx="11"/>
          </p:nvPr>
        </p:nvSpPr>
        <p:spPr/>
        <p:txBody>
          <a:bodyPr/>
          <a:lstStyle/>
          <a:p>
            <a:r>
              <a:rPr lang="en-US" smtClean="0"/>
              <a:t>4th WCRP on Reanalyses</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2258</TotalTime>
  <Words>885</Words>
  <Application>Microsoft Office PowerPoint</Application>
  <PresentationFormat>On-screen Show (4:3)</PresentationFormat>
  <Paragraphs>154</Paragraphs>
  <Slides>13</Slides>
  <Notes>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An eddy-resolving ocean reanalysis using the 1/12° global HYbrid Coordinate Ocean Model (HYCOM) and the Navy Coupled Ocean Data Assimilation (NCODA) scheme    E.J. Metzger1, R.A. Allard1, R. Broome2, D.S. Franklin2, O.M. Smedstad2 and A.J. Wallcraft1  1Naval Research Laboratory 2QinetiQ North America  4th WCRP International Conference on Reanalyses 7-11 May 2012 Silver Spring, MD, USA</vt:lpstr>
      <vt:lpstr>HYCOM/NCODA Ocean Reanalysis</vt:lpstr>
      <vt:lpstr>HYbrid Coordinate Ocean Model</vt:lpstr>
      <vt:lpstr>Slide 4</vt:lpstr>
      <vt:lpstr>Observations to be Assimilated via NCODA</vt:lpstr>
      <vt:lpstr>Atmospheric Forcing  NCEP Climate Forecast System Reanalysis (CFSR)</vt:lpstr>
      <vt:lpstr>Slide 7</vt:lpstr>
      <vt:lpstr>Slide 8</vt:lpstr>
      <vt:lpstr>Pre Spin-up Simulations</vt:lpstr>
      <vt:lpstr>Spin-up and Reanalysis Simulations</vt:lpstr>
      <vt:lpstr>Preliminary Results SSH animation: Gulf Stream and Kuroshio</vt:lpstr>
      <vt:lpstr>Computational Requirements</vt:lpstr>
      <vt:lpstr>Output and Storage</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Data Cube Support System Ocean Reanalysis</dc:title>
  <dc:creator>Metzger, Joe</dc:creator>
  <cp:lastModifiedBy>Joe Metzger</cp:lastModifiedBy>
  <cp:revision>156</cp:revision>
  <dcterms:created xsi:type="dcterms:W3CDTF">2006-08-16T00:00:00Z</dcterms:created>
  <dcterms:modified xsi:type="dcterms:W3CDTF">2012-05-07T22:48:37Z</dcterms:modified>
</cp:coreProperties>
</file>