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8" r:id="rId10"/>
    <p:sldId id="264" r:id="rId11"/>
    <p:sldId id="269" r:id="rId12"/>
    <p:sldId id="265" r:id="rId13"/>
    <p:sldId id="266" r:id="rId14"/>
    <p:sldId id="267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66FF99"/>
    <a:srgbClr val="FF9933"/>
    <a:srgbClr val="D60093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4" autoAdjust="0"/>
    <p:restoredTop sz="94660"/>
  </p:normalViewPr>
  <p:slideViewPr>
    <p:cSldViewPr>
      <p:cViewPr>
        <p:scale>
          <a:sx n="53" d="100"/>
          <a:sy n="53" d="100"/>
        </p:scale>
        <p:origin x="-1314" y="1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0E1A24-4396-4DE0-B558-16E18D42EC58}" type="datetimeFigureOut">
              <a:rPr lang="en-US" smtClean="0"/>
              <a:t>5/6/2012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674BC8-9356-4978-BEC2-87E35E1CF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358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Instability of equatorial currents and fronts</a:t>
            </a:r>
          </a:p>
          <a:p>
            <a:r>
              <a:rPr lang="en-US" dirty="0" err="1" smtClean="0"/>
              <a:t>Mesoscale</a:t>
            </a:r>
            <a:r>
              <a:rPr lang="en-US" dirty="0" smtClean="0"/>
              <a:t> ocean-atmosphere interactions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674BC8-9356-4978-BEC2-87E35E1CF1F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8334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674BC8-9356-4978-BEC2-87E35E1CF1F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150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1D884-7D61-45B8-A541-BCE027383046}" type="datetimeFigureOut">
              <a:rPr lang="en-US" smtClean="0"/>
              <a:t>5/6/2012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FB977-B36E-4657-A98C-557B736A4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80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1D884-7D61-45B8-A541-BCE027383046}" type="datetimeFigureOut">
              <a:rPr lang="en-US" smtClean="0"/>
              <a:t>5/6/2012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FB977-B36E-4657-A98C-557B736A4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001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1D884-7D61-45B8-A541-BCE027383046}" type="datetimeFigureOut">
              <a:rPr lang="en-US" smtClean="0"/>
              <a:t>5/6/2012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FB977-B36E-4657-A98C-557B736A4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343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1D884-7D61-45B8-A541-BCE027383046}" type="datetimeFigureOut">
              <a:rPr lang="en-US" smtClean="0"/>
              <a:t>5/6/2012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FB977-B36E-4657-A98C-557B736A4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794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1D884-7D61-45B8-A541-BCE027383046}" type="datetimeFigureOut">
              <a:rPr lang="en-US" smtClean="0"/>
              <a:t>5/6/2012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FB977-B36E-4657-A98C-557B736A4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304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1D884-7D61-45B8-A541-BCE027383046}" type="datetimeFigureOut">
              <a:rPr lang="en-US" smtClean="0"/>
              <a:t>5/6/2012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FB977-B36E-4657-A98C-557B736A4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341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1D884-7D61-45B8-A541-BCE027383046}" type="datetimeFigureOut">
              <a:rPr lang="en-US" smtClean="0"/>
              <a:t>5/6/2012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FB977-B36E-4657-A98C-557B736A4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214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1D884-7D61-45B8-A541-BCE027383046}" type="datetimeFigureOut">
              <a:rPr lang="en-US" smtClean="0"/>
              <a:t>5/6/2012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FB977-B36E-4657-A98C-557B736A4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54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1D884-7D61-45B8-A541-BCE027383046}" type="datetimeFigureOut">
              <a:rPr lang="en-US" smtClean="0"/>
              <a:t>5/6/2012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FB977-B36E-4657-A98C-557B736A4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593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1D884-7D61-45B8-A541-BCE027383046}" type="datetimeFigureOut">
              <a:rPr lang="en-US" smtClean="0"/>
              <a:t>5/6/2012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FB977-B36E-4657-A98C-557B736A4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870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1D884-7D61-45B8-A541-BCE027383046}" type="datetimeFigureOut">
              <a:rPr lang="en-US" smtClean="0"/>
              <a:t>5/6/2012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FB977-B36E-4657-A98C-557B736A4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459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B1D884-7D61-45B8-A541-BCE027383046}" type="datetimeFigureOut">
              <a:rPr lang="en-US" smtClean="0"/>
              <a:t>5/6/2012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8FB977-B36E-4657-A98C-557B736A4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011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image" Target="../media/image14.t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"/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t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2" t="41289" r="5441" b="9153"/>
          <a:stretch/>
        </p:blipFill>
        <p:spPr>
          <a:xfrm>
            <a:off x="0" y="3048000"/>
            <a:ext cx="9144000" cy="381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13447" y="-22412"/>
            <a:ext cx="9372600" cy="1378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300"/>
              </a:lnSpc>
            </a:pPr>
            <a:r>
              <a:rPr lang="en-US" sz="3600" b="1" dirty="0" smtClean="0">
                <a:solidFill>
                  <a:srgbClr val="0000FF"/>
                </a:solidFill>
                <a:latin typeface="+mj-lt"/>
                <a:cs typeface="Times New Roman" pitchFamily="18" charset="0"/>
              </a:rPr>
              <a:t>Ocean-Atmosphere Characteristics of Tropical Instability Waves(TIW)  Simulated in the NCEP Climate Forecast System Reanalysis</a:t>
            </a:r>
            <a:endParaRPr lang="en-US" sz="3600" b="1" dirty="0">
              <a:solidFill>
                <a:srgbClr val="0000FF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1143000"/>
            <a:ext cx="9372600" cy="2451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endParaRPr lang="en-US" sz="2000" dirty="0" smtClean="0">
              <a:solidFill>
                <a:srgbClr val="7030A0"/>
              </a:solidFill>
            </a:endParaRPr>
          </a:p>
          <a:p>
            <a:pPr>
              <a:lnSpc>
                <a:spcPts val="2000"/>
              </a:lnSpc>
            </a:pPr>
            <a:r>
              <a:rPr lang="en-US" sz="2000" dirty="0" smtClean="0">
                <a:solidFill>
                  <a:schemeClr val="tx2"/>
                </a:solidFill>
              </a:rPr>
              <a:t>      4</a:t>
            </a:r>
            <a:r>
              <a:rPr lang="en-US" sz="2000" baseline="30000" dirty="0" smtClean="0">
                <a:solidFill>
                  <a:schemeClr val="tx2"/>
                </a:solidFill>
              </a:rPr>
              <a:t>th</a:t>
            </a:r>
            <a:r>
              <a:rPr lang="en-US" sz="2000" dirty="0" smtClean="0">
                <a:solidFill>
                  <a:schemeClr val="tx2"/>
                </a:solidFill>
              </a:rPr>
              <a:t> World Climate Research Program International Conference on </a:t>
            </a:r>
            <a:r>
              <a:rPr lang="en-US" sz="2000" dirty="0" err="1" smtClean="0">
                <a:solidFill>
                  <a:schemeClr val="tx2"/>
                </a:solidFill>
              </a:rPr>
              <a:t>Reanalyses</a:t>
            </a:r>
            <a:endParaRPr lang="en-US" sz="2000" dirty="0" smtClean="0">
              <a:solidFill>
                <a:schemeClr val="tx2"/>
              </a:solidFill>
            </a:endParaRPr>
          </a:p>
          <a:p>
            <a:pPr>
              <a:lnSpc>
                <a:spcPts val="2000"/>
              </a:lnSpc>
            </a:pPr>
            <a:r>
              <a:rPr lang="en-US" sz="2000" dirty="0" smtClean="0">
                <a:solidFill>
                  <a:schemeClr val="tx2"/>
                </a:solidFill>
              </a:rPr>
              <a:t>                                                         8 May 2012</a:t>
            </a:r>
          </a:p>
          <a:p>
            <a:pPr>
              <a:lnSpc>
                <a:spcPts val="2000"/>
              </a:lnSpc>
            </a:pPr>
            <a:endParaRPr lang="en-US" sz="2000" dirty="0"/>
          </a:p>
          <a:p>
            <a:pPr>
              <a:lnSpc>
                <a:spcPts val="2000"/>
              </a:lnSpc>
            </a:pPr>
            <a:r>
              <a:rPr lang="en-US" sz="2000" dirty="0" smtClean="0"/>
              <a:t>                                      </a:t>
            </a:r>
            <a:r>
              <a:rPr lang="en-US" sz="2000" dirty="0" err="1" smtClean="0"/>
              <a:t>Caihong</a:t>
            </a:r>
            <a:r>
              <a:rPr lang="en-US" sz="2000" dirty="0" smtClean="0"/>
              <a:t> Wen, Yan </a:t>
            </a:r>
            <a:r>
              <a:rPr lang="en-US" sz="2000" dirty="0" err="1" smtClean="0"/>
              <a:t>Xue</a:t>
            </a:r>
            <a:r>
              <a:rPr lang="en-US" sz="2000" dirty="0" smtClean="0"/>
              <a:t> and </a:t>
            </a:r>
            <a:r>
              <a:rPr lang="en-US" sz="2000" dirty="0" err="1" smtClean="0"/>
              <a:t>Arun</a:t>
            </a:r>
            <a:r>
              <a:rPr lang="en-US" sz="2000" dirty="0" smtClean="0"/>
              <a:t> Kumar</a:t>
            </a:r>
          </a:p>
          <a:p>
            <a:pPr>
              <a:lnSpc>
                <a:spcPts val="2000"/>
              </a:lnSpc>
            </a:pPr>
            <a:r>
              <a:rPr lang="en-US" sz="2000" dirty="0"/>
              <a:t> </a:t>
            </a:r>
            <a:r>
              <a:rPr lang="en-US" sz="2000" dirty="0" smtClean="0"/>
              <a:t>                                              Climate Prediction Center</a:t>
            </a:r>
          </a:p>
          <a:p>
            <a:pPr>
              <a:lnSpc>
                <a:spcPts val="2000"/>
              </a:lnSpc>
            </a:pPr>
            <a:r>
              <a:rPr lang="en-US" sz="2000" dirty="0"/>
              <a:t> </a:t>
            </a:r>
            <a:r>
              <a:rPr lang="en-US" sz="2000" dirty="0" smtClean="0"/>
              <a:t>                                                     NCEP/NWS/NOAA</a:t>
            </a:r>
          </a:p>
          <a:p>
            <a:pPr>
              <a:lnSpc>
                <a:spcPts val="2000"/>
              </a:lnSpc>
            </a:pPr>
            <a:endParaRPr lang="en-US" sz="2000" dirty="0" smtClean="0">
              <a:solidFill>
                <a:srgbClr val="7030A0"/>
              </a:solidFill>
            </a:endParaRPr>
          </a:p>
          <a:p>
            <a:r>
              <a:rPr lang="en-US" sz="2000" dirty="0">
                <a:solidFill>
                  <a:srgbClr val="7030A0"/>
                </a:solidFill>
              </a:rPr>
              <a:t> </a:t>
            </a:r>
            <a:r>
              <a:rPr lang="en-US" sz="2000" dirty="0" smtClean="0">
                <a:solidFill>
                  <a:srgbClr val="7030A0"/>
                </a:solidFill>
              </a:rPr>
              <a:t>         </a:t>
            </a:r>
            <a:endParaRPr lang="en-US" sz="2000" dirty="0">
              <a:solidFill>
                <a:srgbClr val="7030A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14800" y="4648200"/>
            <a:ext cx="2286000" cy="685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800600" y="6125197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                       SST from TMI on July 15,2007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http://www.ssmi.com/tmi/tmi_3day.html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20000" y="4648200"/>
            <a:ext cx="1143000" cy="685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300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51168" y="-114571"/>
            <a:ext cx="4953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u="sng" dirty="0" smtClean="0">
                <a:solidFill>
                  <a:srgbClr val="0000FF"/>
                </a:solidFill>
              </a:rPr>
              <a:t>3-D Atmosphere Response</a:t>
            </a:r>
            <a:endParaRPr lang="en-US" sz="2500" u="sng" dirty="0">
              <a:solidFill>
                <a:srgbClr val="0000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4" t="62851" r="47834" b="7086"/>
          <a:stretch/>
        </p:blipFill>
        <p:spPr>
          <a:xfrm>
            <a:off x="386700" y="4058093"/>
            <a:ext cx="4413899" cy="23920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5867" y="4547709"/>
            <a:ext cx="461665" cy="16002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dirty="0" smtClean="0"/>
              <a:t>Pressure(</a:t>
            </a:r>
            <a:r>
              <a:rPr lang="en-US" dirty="0" err="1" smtClean="0"/>
              <a:t>hpa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9" t="2463" r="33183" b="3817"/>
          <a:stretch/>
        </p:blipFill>
        <p:spPr>
          <a:xfrm rot="5400000">
            <a:off x="2965175" y="-2140230"/>
            <a:ext cx="3326297" cy="8295866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860468" y="3048000"/>
            <a:ext cx="35814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1934817" y="3207026"/>
            <a:ext cx="651515" cy="98066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800600" y="3922521"/>
            <a:ext cx="3352800" cy="276999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r>
              <a:rPr lang="en-US" dirty="0" smtClean="0"/>
              <a:t> Low-level Cloud Cover  (% </a:t>
            </a:r>
            <a:r>
              <a:rPr lang="en-US" baseline="30000" dirty="0" smtClean="0"/>
              <a:t>o</a:t>
            </a:r>
            <a:r>
              <a:rPr lang="en-US" dirty="0" smtClean="0"/>
              <a:t> C</a:t>
            </a:r>
            <a:r>
              <a:rPr lang="en-US" baseline="30000" dirty="0" smtClean="0"/>
              <a:t>-1 </a:t>
            </a:r>
            <a:r>
              <a:rPr lang="en-US" dirty="0" smtClean="0"/>
              <a:t>)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628323" y="2133600"/>
            <a:ext cx="4147934" cy="15372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5" r="1" b="64669"/>
          <a:stretch/>
        </p:blipFill>
        <p:spPr>
          <a:xfrm>
            <a:off x="4628322" y="2125577"/>
            <a:ext cx="4385457" cy="247050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992011" y="2133600"/>
            <a:ext cx="3352800" cy="276999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r>
              <a:rPr lang="en-US" dirty="0" smtClean="0"/>
              <a:t> Low-level Cloud Cover  (% </a:t>
            </a:r>
            <a:r>
              <a:rPr lang="en-US" baseline="30000" dirty="0" smtClean="0"/>
              <a:t>o</a:t>
            </a:r>
            <a:r>
              <a:rPr lang="en-US" dirty="0" smtClean="0"/>
              <a:t> C</a:t>
            </a:r>
            <a:r>
              <a:rPr lang="en-US" baseline="30000" dirty="0" smtClean="0"/>
              <a:t>-1 </a:t>
            </a:r>
            <a:r>
              <a:rPr lang="en-US" dirty="0" smtClean="0"/>
              <a:t>) 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4441869" y="5638800"/>
            <a:ext cx="358731" cy="8113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800599" y="6265469"/>
            <a:ext cx="1484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PBL height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965284" y="4953000"/>
            <a:ext cx="37115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Consistency among different levels in the CFSR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29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09800" y="-76740"/>
            <a:ext cx="550223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u="sng" dirty="0" smtClean="0">
                <a:solidFill>
                  <a:srgbClr val="0000FF"/>
                </a:solidFill>
              </a:rPr>
              <a:t>Uncertainties in Atmosphere Response</a:t>
            </a:r>
            <a:endParaRPr lang="en-US" sz="2500" u="sng" dirty="0">
              <a:solidFill>
                <a:srgbClr val="0000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6" t="3717" r="62899" b="50706"/>
          <a:stretch/>
        </p:blipFill>
        <p:spPr>
          <a:xfrm rot="5400000">
            <a:off x="1035159" y="-436053"/>
            <a:ext cx="3079092" cy="46922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0" t="5286" r="48373" b="64521"/>
          <a:stretch/>
        </p:blipFill>
        <p:spPr>
          <a:xfrm>
            <a:off x="88336" y="3595362"/>
            <a:ext cx="4832474" cy="27152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00600" y="834189"/>
            <a:ext cx="421917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C00000"/>
                </a:solidFill>
              </a:rPr>
              <a:t>CFSR: ~ 10 Pa </a:t>
            </a:r>
            <a:r>
              <a:rPr lang="en-US" sz="2200" b="1" baseline="30000" dirty="0" smtClean="0">
                <a:solidFill>
                  <a:srgbClr val="C00000"/>
                </a:solidFill>
              </a:rPr>
              <a:t>o</a:t>
            </a:r>
            <a:r>
              <a:rPr lang="en-US" sz="2200" b="1" dirty="0" smtClean="0">
                <a:solidFill>
                  <a:srgbClr val="C00000"/>
                </a:solidFill>
              </a:rPr>
              <a:t>C</a:t>
            </a:r>
            <a:r>
              <a:rPr lang="en-US" sz="2200" b="1" baseline="30000" dirty="0" smtClean="0">
                <a:solidFill>
                  <a:srgbClr val="C00000"/>
                </a:solidFill>
              </a:rPr>
              <a:t>-1</a:t>
            </a:r>
          </a:p>
          <a:p>
            <a:pPr lvl="0"/>
            <a:r>
              <a:rPr lang="en-US" sz="2200" b="1" dirty="0" smtClean="0">
                <a:solidFill>
                  <a:srgbClr val="002060"/>
                </a:solidFill>
              </a:rPr>
              <a:t>TAO: ~ 10 Pa</a:t>
            </a:r>
            <a:r>
              <a:rPr lang="en-US" sz="2200" b="1" baseline="30000" dirty="0" smtClean="0">
                <a:solidFill>
                  <a:srgbClr val="002060"/>
                </a:solidFill>
              </a:rPr>
              <a:t>o</a:t>
            </a:r>
            <a:r>
              <a:rPr lang="en-US" sz="2200" b="1" dirty="0" smtClean="0">
                <a:solidFill>
                  <a:srgbClr val="002060"/>
                </a:solidFill>
              </a:rPr>
              <a:t>C</a:t>
            </a:r>
            <a:r>
              <a:rPr lang="en-US" sz="2200" b="1" baseline="30000" dirty="0" smtClean="0">
                <a:solidFill>
                  <a:srgbClr val="002060"/>
                </a:solidFill>
              </a:rPr>
              <a:t>-1 </a:t>
            </a:r>
            <a:r>
              <a:rPr lang="en-US" sz="2200" b="1" dirty="0" smtClean="0">
                <a:solidFill>
                  <a:srgbClr val="002060"/>
                </a:solidFill>
              </a:rPr>
              <a:t>(Cronin et al.2003) </a:t>
            </a:r>
            <a:r>
              <a:rPr lang="en-US" sz="2200" b="1" baseline="30000" dirty="0" smtClean="0">
                <a:solidFill>
                  <a:srgbClr val="002060"/>
                </a:solidFill>
              </a:rPr>
              <a:t>  </a:t>
            </a:r>
            <a:endParaRPr lang="en-US" sz="2200" b="1" baseline="30000" dirty="0">
              <a:solidFill>
                <a:srgbClr val="002060"/>
              </a:solidFill>
            </a:endParaRPr>
          </a:p>
          <a:p>
            <a:r>
              <a:rPr lang="en-US" sz="2200" b="1" dirty="0" err="1" smtClean="0">
                <a:solidFill>
                  <a:srgbClr val="002060"/>
                </a:solidFill>
              </a:rPr>
              <a:t>Radiosonde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smtClean="0">
                <a:solidFill>
                  <a:srgbClr val="002060"/>
                </a:solidFill>
              </a:rPr>
              <a:t>: little TIW signal</a:t>
            </a:r>
            <a:r>
              <a:rPr lang="en-US" sz="2200" b="1" dirty="0" smtClean="0"/>
              <a:t> </a:t>
            </a:r>
            <a:r>
              <a:rPr lang="en-US" sz="2200" b="1" dirty="0" smtClean="0">
                <a:solidFill>
                  <a:srgbClr val="002060"/>
                </a:solidFill>
              </a:rPr>
              <a:t>(</a:t>
            </a:r>
            <a:r>
              <a:rPr lang="en-US" sz="2200" b="1" dirty="0" err="1" smtClean="0">
                <a:solidFill>
                  <a:srgbClr val="002060"/>
                </a:solidFill>
              </a:rPr>
              <a:t>Hashizume</a:t>
            </a:r>
            <a:r>
              <a:rPr lang="en-US" sz="2200" b="1" dirty="0" smtClean="0">
                <a:solidFill>
                  <a:srgbClr val="002060"/>
                </a:solidFill>
              </a:rPr>
              <a:t> et al. 2002</a:t>
            </a:r>
            <a:r>
              <a:rPr lang="en-US" sz="2200" dirty="0" smtClean="0">
                <a:solidFill>
                  <a:srgbClr val="002060"/>
                </a:solidFill>
              </a:rPr>
              <a:t>)</a:t>
            </a:r>
            <a:endParaRPr lang="en-US" sz="2200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20810" y="4267200"/>
            <a:ext cx="417907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C00000"/>
                </a:solidFill>
              </a:rPr>
              <a:t>CFSR: Mainly confined in the PBL</a:t>
            </a:r>
          </a:p>
          <a:p>
            <a:r>
              <a:rPr lang="en-US" sz="2200" b="1" dirty="0" err="1" smtClean="0">
                <a:solidFill>
                  <a:srgbClr val="002060"/>
                </a:solidFill>
              </a:rPr>
              <a:t>Radiosonde</a:t>
            </a:r>
            <a:r>
              <a:rPr lang="en-US" sz="2200" b="1" dirty="0" smtClean="0">
                <a:solidFill>
                  <a:srgbClr val="002060"/>
                </a:solidFill>
              </a:rPr>
              <a:t>: Strong temperature inversion (</a:t>
            </a:r>
            <a:r>
              <a:rPr lang="en-US" sz="2200" b="1" dirty="0" err="1" smtClean="0">
                <a:solidFill>
                  <a:srgbClr val="002060"/>
                </a:solidFill>
              </a:rPr>
              <a:t>Hashizume</a:t>
            </a:r>
            <a:r>
              <a:rPr lang="en-US" sz="2200" b="1" dirty="0" smtClean="0">
                <a:solidFill>
                  <a:srgbClr val="002060"/>
                </a:solidFill>
              </a:rPr>
              <a:t> et al. 2002)</a:t>
            </a:r>
            <a:endParaRPr lang="en-US" sz="2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4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0"/>
            <a:ext cx="59436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u="sng" dirty="0" smtClean="0">
                <a:solidFill>
                  <a:srgbClr val="0000FF"/>
                </a:solidFill>
              </a:rPr>
              <a:t>Response and Feedback of Surface </a:t>
            </a:r>
            <a:r>
              <a:rPr lang="en-US" sz="2500" u="sng" dirty="0">
                <a:solidFill>
                  <a:srgbClr val="0000FF"/>
                </a:solidFill>
              </a:rPr>
              <a:t>H</a:t>
            </a:r>
            <a:r>
              <a:rPr lang="en-US" sz="2500" u="sng" dirty="0" smtClean="0">
                <a:solidFill>
                  <a:srgbClr val="0000FF"/>
                </a:solidFill>
              </a:rPr>
              <a:t>eat </a:t>
            </a:r>
            <a:r>
              <a:rPr lang="en-US" sz="2500" u="sng" dirty="0">
                <a:solidFill>
                  <a:srgbClr val="0000FF"/>
                </a:solidFill>
              </a:rPr>
              <a:t>F</a:t>
            </a:r>
            <a:r>
              <a:rPr lang="en-US" sz="2500" u="sng" dirty="0" smtClean="0">
                <a:solidFill>
                  <a:srgbClr val="0000FF"/>
                </a:solidFill>
              </a:rPr>
              <a:t>lux</a:t>
            </a:r>
            <a:endParaRPr lang="en-US" sz="2500" u="sng" dirty="0">
              <a:solidFill>
                <a:srgbClr val="0000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782" y="1295400"/>
            <a:ext cx="3886200" cy="2464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81130" y="521348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Solar heat flux and SST 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3129242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Deser</a:t>
            </a:r>
            <a:r>
              <a:rPr lang="en-US" b="1" dirty="0" smtClean="0">
                <a:solidFill>
                  <a:schemeClr val="bg1"/>
                </a:solidFill>
              </a:rPr>
              <a:t> et al. 1993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9782" y="1013791"/>
            <a:ext cx="3886200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Satellite Visible Cloud and SST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90329" y="3759820"/>
            <a:ext cx="3975653" cy="252376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Deser</a:t>
            </a:r>
            <a:r>
              <a:rPr lang="en-US" sz="2400" dirty="0" smtClean="0"/>
              <a:t> et al.(1993) :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 </a:t>
            </a:r>
            <a:r>
              <a:rPr lang="en-US" sz="2200" u="sng" dirty="0" smtClean="0"/>
              <a:t>4.2%</a:t>
            </a:r>
            <a:r>
              <a:rPr lang="en-US" sz="2200" dirty="0" smtClean="0"/>
              <a:t>  per degree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/>
              <a:t> </a:t>
            </a:r>
            <a:r>
              <a:rPr lang="en-US" sz="2200" dirty="0" smtClean="0"/>
              <a:t> Over and upstream of positive SST anomalies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 smtClean="0"/>
              <a:t> Change in solar radiation of </a:t>
            </a:r>
          </a:p>
          <a:p>
            <a:r>
              <a:rPr lang="en-US" sz="2200" dirty="0" smtClean="0"/>
              <a:t>~ </a:t>
            </a:r>
            <a:r>
              <a:rPr lang="en-US" sz="2200" u="sng" dirty="0" smtClean="0"/>
              <a:t>10 W/m</a:t>
            </a:r>
            <a:r>
              <a:rPr lang="en-US" sz="2200" u="sng" baseline="30000" dirty="0" smtClean="0"/>
              <a:t>2</a:t>
            </a:r>
            <a:r>
              <a:rPr lang="en-US" sz="2200" u="sng" dirty="0" smtClean="0"/>
              <a:t> </a:t>
            </a:r>
            <a:r>
              <a:rPr lang="en-US" sz="2200" dirty="0" smtClean="0"/>
              <a:t>per degree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 smtClean="0"/>
              <a:t>Damping of local SST</a:t>
            </a:r>
            <a:endParaRPr lang="en-US" sz="22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2" t="4371" r="49253" b="64711"/>
          <a:stretch/>
        </p:blipFill>
        <p:spPr>
          <a:xfrm>
            <a:off x="4774095" y="1034535"/>
            <a:ext cx="4227443" cy="272528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004352" y="1110734"/>
            <a:ext cx="366257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CFSR   SW &amp; Low-level Cloud Cover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800600" y="3777734"/>
            <a:ext cx="3962400" cy="24622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CFSR:</a:t>
            </a:r>
            <a:r>
              <a:rPr lang="en-US" sz="2200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sz="2200" u="sng" dirty="0" smtClean="0"/>
              <a:t>5%</a:t>
            </a:r>
            <a:r>
              <a:rPr lang="en-US" sz="2200" dirty="0" smtClean="0"/>
              <a:t>  per degree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 smtClean="0"/>
              <a:t>Down stream of positive SST anomalies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 smtClean="0"/>
              <a:t>Change in solar radiation of </a:t>
            </a:r>
          </a:p>
          <a:p>
            <a:r>
              <a:rPr lang="en-US" sz="2200" dirty="0" smtClean="0"/>
              <a:t>~</a:t>
            </a:r>
            <a:r>
              <a:rPr lang="en-US" sz="2200" u="sng" dirty="0" smtClean="0"/>
              <a:t>9W/m</a:t>
            </a:r>
            <a:r>
              <a:rPr lang="en-US" sz="2200" u="sng" baseline="30000" dirty="0" smtClean="0"/>
              <a:t>2</a:t>
            </a:r>
            <a:r>
              <a:rPr lang="en-US" sz="2200" baseline="30000" dirty="0" smtClean="0"/>
              <a:t> </a:t>
            </a:r>
            <a:r>
              <a:rPr lang="en-US" sz="2200" dirty="0" smtClean="0"/>
              <a:t> per degree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 smtClean="0"/>
              <a:t>Damping of local SST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11290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0"/>
            <a:ext cx="59436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u="sng" dirty="0" smtClean="0">
                <a:solidFill>
                  <a:srgbClr val="0000FF"/>
                </a:solidFill>
              </a:rPr>
              <a:t>Response and Feedback of Surface </a:t>
            </a:r>
            <a:r>
              <a:rPr lang="en-US" sz="2500" u="sng" dirty="0">
                <a:solidFill>
                  <a:srgbClr val="0000FF"/>
                </a:solidFill>
              </a:rPr>
              <a:t>H</a:t>
            </a:r>
            <a:r>
              <a:rPr lang="en-US" sz="2500" u="sng" dirty="0" smtClean="0">
                <a:solidFill>
                  <a:srgbClr val="0000FF"/>
                </a:solidFill>
              </a:rPr>
              <a:t>eat </a:t>
            </a:r>
            <a:r>
              <a:rPr lang="en-US" sz="2500" u="sng" dirty="0">
                <a:solidFill>
                  <a:srgbClr val="0000FF"/>
                </a:solidFill>
              </a:rPr>
              <a:t>F</a:t>
            </a:r>
            <a:r>
              <a:rPr lang="en-US" sz="2500" u="sng" dirty="0" smtClean="0">
                <a:solidFill>
                  <a:srgbClr val="0000FF"/>
                </a:solidFill>
              </a:rPr>
              <a:t>lux</a:t>
            </a:r>
            <a:endParaRPr lang="en-US" sz="2500" u="sng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0" y="477054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Latent  heat flux and SST </a:t>
            </a:r>
            <a:endParaRPr lang="en-US" sz="2400" dirty="0">
              <a:solidFill>
                <a:schemeClr val="tx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85" t="3864" r="2429" b="65025"/>
          <a:stretch/>
        </p:blipFill>
        <p:spPr>
          <a:xfrm>
            <a:off x="482884" y="1066800"/>
            <a:ext cx="4161033" cy="2514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6656" y="1066800"/>
            <a:ext cx="327660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Latent Heat Flux</a:t>
            </a:r>
            <a:endParaRPr lang="en-US" dirty="0"/>
          </a:p>
        </p:txBody>
      </p:sp>
      <p:pic>
        <p:nvPicPr>
          <p:cNvPr id="6" name="Picture 5"/>
          <p:cNvPicPr preferRelativeResize="0"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1" t="3366" r="49381" b="67870"/>
          <a:stretch/>
        </p:blipFill>
        <p:spPr>
          <a:xfrm>
            <a:off x="380998" y="3886200"/>
            <a:ext cx="4160520" cy="2514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9600" y="3962400"/>
            <a:ext cx="33536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Net Heat Flux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41519" y="1752600"/>
            <a:ext cx="4513582" cy="178510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CFSR :</a:t>
            </a:r>
            <a:r>
              <a:rPr lang="en-US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 smtClean="0"/>
              <a:t> </a:t>
            </a:r>
            <a:r>
              <a:rPr lang="en-US" sz="2200" u="sng" dirty="0"/>
              <a:t>25 W/m</a:t>
            </a:r>
            <a:r>
              <a:rPr lang="en-US" sz="2200" u="sng" baseline="30000" dirty="0"/>
              <a:t>2</a:t>
            </a:r>
            <a:r>
              <a:rPr lang="en-US" sz="2200" u="sng" dirty="0"/>
              <a:t> per </a:t>
            </a:r>
            <a:r>
              <a:rPr lang="en-US" sz="2200" u="sng" baseline="30000" dirty="0" err="1"/>
              <a:t>o</a:t>
            </a:r>
            <a:r>
              <a:rPr lang="en-US" sz="2200" u="sng" dirty="0" err="1"/>
              <a:t>C</a:t>
            </a:r>
            <a:r>
              <a:rPr lang="en-US" sz="2200" u="sng" dirty="0"/>
              <a:t>  </a:t>
            </a:r>
            <a:r>
              <a:rPr lang="en-US" sz="2200" dirty="0"/>
              <a:t>of latent heat flux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 smtClean="0"/>
              <a:t>40 </a:t>
            </a:r>
            <a:r>
              <a:rPr lang="en-US" sz="2200" dirty="0"/>
              <a:t>W/m</a:t>
            </a:r>
            <a:r>
              <a:rPr lang="en-US" sz="2200" baseline="30000" dirty="0"/>
              <a:t>2 </a:t>
            </a:r>
            <a:r>
              <a:rPr lang="en-US" sz="2200" dirty="0"/>
              <a:t>per </a:t>
            </a:r>
            <a:r>
              <a:rPr lang="en-US" sz="2200" baseline="30000" dirty="0" err="1"/>
              <a:t>o</a:t>
            </a:r>
            <a:r>
              <a:rPr lang="en-US" sz="2200" dirty="0" err="1"/>
              <a:t>C</a:t>
            </a:r>
            <a:r>
              <a:rPr lang="en-US" sz="2200" dirty="0"/>
              <a:t> of net heat </a:t>
            </a:r>
            <a:r>
              <a:rPr lang="en-US" sz="2200" dirty="0" smtClean="0"/>
              <a:t>flux, resulting in -0.5 </a:t>
            </a:r>
            <a:r>
              <a:rPr lang="en-US" sz="2200" baseline="30000" dirty="0"/>
              <a:t>o</a:t>
            </a:r>
            <a:r>
              <a:rPr lang="en-US" sz="2200" dirty="0"/>
              <a:t> C per month </a:t>
            </a:r>
            <a:r>
              <a:rPr lang="en-US" sz="2200" dirty="0" smtClean="0"/>
              <a:t>(MLD=50m)</a:t>
            </a:r>
            <a:endParaRPr lang="en-US" sz="2200" dirty="0"/>
          </a:p>
        </p:txBody>
      </p:sp>
      <p:sp>
        <p:nvSpPr>
          <p:cNvPr id="13" name="TextBox 12"/>
          <p:cNvSpPr txBox="1"/>
          <p:nvPr/>
        </p:nvSpPr>
        <p:spPr>
          <a:xfrm>
            <a:off x="4541518" y="3581400"/>
            <a:ext cx="4602481" cy="178510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sz="2200" dirty="0"/>
              <a:t>Zhang and </a:t>
            </a:r>
            <a:r>
              <a:rPr lang="en-US" sz="2200" dirty="0" err="1"/>
              <a:t>McPhaden</a:t>
            </a:r>
            <a:r>
              <a:rPr lang="en-US" sz="2200" dirty="0"/>
              <a:t>(1995): </a:t>
            </a:r>
            <a:r>
              <a:rPr lang="en-US" sz="2200" dirty="0" smtClean="0"/>
              <a:t>~ </a:t>
            </a:r>
            <a:r>
              <a:rPr lang="en-US" sz="2200" u="sng" dirty="0" smtClean="0"/>
              <a:t>50 </a:t>
            </a:r>
            <a:r>
              <a:rPr lang="en-US" sz="2200" u="sng" dirty="0"/>
              <a:t>W/m</a:t>
            </a:r>
            <a:r>
              <a:rPr lang="en-US" sz="2200" u="sng" baseline="30000" dirty="0"/>
              <a:t>2</a:t>
            </a:r>
            <a:r>
              <a:rPr lang="en-US" sz="2200" u="sng" dirty="0"/>
              <a:t> per </a:t>
            </a:r>
            <a:r>
              <a:rPr lang="en-US" sz="2200" u="sng" baseline="30000" dirty="0" err="1"/>
              <a:t>o</a:t>
            </a:r>
            <a:r>
              <a:rPr lang="en-US" sz="2200" u="sng" dirty="0" err="1"/>
              <a:t>C</a:t>
            </a:r>
            <a:r>
              <a:rPr lang="en-US" sz="2200" dirty="0"/>
              <a:t>  of latent heat flux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 err="1" smtClean="0"/>
              <a:t>Thum</a:t>
            </a:r>
            <a:r>
              <a:rPr lang="en-US" sz="2200" dirty="0" smtClean="0"/>
              <a:t> et al. (2002): ~ </a:t>
            </a:r>
            <a:r>
              <a:rPr lang="en-US" sz="2200" u="sng" dirty="0" smtClean="0"/>
              <a:t>40 W/m</a:t>
            </a:r>
            <a:r>
              <a:rPr lang="en-US" sz="2200" u="sng" baseline="30000" dirty="0" smtClean="0"/>
              <a:t>2</a:t>
            </a:r>
            <a:r>
              <a:rPr lang="en-US" sz="2200" u="sng" dirty="0" smtClean="0"/>
              <a:t> per </a:t>
            </a:r>
            <a:r>
              <a:rPr lang="en-US" sz="2200" u="sng" baseline="30000" dirty="0" err="1" smtClean="0">
                <a:solidFill>
                  <a:prstClr val="black"/>
                </a:solidFill>
              </a:rPr>
              <a:t>o</a:t>
            </a:r>
            <a:r>
              <a:rPr lang="en-US" sz="2200" u="sng" dirty="0" err="1" smtClean="0">
                <a:solidFill>
                  <a:prstClr val="black"/>
                </a:solidFill>
              </a:rPr>
              <a:t>C</a:t>
            </a:r>
            <a:r>
              <a:rPr lang="en-US" sz="2200" u="sng" dirty="0" smtClean="0">
                <a:solidFill>
                  <a:prstClr val="black"/>
                </a:solidFill>
              </a:rPr>
              <a:t> </a:t>
            </a:r>
            <a:r>
              <a:rPr lang="en-US" sz="2200" dirty="0" smtClean="0">
                <a:solidFill>
                  <a:prstClr val="black"/>
                </a:solidFill>
              </a:rPr>
              <a:t>of latent heat flux, </a:t>
            </a:r>
            <a:r>
              <a:rPr lang="en-US" sz="2200" dirty="0" smtClean="0"/>
              <a:t> resulting  </a:t>
            </a:r>
          </a:p>
          <a:p>
            <a:r>
              <a:rPr lang="en-US" sz="2200" dirty="0" smtClean="0"/>
              <a:t>-0.5</a:t>
            </a:r>
            <a:r>
              <a:rPr lang="en-US" sz="2200" baseline="30000" dirty="0" smtClean="0"/>
              <a:t>o </a:t>
            </a:r>
            <a:r>
              <a:rPr lang="en-US" sz="2200" dirty="0" smtClean="0"/>
              <a:t>C per month (MLD=50m) 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67367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152400"/>
            <a:ext cx="861060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C00000"/>
                </a:solidFill>
              </a:rPr>
              <a:t>Summary</a:t>
            </a:r>
          </a:p>
          <a:p>
            <a:pPr>
              <a:lnSpc>
                <a:spcPts val="3000"/>
              </a:lnSpc>
            </a:pPr>
            <a:endParaRPr lang="en-US" sz="3000" b="1" dirty="0" smtClean="0"/>
          </a:p>
          <a:p>
            <a:pPr marL="285750" indent="-285750"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500" dirty="0" smtClean="0"/>
              <a:t>An in-phase relationship between SST and surface wind was well represented in the CFSR;</a:t>
            </a:r>
          </a:p>
          <a:p>
            <a:pPr marL="342900" indent="-342900"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500" dirty="0"/>
              <a:t>The CFSR </a:t>
            </a:r>
            <a:r>
              <a:rPr lang="en-US" sz="2500" dirty="0" smtClean="0"/>
              <a:t>exhibits </a:t>
            </a:r>
            <a:r>
              <a:rPr lang="en-US" sz="2500" dirty="0"/>
              <a:t>coherent patterns associated with TIWs both in the ocean and the atmosphere </a:t>
            </a:r>
            <a:r>
              <a:rPr lang="en-US" sz="2500" dirty="0" smtClean="0"/>
              <a:t>;</a:t>
            </a:r>
          </a:p>
          <a:p>
            <a:pPr marL="342900" indent="-342900"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500" dirty="0"/>
              <a:t>The feedback of wind stress curl perturbation to TIWs is </a:t>
            </a:r>
            <a:r>
              <a:rPr lang="en-US" sz="2500" dirty="0" smtClean="0"/>
              <a:t>negligible;</a:t>
            </a:r>
          </a:p>
          <a:p>
            <a:pPr marL="342900" indent="-342900"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500" dirty="0" smtClean="0"/>
              <a:t>Uncertainties exist in surface pressure and vertical structure;</a:t>
            </a:r>
          </a:p>
          <a:p>
            <a:pPr marL="342900" indent="-342900"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500" dirty="0" smtClean="0"/>
              <a:t>Surface net heat flux are dominated by latent heat fluxes and have a large negative feedback to TIW SSTs variability.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4724400"/>
            <a:ext cx="8610600" cy="14465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200" i="1" dirty="0" smtClean="0"/>
              <a:t>Wen, C., Y. </a:t>
            </a:r>
            <a:r>
              <a:rPr lang="en-US" sz="2200" i="1" dirty="0" err="1" smtClean="0"/>
              <a:t>Xue</a:t>
            </a:r>
            <a:r>
              <a:rPr lang="en-US" sz="2200" i="1" dirty="0" smtClean="0"/>
              <a:t> and A. Kumar,2012: Ocean–atmosphere characteristics of tropical instability waves simulated in the NCEP climate forecast system </a:t>
            </a:r>
            <a:r>
              <a:rPr lang="en-US" sz="2200" i="1" dirty="0" err="1" smtClean="0"/>
              <a:t>reanaylsis</a:t>
            </a:r>
            <a:r>
              <a:rPr lang="en-US" sz="2200" i="1" dirty="0" smtClean="0"/>
              <a:t>, J. Climate</a:t>
            </a:r>
            <a:r>
              <a:rPr lang="en-US" sz="2200" i="1" dirty="0"/>
              <a:t>. </a:t>
            </a:r>
            <a:r>
              <a:rPr lang="en-US" sz="2200" i="1" dirty="0" smtClean="0"/>
              <a:t>doi:10.1175/JCLI-D-11-00477.1, In press(available online).</a:t>
            </a:r>
            <a:endParaRPr lang="en-US" sz="2200" i="1" dirty="0"/>
          </a:p>
        </p:txBody>
      </p:sp>
    </p:spTree>
    <p:extLst>
      <p:ext uri="{BB962C8B-B14F-4D97-AF65-F5344CB8AC3E}">
        <p14:creationId xmlns:p14="http://schemas.microsoft.com/office/powerpoint/2010/main" val="3315932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9" t="4970" r="4417" b="4503"/>
          <a:stretch/>
        </p:blipFill>
        <p:spPr>
          <a:xfrm>
            <a:off x="1143000" y="156411"/>
            <a:ext cx="6781800" cy="487279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9600" y="5258868"/>
            <a:ext cx="85344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/>
              <a:t>Annual mean (2001-2008) of (a) EKE (cm2 s-2) at 5m; (b) EKE (cm2 s-2) at 110o W; (c) EKE (cm2 s-2) along 0oN. In (b) and (c), blue line presents the annual mean 20oC isotherm depth. </a:t>
            </a:r>
          </a:p>
        </p:txBody>
      </p:sp>
    </p:spTree>
    <p:extLst>
      <p:ext uri="{BB962C8B-B14F-4D97-AF65-F5344CB8AC3E}">
        <p14:creationId xmlns:p14="http://schemas.microsoft.com/office/powerpoint/2010/main" val="183289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76200"/>
            <a:ext cx="6413500" cy="596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29000" y="6216315"/>
            <a:ext cx="2133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Yan et al. 2011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09082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776" y="0"/>
            <a:ext cx="89916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b="1" dirty="0" smtClean="0">
                <a:solidFill>
                  <a:srgbClr val="0000FF"/>
                </a:solidFill>
              </a:rPr>
              <a:t>Impact of  TIW on Climate &amp; Marine Ecosystem  </a:t>
            </a:r>
            <a:endParaRPr lang="en-US" sz="3300" b="1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65" y="576143"/>
            <a:ext cx="90588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sz="2400" dirty="0" smtClean="0"/>
              <a:t>Momentum </a:t>
            </a:r>
            <a:r>
              <a:rPr lang="en-US" sz="2400" dirty="0"/>
              <a:t>and </a:t>
            </a:r>
            <a:r>
              <a:rPr lang="en-US" sz="2400" dirty="0" smtClean="0"/>
              <a:t>heat budget  (</a:t>
            </a:r>
            <a:r>
              <a:rPr lang="en-US" sz="2400" dirty="0" err="1" smtClean="0"/>
              <a:t>Jochum</a:t>
            </a:r>
            <a:r>
              <a:rPr lang="en-US" sz="2400" dirty="0" smtClean="0"/>
              <a:t> and </a:t>
            </a:r>
            <a:r>
              <a:rPr lang="en-US" sz="2400" dirty="0" err="1" smtClean="0"/>
              <a:t>Murtugudde</a:t>
            </a:r>
            <a:r>
              <a:rPr lang="en-US" sz="2400" dirty="0" smtClean="0"/>
              <a:t> 2006)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sz="2400" dirty="0" smtClean="0"/>
              <a:t>Nutrient distribution (e.g. </a:t>
            </a:r>
            <a:r>
              <a:rPr lang="en-US" sz="2400" dirty="0" err="1" smtClean="0"/>
              <a:t>Strutton</a:t>
            </a:r>
            <a:r>
              <a:rPr lang="en-US" sz="2400" dirty="0" smtClean="0"/>
              <a:t> et al. 2001)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sz="2400" dirty="0" err="1" smtClean="0"/>
              <a:t>Interannual</a:t>
            </a:r>
            <a:r>
              <a:rPr lang="en-US" sz="2400" dirty="0" smtClean="0"/>
              <a:t> variations, </a:t>
            </a:r>
            <a:r>
              <a:rPr lang="en-US" sz="2400" dirty="0" err="1" smtClean="0"/>
              <a:t>i.e</a:t>
            </a:r>
            <a:r>
              <a:rPr lang="en-US" sz="2400" dirty="0" smtClean="0"/>
              <a:t> ENSO (e.g. An 2008; Zhang and </a:t>
            </a:r>
            <a:r>
              <a:rPr lang="en-US" sz="2400" dirty="0" err="1" smtClean="0"/>
              <a:t>Busalacchi</a:t>
            </a:r>
            <a:r>
              <a:rPr lang="en-US" sz="2400" dirty="0" smtClean="0"/>
              <a:t> 2008)</a:t>
            </a:r>
            <a:endParaRPr lang="en-US" sz="2400" dirty="0"/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sz="2400" dirty="0" smtClean="0"/>
              <a:t>Mean ocean and atmosphere states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0474" y="3124200"/>
            <a:ext cx="61722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b="1" dirty="0" smtClean="0">
                <a:solidFill>
                  <a:srgbClr val="0000FF"/>
                </a:solidFill>
              </a:rPr>
              <a:t>Challenges:</a:t>
            </a:r>
            <a:endParaRPr lang="en-US" sz="3300" b="1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0474" y="3810000"/>
            <a:ext cx="85344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3000"/>
              </a:lnSpc>
              <a:buFont typeface="Wingdings" pitchFamily="2" charset="2"/>
              <a:buChar char="Ø"/>
            </a:pPr>
            <a:r>
              <a:rPr lang="en-US" sz="3000" dirty="0" smtClean="0"/>
              <a:t> </a:t>
            </a:r>
            <a:r>
              <a:rPr lang="en-US" sz="2800" dirty="0" smtClean="0"/>
              <a:t>In situ observations </a:t>
            </a:r>
          </a:p>
          <a:p>
            <a:pPr>
              <a:lnSpc>
                <a:spcPts val="3000"/>
              </a:lnSpc>
            </a:pPr>
            <a:r>
              <a:rPr lang="en-US" sz="2800" dirty="0"/>
              <a:t> </a:t>
            </a:r>
            <a:r>
              <a:rPr lang="en-US" sz="2800" dirty="0" smtClean="0"/>
              <a:t>           ----- too sparse</a:t>
            </a:r>
          </a:p>
          <a:p>
            <a:pPr marL="285750" indent="-285750">
              <a:lnSpc>
                <a:spcPts val="3000"/>
              </a:lnSpc>
              <a:buFont typeface="Wingdings" pitchFamily="2" charset="2"/>
              <a:buChar char="Ø"/>
            </a:pPr>
            <a:r>
              <a:rPr lang="en-US" sz="2800" dirty="0" smtClean="0"/>
              <a:t>Satellite Observations</a:t>
            </a:r>
          </a:p>
          <a:p>
            <a:pPr>
              <a:lnSpc>
                <a:spcPts val="3000"/>
              </a:lnSpc>
            </a:pPr>
            <a:r>
              <a:rPr lang="en-US" sz="2800" dirty="0" smtClean="0"/>
              <a:t>             ---- limited surface variables and record</a:t>
            </a:r>
          </a:p>
          <a:p>
            <a:pPr marL="285750" indent="-285750">
              <a:lnSpc>
                <a:spcPts val="3000"/>
              </a:lnSpc>
              <a:buFont typeface="Wingdings" pitchFamily="2" charset="2"/>
              <a:buChar char="Ø"/>
            </a:pPr>
            <a:r>
              <a:rPr lang="en-US" sz="2800" dirty="0" smtClean="0"/>
              <a:t>NWP reanalysis products (e.g. NCEP R1,R2)</a:t>
            </a:r>
          </a:p>
          <a:p>
            <a:pPr>
              <a:lnSpc>
                <a:spcPts val="3000"/>
              </a:lnSpc>
            </a:pPr>
            <a:r>
              <a:rPr lang="en-US" sz="2800" dirty="0" smtClean="0"/>
              <a:t>            ----- coarse resolution, SST boundary conditions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4218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8" y="629315"/>
            <a:ext cx="2200143" cy="219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64601" y="0"/>
            <a:ext cx="6781800" cy="2826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i="1" u="sng" dirty="0" smtClean="0"/>
              <a:t>CFSR:</a:t>
            </a:r>
          </a:p>
          <a:p>
            <a:pPr marL="285750" indent="-285750">
              <a:lnSpc>
                <a:spcPts val="2400"/>
              </a:lnSpc>
              <a:buSzPct val="115000"/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FF0000"/>
                </a:solidFill>
              </a:rPr>
              <a:t>Much higher  resolution : 1979-2009</a:t>
            </a:r>
          </a:p>
          <a:p>
            <a:pPr>
              <a:lnSpc>
                <a:spcPts val="2400"/>
              </a:lnSpc>
              <a:buSzPct val="115000"/>
            </a:pP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     </a:t>
            </a:r>
            <a:r>
              <a:rPr lang="en-US" sz="2400" dirty="0" smtClean="0"/>
              <a:t>Atmosphere:T382(~38km)    Ocean:0.25</a:t>
            </a:r>
            <a:r>
              <a:rPr lang="en-US" sz="2400" baseline="30000" dirty="0" smtClean="0"/>
              <a:t>o</a:t>
            </a:r>
            <a:r>
              <a:rPr lang="en-US" sz="2400" dirty="0" smtClean="0"/>
              <a:t> ~0.5</a:t>
            </a:r>
            <a:r>
              <a:rPr lang="en-US" sz="2400" baseline="30000" dirty="0" smtClean="0"/>
              <a:t>o</a:t>
            </a:r>
          </a:p>
          <a:p>
            <a:pPr marL="285750" indent="-285750">
              <a:lnSpc>
                <a:spcPts val="2800"/>
              </a:lnSpc>
              <a:buSzPct val="115000"/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FF0000"/>
                </a:solidFill>
              </a:rPr>
              <a:t>The guess forecasts was generated from a 6-h coupled system</a:t>
            </a:r>
          </a:p>
          <a:p>
            <a:pPr marL="285750" indent="-285750">
              <a:buSzPct val="115000"/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FF0000"/>
                </a:solidFill>
              </a:rPr>
              <a:t>Assimilation of ¼ degree daily OI SST Analysis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3151922"/>
            <a:ext cx="8915400" cy="86177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3500" b="1" dirty="0" smtClean="0"/>
              <a:t>Purpose:</a:t>
            </a:r>
            <a:r>
              <a:rPr lang="en-US" sz="2800" dirty="0" smtClean="0"/>
              <a:t>  Assess capability of the CFSR in capturing ocean-atmosphere interactions  associated  with  TIWs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407894" y="4387516"/>
            <a:ext cx="7772400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 smtClean="0"/>
              <a:t>Data: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500" dirty="0" smtClean="0"/>
              <a:t>CFSR :   SST, HFLX,</a:t>
            </a:r>
            <a:r>
              <a:rPr lang="el-GR" sz="2500" dirty="0" smtClean="0"/>
              <a:t>τ</a:t>
            </a:r>
            <a:r>
              <a:rPr lang="en-US" sz="2500" dirty="0" smtClean="0"/>
              <a:t>,P,T2m, </a:t>
            </a:r>
            <a:r>
              <a:rPr lang="en-US" sz="2500" dirty="0" err="1" smtClean="0"/>
              <a:t>WS,q</a:t>
            </a:r>
            <a:r>
              <a:rPr lang="en-US" sz="2500" dirty="0" smtClean="0"/>
              <a:t>, currents</a:t>
            </a:r>
          </a:p>
          <a:p>
            <a:r>
              <a:rPr lang="en-US" sz="2500" dirty="0" smtClean="0"/>
              <a:t>                  Daily data  2001-2008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500" dirty="0" smtClean="0"/>
              <a:t>Satellite observations:   TMI SST and </a:t>
            </a:r>
            <a:r>
              <a:rPr lang="en-US" sz="2500" dirty="0" err="1" smtClean="0"/>
              <a:t>QuikSCAT</a:t>
            </a:r>
            <a:r>
              <a:rPr lang="en-US" sz="2500" dirty="0" smtClean="0"/>
              <a:t> winds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500" dirty="0" smtClean="0"/>
              <a:t>In situ: TAO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56050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805626" y="3821424"/>
            <a:ext cx="7778263" cy="3018647"/>
            <a:chOff x="533399" y="26377"/>
            <a:chExt cx="7778263" cy="301864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71" t="4636" r="33077" b="3569"/>
            <a:stretch/>
          </p:blipFill>
          <p:spPr>
            <a:xfrm rot="5400000">
              <a:off x="3128619" y="-2138019"/>
              <a:ext cx="2587823" cy="7778263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2063262" y="26377"/>
              <a:ext cx="6248400" cy="66684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tIns="0" bIns="0" rtlCol="0">
              <a:spAutoFit/>
            </a:bodyPr>
            <a:lstStyle/>
            <a:p>
              <a:pPr>
                <a:lnSpc>
                  <a:spcPts val="2600"/>
                </a:lnSpc>
              </a:pPr>
              <a:r>
                <a:rPr lang="en-US" sz="2500" dirty="0" smtClean="0">
                  <a:solidFill>
                    <a:srgbClr val="0000FF"/>
                  </a:solidFill>
                </a:rPr>
                <a:t>     SST TIW Annual Mean Variance</a:t>
              </a:r>
            </a:p>
            <a:p>
              <a:pPr>
                <a:lnSpc>
                  <a:spcPts val="2600"/>
                </a:lnSpc>
              </a:pPr>
              <a:r>
                <a:rPr lang="en-US" sz="2200" dirty="0" smtClean="0"/>
                <a:t>         CFSR                                         TMI </a:t>
              </a:r>
              <a:endParaRPr lang="en-US" sz="2200" dirty="0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6894" y="0"/>
            <a:ext cx="8915400" cy="3733797"/>
            <a:chOff x="228598" y="3124200"/>
            <a:chExt cx="8915400" cy="373379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37" t="3974" r="5204" b="3461"/>
            <a:stretch/>
          </p:blipFill>
          <p:spPr>
            <a:xfrm rot="5400000">
              <a:off x="2819399" y="533399"/>
              <a:ext cx="3733797" cy="891540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3777762" y="3242138"/>
              <a:ext cx="2819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SST at 110W,2N</a:t>
              </a:r>
              <a:endParaRPr lang="en-US" sz="1600" b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116626" y="4999898"/>
              <a:ext cx="520797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20-40 day band-pass filtered SST at 110W,2N</a:t>
              </a:r>
              <a:endParaRPr lang="en-US" sz="16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952547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46892"/>
            <a:ext cx="52578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u="sng" dirty="0" smtClean="0">
                <a:solidFill>
                  <a:srgbClr val="0000FF"/>
                </a:solidFill>
              </a:rPr>
              <a:t>Coupling of SST and Surface Wind</a:t>
            </a:r>
            <a:endParaRPr lang="en-US" sz="2500" u="sng" dirty="0">
              <a:solidFill>
                <a:srgbClr val="0000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4" t="4162" r="5540" b="5129"/>
          <a:stretch/>
        </p:blipFill>
        <p:spPr>
          <a:xfrm>
            <a:off x="533400" y="685800"/>
            <a:ext cx="8170985" cy="5839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80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0"/>
            <a:ext cx="5359400" cy="665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143000" y="3276600"/>
            <a:ext cx="5943600" cy="4308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Coupling Strength  (coefficient  ms</a:t>
            </a:r>
            <a:r>
              <a:rPr lang="en-US" sz="2200" baseline="30000" dirty="0" smtClean="0"/>
              <a:t>-1 </a:t>
            </a:r>
            <a:r>
              <a:rPr lang="en-US" sz="2200" dirty="0" smtClean="0"/>
              <a:t>per degree)</a:t>
            </a:r>
            <a:endParaRPr lang="en-US" sz="2200" dirty="0"/>
          </a:p>
        </p:txBody>
      </p:sp>
      <p:sp>
        <p:nvSpPr>
          <p:cNvPr id="11" name="TextBox 10"/>
          <p:cNvSpPr txBox="1"/>
          <p:nvPr/>
        </p:nvSpPr>
        <p:spPr>
          <a:xfrm>
            <a:off x="1478814" y="3824625"/>
            <a:ext cx="1362808" cy="276999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tIns="0" bIns="0" rtlCol="0">
            <a:spAutoFit/>
          </a:bodyPr>
          <a:lstStyle/>
          <a:p>
            <a:r>
              <a:rPr lang="en-US" u="sng" dirty="0" smtClean="0"/>
              <a:t>CFSR: 0.6</a:t>
            </a:r>
            <a:endParaRPr lang="en-US" u="sng" dirty="0"/>
          </a:p>
        </p:txBody>
      </p:sp>
      <p:sp>
        <p:nvSpPr>
          <p:cNvPr id="12" name="TextBox 11"/>
          <p:cNvSpPr txBox="1"/>
          <p:nvPr/>
        </p:nvSpPr>
        <p:spPr>
          <a:xfrm>
            <a:off x="4195395" y="3824625"/>
            <a:ext cx="1582613" cy="276999"/>
          </a:xfrm>
          <a:prstGeom prst="rect">
            <a:avLst/>
          </a:prstGeom>
          <a:solidFill>
            <a:srgbClr val="92D050"/>
          </a:solidFill>
        </p:spPr>
        <p:txBody>
          <a:bodyPr wrap="square" tIns="0" bIns="0" rtlCol="0">
            <a:spAutoFit/>
          </a:bodyPr>
          <a:lstStyle/>
          <a:p>
            <a:r>
              <a:rPr lang="en-US" u="sng" dirty="0" smtClean="0"/>
              <a:t>Satellite: 0.66</a:t>
            </a:r>
            <a:endParaRPr lang="en-US" u="sng" dirty="0"/>
          </a:p>
        </p:txBody>
      </p:sp>
      <p:sp>
        <p:nvSpPr>
          <p:cNvPr id="16" name="TextBox 15"/>
          <p:cNvSpPr txBox="1"/>
          <p:nvPr/>
        </p:nvSpPr>
        <p:spPr>
          <a:xfrm>
            <a:off x="6498491" y="1014045"/>
            <a:ext cx="2645509" cy="794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  <a:buFont typeface="Arial" pitchFamily="34" charset="0"/>
              <a:buChar char="•"/>
            </a:pPr>
            <a:r>
              <a:rPr lang="en-US" sz="2000" dirty="0" smtClean="0"/>
              <a:t>150</a:t>
            </a:r>
            <a:r>
              <a:rPr lang="en-US" sz="2000" baseline="30000" dirty="0" smtClean="0"/>
              <a:t>o </a:t>
            </a:r>
            <a:r>
              <a:rPr lang="en-US" sz="2000" dirty="0" smtClean="0"/>
              <a:t>W – 110</a:t>
            </a:r>
            <a:r>
              <a:rPr lang="en-US" sz="2000" baseline="30000" dirty="0" smtClean="0"/>
              <a:t>o</a:t>
            </a:r>
            <a:r>
              <a:rPr lang="en-US" sz="2000" dirty="0" smtClean="0"/>
              <a:t> W, 2</a:t>
            </a:r>
            <a:r>
              <a:rPr lang="en-US" sz="2000" baseline="30000" dirty="0" smtClean="0"/>
              <a:t>o</a:t>
            </a:r>
            <a:r>
              <a:rPr lang="en-US" sz="2000" dirty="0" smtClean="0"/>
              <a:t>N, June-January,2001-2008</a:t>
            </a:r>
            <a:endParaRPr 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6536590" y="1953161"/>
            <a:ext cx="24550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Both SST and wind perturbations are about 70% of the satellite observations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629399" y="4267200"/>
            <a:ext cx="2362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The CFSR well reproduced the observed linear SST-Wind relationship</a:t>
            </a:r>
            <a:endParaRPr lang="en-US" sz="2000" dirty="0"/>
          </a:p>
        </p:txBody>
      </p:sp>
      <p:pic>
        <p:nvPicPr>
          <p:cNvPr id="20" name="Picture 19"/>
          <p:cNvPicPr preferRelativeResize="0"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30" t="17580" r="17626" b="8599"/>
          <a:stretch/>
        </p:blipFill>
        <p:spPr>
          <a:xfrm>
            <a:off x="3623356" y="4161624"/>
            <a:ext cx="2953512" cy="2276856"/>
          </a:xfrm>
          <a:prstGeom prst="rect">
            <a:avLst/>
          </a:prstGeom>
        </p:spPr>
      </p:pic>
      <p:pic>
        <p:nvPicPr>
          <p:cNvPr id="22" name="Picture 21"/>
          <p:cNvPicPr preferRelativeResize="0"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30" t="16704" r="17955" b="8599"/>
          <a:stretch/>
        </p:blipFill>
        <p:spPr>
          <a:xfrm>
            <a:off x="601579" y="4166467"/>
            <a:ext cx="2953512" cy="2272013"/>
          </a:xfrm>
          <a:prstGeom prst="rect">
            <a:avLst/>
          </a:prstGeom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503" y="714296"/>
            <a:ext cx="5907087" cy="218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012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0"/>
            <a:ext cx="5359400" cy="665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143000" y="3276600"/>
            <a:ext cx="6934200" cy="4308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Coupling Strength  (coefficient  ~</a:t>
            </a:r>
            <a:r>
              <a:rPr lang="en-US" sz="2200" b="1" dirty="0" smtClean="0">
                <a:solidFill>
                  <a:srgbClr val="FF0000"/>
                </a:solidFill>
              </a:rPr>
              <a:t>0.6</a:t>
            </a:r>
            <a:r>
              <a:rPr lang="en-US" sz="2200" dirty="0" smtClean="0"/>
              <a:t> ms</a:t>
            </a:r>
            <a:r>
              <a:rPr lang="en-US" sz="2200" baseline="30000" dirty="0" smtClean="0"/>
              <a:t>-1 </a:t>
            </a:r>
            <a:r>
              <a:rPr lang="en-US" sz="2200" dirty="0" smtClean="0"/>
              <a:t>per degree)</a:t>
            </a:r>
            <a:endParaRPr lang="en-US" sz="2200" dirty="0"/>
          </a:p>
        </p:txBody>
      </p:sp>
      <p:sp>
        <p:nvSpPr>
          <p:cNvPr id="16" name="TextBox 15"/>
          <p:cNvSpPr txBox="1"/>
          <p:nvPr/>
        </p:nvSpPr>
        <p:spPr>
          <a:xfrm>
            <a:off x="6498491" y="1014045"/>
            <a:ext cx="2645509" cy="801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  <a:buFont typeface="Arial" pitchFamily="34" charset="0"/>
              <a:buChar char="•"/>
            </a:pPr>
            <a:r>
              <a:rPr lang="en-US" sz="2000" dirty="0" smtClean="0"/>
              <a:t>150</a:t>
            </a:r>
            <a:r>
              <a:rPr lang="en-US" sz="2000" baseline="30000" dirty="0" smtClean="0"/>
              <a:t>o </a:t>
            </a:r>
            <a:r>
              <a:rPr lang="en-US" sz="2000" dirty="0" smtClean="0"/>
              <a:t>W – 110</a:t>
            </a:r>
            <a:r>
              <a:rPr lang="en-US" sz="2000" baseline="30000" dirty="0" smtClean="0"/>
              <a:t>o</a:t>
            </a:r>
            <a:r>
              <a:rPr lang="en-US" sz="2000" dirty="0" smtClean="0"/>
              <a:t> W, 2</a:t>
            </a:r>
            <a:r>
              <a:rPr lang="en-US" sz="2000" baseline="30000" dirty="0" smtClean="0"/>
              <a:t>o</a:t>
            </a:r>
            <a:r>
              <a:rPr lang="en-US" sz="2000" dirty="0" smtClean="0"/>
              <a:t>N, June-January,2001-2008</a:t>
            </a:r>
            <a:endParaRPr 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6536590" y="1953161"/>
            <a:ext cx="24550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Both SST and wind perturbations are about 70% of the satellite observations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629399" y="4267200"/>
            <a:ext cx="2362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The CFSR well reproduced the observed linear SST-Wind relationship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9" t="6411" r="40211" b="4170"/>
          <a:stretch/>
        </p:blipFill>
        <p:spPr>
          <a:xfrm rot="5400000">
            <a:off x="2128587" y="2108142"/>
            <a:ext cx="2933704" cy="613239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36" y="713232"/>
            <a:ext cx="5907087" cy="2189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421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2" t="22307" r="32912" b="2821"/>
          <a:stretch/>
        </p:blipFill>
        <p:spPr>
          <a:xfrm rot="5400000">
            <a:off x="1021878" y="-189574"/>
            <a:ext cx="2609814" cy="447493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26785" y="-21207"/>
            <a:ext cx="59436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u="sng" dirty="0" smtClean="0">
                <a:solidFill>
                  <a:srgbClr val="0000FF"/>
                </a:solidFill>
              </a:rPr>
              <a:t>Wind </a:t>
            </a:r>
            <a:r>
              <a:rPr lang="en-US" sz="2500" u="sng" dirty="0">
                <a:solidFill>
                  <a:srgbClr val="0000FF"/>
                </a:solidFill>
              </a:rPr>
              <a:t>S</a:t>
            </a:r>
            <a:r>
              <a:rPr lang="en-US" sz="2500" u="sng" dirty="0" smtClean="0">
                <a:solidFill>
                  <a:srgbClr val="0000FF"/>
                </a:solidFill>
              </a:rPr>
              <a:t>tress Response and Feedback </a:t>
            </a:r>
            <a:endParaRPr lang="en-US" sz="2500" u="sng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455847"/>
            <a:ext cx="35867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Wind Stress Curl </a:t>
            </a:r>
            <a:r>
              <a:rPr lang="en-US" dirty="0" smtClean="0"/>
              <a:t>(10</a:t>
            </a:r>
            <a:r>
              <a:rPr lang="en-US" baseline="30000" dirty="0" smtClean="0"/>
              <a:t>-7</a:t>
            </a:r>
            <a:r>
              <a:rPr lang="en-US" dirty="0" smtClean="0"/>
              <a:t>N m</a:t>
            </a:r>
            <a:r>
              <a:rPr lang="en-US" baseline="30000" dirty="0" smtClean="0"/>
              <a:t>-3</a:t>
            </a:r>
            <a:r>
              <a:rPr lang="en-US" dirty="0" smtClean="0"/>
              <a:t>C</a:t>
            </a:r>
            <a:r>
              <a:rPr lang="en-US" baseline="30000" dirty="0" smtClean="0"/>
              <a:t>-1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634050" y="754237"/>
            <a:ext cx="43102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sz="2500" b="1" dirty="0" smtClean="0">
                <a:solidFill>
                  <a:srgbClr val="D60093"/>
                </a:solidFill>
              </a:rPr>
              <a:t>Does the perturbations of wind stress curl feed back to TIW through Ekman dynamics?</a:t>
            </a:r>
            <a:endParaRPr lang="en-US" sz="2500" b="1" dirty="0">
              <a:solidFill>
                <a:srgbClr val="D60093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29200" y="2286000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68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2" t="22307" r="32912" b="2821"/>
          <a:stretch/>
        </p:blipFill>
        <p:spPr>
          <a:xfrm rot="5400000">
            <a:off x="1021878" y="-189574"/>
            <a:ext cx="2609814" cy="447493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25682" y="-17929"/>
            <a:ext cx="59436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u="sng" dirty="0" smtClean="0">
                <a:solidFill>
                  <a:srgbClr val="0000FF"/>
                </a:solidFill>
              </a:rPr>
              <a:t>Wind </a:t>
            </a:r>
            <a:r>
              <a:rPr lang="en-US" sz="2500" u="sng" dirty="0">
                <a:solidFill>
                  <a:srgbClr val="0000FF"/>
                </a:solidFill>
              </a:rPr>
              <a:t>S</a:t>
            </a:r>
            <a:r>
              <a:rPr lang="en-US" sz="2500" u="sng" dirty="0" smtClean="0">
                <a:solidFill>
                  <a:srgbClr val="0000FF"/>
                </a:solidFill>
              </a:rPr>
              <a:t>tress Response and Feedback </a:t>
            </a:r>
            <a:endParaRPr lang="en-US" sz="2500" u="sng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455847"/>
            <a:ext cx="35867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Wind Stress Curl </a:t>
            </a:r>
            <a:r>
              <a:rPr lang="en-US" dirty="0" smtClean="0"/>
              <a:t>(10</a:t>
            </a:r>
            <a:r>
              <a:rPr lang="en-US" baseline="30000" dirty="0" smtClean="0"/>
              <a:t>-7</a:t>
            </a:r>
            <a:r>
              <a:rPr lang="en-US" dirty="0" smtClean="0"/>
              <a:t>N m</a:t>
            </a:r>
            <a:r>
              <a:rPr lang="en-US" baseline="30000" dirty="0" smtClean="0"/>
              <a:t>-3</a:t>
            </a:r>
            <a:r>
              <a:rPr lang="en-US" dirty="0" smtClean="0"/>
              <a:t>C</a:t>
            </a:r>
            <a:r>
              <a:rPr lang="en-US" baseline="30000" dirty="0" smtClean="0"/>
              <a:t>-1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634050" y="754237"/>
            <a:ext cx="43102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sz="2500" b="1" dirty="0" smtClean="0">
                <a:solidFill>
                  <a:srgbClr val="D60093"/>
                </a:solidFill>
              </a:rPr>
              <a:t>Does the perturbations of wind stress curl feed back to TIW through Ekman dynamics?</a:t>
            </a:r>
            <a:endParaRPr lang="en-US" sz="2500" b="1" dirty="0">
              <a:solidFill>
                <a:srgbClr val="D60093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29200" y="2286000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29236" y="1904589"/>
            <a:ext cx="9248292" cy="4801011"/>
            <a:chOff x="29236" y="1904589"/>
            <a:chExt cx="9248292" cy="4801011"/>
          </a:xfrm>
        </p:grpSpPr>
        <p:grpSp>
          <p:nvGrpSpPr>
            <p:cNvPr id="12" name="Group 11"/>
            <p:cNvGrpSpPr/>
            <p:nvPr/>
          </p:nvGrpSpPr>
          <p:grpSpPr>
            <a:xfrm>
              <a:off x="4630737" y="4428396"/>
              <a:ext cx="4473503" cy="2277204"/>
              <a:chOff x="4630737" y="4428396"/>
              <a:chExt cx="4473503" cy="2277204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01" t="35127" r="51825" b="5130"/>
              <a:stretch/>
            </p:blipFill>
            <p:spPr>
              <a:xfrm rot="5400000">
                <a:off x="5728887" y="3330246"/>
                <a:ext cx="2277204" cy="4473503"/>
              </a:xfrm>
              <a:prstGeom prst="rect">
                <a:avLst/>
              </a:prstGeom>
            </p:spPr>
          </p:pic>
          <p:sp>
            <p:nvSpPr>
              <p:cNvPr id="11" name="Rectangle 10"/>
              <p:cNvSpPr/>
              <p:nvPr/>
            </p:nvSpPr>
            <p:spPr>
              <a:xfrm>
                <a:off x="5181600" y="4572000"/>
                <a:ext cx="2133600" cy="914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5198164" y="4635150"/>
                <a:ext cx="1790700" cy="18288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en-US" sz="800" dirty="0"/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29236" y="1904589"/>
              <a:ext cx="9248292" cy="4479774"/>
              <a:chOff x="29236" y="1904589"/>
              <a:chExt cx="9248292" cy="4479774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4503831" y="1904589"/>
                <a:ext cx="4773697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Font typeface="Arial" pitchFamily="34" charset="0"/>
                  <a:buChar char="•"/>
                </a:pPr>
                <a:r>
                  <a:rPr lang="en-US" sz="20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W</a:t>
                </a:r>
                <a:r>
                  <a:rPr lang="en-US" sz="2000" b="1" baseline="-250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e </a:t>
                </a:r>
                <a:r>
                  <a:rPr lang="en-US" sz="20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is much weaker than W, indicating the small feedback effect on TIW growth </a:t>
                </a:r>
              </a:p>
              <a:p>
                <a:pPr>
                  <a:buFont typeface="Arial" pitchFamily="34" charset="0"/>
                  <a:buChar char="•"/>
                </a:pPr>
                <a:r>
                  <a:rPr lang="en-US" sz="20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Caveat: (1) Difficult to estimate Ekman pumping near the equator; (2) Impact of surface current on wind stress is neglect in the CFSR </a:t>
                </a:r>
                <a:endParaRPr lang="en-US" sz="2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2" name="Group 1"/>
              <p:cNvGrpSpPr/>
              <p:nvPr/>
            </p:nvGrpSpPr>
            <p:grpSpPr>
              <a:xfrm>
                <a:off x="29236" y="3591147"/>
                <a:ext cx="8886165" cy="2793216"/>
                <a:chOff x="29236" y="3591147"/>
                <a:chExt cx="8886165" cy="2793216"/>
              </a:xfrm>
            </p:grpSpPr>
            <p:pic>
              <p:nvPicPr>
                <p:cNvPr id="6" name="Picture 5"/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029" t="22820" r="33077" b="2306"/>
                <a:stretch/>
              </p:blipFill>
              <p:spPr>
                <a:xfrm rot="5400000">
                  <a:off x="1033024" y="2816151"/>
                  <a:ext cx="2564424" cy="4572000"/>
                </a:xfrm>
                <a:prstGeom prst="rect">
                  <a:avLst/>
                </a:prstGeom>
              </p:spPr>
            </p:pic>
            <p:sp>
              <p:nvSpPr>
                <p:cNvPr id="9" name="TextBox 8"/>
                <p:cNvSpPr txBox="1"/>
                <p:nvPr/>
              </p:nvSpPr>
              <p:spPr>
                <a:xfrm>
                  <a:off x="386463" y="3591147"/>
                  <a:ext cx="4904469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200" dirty="0"/>
                    <a:t> </a:t>
                  </a:r>
                  <a:r>
                    <a:rPr lang="en-US" sz="2200" dirty="0" smtClean="0"/>
                    <a:t>   W at 55m </a:t>
                  </a:r>
                  <a:r>
                    <a:rPr lang="en-US" dirty="0" smtClean="0"/>
                    <a:t>(10</a:t>
                  </a:r>
                  <a:r>
                    <a:rPr lang="en-US" baseline="30000" dirty="0" smtClean="0"/>
                    <a:t>-5</a:t>
                  </a:r>
                  <a:r>
                    <a:rPr lang="en-US" dirty="0" smtClean="0"/>
                    <a:t>ms</a:t>
                  </a:r>
                  <a:r>
                    <a:rPr lang="en-US" baseline="30000" dirty="0" smtClean="0"/>
                    <a:t>-1</a:t>
                  </a:r>
                  <a:r>
                    <a:rPr lang="en-US" dirty="0" smtClean="0"/>
                    <a:t>C</a:t>
                  </a:r>
                  <a:r>
                    <a:rPr lang="en-US" baseline="30000" dirty="0" smtClean="0"/>
                    <a:t>-1)</a:t>
                  </a:r>
                  <a:endParaRPr lang="en-US" dirty="0"/>
                </a:p>
              </p:txBody>
            </p:sp>
            <p:cxnSp>
              <p:nvCxnSpPr>
                <p:cNvPr id="13" name="Straight Connector 12"/>
                <p:cNvCxnSpPr/>
                <p:nvPr/>
              </p:nvCxnSpPr>
              <p:spPr>
                <a:xfrm>
                  <a:off x="5181600" y="4818030"/>
                  <a:ext cx="805068" cy="0"/>
                </a:xfrm>
                <a:prstGeom prst="line">
                  <a:avLst/>
                </a:prstGeom>
                <a:ln w="15875">
                  <a:solidFill>
                    <a:srgbClr val="FF0000"/>
                  </a:solidFill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sp>
              <p:nvSpPr>
                <p:cNvPr id="15" name="TextBox 14"/>
                <p:cNvSpPr txBox="1"/>
                <p:nvPr/>
              </p:nvSpPr>
              <p:spPr>
                <a:xfrm>
                  <a:off x="6076950" y="4748081"/>
                  <a:ext cx="55245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W</a:t>
                  </a:r>
                  <a:endParaRPr lang="en-US" dirty="0"/>
                </a:p>
              </p:txBody>
            </p:sp>
            <p:cxnSp>
              <p:nvCxnSpPr>
                <p:cNvPr id="18" name="Straight Connector 17"/>
                <p:cNvCxnSpPr/>
                <p:nvPr/>
              </p:nvCxnSpPr>
              <p:spPr>
                <a:xfrm>
                  <a:off x="7281241" y="4737710"/>
                  <a:ext cx="723900" cy="10371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" name="TextBox 19"/>
                <p:cNvSpPr txBox="1"/>
                <p:nvPr/>
              </p:nvSpPr>
              <p:spPr>
                <a:xfrm>
                  <a:off x="8153400" y="4659868"/>
                  <a:ext cx="4572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W</a:t>
                  </a:r>
                  <a:r>
                    <a:rPr lang="en-US" baseline="-25000" dirty="0" smtClean="0"/>
                    <a:t>e</a:t>
                  </a:r>
                  <a:endParaRPr lang="en-US" dirty="0"/>
                </a:p>
              </p:txBody>
            </p:sp>
            <p:sp>
              <p:nvSpPr>
                <p:cNvPr id="24" name="TextBox 23"/>
                <p:cNvSpPr txBox="1"/>
                <p:nvPr/>
              </p:nvSpPr>
              <p:spPr>
                <a:xfrm>
                  <a:off x="5121565" y="4201523"/>
                  <a:ext cx="379383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Comparison of W &amp; W</a:t>
                  </a:r>
                  <a:r>
                    <a:rPr lang="en-US" baseline="-25000" dirty="0" smtClean="0"/>
                    <a:t>e</a:t>
                  </a:r>
                  <a:r>
                    <a:rPr lang="en-US" dirty="0" smtClean="0"/>
                    <a:t> along 2N</a:t>
                  </a:r>
                  <a:endParaRPr lang="en-US" dirty="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34797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2869</TotalTime>
  <Words>887</Words>
  <Application>Microsoft Office PowerPoint</Application>
  <PresentationFormat>On-screen Show (4:3)</PresentationFormat>
  <Paragraphs>115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Caihong Wen</dc:creator>
  <cp:lastModifiedBy>caihong</cp:lastModifiedBy>
  <cp:revision>117</cp:revision>
  <dcterms:created xsi:type="dcterms:W3CDTF">2012-04-26T14:59:04Z</dcterms:created>
  <dcterms:modified xsi:type="dcterms:W3CDTF">2012-05-07T03:54:16Z</dcterms:modified>
</cp:coreProperties>
</file>