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5"/>
  </p:notesMasterIdLst>
  <p:sldIdLst>
    <p:sldId id="256" r:id="rId2"/>
    <p:sldId id="303" r:id="rId3"/>
    <p:sldId id="315" r:id="rId4"/>
    <p:sldId id="316" r:id="rId5"/>
    <p:sldId id="317" r:id="rId6"/>
    <p:sldId id="309" r:id="rId7"/>
    <p:sldId id="310" r:id="rId8"/>
    <p:sldId id="318" r:id="rId9"/>
    <p:sldId id="287" r:id="rId10"/>
    <p:sldId id="290" r:id="rId11"/>
    <p:sldId id="319" r:id="rId12"/>
    <p:sldId id="292" r:id="rId13"/>
    <p:sldId id="294" r:id="rId14"/>
    <p:sldId id="295" r:id="rId15"/>
    <p:sldId id="296" r:id="rId16"/>
    <p:sldId id="297" r:id="rId17"/>
    <p:sldId id="298" r:id="rId18"/>
    <p:sldId id="291" r:id="rId19"/>
    <p:sldId id="299" r:id="rId20"/>
    <p:sldId id="300" r:id="rId21"/>
    <p:sldId id="301" r:id="rId22"/>
    <p:sldId id="302" r:id="rId23"/>
    <p:sldId id="281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6600"/>
    <a:srgbClr val="1C6233"/>
    <a:srgbClr val="365D03"/>
    <a:srgbClr val="00CC00"/>
    <a:srgbClr val="FFCC99"/>
    <a:srgbClr val="000099"/>
    <a:srgbClr val="33CC33"/>
    <a:srgbClr val="FF9966"/>
    <a:srgbClr val="0070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0829E4-DE3E-499D-850C-DAFD2D3B8199}" type="datetimeFigureOut">
              <a:rPr lang="en-US" smtClean="0"/>
              <a:pPr/>
              <a:t>5/8/2012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01BDE9-CAFD-4DC0-9926-6644070323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1411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39F3A-E174-4C86-B2CE-462EE8714639}" type="datetime1">
              <a:rPr lang="en-US" smtClean="0"/>
              <a:pPr/>
              <a:t>5/8/2012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EA541E5-6B53-4F63-A3F5-A54FDA216A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68F36-0ACA-438A-984D-0AA21FA1C687}" type="datetime1">
              <a:rPr lang="en-US" smtClean="0"/>
              <a:pPr/>
              <a:t>5/8/2012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541E5-6B53-4F63-A3F5-A54FDA216A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68349-F618-450B-AF0F-6B88593E36EF}" type="datetime1">
              <a:rPr lang="en-US" smtClean="0"/>
              <a:pPr/>
              <a:t>5/8/2012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541E5-6B53-4F63-A3F5-A54FDA216A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27539-3C99-4699-A242-809E8F77454B}" type="datetime1">
              <a:rPr lang="en-US" smtClean="0"/>
              <a:pPr/>
              <a:t>5/8/2012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EA541E5-6B53-4F63-A3F5-A54FDA216A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CD845-816F-4E65-A507-32FFB27D934A}" type="datetime1">
              <a:rPr lang="en-US" smtClean="0"/>
              <a:pPr/>
              <a:t>5/8/2012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541E5-6B53-4F63-A3F5-A54FDA216A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CC811-09E5-4BF3-BF8D-12C8432641E6}" type="datetime1">
              <a:rPr lang="en-US" smtClean="0"/>
              <a:pPr/>
              <a:t>5/8/2012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541E5-6B53-4F63-A3F5-A54FDA216A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4F2-501E-48A0-A04F-C304073642A3}" type="datetime1">
              <a:rPr lang="en-US" smtClean="0"/>
              <a:pPr/>
              <a:t>5/8/2012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EA541E5-6B53-4F63-A3F5-A54FDA216A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D58EB-03CE-4EB9-9556-CEDC53A715EE}" type="datetime1">
              <a:rPr lang="en-US" smtClean="0"/>
              <a:pPr/>
              <a:t>5/8/2012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541E5-6B53-4F63-A3F5-A54FDA216A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E54A0-AE78-4DB1-AA45-F0421A18A6EB}" type="datetime1">
              <a:rPr lang="en-US" smtClean="0"/>
              <a:pPr/>
              <a:t>5/8/2012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541E5-6B53-4F63-A3F5-A54FDA216A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F7BF3-00EF-441C-835F-F21D9B780316}" type="datetime1">
              <a:rPr lang="en-US" smtClean="0"/>
              <a:pPr/>
              <a:t>5/8/2012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541E5-6B53-4F63-A3F5-A54FDA216A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47534-1928-42DC-A691-23CC670AB9FB}" type="datetime1">
              <a:rPr lang="en-US" smtClean="0"/>
              <a:pPr/>
              <a:t>5/8/2012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541E5-6B53-4F63-A3F5-A54FDA216A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17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43454BD-7A8C-44C2-8C7F-9FB642915F27}" type="datetime1">
              <a:rPr lang="en-US" smtClean="0"/>
              <a:pPr/>
              <a:t>5/8/2012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EA541E5-6B53-4F63-A3F5-A54FDA216A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43" descr="official_NOAA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09417" y="0"/>
            <a:ext cx="1458383" cy="1371600"/>
          </a:xfrm>
          <a:prstGeom prst="rect">
            <a:avLst/>
          </a:prstGeom>
          <a:noFill/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8750" y="5986085"/>
            <a:ext cx="3856850" cy="846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754" descr="nws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662151" cy="1447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219200"/>
            <a:ext cx="8229600" cy="2438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dirty="0" smtClean="0">
                <a:latin typeface="Gill Sans Ultra Bold" pitchFamily="34" charset="0"/>
              </a:rPr>
              <a:t>Surface Water and energy budgets over the northern hemisphere in three data assimilation Systems</a:t>
            </a:r>
            <a:r>
              <a:rPr lang="en-US" sz="3100" dirty="0">
                <a:latin typeface="Gill Sans Ultra Bold" pitchFamily="34" charset="0"/>
              </a:rPr>
              <a:t/>
            </a:r>
            <a:br>
              <a:rPr lang="en-US" sz="3100" dirty="0">
                <a:latin typeface="Gill Sans Ultra Bold" pitchFamily="34" charset="0"/>
              </a:rPr>
            </a:br>
            <a:r>
              <a:rPr lang="en-US" dirty="0"/>
              <a:t> 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743200"/>
            <a:ext cx="7467600" cy="22098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Baskerville Old Face" pitchFamily="18" charset="0"/>
                <a:cs typeface="DilleniaUPC" pitchFamily="18" charset="-34"/>
              </a:rPr>
              <a:t>          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Baskerville Old Face" pitchFamily="18" charset="0"/>
                <a:cs typeface="DilleniaUPC" pitchFamily="18" charset="-34"/>
              </a:rPr>
              <a:t>Rongqian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Baskerville Old Face" pitchFamily="18" charset="0"/>
                <a:cs typeface="DilleniaUPC" pitchFamily="18" charset="-34"/>
              </a:rPr>
              <a:t>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Baskerville Old Face" pitchFamily="18" charset="0"/>
                <a:cs typeface="DilleniaUPC" pitchFamily="18" charset="-34"/>
              </a:rPr>
              <a:t>Yang,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Baskerville Old Face" pitchFamily="18" charset="0"/>
                <a:cs typeface="DilleniaUPC" pitchFamily="18" charset="-34"/>
              </a:rPr>
              <a:t>Michael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Baskerville Old Face" pitchFamily="18" charset="0"/>
                <a:cs typeface="DilleniaUPC" pitchFamily="18" charset="-34"/>
              </a:rPr>
              <a:t>Ek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Baskerville Old Face" pitchFamily="18" charset="0"/>
                <a:cs typeface="DilleniaUPC" pitchFamily="18" charset="-34"/>
              </a:rPr>
              <a:t>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Baskerville Old Face" pitchFamily="18" charset="0"/>
                <a:cs typeface="DilleniaUPC" pitchFamily="18" charset="-34"/>
              </a:rPr>
              <a:t>and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Baskerville Old Face" pitchFamily="18" charset="0"/>
                <a:cs typeface="DilleniaUPC" pitchFamily="18" charset="-34"/>
              </a:rPr>
              <a:t>Jesse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Baskerville Old Face" pitchFamily="18" charset="0"/>
                <a:cs typeface="DilleniaUPC" pitchFamily="18" charset="-34"/>
              </a:rPr>
              <a:t>Meng</a:t>
            </a:r>
            <a:endParaRPr lang="en-US" sz="1800" b="1" dirty="0" smtClean="0">
              <a:solidFill>
                <a:schemeClr val="accent6">
                  <a:lumMod val="75000"/>
                </a:schemeClr>
              </a:solidFill>
              <a:latin typeface="Baskerville Old Face" pitchFamily="18" charset="0"/>
              <a:cs typeface="DilleniaUPC" pitchFamily="18" charset="-34"/>
            </a:endParaRPr>
          </a:p>
          <a:p>
            <a:pPr algn="ctr"/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  <a:latin typeface="Baskerville Old Face" pitchFamily="18" charset="0"/>
                <a:cs typeface="DilleniaUPC" pitchFamily="18" charset="-34"/>
              </a:rPr>
              <a:t>The EMC Land/Hydro Team</a:t>
            </a:r>
            <a:endParaRPr lang="en-US" sz="1800" b="1" dirty="0">
              <a:solidFill>
                <a:schemeClr val="accent6">
                  <a:lumMod val="75000"/>
                </a:schemeClr>
              </a:solidFill>
              <a:latin typeface="Baskerville Old Face" pitchFamily="18" charset="0"/>
              <a:cs typeface="DilleniaUPC" pitchFamily="18" charset="-34"/>
            </a:endParaRPr>
          </a:p>
          <a:p>
            <a:pPr algn="ctr"/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Baskerville Old Face" pitchFamily="18" charset="0"/>
                <a:cs typeface="DilleniaUPC" pitchFamily="18" charset="-34"/>
              </a:rPr>
              <a:t> </a:t>
            </a:r>
          </a:p>
          <a:p>
            <a:pPr algn="ctr"/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Baskerville Old Face" pitchFamily="18" charset="0"/>
                <a:cs typeface="DilleniaUPC" pitchFamily="18" charset="-34"/>
              </a:rPr>
              <a:t>EMC/NCEP/NWS</a:t>
            </a:r>
          </a:p>
          <a:p>
            <a:pPr algn="ctr"/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Baskerville Old Face" pitchFamily="18" charset="0"/>
                <a:cs typeface="DilleniaUPC" pitchFamily="18" charset="-34"/>
              </a:rPr>
              <a:t>5200 Auth </a:t>
            </a: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  <a:latin typeface="Baskerville Old Face" pitchFamily="18" charset="0"/>
                <a:cs typeface="DilleniaUPC" pitchFamily="18" charset="-34"/>
              </a:rPr>
              <a:t>Road, Camp 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Baskerville Old Face" pitchFamily="18" charset="0"/>
                <a:cs typeface="DilleniaUPC" pitchFamily="18" charset="-34"/>
              </a:rPr>
              <a:t>Springs, MD </a:t>
            </a: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  <a:latin typeface="Baskerville Old Face" pitchFamily="18" charset="0"/>
                <a:cs typeface="DilleniaUPC" pitchFamily="18" charset="-34"/>
              </a:rPr>
              <a:t>20746, </a:t>
            </a: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  <a:latin typeface="Baskerville Old Face" pitchFamily="18" charset="0"/>
              </a:rPr>
              <a:t>USA</a:t>
            </a:r>
            <a:endParaRPr lang="en-US" sz="1800" b="1" dirty="0">
              <a:solidFill>
                <a:schemeClr val="accent6">
                  <a:lumMod val="75000"/>
                </a:schemeClr>
              </a:solidFill>
              <a:latin typeface="Baskerville Old Face" pitchFamily="18" charset="0"/>
            </a:endParaRPr>
          </a:p>
        </p:txBody>
      </p:sp>
      <p:pic>
        <p:nvPicPr>
          <p:cNvPr id="4" name="Picture 641" descr="image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486400"/>
            <a:ext cx="1724212" cy="1371600"/>
          </a:xfrm>
          <a:prstGeom prst="rect">
            <a:avLst/>
          </a:prstGeom>
          <a:noFill/>
        </p:spPr>
      </p:pic>
      <p:pic>
        <p:nvPicPr>
          <p:cNvPr id="9" name="Picture 30" descr="cfsrr_logo_final_ful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00" y="54102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838200" y="4953000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4</a:t>
            </a:r>
            <a:r>
              <a:rPr lang="en-US" b="1" baseline="30000" dirty="0" smtClean="0">
                <a:solidFill>
                  <a:srgbClr val="0070C0"/>
                </a:solidFill>
              </a:rPr>
              <a:t>th</a:t>
            </a:r>
            <a:r>
              <a:rPr lang="en-US" b="1" dirty="0" smtClean="0">
                <a:solidFill>
                  <a:srgbClr val="0070C0"/>
                </a:solidFill>
              </a:rPr>
              <a:t> WCRP International Conference On </a:t>
            </a:r>
            <a:r>
              <a:rPr lang="en-US" b="1" dirty="0" err="1" smtClean="0">
                <a:solidFill>
                  <a:srgbClr val="0070C0"/>
                </a:solidFill>
              </a:rPr>
              <a:t>Reanalyses</a:t>
            </a:r>
            <a:r>
              <a:rPr lang="en-US" b="1" dirty="0">
                <a:solidFill>
                  <a:srgbClr val="0070C0"/>
                </a:solidFill>
              </a:rPr>
              <a:t>,</a:t>
            </a:r>
            <a:r>
              <a:rPr lang="en-US" b="1" dirty="0" smtClean="0">
                <a:solidFill>
                  <a:srgbClr val="0070C0"/>
                </a:solidFill>
              </a:rPr>
              <a:t>  7-11 May, 2012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                                    Silver Springs, MD USA</a:t>
            </a: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3249" y="685800"/>
            <a:ext cx="9187249" cy="6172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90800" y="0"/>
            <a:ext cx="350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Evaporation</a:t>
            </a:r>
            <a:endParaRPr lang="en-US" sz="4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85800"/>
            <a:ext cx="76200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CFSR</a:t>
            </a:r>
            <a:endParaRPr lang="en-US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4724400"/>
            <a:ext cx="76200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GR2</a:t>
            </a:r>
            <a:endParaRPr lang="en-US" sz="1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191000" y="2895600"/>
            <a:ext cx="1043940" cy="40318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Much Lower in both summer and winter</a:t>
            </a:r>
          </a:p>
          <a:p>
            <a:pPr algn="ctr"/>
            <a:endParaRPr lang="en-US" sz="1600" dirty="0"/>
          </a:p>
          <a:p>
            <a:pPr algn="ctr"/>
            <a:r>
              <a:rPr lang="en-US" sz="1600" dirty="0" smtClean="0"/>
              <a:t>Slightly higher in summer and much lower in winter than GLDAS</a:t>
            </a:r>
            <a:endParaRPr lang="en-US" sz="1600" dirty="0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1447800" y="1447800"/>
            <a:ext cx="3230880" cy="142977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2743200" y="1447800"/>
            <a:ext cx="1935480" cy="1429776"/>
          </a:xfrm>
          <a:prstGeom prst="straightConnector1">
            <a:avLst/>
          </a:prstGeom>
          <a:ln w="15875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678680" y="1447800"/>
            <a:ext cx="1341120" cy="140899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4678681" y="1600200"/>
            <a:ext cx="2788919" cy="1256592"/>
          </a:xfrm>
          <a:prstGeom prst="straightConnector1">
            <a:avLst/>
          </a:prstGeom>
          <a:ln w="15875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914400" y="5257800"/>
            <a:ext cx="9144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562600" y="5181600"/>
            <a:ext cx="9144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438400" y="5257800"/>
            <a:ext cx="9144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086600" y="5181600"/>
            <a:ext cx="9144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-76200" y="2678668"/>
            <a:ext cx="91440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GLDAS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xmlns="" val="338375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888" y="643979"/>
            <a:ext cx="9069112" cy="62140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90800" y="-76200"/>
            <a:ext cx="487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Soil Moisture</a:t>
            </a:r>
            <a:endParaRPr lang="en-US" sz="4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876300"/>
            <a:ext cx="76200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CFSR</a:t>
            </a:r>
            <a:endParaRPr lang="en-US" sz="1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6200" y="4724400"/>
            <a:ext cx="76200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GR2</a:t>
            </a:r>
            <a:endParaRPr lang="en-US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191000" y="2895600"/>
            <a:ext cx="1043940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Mixed in both summer and winter</a:t>
            </a:r>
          </a:p>
          <a:p>
            <a:pPr algn="ctr"/>
            <a:endParaRPr lang="en-US" sz="1600" dirty="0"/>
          </a:p>
          <a:p>
            <a:pPr algn="ctr"/>
            <a:r>
              <a:rPr lang="en-US" sz="1600" u="sng" dirty="0" smtClean="0"/>
              <a:t>GR2 closer to GLDAS</a:t>
            </a:r>
            <a:endParaRPr lang="en-US" sz="1600" u="sng" dirty="0"/>
          </a:p>
        </p:txBody>
      </p:sp>
      <p:sp>
        <p:nvSpPr>
          <p:cNvPr id="7" name="Oval 6"/>
          <p:cNvSpPr/>
          <p:nvPr/>
        </p:nvSpPr>
        <p:spPr>
          <a:xfrm>
            <a:off x="1143000" y="5334000"/>
            <a:ext cx="8382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562600" y="5257800"/>
            <a:ext cx="9144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1524000" y="1447800"/>
            <a:ext cx="3154682" cy="142977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678680" y="1447800"/>
            <a:ext cx="1341120" cy="140899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0" y="2678668"/>
            <a:ext cx="91440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GLDAS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xmlns="" val="2056904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09600"/>
            <a:ext cx="8991600" cy="6248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4600" y="0"/>
            <a:ext cx="480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Surface Runoff</a:t>
            </a:r>
            <a:endParaRPr lang="en-US" sz="4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09600"/>
            <a:ext cx="76200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CFSR</a:t>
            </a:r>
            <a:endParaRPr lang="en-US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4648200"/>
            <a:ext cx="76200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GR2</a:t>
            </a:r>
            <a:endParaRPr lang="en-US" sz="1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191000" y="2895600"/>
            <a:ext cx="1043940" cy="25545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Lower in both summer and winter</a:t>
            </a:r>
          </a:p>
          <a:p>
            <a:pPr algn="ctr"/>
            <a:endParaRPr lang="en-US" sz="1600" dirty="0"/>
          </a:p>
          <a:p>
            <a:pPr algn="ctr"/>
            <a:r>
              <a:rPr lang="en-US" sz="1600" u="sng" dirty="0" smtClean="0"/>
              <a:t>Both lower than GLDAS</a:t>
            </a:r>
            <a:endParaRPr lang="en-US" sz="1600" u="sng" dirty="0"/>
          </a:p>
        </p:txBody>
      </p:sp>
      <p:sp>
        <p:nvSpPr>
          <p:cNvPr id="8" name="Oval 7"/>
          <p:cNvSpPr/>
          <p:nvPr/>
        </p:nvSpPr>
        <p:spPr>
          <a:xfrm>
            <a:off x="5486400" y="5181600"/>
            <a:ext cx="9144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219200" y="5181600"/>
            <a:ext cx="9144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1752600" y="1600200"/>
            <a:ext cx="2960370" cy="1295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4712970" y="1295400"/>
            <a:ext cx="1230630" cy="1600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-76200" y="2514600"/>
            <a:ext cx="91440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GLDAS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xmlns="" val="651897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533400"/>
            <a:ext cx="7772400" cy="6324600"/>
          </a:xfrm>
          <a:prstGeom prst="rect">
            <a:avLst/>
          </a:prstGeom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52400" y="0"/>
            <a:ext cx="911736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 dirty="0">
                <a:cs typeface="Arial" charset="0"/>
              </a:rPr>
              <a:t>Water Budget Components </a:t>
            </a:r>
            <a:r>
              <a:rPr lang="en-US" sz="3200" b="1" dirty="0" smtClean="0">
                <a:cs typeface="Arial" charset="0"/>
              </a:rPr>
              <a:t>Climatology (N.H.)</a:t>
            </a:r>
            <a:endParaRPr lang="en-US" sz="3200" b="1" dirty="0">
              <a:cs typeface="Arial" charset="0"/>
            </a:endParaRPr>
          </a:p>
        </p:txBody>
      </p:sp>
      <p:sp>
        <p:nvSpPr>
          <p:cNvPr id="4" name="Text Box 21"/>
          <p:cNvSpPr txBox="1">
            <a:spLocks noChangeArrowheads="1"/>
          </p:cNvSpPr>
          <p:nvPr/>
        </p:nvSpPr>
        <p:spPr bwMode="auto">
          <a:xfrm>
            <a:off x="0" y="3200400"/>
            <a:ext cx="990600" cy="11695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400" u="sng" dirty="0" smtClean="0">
                <a:cs typeface="Arial" charset="0"/>
              </a:rPr>
              <a:t>highest</a:t>
            </a:r>
            <a:endParaRPr lang="en-US" sz="1400" u="sng" dirty="0">
              <a:cs typeface="Arial" charset="0"/>
            </a:endParaRPr>
          </a:p>
          <a:p>
            <a:pPr algn="ctr" eaLnBrk="1" hangingPunct="1"/>
            <a:r>
              <a:rPr lang="en-US" sz="1400" u="sng" dirty="0" smtClean="0">
                <a:cs typeface="Arial" charset="0"/>
              </a:rPr>
              <a:t>GR2, agree with </a:t>
            </a:r>
            <a:r>
              <a:rPr lang="en-US" sz="1400" u="sng" dirty="0" err="1" smtClean="0">
                <a:cs typeface="Arial" charset="0"/>
              </a:rPr>
              <a:t>precip</a:t>
            </a:r>
            <a:endParaRPr lang="en-US" sz="1400" u="sng" dirty="0">
              <a:cs typeface="Arial" charset="0"/>
            </a:endParaRPr>
          </a:p>
        </p:txBody>
      </p:sp>
      <p:sp>
        <p:nvSpPr>
          <p:cNvPr id="5" name="Text Box 21"/>
          <p:cNvSpPr txBox="1">
            <a:spLocks noChangeArrowheads="1"/>
          </p:cNvSpPr>
          <p:nvPr/>
        </p:nvSpPr>
        <p:spPr bwMode="auto">
          <a:xfrm>
            <a:off x="8229600" y="1219200"/>
            <a:ext cx="838200" cy="16004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400" u="sng" dirty="0" smtClean="0">
                <a:cs typeface="Arial" charset="0"/>
              </a:rPr>
              <a:t>Lowest in CFSR both lower than</a:t>
            </a:r>
            <a:endParaRPr lang="en-US" sz="1400" u="sng" dirty="0">
              <a:cs typeface="Arial" charset="0"/>
            </a:endParaRPr>
          </a:p>
          <a:p>
            <a:pPr algn="ctr" eaLnBrk="1" hangingPunct="1"/>
            <a:r>
              <a:rPr lang="en-US" sz="1400" u="sng" dirty="0" smtClean="0">
                <a:cs typeface="Arial" charset="0"/>
              </a:rPr>
              <a:t>GLDAS</a:t>
            </a:r>
            <a:endParaRPr lang="en-US" sz="1400" u="sng" dirty="0">
              <a:cs typeface="Arial" charset="0"/>
            </a:endParaRPr>
          </a:p>
        </p:txBody>
      </p:sp>
      <p:sp>
        <p:nvSpPr>
          <p:cNvPr id="6" name="Line 17"/>
          <p:cNvSpPr>
            <a:spLocks noChangeShapeType="1"/>
          </p:cNvSpPr>
          <p:nvPr/>
        </p:nvSpPr>
        <p:spPr bwMode="auto">
          <a:xfrm flipV="1">
            <a:off x="990600" y="1143000"/>
            <a:ext cx="1828800" cy="263207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17"/>
          <p:cNvSpPr>
            <a:spLocks noChangeShapeType="1"/>
          </p:cNvSpPr>
          <p:nvPr/>
        </p:nvSpPr>
        <p:spPr bwMode="auto">
          <a:xfrm>
            <a:off x="1014608" y="3755242"/>
            <a:ext cx="1804792" cy="180735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17"/>
          <p:cNvSpPr>
            <a:spLocks noChangeShapeType="1"/>
          </p:cNvSpPr>
          <p:nvPr/>
        </p:nvSpPr>
        <p:spPr bwMode="auto">
          <a:xfrm flipV="1">
            <a:off x="939974" y="3124200"/>
            <a:ext cx="2031826" cy="650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ext Box 21"/>
          <p:cNvSpPr txBox="1">
            <a:spLocks noChangeArrowheads="1"/>
          </p:cNvSpPr>
          <p:nvPr/>
        </p:nvSpPr>
        <p:spPr bwMode="auto">
          <a:xfrm>
            <a:off x="8229600" y="3511550"/>
            <a:ext cx="1066800" cy="13849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400" u="sng" dirty="0" smtClean="0">
                <a:cs typeface="Arial" charset="0"/>
              </a:rPr>
              <a:t>CFSR</a:t>
            </a:r>
            <a:endParaRPr lang="en-US" sz="1400" u="sng" dirty="0">
              <a:cs typeface="Arial" charset="0"/>
            </a:endParaRPr>
          </a:p>
          <a:p>
            <a:pPr algn="ctr" eaLnBrk="1" hangingPunct="1"/>
            <a:r>
              <a:rPr lang="en-US" sz="1400" u="sng" dirty="0" smtClean="0">
                <a:cs typeface="Arial" charset="0"/>
              </a:rPr>
              <a:t>Remove SM</a:t>
            </a:r>
          </a:p>
          <a:p>
            <a:pPr algn="ctr" eaLnBrk="1" hangingPunct="1"/>
            <a:r>
              <a:rPr lang="en-US" sz="1400" u="sng" dirty="0" smtClean="0">
                <a:cs typeface="Arial" charset="0"/>
              </a:rPr>
              <a:t>Damped</a:t>
            </a:r>
          </a:p>
          <a:p>
            <a:pPr algn="ctr" eaLnBrk="1" hangingPunct="1"/>
            <a:r>
              <a:rPr lang="en-US" sz="1400" u="sng" dirty="0" smtClean="0">
                <a:cs typeface="Arial" charset="0"/>
              </a:rPr>
              <a:t>Seasonal</a:t>
            </a:r>
          </a:p>
          <a:p>
            <a:pPr algn="ctr" eaLnBrk="1" hangingPunct="1"/>
            <a:r>
              <a:rPr lang="en-US" sz="1400" u="sng" dirty="0" smtClean="0">
                <a:cs typeface="Arial" charset="0"/>
              </a:rPr>
              <a:t>cycle</a:t>
            </a:r>
            <a:endParaRPr lang="en-US" sz="1400" u="sng" dirty="0">
              <a:cs typeface="Arial" charset="0"/>
            </a:endParaRPr>
          </a:p>
        </p:txBody>
      </p:sp>
      <p:sp>
        <p:nvSpPr>
          <p:cNvPr id="11" name="Line 17"/>
          <p:cNvSpPr>
            <a:spLocks noChangeShapeType="1"/>
          </p:cNvSpPr>
          <p:nvPr/>
        </p:nvSpPr>
        <p:spPr bwMode="auto">
          <a:xfrm flipH="1" flipV="1">
            <a:off x="6781800" y="1295400"/>
            <a:ext cx="150808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17"/>
          <p:cNvSpPr>
            <a:spLocks noChangeShapeType="1"/>
          </p:cNvSpPr>
          <p:nvPr/>
        </p:nvSpPr>
        <p:spPr bwMode="auto">
          <a:xfrm flipH="1" flipV="1">
            <a:off x="7239000" y="3276600"/>
            <a:ext cx="1079326" cy="234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17"/>
          <p:cNvSpPr>
            <a:spLocks noChangeShapeType="1"/>
          </p:cNvSpPr>
          <p:nvPr/>
        </p:nvSpPr>
        <p:spPr bwMode="auto">
          <a:xfrm flipH="1">
            <a:off x="7740561" y="4896544"/>
            <a:ext cx="1098638" cy="142805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0500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457200"/>
            <a:ext cx="8839200" cy="5791200"/>
          </a:xfrm>
          <a:prstGeom prst="rect">
            <a:avLst/>
          </a:prstGeom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533400" y="-76200"/>
            <a:ext cx="848815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 dirty="0">
                <a:cs typeface="Arial" charset="0"/>
              </a:rPr>
              <a:t>Water Budget </a:t>
            </a:r>
            <a:r>
              <a:rPr lang="en-US" sz="3200" b="1" dirty="0" smtClean="0">
                <a:cs typeface="Arial" charset="0"/>
              </a:rPr>
              <a:t>Components Anomaly (N.H.)</a:t>
            </a:r>
            <a:endParaRPr lang="en-US" sz="3200" b="1" dirty="0">
              <a:cs typeface="Arial" charset="0"/>
            </a:endParaRPr>
          </a:p>
        </p:txBody>
      </p:sp>
      <p:sp>
        <p:nvSpPr>
          <p:cNvPr id="5" name="Text Box 21"/>
          <p:cNvSpPr txBox="1">
            <a:spLocks noChangeArrowheads="1"/>
          </p:cNvSpPr>
          <p:nvPr/>
        </p:nvSpPr>
        <p:spPr bwMode="auto">
          <a:xfrm>
            <a:off x="2438400" y="6172200"/>
            <a:ext cx="3962400" cy="5232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400" b="1" u="sng" dirty="0" smtClean="0">
                <a:cs typeface="Arial" charset="0"/>
              </a:rPr>
              <a:t>Anomaly fields comparable, GR2 has the largest inter-annual variability</a:t>
            </a:r>
            <a:endParaRPr lang="en-US" sz="1400" b="1" u="sng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9390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2507159"/>
            <a:ext cx="411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Energy Terms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xmlns="" val="135183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202" y="876300"/>
            <a:ext cx="8848397" cy="5905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38400" y="76200"/>
            <a:ext cx="411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Net Shortwave </a:t>
            </a:r>
            <a:endParaRPr lang="en-US" sz="4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6200" y="838200"/>
            <a:ext cx="76200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CFSR</a:t>
            </a:r>
            <a:endParaRPr lang="en-US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6200" y="4800600"/>
            <a:ext cx="76200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GR2</a:t>
            </a:r>
            <a:endParaRPr lang="en-US" sz="1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213860" y="2895600"/>
            <a:ext cx="1043940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Slightly Lower in summer, closer in winter</a:t>
            </a:r>
          </a:p>
          <a:p>
            <a:pPr algn="ctr"/>
            <a:endParaRPr lang="en-US" sz="1600" dirty="0"/>
          </a:p>
          <a:p>
            <a:pPr algn="ctr"/>
            <a:r>
              <a:rPr lang="en-US" sz="1600" u="sng" dirty="0" smtClean="0"/>
              <a:t>Both close to GLDAS</a:t>
            </a:r>
            <a:endParaRPr lang="en-US" sz="1600" u="sng" dirty="0"/>
          </a:p>
        </p:txBody>
      </p:sp>
      <p:sp>
        <p:nvSpPr>
          <p:cNvPr id="8" name="Oval 7"/>
          <p:cNvSpPr/>
          <p:nvPr/>
        </p:nvSpPr>
        <p:spPr>
          <a:xfrm>
            <a:off x="1066800" y="5257800"/>
            <a:ext cx="9144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410200" y="5257800"/>
            <a:ext cx="9144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1524000" y="1752600"/>
            <a:ext cx="3154680" cy="112497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4678681" y="1752600"/>
            <a:ext cx="960119" cy="1104192"/>
          </a:xfrm>
          <a:prstGeom prst="straightConnector1">
            <a:avLst/>
          </a:prstGeom>
          <a:ln w="15875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-76200" y="2754868"/>
            <a:ext cx="91440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GLDAS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xmlns="" val="4249296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0"/>
            <a:ext cx="464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Net </a:t>
            </a:r>
            <a:r>
              <a:rPr lang="en-US" sz="4400" b="1" dirty="0" err="1" smtClean="0"/>
              <a:t>Longwave</a:t>
            </a:r>
            <a:endParaRPr lang="en-US" sz="4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876300"/>
            <a:ext cx="8915400" cy="57277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876300"/>
            <a:ext cx="76200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CFSR</a:t>
            </a:r>
            <a:endParaRPr lang="en-US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4648200"/>
            <a:ext cx="76200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GR2</a:t>
            </a:r>
            <a:endParaRPr lang="en-US" sz="1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267200" y="2895600"/>
            <a:ext cx="1043940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higher in winter, closer in summer</a:t>
            </a:r>
            <a:endParaRPr lang="en-US" sz="1600" dirty="0"/>
          </a:p>
          <a:p>
            <a:pPr algn="ctr"/>
            <a:endParaRPr lang="en-US" sz="1600" u="sng" dirty="0" smtClean="0"/>
          </a:p>
          <a:p>
            <a:pPr algn="ctr"/>
            <a:r>
              <a:rPr lang="en-US" sz="1600" u="sng" dirty="0" smtClean="0"/>
              <a:t>Close to</a:t>
            </a:r>
          </a:p>
          <a:p>
            <a:pPr algn="ctr"/>
            <a:r>
              <a:rPr lang="en-US" sz="1600" u="sng" dirty="0" smtClean="0"/>
              <a:t>GLDAS</a:t>
            </a:r>
            <a:endParaRPr lang="en-US" sz="1600" u="sng" dirty="0"/>
          </a:p>
        </p:txBody>
      </p:sp>
      <p:sp>
        <p:nvSpPr>
          <p:cNvPr id="8" name="Oval 7"/>
          <p:cNvSpPr/>
          <p:nvPr/>
        </p:nvSpPr>
        <p:spPr>
          <a:xfrm>
            <a:off x="1066800" y="5029200"/>
            <a:ext cx="9144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1905000" y="1327666"/>
            <a:ext cx="2714625" cy="156793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4648200" y="1447800"/>
            <a:ext cx="1341120" cy="140899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-76200" y="2514600"/>
            <a:ext cx="91440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GLDAS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xmlns="" val="368403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09600"/>
            <a:ext cx="8915400" cy="6248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4600" y="-76200"/>
            <a:ext cx="533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Latent Heat Flux</a:t>
            </a:r>
            <a:endParaRPr lang="en-US" sz="4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876300"/>
            <a:ext cx="76200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CFSR</a:t>
            </a:r>
            <a:endParaRPr lang="en-US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4648200"/>
            <a:ext cx="76200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GR2</a:t>
            </a:r>
            <a:endParaRPr lang="en-US" sz="1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114800" y="2895600"/>
            <a:ext cx="1158240" cy="3046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Consistent with </a:t>
            </a:r>
            <a:r>
              <a:rPr lang="en-US" sz="1600" dirty="0" err="1" smtClean="0"/>
              <a:t>precip</a:t>
            </a:r>
            <a:endParaRPr lang="en-US" sz="1600" dirty="0" smtClean="0"/>
          </a:p>
          <a:p>
            <a:pPr algn="ctr"/>
            <a:endParaRPr lang="en-US" sz="1600" dirty="0" smtClean="0"/>
          </a:p>
          <a:p>
            <a:pPr algn="ctr"/>
            <a:r>
              <a:rPr lang="en-US" sz="1600" dirty="0" smtClean="0"/>
              <a:t>Lower in summer, closer in winter</a:t>
            </a:r>
          </a:p>
          <a:p>
            <a:pPr algn="ctr"/>
            <a:endParaRPr lang="en-US" sz="1600" dirty="0"/>
          </a:p>
          <a:p>
            <a:pPr algn="ctr"/>
            <a:r>
              <a:rPr lang="en-US" sz="1600" u="sng" dirty="0" smtClean="0"/>
              <a:t>Both higher than GLDAS</a:t>
            </a:r>
            <a:endParaRPr lang="en-US" sz="1600" u="sng" dirty="0"/>
          </a:p>
        </p:txBody>
      </p:sp>
      <p:sp>
        <p:nvSpPr>
          <p:cNvPr id="8" name="Oval 7"/>
          <p:cNvSpPr/>
          <p:nvPr/>
        </p:nvSpPr>
        <p:spPr>
          <a:xfrm>
            <a:off x="1371600" y="5257800"/>
            <a:ext cx="9144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1828800" y="1676400"/>
            <a:ext cx="2849880" cy="120117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4678680" y="1447800"/>
            <a:ext cx="1341120" cy="140899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5638800" y="5257800"/>
            <a:ext cx="9144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-76200" y="2514600"/>
            <a:ext cx="91440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GLDAS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xmlns="" val="1620417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5259"/>
            <a:ext cx="495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Sensible Heat Flux</a:t>
            </a:r>
            <a:endParaRPr lang="en-US" sz="4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643978"/>
            <a:ext cx="8915400" cy="62140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685800"/>
            <a:ext cx="76200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CFSR</a:t>
            </a:r>
            <a:endParaRPr lang="en-US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6200" y="4724400"/>
            <a:ext cx="76200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GR2</a:t>
            </a:r>
            <a:endParaRPr lang="en-US" sz="1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442460" y="2895600"/>
            <a:ext cx="1043940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Higher in both</a:t>
            </a:r>
          </a:p>
          <a:p>
            <a:pPr algn="ctr"/>
            <a:r>
              <a:rPr lang="en-US" sz="1600" dirty="0" smtClean="0"/>
              <a:t>seasons</a:t>
            </a:r>
            <a:endParaRPr lang="en-US" sz="1600" dirty="0"/>
          </a:p>
          <a:p>
            <a:pPr algn="ctr"/>
            <a:endParaRPr lang="en-US" sz="1600" u="sng" dirty="0" smtClean="0"/>
          </a:p>
          <a:p>
            <a:pPr algn="ctr"/>
            <a:r>
              <a:rPr lang="en-US" sz="1600" u="sng" dirty="0" smtClean="0"/>
              <a:t>Closer to GLDAS</a:t>
            </a:r>
            <a:endParaRPr lang="en-US" sz="1600" u="sng" dirty="0"/>
          </a:p>
        </p:txBody>
      </p:sp>
      <p:sp>
        <p:nvSpPr>
          <p:cNvPr id="9" name="Oval 8"/>
          <p:cNvSpPr/>
          <p:nvPr/>
        </p:nvSpPr>
        <p:spPr>
          <a:xfrm>
            <a:off x="1219200" y="5181600"/>
            <a:ext cx="9144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1752600" y="1143000"/>
            <a:ext cx="3211830" cy="171379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4964430" y="1447800"/>
            <a:ext cx="1055370" cy="140899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5486400" y="5257800"/>
            <a:ext cx="9144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0" y="2602468"/>
            <a:ext cx="91440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GLDAS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xmlns="" val="2184697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371600"/>
            <a:ext cx="9144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>
                <a:latin typeface="Cambria" pitchFamily="18" charset="0"/>
                <a:cs typeface="Arial" pitchFamily="34" charset="0"/>
              </a:rPr>
              <a:t>Introduction of the latest NCEP</a:t>
            </a:r>
            <a:r>
              <a:rPr lang="en-US" sz="2800" b="1" dirty="0" smtClean="0">
                <a:solidFill>
                  <a:srgbClr val="00B050"/>
                </a:solidFill>
                <a:latin typeface="Cambria" pitchFamily="18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00B050"/>
                </a:solidFill>
                <a:latin typeface="Cambria" pitchFamily="18" charset="0"/>
                <a:cs typeface="Arial" pitchFamily="34" charset="0"/>
              </a:rPr>
              <a:t>Climate Forecast System Reanalysis (CFSR), </a:t>
            </a:r>
            <a:r>
              <a:rPr lang="en-US" sz="2400" dirty="0" smtClean="0">
                <a:latin typeface="Cambria" pitchFamily="18" charset="0"/>
                <a:cs typeface="Arial" pitchFamily="34" charset="0"/>
              </a:rPr>
              <a:t>NCEP-DOE</a:t>
            </a:r>
            <a:r>
              <a:rPr lang="en-US" sz="2400" b="1" dirty="0" smtClean="0">
                <a:solidFill>
                  <a:srgbClr val="FF0000"/>
                </a:solidFill>
                <a:latin typeface="Cambria" pitchFamily="18" charset="0"/>
                <a:cs typeface="Arial" pitchFamily="34" charset="0"/>
              </a:rPr>
              <a:t> AMIP II Reanalysis  (GR2) </a:t>
            </a:r>
            <a:r>
              <a:rPr lang="en-US" sz="2400" dirty="0" smtClean="0">
                <a:latin typeface="Cambria" pitchFamily="18" charset="0"/>
                <a:cs typeface="Arial" pitchFamily="34" charset="0"/>
              </a:rPr>
              <a:t>and NCEP </a:t>
            </a:r>
            <a:r>
              <a:rPr lang="en-US" sz="2400" b="1" dirty="0" smtClean="0">
                <a:solidFill>
                  <a:srgbClr val="0000FF"/>
                </a:solidFill>
                <a:latin typeface="Cambria" pitchFamily="18" charset="0"/>
                <a:cs typeface="Arial" pitchFamily="34" charset="0"/>
              </a:rPr>
              <a:t>Global Land Data Assimilation System (GLDAS/Noah)</a:t>
            </a:r>
          </a:p>
          <a:p>
            <a:pPr marL="571500" indent="-5715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>
                <a:latin typeface="Cambria" pitchFamily="18" charset="0"/>
                <a:cs typeface="Arial" pitchFamily="34" charset="0"/>
              </a:rPr>
              <a:t>C</a:t>
            </a:r>
            <a:r>
              <a:rPr lang="en-US" sz="2800" dirty="0" smtClean="0">
                <a:latin typeface="Cambria" pitchFamily="18" charset="0"/>
                <a:cs typeface="Arial" pitchFamily="34" charset="0"/>
              </a:rPr>
              <a:t>omparison of  the land model and data assimilation techniques used in the reanalysis systems</a:t>
            </a:r>
          </a:p>
          <a:p>
            <a:pPr marL="571500" indent="-5715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>
                <a:latin typeface="Cambria" pitchFamily="18" charset="0"/>
                <a:cs typeface="Arial" pitchFamily="34" charset="0"/>
              </a:rPr>
              <a:t>C</a:t>
            </a:r>
            <a:r>
              <a:rPr lang="en-US" sz="2800" dirty="0" smtClean="0">
                <a:latin typeface="Cambria" pitchFamily="18" charset="0"/>
                <a:cs typeface="Arial" pitchFamily="34" charset="0"/>
              </a:rPr>
              <a:t>omparison of surface water budget terms</a:t>
            </a:r>
          </a:p>
          <a:p>
            <a:pPr marL="571500" indent="-5715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>
                <a:latin typeface="Cambria" pitchFamily="18" charset="0"/>
                <a:cs typeface="Arial" pitchFamily="34" charset="0"/>
              </a:rPr>
              <a:t>C</a:t>
            </a:r>
            <a:r>
              <a:rPr lang="en-US" sz="2800" dirty="0" smtClean="0">
                <a:latin typeface="Cambria" pitchFamily="18" charset="0"/>
                <a:cs typeface="Arial" pitchFamily="34" charset="0"/>
              </a:rPr>
              <a:t>omparison of </a:t>
            </a:r>
            <a:r>
              <a:rPr lang="en-US" sz="2800" dirty="0">
                <a:latin typeface="Cambria" pitchFamily="18" charset="0"/>
                <a:cs typeface="Arial" pitchFamily="34" charset="0"/>
              </a:rPr>
              <a:t>surface e</a:t>
            </a:r>
            <a:r>
              <a:rPr lang="en-US" sz="2800" dirty="0" smtClean="0">
                <a:latin typeface="Cambria" pitchFamily="18" charset="0"/>
                <a:cs typeface="Arial" pitchFamily="34" charset="0"/>
              </a:rPr>
              <a:t>nergy budget terms</a:t>
            </a:r>
          </a:p>
          <a:p>
            <a:pPr marL="571500" indent="-5715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>
                <a:latin typeface="Cambria" pitchFamily="18" charset="0"/>
                <a:cs typeface="Arial" pitchFamily="34" charset="0"/>
              </a:rPr>
              <a:t>Summary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200400" y="533400"/>
            <a:ext cx="2971800" cy="8382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Gill Sans Ultra Bold" pitchFamily="34" charset="0"/>
              </a:rPr>
              <a:t>Outline</a:t>
            </a:r>
            <a:endParaRPr lang="en-US" dirty="0">
              <a:latin typeface="Gill Sans Ultra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8903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745299"/>
            <a:ext cx="8915400" cy="5943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5000" y="0"/>
            <a:ext cx="6172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Surface Temperature</a:t>
            </a:r>
            <a:endParaRPr lang="en-US" sz="4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876300"/>
            <a:ext cx="76200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CFSR</a:t>
            </a:r>
            <a:endParaRPr lang="en-US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4648200"/>
            <a:ext cx="76200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GR2</a:t>
            </a:r>
            <a:endParaRPr lang="en-US" sz="1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419600" y="2895600"/>
            <a:ext cx="1043940" cy="35394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Close to each other in both seasons</a:t>
            </a:r>
          </a:p>
          <a:p>
            <a:pPr algn="ctr"/>
            <a:endParaRPr lang="en-US" sz="1600" dirty="0"/>
          </a:p>
          <a:p>
            <a:pPr algn="ctr"/>
            <a:r>
              <a:rPr lang="en-US" sz="1600" dirty="0" smtClean="0"/>
              <a:t>both close to GLDAS with GR2 slightly lower in summer</a:t>
            </a:r>
          </a:p>
          <a:p>
            <a:pPr algn="ctr"/>
            <a:endParaRPr lang="en-US" sz="1600" dirty="0"/>
          </a:p>
        </p:txBody>
      </p:sp>
      <p:sp>
        <p:nvSpPr>
          <p:cNvPr id="8" name="Oval 7"/>
          <p:cNvSpPr/>
          <p:nvPr/>
        </p:nvSpPr>
        <p:spPr>
          <a:xfrm>
            <a:off x="1371600" y="5105400"/>
            <a:ext cx="9144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>
            <a:stCxn id="7" idx="0"/>
          </p:cNvCxnSpPr>
          <p:nvPr/>
        </p:nvCxnSpPr>
        <p:spPr>
          <a:xfrm flipH="1" flipV="1">
            <a:off x="1950720" y="1447800"/>
            <a:ext cx="2990850" cy="1447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4983480" y="1923024"/>
            <a:ext cx="883920" cy="97257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5791200" y="5181600"/>
            <a:ext cx="9144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-76200" y="2514600"/>
            <a:ext cx="91440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GLDAS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xmlns="" val="3434027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14938"/>
            <a:ext cx="8991600" cy="6014462"/>
          </a:xfrm>
          <a:prstGeom prst="rect">
            <a:avLst/>
          </a:prstGeom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-76200" y="76200"/>
            <a:ext cx="938269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 dirty="0" smtClean="0">
                <a:cs typeface="Arial" charset="0"/>
              </a:rPr>
              <a:t>Energy </a:t>
            </a:r>
            <a:r>
              <a:rPr lang="en-US" sz="3200" b="1" dirty="0">
                <a:cs typeface="Arial" charset="0"/>
              </a:rPr>
              <a:t>Budget Components </a:t>
            </a:r>
            <a:r>
              <a:rPr lang="en-US" sz="3200" b="1" dirty="0" smtClean="0">
                <a:cs typeface="Arial" charset="0"/>
              </a:rPr>
              <a:t>Climatology (N.H.)</a:t>
            </a:r>
            <a:endParaRPr lang="en-US" sz="3200" b="1" dirty="0">
              <a:cs typeface="Arial" charset="0"/>
            </a:endParaRPr>
          </a:p>
        </p:txBody>
      </p:sp>
      <p:sp>
        <p:nvSpPr>
          <p:cNvPr id="4" name="Text Box 21"/>
          <p:cNvSpPr txBox="1">
            <a:spLocks noChangeArrowheads="1"/>
          </p:cNvSpPr>
          <p:nvPr/>
        </p:nvSpPr>
        <p:spPr bwMode="auto">
          <a:xfrm>
            <a:off x="4294032" y="1812148"/>
            <a:ext cx="914400" cy="18158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400" u="sng" dirty="0" smtClean="0">
                <a:cs typeface="Arial" charset="0"/>
              </a:rPr>
              <a:t>SW close, </a:t>
            </a:r>
          </a:p>
          <a:p>
            <a:pPr algn="ctr" eaLnBrk="1" hangingPunct="1"/>
            <a:r>
              <a:rPr lang="en-US" sz="1400" u="sng" dirty="0" smtClean="0">
                <a:cs typeface="Arial" charset="0"/>
              </a:rPr>
              <a:t>less</a:t>
            </a:r>
            <a:endParaRPr lang="en-US" sz="1400" u="sng" dirty="0">
              <a:cs typeface="Arial" charset="0"/>
            </a:endParaRPr>
          </a:p>
          <a:p>
            <a:pPr algn="ctr" eaLnBrk="1" hangingPunct="1"/>
            <a:r>
              <a:rPr lang="en-US" sz="1400" u="sng" dirty="0" smtClean="0">
                <a:cs typeface="Arial" charset="0"/>
              </a:rPr>
              <a:t>LW cooling, </a:t>
            </a:r>
          </a:p>
          <a:p>
            <a:pPr algn="ctr" eaLnBrk="1" hangingPunct="1"/>
            <a:endParaRPr lang="en-US" sz="1400" u="sng" dirty="0">
              <a:cs typeface="Arial" charset="0"/>
            </a:endParaRPr>
          </a:p>
          <a:p>
            <a:pPr algn="ctr" eaLnBrk="1" hangingPunct="1"/>
            <a:r>
              <a:rPr lang="en-US" sz="1400" u="sng" dirty="0" smtClean="0">
                <a:cs typeface="Arial" charset="0"/>
              </a:rPr>
              <a:t>closer to GLDAS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2667000" y="1583695"/>
            <a:ext cx="1676400" cy="3644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5181600" y="1828800"/>
            <a:ext cx="762000" cy="11939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21"/>
          <p:cNvSpPr txBox="1">
            <a:spLocks noChangeArrowheads="1"/>
          </p:cNvSpPr>
          <p:nvPr/>
        </p:nvSpPr>
        <p:spPr bwMode="auto">
          <a:xfrm>
            <a:off x="4280079" y="3949005"/>
            <a:ext cx="838200" cy="13849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400" u="sng" dirty="0" smtClean="0">
                <a:cs typeface="Arial" charset="0"/>
              </a:rPr>
              <a:t>High SH, low LH, closer to GLDAS</a:t>
            </a:r>
          </a:p>
        </p:txBody>
      </p:sp>
      <p:cxnSp>
        <p:nvCxnSpPr>
          <p:cNvPr id="15" name="Straight Arrow Connector 14"/>
          <p:cNvCxnSpPr>
            <a:stCxn id="13" idx="1"/>
          </p:cNvCxnSpPr>
          <p:nvPr/>
        </p:nvCxnSpPr>
        <p:spPr>
          <a:xfrm flipH="1" flipV="1">
            <a:off x="2298879" y="4243625"/>
            <a:ext cx="1981200" cy="39787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3" idx="3"/>
          </p:cNvCxnSpPr>
          <p:nvPr/>
        </p:nvCxnSpPr>
        <p:spPr>
          <a:xfrm flipV="1">
            <a:off x="5118279" y="3865294"/>
            <a:ext cx="1143000" cy="77620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21"/>
          <p:cNvSpPr txBox="1">
            <a:spLocks noChangeArrowheads="1"/>
          </p:cNvSpPr>
          <p:nvPr/>
        </p:nvSpPr>
        <p:spPr bwMode="auto">
          <a:xfrm>
            <a:off x="3657600" y="6477000"/>
            <a:ext cx="3048000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400" u="sng" dirty="0" err="1" smtClean="0">
                <a:cs typeface="Arial" charset="0"/>
              </a:rPr>
              <a:t>Comparable,,closer</a:t>
            </a:r>
            <a:r>
              <a:rPr lang="en-US" sz="1400" u="sng" dirty="0" smtClean="0">
                <a:cs typeface="Arial" charset="0"/>
              </a:rPr>
              <a:t> to GLDAS</a:t>
            </a:r>
          </a:p>
        </p:txBody>
      </p:sp>
      <p:cxnSp>
        <p:nvCxnSpPr>
          <p:cNvPr id="5" name="Straight Arrow Connector 4"/>
          <p:cNvCxnSpPr>
            <a:stCxn id="10" idx="0"/>
          </p:cNvCxnSpPr>
          <p:nvPr/>
        </p:nvCxnSpPr>
        <p:spPr>
          <a:xfrm flipH="1" flipV="1">
            <a:off x="2514602" y="5486400"/>
            <a:ext cx="2666998" cy="990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10" idx="0"/>
          </p:cNvCxnSpPr>
          <p:nvPr/>
        </p:nvCxnSpPr>
        <p:spPr>
          <a:xfrm flipV="1">
            <a:off x="5181600" y="5981700"/>
            <a:ext cx="1676400" cy="4953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90644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609600"/>
            <a:ext cx="8229600" cy="5791200"/>
          </a:xfrm>
          <a:prstGeom prst="rect">
            <a:avLst/>
          </a:prstGeom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28600" y="106363"/>
            <a:ext cx="875348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 dirty="0" smtClean="0">
                <a:cs typeface="Arial" charset="0"/>
              </a:rPr>
              <a:t>Energy </a:t>
            </a:r>
            <a:r>
              <a:rPr lang="en-US" sz="3200" b="1" dirty="0">
                <a:cs typeface="Arial" charset="0"/>
              </a:rPr>
              <a:t>Budget Components </a:t>
            </a:r>
            <a:r>
              <a:rPr lang="en-US" sz="3200" b="1" dirty="0" smtClean="0">
                <a:cs typeface="Arial" charset="0"/>
              </a:rPr>
              <a:t>Anomaly (N.H.)</a:t>
            </a:r>
            <a:endParaRPr lang="en-US" sz="3200" b="1" dirty="0">
              <a:cs typeface="Arial" charset="0"/>
            </a:endParaRPr>
          </a:p>
        </p:txBody>
      </p:sp>
      <p:sp>
        <p:nvSpPr>
          <p:cNvPr id="4" name="Text Box 21"/>
          <p:cNvSpPr txBox="1">
            <a:spLocks noChangeArrowheads="1"/>
          </p:cNvSpPr>
          <p:nvPr/>
        </p:nvSpPr>
        <p:spPr bwMode="auto">
          <a:xfrm>
            <a:off x="2438400" y="6334780"/>
            <a:ext cx="3962400" cy="5232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400" b="1" u="sng" dirty="0" smtClean="0">
                <a:cs typeface="Arial" charset="0"/>
              </a:rPr>
              <a:t>Anomaly fields comparable, GR2 has the largest inter-annual variability</a:t>
            </a:r>
            <a:endParaRPr lang="en-US" sz="1400" b="1" u="sng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2017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76200"/>
            <a:ext cx="4267200" cy="838200"/>
          </a:xfrm>
        </p:spPr>
        <p:txBody>
          <a:bodyPr/>
          <a:lstStyle/>
          <a:p>
            <a:r>
              <a:rPr lang="en-US" dirty="0" smtClean="0">
                <a:latin typeface="Gill Sans Ultra Bold" pitchFamily="34" charset="0"/>
              </a:rPr>
              <a:t>Summary</a:t>
            </a:r>
            <a:endParaRPr lang="en-US" dirty="0">
              <a:latin typeface="Gill Sans Ultra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8991600" cy="5867400"/>
          </a:xfrm>
        </p:spPr>
        <p:txBody>
          <a:bodyPr>
            <a:normAutofit fontScale="92500" lnSpcReduction="20000"/>
          </a:bodyPr>
          <a:lstStyle/>
          <a:p>
            <a:pPr algn="just">
              <a:buFont typeface="Wingdings" pitchFamily="2" charset="2"/>
              <a:buChar char="q"/>
            </a:pPr>
            <a:r>
              <a:rPr lang="en-US" sz="2600" dirty="0" smtClean="0">
                <a:solidFill>
                  <a:srgbClr val="33CC33"/>
                </a:solidFill>
                <a:latin typeface="David" pitchFamily="34" charset="-79"/>
                <a:cs typeface="David" pitchFamily="34" charset="-79"/>
              </a:rPr>
              <a:t>The new NCEP CFSR has </a:t>
            </a:r>
            <a:r>
              <a:rPr lang="en-US" sz="2600" smtClean="0">
                <a:solidFill>
                  <a:srgbClr val="33CC33"/>
                </a:solidFill>
                <a:latin typeface="David" pitchFamily="34" charset="-79"/>
                <a:cs typeface="David" pitchFamily="34" charset="-79"/>
              </a:rPr>
              <a:t>many improvements, </a:t>
            </a:r>
            <a:r>
              <a:rPr lang="en-US" sz="2600" dirty="0" smtClean="0">
                <a:solidFill>
                  <a:srgbClr val="33CC33"/>
                </a:solidFill>
                <a:latin typeface="David" pitchFamily="34" charset="-79"/>
                <a:cs typeface="David" pitchFamily="34" charset="-79"/>
              </a:rPr>
              <a:t>especially summer high bias in precipitation in the GR2 via the new Noah LSM and advances in atmospheric model physics.</a:t>
            </a:r>
          </a:p>
          <a:p>
            <a:pPr algn="just">
              <a:buFont typeface="Wingdings" pitchFamily="2" charset="2"/>
              <a:buChar char="q"/>
            </a:pPr>
            <a:r>
              <a:rPr lang="en-US" sz="2600" dirty="0" smtClean="0">
                <a:solidFill>
                  <a:srgbClr val="FFC000"/>
                </a:solidFill>
                <a:latin typeface="David" pitchFamily="34" charset="-79"/>
                <a:cs typeface="David" pitchFamily="34" charset="-79"/>
              </a:rPr>
              <a:t>The budget terms in CFSR are in closer agreement with the offline GLDAS using the same land model, implying  that land-atmosphere interaction is well represented in the CFSR.</a:t>
            </a:r>
          </a:p>
          <a:p>
            <a:pPr algn="just">
              <a:buFont typeface="Wingdings" pitchFamily="2" charset="2"/>
              <a:buChar char="q"/>
            </a:pPr>
            <a:r>
              <a:rPr lang="en-US" sz="2600" dirty="0" smtClean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Surface water budgets are mainly impacted by precipitation, which is determined by background model bias and efficiency of the assimilation technique.</a:t>
            </a:r>
          </a:p>
          <a:p>
            <a:pPr algn="just">
              <a:buFont typeface="Wingdings" pitchFamily="2" charset="2"/>
              <a:buChar char="q"/>
            </a:pPr>
            <a:r>
              <a:rPr lang="en-US" sz="2600" dirty="0" smtClean="0">
                <a:solidFill>
                  <a:srgbClr val="FF0000"/>
                </a:solidFill>
                <a:latin typeface="David" pitchFamily="34" charset="-79"/>
                <a:cs typeface="David" pitchFamily="34" charset="-79"/>
              </a:rPr>
              <a:t>The direct removal of soil water in GR2 is not efficient as the background model has a high bias. The adjustment made to soil moisture in the CFSR via the semi-coupled GLDAS approach does improve soil moisture in the CFS, which is very important to summer-season predictions .</a:t>
            </a:r>
            <a:endParaRPr lang="en-US" sz="2600" dirty="0">
              <a:solidFill>
                <a:srgbClr val="FF0000"/>
              </a:solidFill>
              <a:latin typeface="David" pitchFamily="34" charset="-79"/>
              <a:cs typeface="David" pitchFamily="34" charset="-79"/>
            </a:endParaRPr>
          </a:p>
          <a:p>
            <a:pPr algn="just">
              <a:buFont typeface="Wingdings" pitchFamily="2" charset="2"/>
              <a:buChar char="q"/>
            </a:pPr>
            <a:r>
              <a:rPr lang="en-US" sz="2600" dirty="0" smtClean="0">
                <a:solidFill>
                  <a:srgbClr val="33CC33"/>
                </a:solidFill>
                <a:latin typeface="David" pitchFamily="34" charset="-79"/>
                <a:cs typeface="David" pitchFamily="34" charset="-79"/>
              </a:rPr>
              <a:t>Surface energy budgets are in better agreements with each other and with the satellite retrievals.</a:t>
            </a:r>
          </a:p>
          <a:p>
            <a:pPr algn="just">
              <a:buFont typeface="Wingdings" pitchFamily="2" charset="2"/>
              <a:buChar char="q"/>
            </a:pPr>
            <a:r>
              <a:rPr lang="en-US" sz="2600" dirty="0" smtClean="0">
                <a:solidFill>
                  <a:srgbClr val="33CC33"/>
                </a:solidFill>
                <a:latin typeface="David" pitchFamily="34" charset="-79"/>
                <a:cs typeface="David" pitchFamily="34" charset="-79"/>
              </a:rPr>
              <a:t>The inter-annual variability in both surface water and energy terms are close to each other.</a:t>
            </a:r>
          </a:p>
          <a:p>
            <a:pPr marL="0" indent="0" algn="just">
              <a:buNone/>
            </a:pPr>
            <a:endParaRPr lang="en-US" sz="2800" dirty="0" smtClean="0">
              <a:solidFill>
                <a:srgbClr val="33CC33"/>
              </a:solidFill>
              <a:latin typeface="Arial Black" pitchFamily="34" charset="0"/>
              <a:cs typeface="Aharoni" pitchFamily="2" charset="-79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76200"/>
            <a:ext cx="9144000" cy="841248"/>
          </a:xfrm>
        </p:spPr>
        <p:txBody>
          <a:bodyPr>
            <a:noAutofit/>
          </a:bodyPr>
          <a:lstStyle/>
          <a:p>
            <a:pPr algn="ctr"/>
            <a:r>
              <a:rPr lang="en-US" dirty="0" smtClean="0">
                <a:effectLst>
                  <a:reflection blurRad="6350" stA="60000" endA="900" endPos="58000" dir="5400000" sy="-100000" algn="bl" rotWithShape="0"/>
                </a:effectLst>
                <a:latin typeface="Gill Sans Ultra Bold" pitchFamily="34" charset="0"/>
              </a:rPr>
              <a:t>CFSR versus GR2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685800"/>
            <a:ext cx="8382000" cy="4419600"/>
          </a:xfrm>
          <a:noFill/>
          <a:ln>
            <a:noFill/>
          </a:ln>
        </p:spPr>
        <p:txBody>
          <a:bodyPr>
            <a:normAutofit fontScale="70000" lnSpcReduction="20000"/>
          </a:bodyPr>
          <a:lstStyle/>
          <a:p>
            <a:pPr marL="742950" lvl="0" indent="-742950">
              <a:lnSpc>
                <a:spcPct val="170000"/>
              </a:lnSpc>
              <a:buFont typeface="+mj-lt"/>
              <a:buAutoNum type="arabicPeriod"/>
            </a:pPr>
            <a:r>
              <a:rPr lang="en-US" sz="3300" b="1" dirty="0" smtClean="0">
                <a:solidFill>
                  <a:srgbClr val="FF0000"/>
                </a:solidFill>
              </a:rPr>
              <a:t>Atmosphere: </a:t>
            </a:r>
            <a:r>
              <a:rPr lang="en-US" dirty="0" smtClean="0">
                <a:solidFill>
                  <a:srgbClr val="002060"/>
                </a:solidFill>
              </a:rPr>
              <a:t>model resolution increased from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b="1" u="sng" dirty="0" smtClean="0"/>
              <a:t>T62/L28  </a:t>
            </a:r>
            <a:r>
              <a:rPr lang="en-US" b="1" u="sng" dirty="0"/>
              <a:t>- </a:t>
            </a:r>
            <a:r>
              <a:rPr lang="en-US" b="1" u="sng" dirty="0" smtClean="0"/>
              <a:t>T382/L64</a:t>
            </a:r>
            <a:r>
              <a:rPr lang="en-US" dirty="0" smtClean="0"/>
              <a:t> (~38 km</a:t>
            </a:r>
            <a:r>
              <a:rPr lang="en-US" dirty="0"/>
              <a:t>) resolution and equipped with</a:t>
            </a:r>
            <a:r>
              <a:rPr lang="en-US" u="sng" dirty="0"/>
              <a:t> </a:t>
            </a:r>
            <a:r>
              <a:rPr lang="en-US" dirty="0"/>
              <a:t>more </a:t>
            </a:r>
            <a:r>
              <a:rPr lang="en-US" dirty="0" smtClean="0"/>
              <a:t>advanced physics.</a:t>
            </a:r>
          </a:p>
          <a:p>
            <a:pPr marL="742950" lvl="0" indent="-742950">
              <a:lnSpc>
                <a:spcPct val="160000"/>
              </a:lnSpc>
              <a:buFont typeface="+mj-lt"/>
              <a:buAutoNum type="arabicPeriod"/>
            </a:pPr>
            <a:r>
              <a:rPr lang="en-US" sz="3300" b="1" dirty="0" smtClean="0">
                <a:solidFill>
                  <a:srgbClr val="00B050"/>
                </a:solidFill>
              </a:rPr>
              <a:t>Land: </a:t>
            </a:r>
            <a:r>
              <a:rPr lang="en-US" dirty="0"/>
              <a:t>upgraded from the 2-layer</a:t>
            </a:r>
            <a:r>
              <a:rPr lang="en-US" u="sng" dirty="0"/>
              <a:t> </a:t>
            </a:r>
            <a:r>
              <a:rPr lang="en-US" b="1" u="sng" dirty="0"/>
              <a:t>OSU </a:t>
            </a:r>
            <a:r>
              <a:rPr lang="en-US" dirty="0"/>
              <a:t>to</a:t>
            </a:r>
            <a:r>
              <a:rPr lang="en-US" u="sng" dirty="0"/>
              <a:t> </a:t>
            </a:r>
            <a:r>
              <a:rPr lang="en-US" dirty="0"/>
              <a:t>the 4-layer </a:t>
            </a:r>
            <a:r>
              <a:rPr lang="en-US" b="1" u="sng" dirty="0"/>
              <a:t>Noah </a:t>
            </a:r>
            <a:r>
              <a:rPr lang="en-US" b="1" u="sng" dirty="0" smtClean="0"/>
              <a:t>LSM</a:t>
            </a:r>
            <a:r>
              <a:rPr lang="en-US" dirty="0" smtClean="0"/>
              <a:t>.</a:t>
            </a:r>
            <a:endParaRPr lang="en-US" dirty="0"/>
          </a:p>
          <a:p>
            <a:pPr marL="742950" lvl="0" indent="-742950">
              <a:lnSpc>
                <a:spcPct val="160000"/>
              </a:lnSpc>
              <a:buFont typeface="+mj-lt"/>
              <a:buAutoNum type="arabicPeriod"/>
            </a:pPr>
            <a:r>
              <a:rPr lang="en-US" sz="3300" b="1" dirty="0" smtClean="0">
                <a:solidFill>
                  <a:srgbClr val="0000FF"/>
                </a:solidFill>
              </a:rPr>
              <a:t>Ocean:</a:t>
            </a:r>
            <a:r>
              <a:rPr lang="en-US" dirty="0" smtClean="0"/>
              <a:t> </a:t>
            </a:r>
            <a:r>
              <a:rPr lang="en-US" dirty="0"/>
              <a:t>The </a:t>
            </a:r>
            <a:r>
              <a:rPr lang="en-US" dirty="0" smtClean="0"/>
              <a:t>global </a:t>
            </a:r>
            <a:r>
              <a:rPr lang="en-US" dirty="0"/>
              <a:t>GFDL </a:t>
            </a:r>
            <a:r>
              <a:rPr lang="en-US" b="1" u="sng" dirty="0"/>
              <a:t>MOM4</a:t>
            </a:r>
            <a:r>
              <a:rPr lang="en-US" dirty="0"/>
              <a:t> replaced </a:t>
            </a:r>
            <a:r>
              <a:rPr lang="en-US" dirty="0" smtClean="0"/>
              <a:t>observed SST. </a:t>
            </a:r>
          </a:p>
          <a:p>
            <a:pPr marL="742950" lvl="0" indent="-742950">
              <a:lnSpc>
                <a:spcPct val="160000"/>
              </a:lnSpc>
              <a:buFont typeface="+mj-lt"/>
              <a:buAutoNum type="arabicPeriod"/>
            </a:pPr>
            <a:r>
              <a:rPr lang="en-US" sz="3300" b="1" dirty="0" smtClean="0">
                <a:solidFill>
                  <a:srgbClr val="1C6233"/>
                </a:solidFill>
              </a:rPr>
              <a:t>Sea Ice:</a:t>
            </a:r>
            <a:r>
              <a:rPr lang="en-US" sz="3300" b="1" u="sng" dirty="0" smtClean="0">
                <a:solidFill>
                  <a:srgbClr val="1C6233"/>
                </a:solidFill>
              </a:rPr>
              <a:t> </a:t>
            </a:r>
            <a:r>
              <a:rPr lang="en-US" dirty="0" smtClean="0"/>
              <a:t>Inclusion of  </a:t>
            </a:r>
            <a:r>
              <a:rPr lang="en-US" dirty="0"/>
              <a:t>a 3-layer </a:t>
            </a:r>
            <a:r>
              <a:rPr lang="en-US" dirty="0" smtClean="0"/>
              <a:t>global </a:t>
            </a:r>
            <a:r>
              <a:rPr lang="en-US" b="1" u="sng" dirty="0" smtClean="0"/>
              <a:t>ocean ice model </a:t>
            </a:r>
            <a:r>
              <a:rPr lang="en-US" dirty="0" smtClean="0"/>
              <a:t>replaced sea-ice SST.</a:t>
            </a:r>
          </a:p>
          <a:p>
            <a:pPr marL="514350" lvl="0" indent="-514350">
              <a:buFont typeface="+mj-lt"/>
              <a:buAutoNum type="arabicPeriod"/>
            </a:pPr>
            <a:endParaRPr lang="en-US" b="1" u="sng" dirty="0">
              <a:solidFill>
                <a:srgbClr val="002060"/>
              </a:solidFill>
            </a:endParaRPr>
          </a:p>
          <a:p>
            <a:pPr lvl="0" algn="ctr"/>
            <a:endParaRPr lang="en-US" dirty="0"/>
          </a:p>
          <a:p>
            <a:pPr lvl="0"/>
            <a:endParaRPr lang="en-US" b="1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5029200"/>
            <a:ext cx="9144000" cy="142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The GLDAS is a </a:t>
            </a:r>
            <a:r>
              <a:rPr lang="en-US" sz="2000" b="1" dirty="0">
                <a:solidFill>
                  <a:srgbClr val="00B050"/>
                </a:solidFill>
              </a:rPr>
              <a:t>Land</a:t>
            </a:r>
            <a:r>
              <a:rPr lang="en-US" sz="2000" dirty="0" smtClean="0"/>
              <a:t> only analysis, driven by observed precipitation 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and near-surface meteorological forcing with no feedback to the above atmosphere (the same land model is </a:t>
            </a:r>
            <a:r>
              <a:rPr lang="en-US" sz="2000" u="sng" dirty="0" smtClean="0"/>
              <a:t>Noah</a:t>
            </a:r>
            <a:r>
              <a:rPr lang="en-US" sz="2000" dirty="0" smtClean="0"/>
              <a:t> as used in CFSR)</a:t>
            </a:r>
            <a:endParaRPr lang="en-US" sz="20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4038600"/>
            <a:ext cx="9144000" cy="841248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latin typeface="Gill Sans Ultra Bold" pitchFamily="34" charset="0"/>
              </a:rPr>
              <a:t>GLDAS</a:t>
            </a:r>
            <a:endParaRPr lang="en-US" dirty="0">
              <a:latin typeface="Gill Sans Ultra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436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2400" y="152400"/>
            <a:ext cx="8686800" cy="8382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marL="342900" indent="-342900" algn="ctr">
              <a:lnSpc>
                <a:spcPct val="170000"/>
              </a:lnSpc>
              <a:spcBef>
                <a:spcPct val="50000"/>
              </a:spcBef>
            </a:pPr>
            <a:r>
              <a:rPr lang="en-US" sz="3200" b="1" dirty="0" smtClean="0">
                <a:effectLst>
                  <a:reflection blurRad="6350" stA="60000" endA="900" endPos="58000" dir="5400000" sy="-100000" algn="bl" rotWithShape="0"/>
                </a:effectLst>
                <a:latin typeface="Gill Sans Ultra Bold" pitchFamily="34" charset="0"/>
              </a:rPr>
              <a:t>Surface water and energy in the systems are impacted by</a:t>
            </a:r>
            <a:endParaRPr lang="en-US" sz="3200" b="1" dirty="0">
              <a:solidFill>
                <a:srgbClr val="FF00FF"/>
              </a:solidFill>
              <a:effectLst>
                <a:reflection blurRad="6350" stA="60000" endA="900" endPos="58000" dir="5400000" sy="-100000" algn="bl" rotWithShape="0"/>
              </a:effectLst>
              <a:latin typeface="Gill Sans Ultra Bold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-76200" y="2987675"/>
            <a:ext cx="9220200" cy="3336925"/>
          </a:xfrm>
          <a:prstGeom prst="rect">
            <a:avLst/>
          </a:prstGeom>
        </p:spPr>
        <p:txBody>
          <a:bodyPr/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The land model physics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How the observations (precipitation and snow) are assimilated in the systems and the efficiency of assimilation techniques </a:t>
            </a:r>
            <a:r>
              <a:rPr lang="en-US" b="1" dirty="0"/>
              <a:t>(e.g. </a:t>
            </a:r>
            <a:r>
              <a:rPr lang="en-US" b="1" dirty="0" smtClean="0"/>
              <a:t>background </a:t>
            </a:r>
            <a:r>
              <a:rPr lang="en-US" b="1" dirty="0"/>
              <a:t>model </a:t>
            </a:r>
            <a:r>
              <a:rPr lang="en-US" b="1" dirty="0" smtClean="0"/>
              <a:t>biases)</a:t>
            </a:r>
            <a:endParaRPr lang="en-US" b="1" dirty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0" indent="0">
              <a:buFont typeface="Wingdings 2"/>
              <a:buNone/>
            </a:pPr>
            <a:r>
              <a:rPr lang="en-US" dirty="0" smtClean="0"/>
              <a:t>     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13138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228600"/>
            <a:ext cx="9144000" cy="1143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dirty="0" smtClean="0">
                <a:solidFill>
                  <a:srgbClr val="0000FF"/>
                </a:solidFill>
                <a:ea typeface="新細明體" pitchFamily="18" charset="-120"/>
              </a:rPr>
              <a:t>           </a:t>
            </a:r>
            <a:r>
              <a:rPr lang="en-US" altLang="zh-TW" sz="2800" dirty="0" smtClean="0">
                <a:solidFill>
                  <a:schemeClr val="tx1"/>
                </a:solidFill>
                <a:latin typeface="Gill Sans Ultra Bold" pitchFamily="34" charset="0"/>
                <a:ea typeface="新細明體" pitchFamily="18" charset="-120"/>
              </a:rPr>
              <a:t>Land Model COMPARISON</a:t>
            </a:r>
            <a:r>
              <a:rPr lang="en-US" altLang="zh-TW" sz="2800" dirty="0" smtClean="0">
                <a:solidFill>
                  <a:srgbClr val="0000FF"/>
                </a:solidFill>
                <a:latin typeface="Gill Sans Ultra Bold" pitchFamily="34" charset="0"/>
                <a:ea typeface="新細明體" pitchFamily="18" charset="-120"/>
              </a:rPr>
              <a:t/>
            </a:r>
            <a:br>
              <a:rPr lang="en-US" altLang="zh-TW" sz="2800" dirty="0" smtClean="0">
                <a:solidFill>
                  <a:srgbClr val="0000FF"/>
                </a:solidFill>
                <a:latin typeface="Gill Sans Ultra Bold" pitchFamily="34" charset="0"/>
                <a:ea typeface="新細明體" pitchFamily="18" charset="-120"/>
              </a:rPr>
            </a:br>
            <a:r>
              <a:rPr lang="en-US" altLang="zh-TW" sz="2800" dirty="0" smtClean="0">
                <a:solidFill>
                  <a:srgbClr val="00B050"/>
                </a:solidFill>
                <a:latin typeface="Gill Sans Ultra Bold" pitchFamily="34" charset="0"/>
                <a:ea typeface="新細明體" pitchFamily="18" charset="-120"/>
              </a:rPr>
              <a:t>Noah LSM (CFSR) </a:t>
            </a:r>
            <a:r>
              <a:rPr lang="en-US" altLang="zh-TW" sz="2800" dirty="0" smtClean="0">
                <a:solidFill>
                  <a:schemeClr val="tx1"/>
                </a:solidFill>
                <a:latin typeface="Gill Sans Ultra Bold" pitchFamily="34" charset="0"/>
                <a:ea typeface="新細明體" pitchFamily="18" charset="-120"/>
              </a:rPr>
              <a:t>versus</a:t>
            </a:r>
            <a:r>
              <a:rPr lang="en-US" altLang="zh-TW" sz="2800" dirty="0" smtClean="0">
                <a:solidFill>
                  <a:srgbClr val="CC3300"/>
                </a:solidFill>
                <a:latin typeface="Gill Sans Ultra Bold" pitchFamily="34" charset="0"/>
                <a:ea typeface="新細明體" pitchFamily="18" charset="-120"/>
              </a:rPr>
              <a:t> </a:t>
            </a:r>
            <a:r>
              <a:rPr lang="en-US" altLang="zh-TW" sz="2800" dirty="0" smtClean="0">
                <a:solidFill>
                  <a:srgbClr val="FF0000"/>
                </a:solidFill>
                <a:latin typeface="Gill Sans Ultra Bold" pitchFamily="34" charset="0"/>
                <a:ea typeface="新細明體" pitchFamily="18" charset="-120"/>
              </a:rPr>
              <a:t>OSU LSM (GR2)</a:t>
            </a:r>
            <a:endParaRPr lang="en-US" altLang="zh-TW" sz="2800" dirty="0">
              <a:solidFill>
                <a:srgbClr val="FF0000"/>
              </a:solidFill>
              <a:latin typeface="Gill Sans Ultra Bold" pitchFamily="34" charset="0"/>
              <a:ea typeface="新細明體" pitchFamily="18" charset="-12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0" y="1646238"/>
            <a:ext cx="5257800" cy="4525962"/>
          </a:xfrm>
          <a:prstGeom prst="rect">
            <a:avLst/>
          </a:prstGeom>
        </p:spPr>
        <p:txBody>
          <a:bodyPr/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TW" sz="2000" b="1" dirty="0" smtClean="0">
                <a:solidFill>
                  <a:srgbClr val="00B050"/>
                </a:solidFill>
                <a:ea typeface="新細明體" pitchFamily="18" charset="-120"/>
              </a:rPr>
              <a:t>Noah LSM (vegetation, snow, ice)</a:t>
            </a:r>
          </a:p>
          <a:p>
            <a:pPr lvl="1">
              <a:lnSpc>
                <a:spcPct val="90000"/>
              </a:lnSpc>
            </a:pPr>
            <a:r>
              <a:rPr lang="en-US" altLang="zh-TW" sz="1800" dirty="0" smtClean="0">
                <a:ea typeface="新細明體" pitchFamily="18" charset="-120"/>
              </a:rPr>
              <a:t>4 soil layers (10, 30, 60, 100 cm)</a:t>
            </a:r>
          </a:p>
          <a:p>
            <a:pPr lvl="1">
              <a:lnSpc>
                <a:spcPct val="90000"/>
              </a:lnSpc>
            </a:pPr>
            <a:r>
              <a:rPr lang="en-US" altLang="zh-TW" sz="1800" dirty="0" smtClean="0">
                <a:ea typeface="新細明體" pitchFamily="18" charset="-120"/>
              </a:rPr>
              <a:t>Frozen soil physics included</a:t>
            </a:r>
          </a:p>
          <a:p>
            <a:pPr lvl="1">
              <a:lnSpc>
                <a:spcPct val="90000"/>
              </a:lnSpc>
            </a:pPr>
            <a:r>
              <a:rPr lang="en-US" altLang="zh-TW" sz="1800" dirty="0" smtClean="0">
                <a:ea typeface="新細明體" pitchFamily="18" charset="-120"/>
              </a:rPr>
              <a:t>Add glacial ice treatment</a:t>
            </a:r>
          </a:p>
          <a:p>
            <a:pPr lvl="1">
              <a:lnSpc>
                <a:spcPct val="90000"/>
              </a:lnSpc>
            </a:pPr>
            <a:r>
              <a:rPr lang="en-US" altLang="zh-TW" sz="1800" dirty="0" smtClean="0">
                <a:ea typeface="新細明體" pitchFamily="18" charset="-120"/>
              </a:rPr>
              <a:t>Two snowpack states (SWE, density)</a:t>
            </a:r>
          </a:p>
          <a:p>
            <a:pPr lvl="1">
              <a:lnSpc>
                <a:spcPct val="90000"/>
              </a:lnSpc>
            </a:pPr>
            <a:r>
              <a:rPr lang="en-US" altLang="zh-TW" sz="1800" dirty="0" smtClean="0">
                <a:ea typeface="新細明體" pitchFamily="18" charset="-120"/>
              </a:rPr>
              <a:t>Surface fluxes weighted by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zh-TW" sz="1800" dirty="0" smtClean="0">
                <a:ea typeface="新細明體" pitchFamily="18" charset="-120"/>
              </a:rPr>
              <a:t>     snow cover fraction</a:t>
            </a:r>
          </a:p>
          <a:p>
            <a:pPr lvl="1">
              <a:lnSpc>
                <a:spcPct val="90000"/>
              </a:lnSpc>
            </a:pPr>
            <a:r>
              <a:rPr lang="en-US" altLang="zh-TW" sz="1800" dirty="0" smtClean="0">
                <a:ea typeface="新細明體" pitchFamily="18" charset="-120"/>
              </a:rPr>
              <a:t>Improved seasonal cycle of vegetation</a:t>
            </a:r>
          </a:p>
          <a:p>
            <a:pPr lvl="1">
              <a:lnSpc>
                <a:spcPct val="90000"/>
              </a:lnSpc>
            </a:pPr>
            <a:r>
              <a:rPr lang="en-US" altLang="zh-TW" sz="1800" dirty="0" smtClean="0">
                <a:ea typeface="新細明體" pitchFamily="18" charset="-120"/>
              </a:rPr>
              <a:t>Spatially varying root depth</a:t>
            </a:r>
          </a:p>
          <a:p>
            <a:pPr lvl="1">
              <a:lnSpc>
                <a:spcPct val="90000"/>
              </a:lnSpc>
            </a:pPr>
            <a:r>
              <a:rPr lang="en-US" altLang="zh-TW" sz="1800" dirty="0" smtClean="0">
                <a:ea typeface="新細明體" pitchFamily="18" charset="-120"/>
              </a:rPr>
              <a:t>Runoff and infiltration account for sub-grid variability in precipitation &amp; soil moisture</a:t>
            </a:r>
          </a:p>
          <a:p>
            <a:pPr lvl="1">
              <a:lnSpc>
                <a:spcPct val="90000"/>
              </a:lnSpc>
            </a:pPr>
            <a:r>
              <a:rPr lang="en-US" altLang="zh-TW" sz="1800" dirty="0" smtClean="0">
                <a:ea typeface="新細明體" pitchFamily="18" charset="-120"/>
              </a:rPr>
              <a:t>Improved thermal conduction in soil/snow</a:t>
            </a:r>
          </a:p>
          <a:p>
            <a:pPr lvl="1">
              <a:lnSpc>
                <a:spcPct val="90000"/>
              </a:lnSpc>
            </a:pPr>
            <a:r>
              <a:rPr lang="en-US" altLang="zh-TW" sz="1800" dirty="0" smtClean="0">
                <a:ea typeface="新細明體" pitchFamily="18" charset="-120"/>
              </a:rPr>
              <a:t>Higher canopy resistance</a:t>
            </a:r>
          </a:p>
          <a:p>
            <a:pPr lvl="1">
              <a:lnSpc>
                <a:spcPct val="90000"/>
              </a:lnSpc>
            </a:pPr>
            <a:r>
              <a:rPr lang="en-US" altLang="zh-TW" sz="1800" dirty="0" smtClean="0">
                <a:ea typeface="新細明體" pitchFamily="18" charset="-120"/>
              </a:rPr>
              <a:t>Improved evaporation treatment over bare soil and snowpack</a:t>
            </a:r>
            <a:endParaRPr lang="en-US" altLang="zh-TW" sz="1800" dirty="0">
              <a:ea typeface="新細明體" pitchFamily="18" charset="-120"/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4648200" y="1676400"/>
            <a:ext cx="4495800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TW" sz="2000" b="1" dirty="0" smtClean="0">
                <a:solidFill>
                  <a:srgbClr val="FF0000"/>
                </a:solidFill>
                <a:ea typeface="新細明體" pitchFamily="18" charset="-120"/>
              </a:rPr>
              <a:t>OSU LSM</a:t>
            </a:r>
          </a:p>
          <a:p>
            <a:pPr lvl="1">
              <a:lnSpc>
                <a:spcPct val="90000"/>
              </a:lnSpc>
            </a:pPr>
            <a:r>
              <a:rPr lang="en-US" altLang="zh-TW" sz="1800" dirty="0" smtClean="0">
                <a:ea typeface="新細明體" pitchFamily="18" charset="-120"/>
              </a:rPr>
              <a:t>2 soil layers (10, 190 cm)</a:t>
            </a:r>
          </a:p>
          <a:p>
            <a:pPr lvl="1">
              <a:lnSpc>
                <a:spcPct val="90000"/>
              </a:lnSpc>
            </a:pPr>
            <a:r>
              <a:rPr lang="en-US" altLang="zh-TW" sz="1800" dirty="0" smtClean="0">
                <a:ea typeface="新細明體" pitchFamily="18" charset="-120"/>
              </a:rPr>
              <a:t>No frozen soil physics</a:t>
            </a:r>
          </a:p>
          <a:p>
            <a:pPr lvl="1">
              <a:lnSpc>
                <a:spcPct val="90000"/>
              </a:lnSpc>
            </a:pPr>
            <a:r>
              <a:rPr lang="en-US" altLang="zh-TW" sz="1800" dirty="0" smtClean="0">
                <a:ea typeface="新細明體" pitchFamily="18" charset="-120"/>
              </a:rPr>
              <a:t>Only one snowpack state (SWE)</a:t>
            </a:r>
          </a:p>
          <a:p>
            <a:pPr lvl="1">
              <a:lnSpc>
                <a:spcPct val="90000"/>
              </a:lnSpc>
            </a:pPr>
            <a:r>
              <a:rPr lang="en-US" altLang="zh-TW" sz="1800" dirty="0" smtClean="0">
                <a:ea typeface="新細明體" pitchFamily="18" charset="-120"/>
              </a:rPr>
              <a:t>Surface fluxes not weighted by snow fraction</a:t>
            </a:r>
          </a:p>
          <a:p>
            <a:pPr lvl="1">
              <a:lnSpc>
                <a:spcPct val="90000"/>
              </a:lnSpc>
            </a:pPr>
            <a:r>
              <a:rPr lang="en-US" altLang="zh-TW" sz="1800" dirty="0" smtClean="0">
                <a:ea typeface="新細明體" pitchFamily="18" charset="-120"/>
              </a:rPr>
              <a:t>Vegetation fraction never less than 50 percent</a:t>
            </a:r>
          </a:p>
          <a:p>
            <a:pPr lvl="1">
              <a:lnSpc>
                <a:spcPct val="90000"/>
              </a:lnSpc>
            </a:pPr>
            <a:r>
              <a:rPr lang="en-US" altLang="zh-TW" sz="1800" dirty="0" smtClean="0">
                <a:ea typeface="新細明體" pitchFamily="18" charset="-120"/>
              </a:rPr>
              <a:t>Spatially constant root depth</a:t>
            </a:r>
          </a:p>
          <a:p>
            <a:pPr lvl="1">
              <a:lnSpc>
                <a:spcPct val="90000"/>
              </a:lnSpc>
            </a:pPr>
            <a:r>
              <a:rPr lang="en-US" altLang="zh-TW" sz="1800" dirty="0" smtClean="0">
                <a:ea typeface="新細明體" pitchFamily="18" charset="-120"/>
              </a:rPr>
              <a:t>Runoff &amp; infiltration do not account for </a:t>
            </a:r>
            <a:r>
              <a:rPr lang="en-US" altLang="zh-TW" sz="1800" dirty="0" err="1" smtClean="0">
                <a:ea typeface="新細明體" pitchFamily="18" charset="-120"/>
              </a:rPr>
              <a:t>subgrid</a:t>
            </a:r>
            <a:r>
              <a:rPr lang="en-US" altLang="zh-TW" sz="1800" dirty="0" smtClean="0">
                <a:ea typeface="新細明體" pitchFamily="18" charset="-120"/>
              </a:rPr>
              <a:t> variability of precipitation &amp; soil moisture</a:t>
            </a:r>
          </a:p>
          <a:p>
            <a:pPr lvl="1">
              <a:lnSpc>
                <a:spcPct val="90000"/>
              </a:lnSpc>
            </a:pPr>
            <a:r>
              <a:rPr lang="en-US" altLang="zh-TW" sz="1800" dirty="0" smtClean="0">
                <a:ea typeface="新細明體" pitchFamily="18" charset="-120"/>
              </a:rPr>
              <a:t>Poor soil and snow thermal conductivity, especially for thin snowpack</a:t>
            </a:r>
            <a:endParaRPr lang="en-US" altLang="zh-TW" sz="1800" dirty="0">
              <a:ea typeface="新細明體" pitchFamily="18" charset="-12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371600" y="6140450"/>
            <a:ext cx="74834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b="1" dirty="0">
                <a:solidFill>
                  <a:srgbClr val="0000FF"/>
                </a:solidFill>
              </a:rPr>
              <a:t>Noah LSM replaced OSU LSM in operational NCEP medium-range</a:t>
            </a:r>
          </a:p>
          <a:p>
            <a:pPr algn="ctr" eaLnBrk="1" hangingPunct="1"/>
            <a:r>
              <a:rPr lang="en-US" b="1" dirty="0">
                <a:solidFill>
                  <a:srgbClr val="0000FF"/>
                </a:solidFill>
              </a:rPr>
              <a:t>Global Forecast System (GFS) in </a:t>
            </a:r>
            <a:r>
              <a:rPr lang="en-US" b="1" u="sng" dirty="0">
                <a:solidFill>
                  <a:srgbClr val="0000FF"/>
                </a:solidFill>
              </a:rPr>
              <a:t>late May 2005</a:t>
            </a: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838200" y="6477000"/>
            <a:ext cx="762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721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-838200" y="1295400"/>
            <a:ext cx="99822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</a:pPr>
            <a:endParaRPr lang="en-US" sz="3200" b="1" u="sng" dirty="0">
              <a:solidFill>
                <a:srgbClr val="FF7C80"/>
              </a:solidFill>
            </a:endParaRP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2800" b="1" dirty="0" smtClean="0">
                <a:solidFill>
                  <a:srgbClr val="0000FF"/>
                </a:solidFill>
              </a:rPr>
              <a:t>Precipitation</a:t>
            </a:r>
            <a:endParaRPr lang="en-US" sz="2800" b="1" dirty="0">
              <a:solidFill>
                <a:srgbClr val="0000FF"/>
              </a:solidFill>
            </a:endParaRPr>
          </a:p>
          <a:p>
            <a:pPr marL="342900" indent="-342900" algn="ctr" eaLnBrk="1" hangingPunct="1">
              <a:spcBef>
                <a:spcPct val="20000"/>
              </a:spcBef>
            </a:pPr>
            <a:r>
              <a:rPr lang="en-US" sz="1400" b="1" dirty="0"/>
              <a:t>                 </a:t>
            </a:r>
            <a:r>
              <a:rPr lang="en-US" sz="2400" i="1" dirty="0"/>
              <a:t>Model </a:t>
            </a:r>
            <a:r>
              <a:rPr lang="en-US" sz="2400" i="1" dirty="0" smtClean="0"/>
              <a:t>precipitation</a:t>
            </a:r>
            <a:r>
              <a:rPr lang="en-US" sz="2400" dirty="0" smtClean="0"/>
              <a:t>, </a:t>
            </a:r>
            <a:r>
              <a:rPr lang="en-US" sz="2400" dirty="0"/>
              <a:t>nudges soil moisture (1</a:t>
            </a:r>
            <a:r>
              <a:rPr lang="en-US" sz="2400" baseline="30000" dirty="0"/>
              <a:t>st</a:t>
            </a:r>
            <a:r>
              <a:rPr lang="en-US" sz="2400" dirty="0"/>
              <a:t> layer) during the next </a:t>
            </a:r>
            <a:r>
              <a:rPr lang="en-US" sz="2400" b="1" i="1" u="sng" dirty="0"/>
              <a:t>5 days</a:t>
            </a:r>
            <a:r>
              <a:rPr lang="en-US" sz="2400" dirty="0"/>
              <a:t> using </a:t>
            </a:r>
            <a:r>
              <a:rPr lang="en-US" sz="2400" dirty="0" smtClean="0"/>
              <a:t> the </a:t>
            </a:r>
            <a:r>
              <a:rPr lang="en-US" sz="2400" dirty="0"/>
              <a:t>difference </a:t>
            </a:r>
            <a:endParaRPr lang="en-US" sz="2400" dirty="0" smtClean="0"/>
          </a:p>
          <a:p>
            <a:pPr marL="342900" indent="-342900" algn="ctr" eaLnBrk="1" hangingPunct="1">
              <a:spcBef>
                <a:spcPct val="20000"/>
              </a:spcBef>
            </a:pPr>
            <a:r>
              <a:rPr lang="en-US" sz="2400" dirty="0" smtClean="0"/>
              <a:t>between observation </a:t>
            </a:r>
            <a:r>
              <a:rPr lang="en-US" sz="2400" dirty="0"/>
              <a:t>and model </a:t>
            </a:r>
            <a:r>
              <a:rPr lang="en-US" sz="2400" dirty="0" smtClean="0"/>
              <a:t>precipitation  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pPr marL="342900" indent="-342900" algn="ctr" eaLnBrk="1" hangingPunct="1">
              <a:spcBef>
                <a:spcPct val="20000"/>
              </a:spcBef>
            </a:pPr>
            <a:r>
              <a:rPr lang="en-US" sz="2800" b="1" i="1" u="sng" dirty="0" smtClean="0"/>
              <a:t>direct </a:t>
            </a:r>
            <a:r>
              <a:rPr lang="en-US" sz="2800" b="1" i="1" u="sng" dirty="0"/>
              <a:t>use of the observed </a:t>
            </a:r>
            <a:r>
              <a:rPr lang="en-US" sz="2800" b="1" i="1" u="sng" dirty="0" smtClean="0"/>
              <a:t>precipitation</a:t>
            </a:r>
          </a:p>
          <a:p>
            <a:pPr marL="342900" indent="-342900" algn="ctr" eaLnBrk="1" hangingPunct="1">
              <a:spcBef>
                <a:spcPct val="20000"/>
              </a:spcBef>
            </a:pPr>
            <a:endParaRPr lang="en-US" sz="2800" b="1" i="1" u="sng" dirty="0"/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1400" dirty="0"/>
              <a:t>                                                                        </a:t>
            </a:r>
            <a:r>
              <a:rPr lang="en-US" sz="1400" dirty="0" smtClean="0"/>
              <a:t>                         </a:t>
            </a:r>
            <a:r>
              <a:rPr lang="en-US" sz="2800" b="1" dirty="0">
                <a:solidFill>
                  <a:srgbClr val="0000FF"/>
                </a:solidFill>
              </a:rPr>
              <a:t>Snow</a:t>
            </a:r>
            <a:r>
              <a:rPr lang="en-US" sz="2800" dirty="0"/>
              <a:t> </a:t>
            </a:r>
          </a:p>
          <a:p>
            <a:pPr marL="342900" indent="-342900" algn="ctr" eaLnBrk="1" hangingPunct="1">
              <a:spcBef>
                <a:spcPct val="20000"/>
              </a:spcBef>
            </a:pPr>
            <a:r>
              <a:rPr lang="en-US" b="1" dirty="0"/>
              <a:t>    </a:t>
            </a:r>
            <a:r>
              <a:rPr lang="en-US" sz="2400" b="1" i="1" u="sng" dirty="0"/>
              <a:t>Weekly</a:t>
            </a:r>
            <a:r>
              <a:rPr lang="en-US" sz="2400" dirty="0"/>
              <a:t> </a:t>
            </a:r>
            <a:r>
              <a:rPr lang="en-US" sz="2400" dirty="0" smtClean="0"/>
              <a:t> snow </a:t>
            </a:r>
            <a:r>
              <a:rPr lang="en-US" sz="2400" dirty="0"/>
              <a:t>cover, model </a:t>
            </a:r>
            <a:r>
              <a:rPr lang="en-US" sz="2400" dirty="0" err="1"/>
              <a:t>snowdepth</a:t>
            </a:r>
            <a:r>
              <a:rPr lang="en-US" sz="2400" dirty="0"/>
              <a:t> is used if consistent</a:t>
            </a:r>
          </a:p>
          <a:p>
            <a:pPr marL="342900" indent="-342900" algn="ctr" eaLnBrk="1" hangingPunct="1">
              <a:spcBef>
                <a:spcPct val="20000"/>
              </a:spcBef>
            </a:pPr>
            <a:r>
              <a:rPr lang="en-US" sz="2400" dirty="0"/>
              <a:t>        otherwise adjusted to snow cover without affecting soil moisture </a:t>
            </a:r>
            <a:r>
              <a:rPr lang="en-US" sz="2400" dirty="0" smtClean="0"/>
              <a:t>  </a:t>
            </a:r>
            <a:endParaRPr lang="en-US" sz="2400" dirty="0"/>
          </a:p>
          <a:p>
            <a:pPr marL="342900" indent="-342900" algn="ctr" eaLnBrk="1" hangingPunct="1">
              <a:lnSpc>
                <a:spcPct val="150000"/>
              </a:lnSpc>
              <a:spcBef>
                <a:spcPct val="20000"/>
              </a:spcBef>
            </a:pPr>
            <a:r>
              <a:rPr lang="en-US" i="1" dirty="0"/>
              <a:t>       </a:t>
            </a:r>
            <a:r>
              <a:rPr lang="en-US" sz="2800" b="1" i="1" u="sng" dirty="0" smtClean="0"/>
              <a:t>direct </a:t>
            </a:r>
            <a:r>
              <a:rPr lang="en-US" sz="2800" b="1" i="1" u="sng" dirty="0"/>
              <a:t>use of snow cover</a:t>
            </a:r>
            <a:r>
              <a:rPr lang="en-US" sz="2400" b="1" i="1" u="sng" dirty="0"/>
              <a:t>.</a:t>
            </a:r>
            <a:r>
              <a:rPr lang="en-US" b="1" i="1" dirty="0"/>
              <a:t> </a:t>
            </a: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b="1" dirty="0"/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endParaRPr lang="en-US" b="1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28600" y="762000"/>
            <a:ext cx="8686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effectLst>
                  <a:reflection blurRad="6350" stA="60000" endA="900" endPos="58000" dir="5400000" sy="-100000" algn="bl" rotWithShape="0"/>
                </a:effectLst>
                <a:latin typeface="Gill Sans Ultra Bold" pitchFamily="34" charset="0"/>
              </a:rPr>
              <a:t>Assimilation of precipitation and snow in</a:t>
            </a:r>
            <a:r>
              <a:rPr lang="en-US" sz="3600" b="1" dirty="0" smtClean="0">
                <a:effectLst>
                  <a:reflection blurRad="6350" stA="60000" endA="900" endPos="58000" dir="5400000" sy="-100000" algn="bl" rotWithShape="0"/>
                </a:effectLst>
                <a:latin typeface="Gill Sans Ultra Bold" pitchFamily="34" charset="0"/>
              </a:rPr>
              <a:t> </a:t>
            </a:r>
            <a:r>
              <a:rPr lang="en-US" sz="2800" b="1" dirty="0" smtClean="0">
                <a:solidFill>
                  <a:srgbClr val="FF6600"/>
                </a:solidFill>
                <a:effectLst>
                  <a:reflection blurRad="6350" stA="60000" endA="900" endPos="58000" dir="5400000" sy="-100000" algn="bl" rotWithShape="0"/>
                </a:effectLst>
                <a:latin typeface="Gill Sans Ultra Bold" pitchFamily="34" charset="0"/>
              </a:rPr>
              <a:t>GR2 (OSU </a:t>
            </a:r>
            <a:r>
              <a:rPr lang="en-US" sz="2800" b="1" dirty="0">
                <a:solidFill>
                  <a:srgbClr val="FF6600"/>
                </a:solidFill>
                <a:effectLst>
                  <a:reflection blurRad="6350" stA="60000" endA="900" endPos="58000" dir="5400000" sy="-100000" algn="bl" rotWithShape="0"/>
                </a:effectLst>
                <a:latin typeface="Gill Sans Ultra Bold" pitchFamily="34" charset="0"/>
              </a:rPr>
              <a:t>LSM)</a:t>
            </a:r>
            <a:endParaRPr lang="en-US" sz="3200" b="1" u="sng" dirty="0">
              <a:solidFill>
                <a:srgbClr val="FF6600"/>
              </a:solidFill>
            </a:endParaRPr>
          </a:p>
          <a:p>
            <a:pPr algn="ctr">
              <a:lnSpc>
                <a:spcPct val="150000"/>
              </a:lnSpc>
            </a:pPr>
            <a:endParaRPr lang="en-US" sz="2800" dirty="0">
              <a:latin typeface="Gill Sans Ultra Bold" pitchFamily="34" charset="0"/>
            </a:endParaRPr>
          </a:p>
          <a:p>
            <a:pPr algn="ctr"/>
            <a:endParaRPr lang="en-US" sz="3600" b="1" u="sng" dirty="0">
              <a:solidFill>
                <a:schemeClr val="tx2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120396" y="3886200"/>
            <a:ext cx="717804" cy="18516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1415796" y="6324600"/>
            <a:ext cx="717804" cy="18516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4721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fsrr_logo_final_full"/>
          <p:cNvPicPr>
            <a:picLocks noChangeAspect="1" noChangeArrowheads="1"/>
          </p:cNvPicPr>
          <p:nvPr/>
        </p:nvPicPr>
        <p:blipFill>
          <a:blip r:embed="rId2" cstate="print">
            <a:lum bright="90000" contrast="-90000"/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600200"/>
            <a:ext cx="89154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</a:pPr>
            <a:endParaRPr lang="en-US" sz="2400" b="1" dirty="0"/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2400" b="1" dirty="0" smtClean="0">
                <a:solidFill>
                  <a:srgbClr val="0000FF"/>
                </a:solidFill>
              </a:rPr>
              <a:t>Precipitation</a:t>
            </a:r>
            <a:endParaRPr lang="en-US" sz="2400" dirty="0">
              <a:solidFill>
                <a:srgbClr val="0000FF"/>
              </a:solidFill>
            </a:endParaRPr>
          </a:p>
          <a:p>
            <a:pPr marL="342900" indent="-342900" algn="ctr" eaLnBrk="1" hangingPunct="1">
              <a:spcBef>
                <a:spcPct val="20000"/>
              </a:spcBef>
            </a:pPr>
            <a:r>
              <a:rPr lang="en-US" sz="2000" dirty="0" smtClean="0"/>
              <a:t>“</a:t>
            </a:r>
            <a:r>
              <a:rPr lang="en-US" sz="2000" u="sng" dirty="0" smtClean="0"/>
              <a:t>Semi-coupled</a:t>
            </a:r>
            <a:r>
              <a:rPr lang="en-US" sz="2000" dirty="0" smtClean="0"/>
              <a:t>” </a:t>
            </a:r>
            <a:r>
              <a:rPr lang="en-US" sz="2000" dirty="0"/>
              <a:t>approach, uses observed </a:t>
            </a:r>
            <a:r>
              <a:rPr lang="en-US" sz="2000" dirty="0" smtClean="0"/>
              <a:t>precipitation </a:t>
            </a:r>
            <a:r>
              <a:rPr lang="en-US" sz="2000" dirty="0"/>
              <a:t>to drive </a:t>
            </a:r>
            <a:r>
              <a:rPr lang="en-US" sz="2000" dirty="0" smtClean="0"/>
              <a:t>a </a:t>
            </a:r>
          </a:p>
          <a:p>
            <a:pPr marL="342900" indent="-342900" algn="ctr" eaLnBrk="1" hangingPunct="1">
              <a:spcBef>
                <a:spcPct val="20000"/>
              </a:spcBef>
            </a:pPr>
            <a:r>
              <a:rPr lang="en-US" sz="2000" dirty="0" smtClean="0"/>
              <a:t>parallel  Noah LSM run with atmospheric forcing from the online surface analysis  </a:t>
            </a:r>
            <a:r>
              <a:rPr lang="en-US" sz="2000" dirty="0"/>
              <a:t>and the resulting land states are used to update model’s </a:t>
            </a:r>
            <a:endParaRPr lang="en-US" sz="2000" dirty="0" smtClean="0"/>
          </a:p>
          <a:p>
            <a:pPr marL="342900" indent="-342900" algn="ctr" eaLnBrk="1" hangingPunct="1">
              <a:spcBef>
                <a:spcPct val="20000"/>
              </a:spcBef>
            </a:pPr>
            <a:r>
              <a:rPr lang="en-US" sz="2000" dirty="0" smtClean="0"/>
              <a:t>land states </a:t>
            </a:r>
            <a:r>
              <a:rPr lang="en-US" sz="2000" i="1" u="sng" dirty="0" smtClean="0"/>
              <a:t>daily</a:t>
            </a:r>
          </a:p>
          <a:p>
            <a:pPr marL="342900" indent="-342900" algn="ctr" eaLnBrk="1" hangingPunct="1">
              <a:lnSpc>
                <a:spcPct val="150000"/>
              </a:lnSpc>
              <a:spcBef>
                <a:spcPct val="20000"/>
              </a:spcBef>
            </a:pPr>
            <a:r>
              <a:rPr lang="en-US" dirty="0" smtClean="0"/>
              <a:t> </a:t>
            </a:r>
            <a:r>
              <a:rPr lang="en-US" sz="2400" b="1" i="1" u="sng" dirty="0"/>
              <a:t>implicit use of observed </a:t>
            </a:r>
            <a:r>
              <a:rPr lang="en-US" sz="2400" b="1" i="1" u="sng" dirty="0" smtClean="0"/>
              <a:t>precipitation</a:t>
            </a:r>
            <a:endParaRPr lang="en-US" sz="2400" b="1" dirty="0"/>
          </a:p>
          <a:p>
            <a:pPr marL="342900" indent="-342900" algn="ctr" eaLnBrk="1" hangingPunct="1">
              <a:lnSpc>
                <a:spcPct val="150000"/>
              </a:lnSpc>
              <a:spcBef>
                <a:spcPct val="20000"/>
              </a:spcBef>
            </a:pPr>
            <a:r>
              <a:rPr lang="en-US" sz="2400" b="1" dirty="0" smtClean="0">
                <a:solidFill>
                  <a:srgbClr val="0000FF"/>
                </a:solidFill>
              </a:rPr>
              <a:t>Snow</a:t>
            </a:r>
            <a:r>
              <a:rPr lang="en-US" sz="1600" dirty="0" smtClean="0"/>
              <a:t>       </a:t>
            </a:r>
          </a:p>
          <a:p>
            <a:pPr marL="342900" indent="-342900" algn="ctr" eaLnBrk="1" hangingPunct="1">
              <a:spcBef>
                <a:spcPct val="20000"/>
              </a:spcBef>
            </a:pPr>
            <a:r>
              <a:rPr lang="en-US" sz="1600" dirty="0" smtClean="0"/>
              <a:t>  </a:t>
            </a:r>
            <a:r>
              <a:rPr lang="en-US" sz="2000" dirty="0" smtClean="0"/>
              <a:t>Observed snow cover </a:t>
            </a:r>
            <a:r>
              <a:rPr lang="en-US" sz="2000" dirty="0"/>
              <a:t>and </a:t>
            </a:r>
            <a:r>
              <a:rPr lang="en-US" sz="2000" dirty="0" smtClean="0"/>
              <a:t>snow depth </a:t>
            </a:r>
            <a:r>
              <a:rPr lang="en-US" sz="2000" dirty="0"/>
              <a:t>are used to adjust </a:t>
            </a:r>
            <a:endParaRPr lang="en-US" sz="2000" dirty="0" smtClean="0"/>
          </a:p>
          <a:p>
            <a:pPr marL="342900" indent="-342900" algn="ctr" eaLnBrk="1" hangingPunct="1">
              <a:spcBef>
                <a:spcPct val="20000"/>
              </a:spcBef>
            </a:pPr>
            <a:r>
              <a:rPr lang="en-US" sz="2000" dirty="0" smtClean="0"/>
              <a:t>(</a:t>
            </a:r>
            <a:r>
              <a:rPr lang="en-US" sz="2000" dirty="0"/>
              <a:t>if more than twice or less than half of analysis) model’s </a:t>
            </a:r>
            <a:r>
              <a:rPr lang="en-US" sz="2000" dirty="0" smtClean="0"/>
              <a:t>snow depth </a:t>
            </a:r>
            <a:r>
              <a:rPr lang="en-US" sz="2000" dirty="0"/>
              <a:t>everyday otherwise untouched </a:t>
            </a:r>
            <a:endParaRPr lang="en-US" sz="2000" dirty="0" smtClean="0"/>
          </a:p>
          <a:p>
            <a:pPr marL="342900" indent="-342900" algn="ctr" eaLnBrk="1" hangingPunct="1">
              <a:lnSpc>
                <a:spcPct val="150000"/>
              </a:lnSpc>
              <a:spcBef>
                <a:spcPct val="20000"/>
              </a:spcBef>
            </a:pPr>
            <a:r>
              <a:rPr lang="en-US" sz="2000" dirty="0" smtClean="0"/>
              <a:t> </a:t>
            </a:r>
            <a:r>
              <a:rPr lang="en-US" sz="2400" b="1" i="1" u="sng" dirty="0" smtClean="0"/>
              <a:t>implicit </a:t>
            </a:r>
            <a:r>
              <a:rPr lang="en-US" sz="2400" b="1" i="1" u="sng" dirty="0"/>
              <a:t>use of observed snow</a:t>
            </a:r>
            <a:r>
              <a:rPr lang="en-US" sz="2000" b="1" i="1" u="sng" dirty="0"/>
              <a:t>.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28600" y="76200"/>
            <a:ext cx="8686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effectLst>
                  <a:reflection blurRad="6350" stA="60000" endA="900" endPos="58000" dir="5400000" sy="-100000" algn="bl" rotWithShape="0"/>
                </a:effectLst>
                <a:latin typeface="Gill Sans Ultra Bold" pitchFamily="34" charset="0"/>
              </a:rPr>
              <a:t>Assimilation of precipitation and snow in </a:t>
            </a:r>
            <a:r>
              <a:rPr lang="en-US" sz="3200" b="1" dirty="0" smtClean="0">
                <a:solidFill>
                  <a:srgbClr val="00B050"/>
                </a:solidFill>
                <a:effectLst>
                  <a:reflection blurRad="6350" stA="60000" endA="900" endPos="58000" dir="5400000" sy="-100000" algn="bl" rotWithShape="0"/>
                </a:effectLst>
                <a:latin typeface="Gill Sans Ultra Bold" pitchFamily="34" charset="0"/>
              </a:rPr>
              <a:t>CFSR (Noah LSM)</a:t>
            </a:r>
            <a:endParaRPr lang="en-US" sz="3600" b="1" u="sng" dirty="0">
              <a:solidFill>
                <a:srgbClr val="00B050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838200" y="3929634"/>
            <a:ext cx="717804" cy="261366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1295400" y="6324600"/>
            <a:ext cx="717804" cy="185166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94177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381000"/>
            <a:ext cx="9372600" cy="838200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n-US" b="1" dirty="0" smtClean="0">
                <a:effectLst>
                  <a:reflection blurRad="6350" stA="60000" endA="900" endPos="58000" dir="5400000" sy="-100000" algn="bl" rotWithShape="0"/>
                </a:effectLst>
                <a:latin typeface="Gill Sans Ultra Bold" pitchFamily="34" charset="0"/>
              </a:rPr>
              <a:t>Study period and observations used in comparison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55837"/>
            <a:ext cx="85344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dirty="0" smtClean="0">
                <a:latin typeface="+mj-lt"/>
                <a:cs typeface="David" pitchFamily="34" charset="-79"/>
              </a:rPr>
              <a:t>1979-2008 summer (JJA) and winter (JFM) seasonal climatology, seasonal cycle (averaged over N.H.) and time series of the anomalies </a:t>
            </a:r>
            <a:r>
              <a:rPr lang="en-US" sz="2400" smtClean="0">
                <a:latin typeface="+mj-lt"/>
                <a:cs typeface="David" pitchFamily="34" charset="-79"/>
              </a:rPr>
              <a:t>(3-month </a:t>
            </a:r>
            <a:r>
              <a:rPr lang="en-US" sz="2400" dirty="0" smtClean="0">
                <a:latin typeface="+mj-lt"/>
                <a:cs typeface="David" pitchFamily="34" charset="-79"/>
              </a:rPr>
              <a:t>running mean).</a:t>
            </a:r>
          </a:p>
          <a:p>
            <a:pPr>
              <a:buFont typeface="Wingdings" pitchFamily="2" charset="2"/>
              <a:buChar char="§"/>
            </a:pPr>
            <a:endParaRPr lang="en-US" sz="2400" dirty="0" smtClean="0">
              <a:latin typeface="+mj-lt"/>
              <a:cs typeface="David" pitchFamily="34" charset="-79"/>
            </a:endParaRPr>
          </a:p>
          <a:p>
            <a:pPr>
              <a:buFont typeface="Wingdings" pitchFamily="2" charset="2"/>
              <a:buChar char="§"/>
            </a:pPr>
            <a:r>
              <a:rPr lang="en-US" sz="2400" dirty="0" smtClean="0">
                <a:latin typeface="+mj-lt"/>
                <a:cs typeface="David" pitchFamily="34" charset="-79"/>
              </a:rPr>
              <a:t>Precipitation is from CFSR used in driving off-line Noah.</a:t>
            </a:r>
          </a:p>
          <a:p>
            <a:pPr>
              <a:buFont typeface="Wingdings" pitchFamily="2" charset="2"/>
              <a:buChar char="§"/>
            </a:pPr>
            <a:endParaRPr lang="en-US" sz="2400" dirty="0" smtClean="0">
              <a:latin typeface="+mj-lt"/>
              <a:cs typeface="David" pitchFamily="34" charset="-79"/>
            </a:endParaRPr>
          </a:p>
          <a:p>
            <a:pPr>
              <a:buFont typeface="Wingdings" pitchFamily="2" charset="2"/>
              <a:buChar char="§"/>
            </a:pPr>
            <a:r>
              <a:rPr lang="en-US" sz="2400" dirty="0" smtClean="0">
                <a:latin typeface="+mj-lt"/>
                <a:cs typeface="David" pitchFamily="34" charset="-79"/>
              </a:rPr>
              <a:t>Radiation and surface temperature are from NASA/GEWEX Surface Radiation Budget (SRB) release 3.0.</a:t>
            </a:r>
            <a:endParaRPr lang="en-US" sz="2400" dirty="0">
              <a:latin typeface="+mj-lt"/>
              <a:cs typeface="David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8096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8351" y="533400"/>
            <a:ext cx="9076151" cy="6324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67000" y="-152400"/>
            <a:ext cx="396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Precipitation </a:t>
            </a:r>
            <a:endParaRPr lang="en-US" sz="4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33400"/>
            <a:ext cx="76200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CFSR</a:t>
            </a:r>
            <a:endParaRPr lang="en-US" sz="1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-76200" y="2514600"/>
            <a:ext cx="91440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GLDAS</a:t>
            </a:r>
            <a:endParaRPr lang="en-US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4648200"/>
            <a:ext cx="76200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GR2</a:t>
            </a:r>
            <a:endParaRPr lang="en-US" sz="1600" b="1" dirty="0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1752600" y="1143000"/>
            <a:ext cx="2926080" cy="173457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2514600" y="927112"/>
            <a:ext cx="2164080" cy="1950464"/>
          </a:xfrm>
          <a:prstGeom prst="straightConnector1">
            <a:avLst/>
          </a:prstGeom>
          <a:ln w="15875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4678680" y="1122216"/>
            <a:ext cx="1112520" cy="173457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4678681" y="1143000"/>
            <a:ext cx="2636519" cy="1713792"/>
          </a:xfrm>
          <a:prstGeom prst="straightConnector1">
            <a:avLst/>
          </a:prstGeom>
          <a:ln w="15875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1066800" y="5029200"/>
            <a:ext cx="9144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438400" y="5029200"/>
            <a:ext cx="9144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7010400" y="5029200"/>
            <a:ext cx="9144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486400" y="5029200"/>
            <a:ext cx="9144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4191000" y="2895600"/>
            <a:ext cx="1043940" cy="25545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Lower in summer, </a:t>
            </a:r>
          </a:p>
          <a:p>
            <a:pPr algn="ctr"/>
            <a:endParaRPr lang="en-US" sz="1600" dirty="0"/>
          </a:p>
          <a:p>
            <a:pPr algn="ctr"/>
            <a:r>
              <a:rPr lang="en-US" sz="1600" dirty="0" smtClean="0"/>
              <a:t>closer in winter, </a:t>
            </a:r>
          </a:p>
          <a:p>
            <a:pPr algn="ctr"/>
            <a:endParaRPr lang="en-US" sz="1600" dirty="0"/>
          </a:p>
          <a:p>
            <a:pPr algn="ctr"/>
            <a:r>
              <a:rPr lang="en-US" sz="1600" dirty="0" smtClean="0"/>
              <a:t> both higher than GLDAS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1852881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4739</TotalTime>
  <Words>1017</Words>
  <Application>Microsoft Office PowerPoint</Application>
  <PresentationFormat>On-screen Show (4:3)</PresentationFormat>
  <Paragraphs>182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Trek</vt:lpstr>
      <vt:lpstr>Surface Water and energy budgets over the northern hemisphere in three data assimilation Systems   </vt:lpstr>
      <vt:lpstr>Slide 2</vt:lpstr>
      <vt:lpstr>CFSR versus GR2</vt:lpstr>
      <vt:lpstr>Slide 4</vt:lpstr>
      <vt:lpstr>Slide 5</vt:lpstr>
      <vt:lpstr>Slide 6</vt:lpstr>
      <vt:lpstr>Slide 7</vt:lpstr>
      <vt:lpstr>Study period and observations used in comparison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Summary</vt:lpstr>
    </vt:vector>
  </TitlesOfParts>
  <Company>EMC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Impact of Land Surface Parameterizations on Summer-season Predictions in the NCEP Climate Forecast System</dc:title>
  <dc:creator>rongqian.yang</dc:creator>
  <cp:lastModifiedBy>Travel</cp:lastModifiedBy>
  <cp:revision>867</cp:revision>
  <dcterms:created xsi:type="dcterms:W3CDTF">2011-09-22T12:43:20Z</dcterms:created>
  <dcterms:modified xsi:type="dcterms:W3CDTF">2012-05-08T12:07:55Z</dcterms:modified>
</cp:coreProperties>
</file>