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49" r:id="rId2"/>
  </p:sldMasterIdLst>
  <p:notesMasterIdLst>
    <p:notesMasterId r:id="rId19"/>
  </p:notesMasterIdLst>
  <p:sldIdLst>
    <p:sldId id="257" r:id="rId3"/>
    <p:sldId id="272" r:id="rId4"/>
    <p:sldId id="279" r:id="rId5"/>
    <p:sldId id="282" r:id="rId6"/>
    <p:sldId id="283" r:id="rId7"/>
    <p:sldId id="280" r:id="rId8"/>
    <p:sldId id="284" r:id="rId9"/>
    <p:sldId id="287" r:id="rId10"/>
    <p:sldId id="278" r:id="rId11"/>
    <p:sldId id="259" r:id="rId12"/>
    <p:sldId id="262" r:id="rId13"/>
    <p:sldId id="286" r:id="rId14"/>
    <p:sldId id="288" r:id="rId15"/>
    <p:sldId id="289" r:id="rId16"/>
    <p:sldId id="285" r:id="rId17"/>
    <p:sldId id="281" r:id="rId18"/>
  </p:sldIdLst>
  <p:sldSz cx="9144000" cy="5715000" type="screen16x1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6E7AB2-CD0F-B74B-8900-C67A769821D9}" v="13" dt="2023-04-18T14:13:38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3"/>
    <p:restoredTop sz="96327"/>
  </p:normalViewPr>
  <p:slideViewPr>
    <p:cSldViewPr snapToGrid="0" showGuides="1">
      <p:cViewPr varScale="1">
        <p:scale>
          <a:sx n="187" d="100"/>
          <a:sy n="187" d="100"/>
        </p:scale>
        <p:origin x="1208" y="184"/>
      </p:cViewPr>
      <p:guideLst>
        <p:guide orient="horz" pos="165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silovich, Michael (GSFC-6101)" userId="d9e2e670-417b-4e99-b696-598292036b5d" providerId="ADAL" clId="{A147DE33-D5E6-4E80-A4A8-7DB605A1E72D}"/>
    <pc:docChg chg="custSel addSld modSld">
      <pc:chgData name="Bosilovich, Michael (GSFC-6101)" userId="d9e2e670-417b-4e99-b696-598292036b5d" providerId="ADAL" clId="{A147DE33-D5E6-4E80-A4A8-7DB605A1E72D}" dt="2023-04-06T19:34:30.208" v="96" actId="20577"/>
      <pc:docMkLst>
        <pc:docMk/>
      </pc:docMkLst>
      <pc:sldChg chg="modTransition">
        <pc:chgData name="Bosilovich, Michael (GSFC-6101)" userId="d9e2e670-417b-4e99-b696-598292036b5d" providerId="ADAL" clId="{A147DE33-D5E6-4E80-A4A8-7DB605A1E72D}" dt="2023-04-06T14:05:44.065" v="19"/>
        <pc:sldMkLst>
          <pc:docMk/>
          <pc:sldMk cId="1490948786" sldId="257"/>
        </pc:sldMkLst>
      </pc:sldChg>
      <pc:sldChg chg="modTransition">
        <pc:chgData name="Bosilovich, Michael (GSFC-6101)" userId="d9e2e670-417b-4e99-b696-598292036b5d" providerId="ADAL" clId="{A147DE33-D5E6-4E80-A4A8-7DB605A1E72D}" dt="2023-04-06T14:05:44.065" v="19"/>
        <pc:sldMkLst>
          <pc:docMk/>
          <pc:sldMk cId="1094412514" sldId="259"/>
        </pc:sldMkLst>
      </pc:sldChg>
      <pc:sldChg chg="modTransition">
        <pc:chgData name="Bosilovich, Michael (GSFC-6101)" userId="d9e2e670-417b-4e99-b696-598292036b5d" providerId="ADAL" clId="{A147DE33-D5E6-4E80-A4A8-7DB605A1E72D}" dt="2023-04-06T14:05:44.065" v="19"/>
        <pc:sldMkLst>
          <pc:docMk/>
          <pc:sldMk cId="0" sldId="262"/>
        </pc:sldMkLst>
      </pc:sldChg>
      <pc:sldChg chg="modTransition">
        <pc:chgData name="Bosilovich, Michael (GSFC-6101)" userId="d9e2e670-417b-4e99-b696-598292036b5d" providerId="ADAL" clId="{A147DE33-D5E6-4E80-A4A8-7DB605A1E72D}" dt="2023-04-06T14:05:44.065" v="19"/>
        <pc:sldMkLst>
          <pc:docMk/>
          <pc:sldMk cId="932367269" sldId="272"/>
        </pc:sldMkLst>
      </pc:sldChg>
      <pc:sldChg chg="modTransition">
        <pc:chgData name="Bosilovich, Michael (GSFC-6101)" userId="d9e2e670-417b-4e99-b696-598292036b5d" providerId="ADAL" clId="{A147DE33-D5E6-4E80-A4A8-7DB605A1E72D}" dt="2023-04-06T14:05:44.065" v="19"/>
        <pc:sldMkLst>
          <pc:docMk/>
          <pc:sldMk cId="2737646968" sldId="278"/>
        </pc:sldMkLst>
      </pc:sldChg>
      <pc:sldChg chg="modTransition">
        <pc:chgData name="Bosilovich, Michael (GSFC-6101)" userId="d9e2e670-417b-4e99-b696-598292036b5d" providerId="ADAL" clId="{A147DE33-D5E6-4E80-A4A8-7DB605A1E72D}" dt="2023-04-06T14:05:44.065" v="19"/>
        <pc:sldMkLst>
          <pc:docMk/>
          <pc:sldMk cId="201226484" sldId="279"/>
        </pc:sldMkLst>
      </pc:sldChg>
      <pc:sldChg chg="modSp mod modTransition">
        <pc:chgData name="Bosilovich, Michael (GSFC-6101)" userId="d9e2e670-417b-4e99-b696-598292036b5d" providerId="ADAL" clId="{A147DE33-D5E6-4E80-A4A8-7DB605A1E72D}" dt="2023-04-06T19:34:30.208" v="96" actId="20577"/>
        <pc:sldMkLst>
          <pc:docMk/>
          <pc:sldMk cId="1070931145" sldId="280"/>
        </pc:sldMkLst>
        <pc:spChg chg="mod">
          <ac:chgData name="Bosilovich, Michael (GSFC-6101)" userId="d9e2e670-417b-4e99-b696-598292036b5d" providerId="ADAL" clId="{A147DE33-D5E6-4E80-A4A8-7DB605A1E72D}" dt="2023-04-06T19:34:30.208" v="96" actId="20577"/>
          <ac:spMkLst>
            <pc:docMk/>
            <pc:sldMk cId="1070931145" sldId="280"/>
            <ac:spMk id="3" creationId="{66E6C14C-EA09-0044-E676-D3FDAF94A820}"/>
          </ac:spMkLst>
        </pc:spChg>
      </pc:sldChg>
      <pc:sldChg chg="addSp delSp modSp new mod modTransition delAnim modAnim">
        <pc:chgData name="Bosilovich, Michael (GSFC-6101)" userId="d9e2e670-417b-4e99-b696-598292036b5d" providerId="ADAL" clId="{A147DE33-D5E6-4E80-A4A8-7DB605A1E72D}" dt="2023-04-06T14:07:51.047" v="54" actId="14100"/>
        <pc:sldMkLst>
          <pc:docMk/>
          <pc:sldMk cId="3484823023" sldId="281"/>
        </pc:sldMkLst>
        <pc:spChg chg="mod">
          <ac:chgData name="Bosilovich, Michael (GSFC-6101)" userId="d9e2e670-417b-4e99-b696-598292036b5d" providerId="ADAL" clId="{A147DE33-D5E6-4E80-A4A8-7DB605A1E72D}" dt="2023-04-06T14:07:51.047" v="54" actId="14100"/>
          <ac:spMkLst>
            <pc:docMk/>
            <pc:sldMk cId="3484823023" sldId="281"/>
            <ac:spMk id="2" creationId="{D9E71C80-D209-B428-3775-33647CF9A7BD}"/>
          </ac:spMkLst>
        </pc:spChg>
        <pc:spChg chg="del">
          <ac:chgData name="Bosilovich, Michael (GSFC-6101)" userId="d9e2e670-417b-4e99-b696-598292036b5d" providerId="ADAL" clId="{A147DE33-D5E6-4E80-A4A8-7DB605A1E72D}" dt="2023-04-06T13:59:28.747" v="1" actId="478"/>
          <ac:spMkLst>
            <pc:docMk/>
            <pc:sldMk cId="3484823023" sldId="281"/>
            <ac:spMk id="3" creationId="{76A54C22-C1BA-49FF-B479-FE8CC31FD04C}"/>
          </ac:spMkLst>
        </pc:spChg>
        <pc:picChg chg="add del mod">
          <ac:chgData name="Bosilovich, Michael (GSFC-6101)" userId="d9e2e670-417b-4e99-b696-598292036b5d" providerId="ADAL" clId="{A147DE33-D5E6-4E80-A4A8-7DB605A1E72D}" dt="2023-04-06T14:00:46.001" v="9" actId="478"/>
          <ac:picMkLst>
            <pc:docMk/>
            <pc:sldMk cId="3484823023" sldId="281"/>
            <ac:picMk id="4" creationId="{B6EBF236-AEE7-98CF-94C5-8F7523D96CE1}"/>
          </ac:picMkLst>
        </pc:picChg>
        <pc:picChg chg="add mod">
          <ac:chgData name="Bosilovich, Michael (GSFC-6101)" userId="d9e2e670-417b-4e99-b696-598292036b5d" providerId="ADAL" clId="{A147DE33-D5E6-4E80-A4A8-7DB605A1E72D}" dt="2023-04-06T14:04:40.823" v="16" actId="962"/>
          <ac:picMkLst>
            <pc:docMk/>
            <pc:sldMk cId="3484823023" sldId="281"/>
            <ac:picMk id="6" creationId="{4788780D-F766-69CF-474F-6349788FE5D5}"/>
          </ac:picMkLst>
        </pc:picChg>
      </pc:sldChg>
    </pc:docChg>
  </pc:docChgLst>
  <pc:docChgLst>
    <pc:chgData name="Bosilovich, Michael (GSFC-6101)" userId="d9e2e670-417b-4e99-b696-598292036b5d" providerId="ADAL" clId="{6D95AB19-1B2F-F047-BD4A-1751C9B56232}"/>
    <pc:docChg chg="custSel addSld modSld sldOrd">
      <pc:chgData name="Bosilovich, Michael (GSFC-6101)" userId="d9e2e670-417b-4e99-b696-598292036b5d" providerId="ADAL" clId="{6D95AB19-1B2F-F047-BD4A-1751C9B56232}" dt="2023-04-14T13:53:26.264" v="1066" actId="20577"/>
      <pc:docMkLst>
        <pc:docMk/>
      </pc:docMkLst>
      <pc:sldChg chg="ord">
        <pc:chgData name="Bosilovich, Michael (GSFC-6101)" userId="d9e2e670-417b-4e99-b696-598292036b5d" providerId="ADAL" clId="{6D95AB19-1B2F-F047-BD4A-1751C9B56232}" dt="2023-04-14T12:49:26.133" v="423" actId="20578"/>
        <pc:sldMkLst>
          <pc:docMk/>
          <pc:sldMk cId="2737646968" sldId="278"/>
        </pc:sldMkLst>
      </pc:sldChg>
      <pc:sldChg chg="addSp modSp mod">
        <pc:chgData name="Bosilovich, Michael (GSFC-6101)" userId="d9e2e670-417b-4e99-b696-598292036b5d" providerId="ADAL" clId="{6D95AB19-1B2F-F047-BD4A-1751C9B56232}" dt="2023-04-14T12:59:12.939" v="509" actId="1038"/>
        <pc:sldMkLst>
          <pc:docMk/>
          <pc:sldMk cId="1070931145" sldId="280"/>
        </pc:sldMkLst>
        <pc:spChg chg="mod">
          <ac:chgData name="Bosilovich, Michael (GSFC-6101)" userId="d9e2e670-417b-4e99-b696-598292036b5d" providerId="ADAL" clId="{6D95AB19-1B2F-F047-BD4A-1751C9B56232}" dt="2023-04-14T12:56:41.263" v="481" actId="20577"/>
          <ac:spMkLst>
            <pc:docMk/>
            <pc:sldMk cId="1070931145" sldId="280"/>
            <ac:spMk id="2" creationId="{36390292-D9C6-32D8-5F48-E5995E30359C}"/>
          </ac:spMkLst>
        </pc:spChg>
        <pc:spChg chg="mod">
          <ac:chgData name="Bosilovich, Michael (GSFC-6101)" userId="d9e2e670-417b-4e99-b696-598292036b5d" providerId="ADAL" clId="{6D95AB19-1B2F-F047-BD4A-1751C9B56232}" dt="2023-04-14T07:42:16.508" v="96" actId="1035"/>
          <ac:spMkLst>
            <pc:docMk/>
            <pc:sldMk cId="1070931145" sldId="280"/>
            <ac:spMk id="3" creationId="{66E6C14C-EA09-0044-E676-D3FDAF94A820}"/>
          </ac:spMkLst>
        </pc:spChg>
        <pc:spChg chg="add mod">
          <ac:chgData name="Bosilovich, Michael (GSFC-6101)" userId="d9e2e670-417b-4e99-b696-598292036b5d" providerId="ADAL" clId="{6D95AB19-1B2F-F047-BD4A-1751C9B56232}" dt="2023-04-14T12:59:05.161" v="505" actId="1035"/>
          <ac:spMkLst>
            <pc:docMk/>
            <pc:sldMk cId="1070931145" sldId="280"/>
            <ac:spMk id="8" creationId="{416FBC5A-ABB3-11BB-AC3F-F963CEBBAAAE}"/>
          </ac:spMkLst>
        </pc:spChg>
        <pc:spChg chg="add mod">
          <ac:chgData name="Bosilovich, Michael (GSFC-6101)" userId="d9e2e670-417b-4e99-b696-598292036b5d" providerId="ADAL" clId="{6D95AB19-1B2F-F047-BD4A-1751C9B56232}" dt="2023-04-14T12:59:12.939" v="509" actId="1038"/>
          <ac:spMkLst>
            <pc:docMk/>
            <pc:sldMk cId="1070931145" sldId="280"/>
            <ac:spMk id="9" creationId="{660C91FF-8F23-8588-614F-729F0486A36D}"/>
          </ac:spMkLst>
        </pc:spChg>
        <pc:picChg chg="add mod modCrop">
          <ac:chgData name="Bosilovich, Michael (GSFC-6101)" userId="d9e2e670-417b-4e99-b696-598292036b5d" providerId="ADAL" clId="{6D95AB19-1B2F-F047-BD4A-1751C9B56232}" dt="2023-04-14T07:42:27.815" v="98" actId="1035"/>
          <ac:picMkLst>
            <pc:docMk/>
            <pc:sldMk cId="1070931145" sldId="280"/>
            <ac:picMk id="5" creationId="{C1243D05-203B-EA7D-4C19-6E01210FA37A}"/>
          </ac:picMkLst>
        </pc:picChg>
        <pc:picChg chg="add mod modCrop">
          <ac:chgData name="Bosilovich, Michael (GSFC-6101)" userId="d9e2e670-417b-4e99-b696-598292036b5d" providerId="ADAL" clId="{6D95AB19-1B2F-F047-BD4A-1751C9B56232}" dt="2023-04-14T07:42:27.815" v="98" actId="1035"/>
          <ac:picMkLst>
            <pc:docMk/>
            <pc:sldMk cId="1070931145" sldId="280"/>
            <ac:picMk id="7" creationId="{32BD953E-F28E-73DF-F6E6-D8D9E023BDF0}"/>
          </ac:picMkLst>
        </pc:picChg>
      </pc:sldChg>
      <pc:sldChg chg="addSp modSp new mod ord">
        <pc:chgData name="Bosilovich, Michael (GSFC-6101)" userId="d9e2e670-417b-4e99-b696-598292036b5d" providerId="ADAL" clId="{6D95AB19-1B2F-F047-BD4A-1751C9B56232}" dt="2023-04-14T12:21:54.057" v="195" actId="20577"/>
        <pc:sldMkLst>
          <pc:docMk/>
          <pc:sldMk cId="3941473041" sldId="282"/>
        </pc:sldMkLst>
        <pc:spChg chg="mod">
          <ac:chgData name="Bosilovich, Michael (GSFC-6101)" userId="d9e2e670-417b-4e99-b696-598292036b5d" providerId="ADAL" clId="{6D95AB19-1B2F-F047-BD4A-1751C9B56232}" dt="2023-04-14T12:18:55.527" v="168" actId="20577"/>
          <ac:spMkLst>
            <pc:docMk/>
            <pc:sldMk cId="3941473041" sldId="282"/>
            <ac:spMk id="2" creationId="{94B5E881-FD42-72B2-85CA-55839DD63822}"/>
          </ac:spMkLst>
        </pc:spChg>
        <pc:spChg chg="mod">
          <ac:chgData name="Bosilovich, Michael (GSFC-6101)" userId="d9e2e670-417b-4e99-b696-598292036b5d" providerId="ADAL" clId="{6D95AB19-1B2F-F047-BD4A-1751C9B56232}" dt="2023-04-14T12:21:54.057" v="195" actId="20577"/>
          <ac:spMkLst>
            <pc:docMk/>
            <pc:sldMk cId="3941473041" sldId="282"/>
            <ac:spMk id="3" creationId="{6D6528B7-5BCB-192F-C11D-2F4B9EDE3355}"/>
          </ac:spMkLst>
        </pc:spChg>
        <pc:picChg chg="add mod modCrop">
          <ac:chgData name="Bosilovich, Michael (GSFC-6101)" userId="d9e2e670-417b-4e99-b696-598292036b5d" providerId="ADAL" clId="{6D95AB19-1B2F-F047-BD4A-1751C9B56232}" dt="2023-04-14T12:21:29.728" v="174" actId="14100"/>
          <ac:picMkLst>
            <pc:docMk/>
            <pc:sldMk cId="3941473041" sldId="282"/>
            <ac:picMk id="5" creationId="{94E6DFCC-5A0F-FAF6-074C-E27118714F5A}"/>
          </ac:picMkLst>
        </pc:picChg>
      </pc:sldChg>
      <pc:sldChg chg="addSp modSp new mod">
        <pc:chgData name="Bosilovich, Michael (GSFC-6101)" userId="d9e2e670-417b-4e99-b696-598292036b5d" providerId="ADAL" clId="{6D95AB19-1B2F-F047-BD4A-1751C9B56232}" dt="2023-04-14T12:51:10.576" v="453" actId="207"/>
        <pc:sldMkLst>
          <pc:docMk/>
          <pc:sldMk cId="2895714948" sldId="283"/>
        </pc:sldMkLst>
        <pc:spChg chg="mod">
          <ac:chgData name="Bosilovich, Michael (GSFC-6101)" userId="d9e2e670-417b-4e99-b696-598292036b5d" providerId="ADAL" clId="{6D95AB19-1B2F-F047-BD4A-1751C9B56232}" dt="2023-04-14T12:23:09.896" v="244" actId="20577"/>
          <ac:spMkLst>
            <pc:docMk/>
            <pc:sldMk cId="2895714948" sldId="283"/>
            <ac:spMk id="2" creationId="{98EDF505-D2B4-2106-7F5B-A5639E950FA8}"/>
          </ac:spMkLst>
        </pc:spChg>
        <pc:spChg chg="mod">
          <ac:chgData name="Bosilovich, Michael (GSFC-6101)" userId="d9e2e670-417b-4e99-b696-598292036b5d" providerId="ADAL" clId="{6D95AB19-1B2F-F047-BD4A-1751C9B56232}" dt="2023-04-14T12:47:45.642" v="422" actId="20577"/>
          <ac:spMkLst>
            <pc:docMk/>
            <pc:sldMk cId="2895714948" sldId="283"/>
            <ac:spMk id="3" creationId="{55CF97AA-3DEF-9960-A0E7-763E262C520C}"/>
          </ac:spMkLst>
        </pc:spChg>
        <pc:spChg chg="add mod">
          <ac:chgData name="Bosilovich, Michael (GSFC-6101)" userId="d9e2e670-417b-4e99-b696-598292036b5d" providerId="ADAL" clId="{6D95AB19-1B2F-F047-BD4A-1751C9B56232}" dt="2023-04-14T12:51:10.576" v="453" actId="207"/>
          <ac:spMkLst>
            <pc:docMk/>
            <pc:sldMk cId="2895714948" sldId="283"/>
            <ac:spMk id="8" creationId="{2D0B377F-C80C-99F8-50B1-4549A7829C98}"/>
          </ac:spMkLst>
        </pc:spChg>
        <pc:picChg chg="add mod modCrop">
          <ac:chgData name="Bosilovich, Michael (GSFC-6101)" userId="d9e2e670-417b-4e99-b696-598292036b5d" providerId="ADAL" clId="{6D95AB19-1B2F-F047-BD4A-1751C9B56232}" dt="2023-04-14T12:27:19.090" v="264" actId="14100"/>
          <ac:picMkLst>
            <pc:docMk/>
            <pc:sldMk cId="2895714948" sldId="283"/>
            <ac:picMk id="5" creationId="{94A3E402-C8B3-B57C-E0B8-3CB68F45EE4B}"/>
          </ac:picMkLst>
        </pc:picChg>
        <pc:picChg chg="add mod modCrop">
          <ac:chgData name="Bosilovich, Michael (GSFC-6101)" userId="d9e2e670-417b-4e99-b696-598292036b5d" providerId="ADAL" clId="{6D95AB19-1B2F-F047-BD4A-1751C9B56232}" dt="2023-04-14T12:27:23.014" v="265" actId="14100"/>
          <ac:picMkLst>
            <pc:docMk/>
            <pc:sldMk cId="2895714948" sldId="283"/>
            <ac:picMk id="7" creationId="{5D81FB0A-2870-273F-E858-6CAB66A717B9}"/>
          </ac:picMkLst>
        </pc:picChg>
      </pc:sldChg>
      <pc:sldChg chg="addSp modSp new mod ord">
        <pc:chgData name="Bosilovich, Michael (GSFC-6101)" userId="d9e2e670-417b-4e99-b696-598292036b5d" providerId="ADAL" clId="{6D95AB19-1B2F-F047-BD4A-1751C9B56232}" dt="2023-04-14T13:26:08.084" v="852" actId="57"/>
        <pc:sldMkLst>
          <pc:docMk/>
          <pc:sldMk cId="784006229" sldId="284"/>
        </pc:sldMkLst>
        <pc:spChg chg="mod">
          <ac:chgData name="Bosilovich, Michael (GSFC-6101)" userId="d9e2e670-417b-4e99-b696-598292036b5d" providerId="ADAL" clId="{6D95AB19-1B2F-F047-BD4A-1751C9B56232}" dt="2023-04-14T13:26:08.084" v="852" actId="57"/>
          <ac:spMkLst>
            <pc:docMk/>
            <pc:sldMk cId="784006229" sldId="284"/>
            <ac:spMk id="2" creationId="{5B7A2518-0A02-8429-E216-9C9899596264}"/>
          </ac:spMkLst>
        </pc:spChg>
        <pc:spChg chg="mod">
          <ac:chgData name="Bosilovich, Michael (GSFC-6101)" userId="d9e2e670-417b-4e99-b696-598292036b5d" providerId="ADAL" clId="{6D95AB19-1B2F-F047-BD4A-1751C9B56232}" dt="2023-04-14T13:16:38.494" v="731" actId="1035"/>
          <ac:spMkLst>
            <pc:docMk/>
            <pc:sldMk cId="784006229" sldId="284"/>
            <ac:spMk id="3" creationId="{5C76CCFF-25B3-F951-C9A1-6402378C5929}"/>
          </ac:spMkLst>
        </pc:spChg>
        <pc:spChg chg="add mod">
          <ac:chgData name="Bosilovich, Michael (GSFC-6101)" userId="d9e2e670-417b-4e99-b696-598292036b5d" providerId="ADAL" clId="{6D95AB19-1B2F-F047-BD4A-1751C9B56232}" dt="2023-04-14T13:25:49.096" v="850" actId="20577"/>
          <ac:spMkLst>
            <pc:docMk/>
            <pc:sldMk cId="784006229" sldId="284"/>
            <ac:spMk id="5" creationId="{48B59E59-4556-6030-29B8-47874E535807}"/>
          </ac:spMkLst>
        </pc:spChg>
        <pc:picChg chg="add mod">
          <ac:chgData name="Bosilovich, Michael (GSFC-6101)" userId="d9e2e670-417b-4e99-b696-598292036b5d" providerId="ADAL" clId="{6D95AB19-1B2F-F047-BD4A-1751C9B56232}" dt="2023-04-14T13:08:50.829" v="568" actId="1076"/>
          <ac:picMkLst>
            <pc:docMk/>
            <pc:sldMk cId="784006229" sldId="284"/>
            <ac:picMk id="4" creationId="{905D1F1E-0FB2-9179-17B0-1E3B25FC0576}"/>
          </ac:picMkLst>
        </pc:picChg>
      </pc:sldChg>
      <pc:sldChg chg="modSp new mod">
        <pc:chgData name="Bosilovich, Michael (GSFC-6101)" userId="d9e2e670-417b-4e99-b696-598292036b5d" providerId="ADAL" clId="{6D95AB19-1B2F-F047-BD4A-1751C9B56232}" dt="2023-04-14T13:22:00.935" v="780" actId="20577"/>
        <pc:sldMkLst>
          <pc:docMk/>
          <pc:sldMk cId="4162873242" sldId="285"/>
        </pc:sldMkLst>
        <pc:spChg chg="mod">
          <ac:chgData name="Bosilovich, Michael (GSFC-6101)" userId="d9e2e670-417b-4e99-b696-598292036b5d" providerId="ADAL" clId="{6D95AB19-1B2F-F047-BD4A-1751C9B56232}" dt="2023-04-14T13:21:45.814" v="753" actId="20577"/>
          <ac:spMkLst>
            <pc:docMk/>
            <pc:sldMk cId="4162873242" sldId="285"/>
            <ac:spMk id="2" creationId="{2AE00775-4C02-30E2-8C1F-496A846E1C6D}"/>
          </ac:spMkLst>
        </pc:spChg>
        <pc:spChg chg="mod">
          <ac:chgData name="Bosilovich, Michael (GSFC-6101)" userId="d9e2e670-417b-4e99-b696-598292036b5d" providerId="ADAL" clId="{6D95AB19-1B2F-F047-BD4A-1751C9B56232}" dt="2023-04-14T13:22:00.935" v="780" actId="20577"/>
          <ac:spMkLst>
            <pc:docMk/>
            <pc:sldMk cId="4162873242" sldId="285"/>
            <ac:spMk id="3" creationId="{B57D1D7B-1032-EA5B-D55B-D7770CE235FD}"/>
          </ac:spMkLst>
        </pc:spChg>
      </pc:sldChg>
      <pc:sldChg chg="addSp modSp new mod">
        <pc:chgData name="Bosilovich, Michael (GSFC-6101)" userId="d9e2e670-417b-4e99-b696-598292036b5d" providerId="ADAL" clId="{6D95AB19-1B2F-F047-BD4A-1751C9B56232}" dt="2023-04-14T13:44:24.410" v="1034" actId="14100"/>
        <pc:sldMkLst>
          <pc:docMk/>
          <pc:sldMk cId="1839592223" sldId="286"/>
        </pc:sldMkLst>
        <pc:spChg chg="mod">
          <ac:chgData name="Bosilovich, Michael (GSFC-6101)" userId="d9e2e670-417b-4e99-b696-598292036b5d" providerId="ADAL" clId="{6D95AB19-1B2F-F047-BD4A-1751C9B56232}" dt="2023-04-14T13:43:02.899" v="952" actId="20577"/>
          <ac:spMkLst>
            <pc:docMk/>
            <pc:sldMk cId="1839592223" sldId="286"/>
            <ac:spMk id="2" creationId="{0D92C97F-8810-2185-1555-17C4342496F0}"/>
          </ac:spMkLst>
        </pc:spChg>
        <pc:spChg chg="mod">
          <ac:chgData name="Bosilovich, Michael (GSFC-6101)" userId="d9e2e670-417b-4e99-b696-598292036b5d" providerId="ADAL" clId="{6D95AB19-1B2F-F047-BD4A-1751C9B56232}" dt="2023-04-14T13:44:24.410" v="1034" actId="14100"/>
          <ac:spMkLst>
            <pc:docMk/>
            <pc:sldMk cId="1839592223" sldId="286"/>
            <ac:spMk id="3" creationId="{E33CFF8F-606B-4EF0-3E50-8A9B876356E7}"/>
          </ac:spMkLst>
        </pc:spChg>
        <pc:picChg chg="add mod modCrop">
          <ac:chgData name="Bosilovich, Michael (GSFC-6101)" userId="d9e2e670-417b-4e99-b696-598292036b5d" providerId="ADAL" clId="{6D95AB19-1B2F-F047-BD4A-1751C9B56232}" dt="2023-04-14T13:33:47.046" v="897" actId="1076"/>
          <ac:picMkLst>
            <pc:docMk/>
            <pc:sldMk cId="1839592223" sldId="286"/>
            <ac:picMk id="5" creationId="{9928B507-E110-603E-E946-AD3218DD06CD}"/>
          </ac:picMkLst>
        </pc:picChg>
        <pc:picChg chg="add mod modCrop">
          <ac:chgData name="Bosilovich, Michael (GSFC-6101)" userId="d9e2e670-417b-4e99-b696-598292036b5d" providerId="ADAL" clId="{6D95AB19-1B2F-F047-BD4A-1751C9B56232}" dt="2023-04-14T13:33:50.142" v="898" actId="1076"/>
          <ac:picMkLst>
            <pc:docMk/>
            <pc:sldMk cId="1839592223" sldId="286"/>
            <ac:picMk id="7" creationId="{979ADFDC-AF74-0F5E-062C-5E0BF4408B9E}"/>
          </ac:picMkLst>
        </pc:picChg>
      </pc:sldChg>
      <pc:sldChg chg="modSp new mod">
        <pc:chgData name="Bosilovich, Michael (GSFC-6101)" userId="d9e2e670-417b-4e99-b696-598292036b5d" providerId="ADAL" clId="{6D95AB19-1B2F-F047-BD4A-1751C9B56232}" dt="2023-04-14T13:53:26.264" v="1066" actId="20577"/>
        <pc:sldMkLst>
          <pc:docMk/>
          <pc:sldMk cId="1713562036" sldId="287"/>
        </pc:sldMkLst>
        <pc:spChg chg="mod">
          <ac:chgData name="Bosilovich, Michael (GSFC-6101)" userId="d9e2e670-417b-4e99-b696-598292036b5d" providerId="ADAL" clId="{6D95AB19-1B2F-F047-BD4A-1751C9B56232}" dt="2023-04-14T13:53:26.264" v="1066" actId="20577"/>
          <ac:spMkLst>
            <pc:docMk/>
            <pc:sldMk cId="1713562036" sldId="287"/>
            <ac:spMk id="2" creationId="{079635EE-8B80-D340-02C6-96CB1D591763}"/>
          </ac:spMkLst>
        </pc:spChg>
      </pc:sldChg>
    </pc:docChg>
  </pc:docChgLst>
  <pc:docChgLst>
    <pc:chgData name="Bosilovich, Michael (GSFC-6101)" userId="d9e2e670-417b-4e99-b696-598292036b5d" providerId="ADAL" clId="{D16E7AB2-CD0F-B74B-8900-C67A769821D9}"/>
    <pc:docChg chg="undo custSel addSld modSld">
      <pc:chgData name="Bosilovich, Michael (GSFC-6101)" userId="d9e2e670-417b-4e99-b696-598292036b5d" providerId="ADAL" clId="{D16E7AB2-CD0F-B74B-8900-C67A769821D9}" dt="2023-04-18T14:13:51.177" v="1259" actId="20577"/>
      <pc:docMkLst>
        <pc:docMk/>
      </pc:docMkLst>
      <pc:sldChg chg="modSp mod">
        <pc:chgData name="Bosilovich, Michael (GSFC-6101)" userId="d9e2e670-417b-4e99-b696-598292036b5d" providerId="ADAL" clId="{D16E7AB2-CD0F-B74B-8900-C67A769821D9}" dt="2023-04-18T14:13:51.177" v="1259" actId="20577"/>
        <pc:sldMkLst>
          <pc:docMk/>
          <pc:sldMk cId="1490948786" sldId="257"/>
        </pc:sldMkLst>
        <pc:spChg chg="mod">
          <ac:chgData name="Bosilovich, Michael (GSFC-6101)" userId="d9e2e670-417b-4e99-b696-598292036b5d" providerId="ADAL" clId="{D16E7AB2-CD0F-B74B-8900-C67A769821D9}" dt="2023-04-18T14:13:51.177" v="1259" actId="20577"/>
          <ac:spMkLst>
            <pc:docMk/>
            <pc:sldMk cId="1490948786" sldId="257"/>
            <ac:spMk id="3" creationId="{4199639A-D195-4847-8C83-E231FD4332CA}"/>
          </ac:spMkLst>
        </pc:spChg>
      </pc:sldChg>
      <pc:sldChg chg="modSp mod">
        <pc:chgData name="Bosilovich, Michael (GSFC-6101)" userId="d9e2e670-417b-4e99-b696-598292036b5d" providerId="ADAL" clId="{D16E7AB2-CD0F-B74B-8900-C67A769821D9}" dt="2023-04-17T20:17:08.984" v="506"/>
        <pc:sldMkLst>
          <pc:docMk/>
          <pc:sldMk cId="1094412514" sldId="259"/>
        </pc:sldMkLst>
        <pc:spChg chg="mod">
          <ac:chgData name="Bosilovich, Michael (GSFC-6101)" userId="d9e2e670-417b-4e99-b696-598292036b5d" providerId="ADAL" clId="{D16E7AB2-CD0F-B74B-8900-C67A769821D9}" dt="2023-04-17T20:17:08.984" v="506"/>
          <ac:spMkLst>
            <pc:docMk/>
            <pc:sldMk cId="1094412514" sldId="259"/>
            <ac:spMk id="21" creationId="{CB4B4ABC-5596-B547-9EAB-EDBCEC629277}"/>
          </ac:spMkLst>
        </pc:spChg>
      </pc:sldChg>
      <pc:sldChg chg="modSp mod">
        <pc:chgData name="Bosilovich, Michael (GSFC-6101)" userId="d9e2e670-417b-4e99-b696-598292036b5d" providerId="ADAL" clId="{D16E7AB2-CD0F-B74B-8900-C67A769821D9}" dt="2023-04-17T19:23:11.411" v="27" actId="20577"/>
        <pc:sldMkLst>
          <pc:docMk/>
          <pc:sldMk cId="1070931145" sldId="280"/>
        </pc:sldMkLst>
        <pc:spChg chg="mod">
          <ac:chgData name="Bosilovich, Michael (GSFC-6101)" userId="d9e2e670-417b-4e99-b696-598292036b5d" providerId="ADAL" clId="{D16E7AB2-CD0F-B74B-8900-C67A769821D9}" dt="2023-04-17T19:23:11.411" v="27" actId="20577"/>
          <ac:spMkLst>
            <pc:docMk/>
            <pc:sldMk cId="1070931145" sldId="280"/>
            <ac:spMk id="3" creationId="{66E6C14C-EA09-0044-E676-D3FDAF94A820}"/>
          </ac:spMkLst>
        </pc:spChg>
      </pc:sldChg>
      <pc:sldChg chg="modSp mod">
        <pc:chgData name="Bosilovich, Michael (GSFC-6101)" userId="d9e2e670-417b-4e99-b696-598292036b5d" providerId="ADAL" clId="{D16E7AB2-CD0F-B74B-8900-C67A769821D9}" dt="2023-04-18T14:09:29.124" v="1238"/>
        <pc:sldMkLst>
          <pc:docMk/>
          <pc:sldMk cId="4162873242" sldId="285"/>
        </pc:sldMkLst>
        <pc:spChg chg="mod">
          <ac:chgData name="Bosilovich, Michael (GSFC-6101)" userId="d9e2e670-417b-4e99-b696-598292036b5d" providerId="ADAL" clId="{D16E7AB2-CD0F-B74B-8900-C67A769821D9}" dt="2023-04-18T14:09:29.124" v="1238"/>
          <ac:spMkLst>
            <pc:docMk/>
            <pc:sldMk cId="4162873242" sldId="285"/>
            <ac:spMk id="3" creationId="{B57D1D7B-1032-EA5B-D55B-D7770CE235FD}"/>
          </ac:spMkLst>
        </pc:spChg>
      </pc:sldChg>
      <pc:sldChg chg="addSp modSp mod">
        <pc:chgData name="Bosilovich, Michael (GSFC-6101)" userId="d9e2e670-417b-4e99-b696-598292036b5d" providerId="ADAL" clId="{D16E7AB2-CD0F-B74B-8900-C67A769821D9}" dt="2023-04-18T13:57:20.249" v="1029" actId="1076"/>
        <pc:sldMkLst>
          <pc:docMk/>
          <pc:sldMk cId="1839592223" sldId="286"/>
        </pc:sldMkLst>
        <pc:spChg chg="add mod">
          <ac:chgData name="Bosilovich, Michael (GSFC-6101)" userId="d9e2e670-417b-4e99-b696-598292036b5d" providerId="ADAL" clId="{D16E7AB2-CD0F-B74B-8900-C67A769821D9}" dt="2023-04-18T13:57:20.249" v="1029" actId="1076"/>
          <ac:spMkLst>
            <pc:docMk/>
            <pc:sldMk cId="1839592223" sldId="286"/>
            <ac:spMk id="4" creationId="{256D6D1C-217F-3E93-6577-1A02803960BE}"/>
          </ac:spMkLst>
        </pc:spChg>
      </pc:sldChg>
      <pc:sldChg chg="addSp delSp modSp mod">
        <pc:chgData name="Bosilovich, Michael (GSFC-6101)" userId="d9e2e670-417b-4e99-b696-598292036b5d" providerId="ADAL" clId="{D16E7AB2-CD0F-B74B-8900-C67A769821D9}" dt="2023-04-17T20:33:55.939" v="652" actId="404"/>
        <pc:sldMkLst>
          <pc:docMk/>
          <pc:sldMk cId="1713562036" sldId="287"/>
        </pc:sldMkLst>
        <pc:spChg chg="mod">
          <ac:chgData name="Bosilovich, Michael (GSFC-6101)" userId="d9e2e670-417b-4e99-b696-598292036b5d" providerId="ADAL" clId="{D16E7AB2-CD0F-B74B-8900-C67A769821D9}" dt="2023-04-17T20:33:55.939" v="652" actId="404"/>
          <ac:spMkLst>
            <pc:docMk/>
            <pc:sldMk cId="1713562036" sldId="287"/>
            <ac:spMk id="3" creationId="{83E4F575-2D4B-2F56-BF51-4D5A5A673889}"/>
          </ac:spMkLst>
        </pc:spChg>
        <pc:spChg chg="add del mod">
          <ac:chgData name="Bosilovich, Michael (GSFC-6101)" userId="d9e2e670-417b-4e99-b696-598292036b5d" providerId="ADAL" clId="{D16E7AB2-CD0F-B74B-8900-C67A769821D9}" dt="2023-04-17T19:28:14.214" v="37" actId="767"/>
          <ac:spMkLst>
            <pc:docMk/>
            <pc:sldMk cId="1713562036" sldId="287"/>
            <ac:spMk id="4" creationId="{947DC04D-E089-C091-F898-79B7C329E728}"/>
          </ac:spMkLst>
        </pc:spChg>
        <pc:picChg chg="add mod">
          <ac:chgData name="Bosilovich, Michael (GSFC-6101)" userId="d9e2e670-417b-4e99-b696-598292036b5d" providerId="ADAL" clId="{D16E7AB2-CD0F-B74B-8900-C67A769821D9}" dt="2023-04-17T20:30:44.425" v="550" actId="14100"/>
          <ac:picMkLst>
            <pc:docMk/>
            <pc:sldMk cId="1713562036" sldId="287"/>
            <ac:picMk id="6" creationId="{C9621FC3-9252-B7D2-D4C1-019C278F6C17}"/>
          </ac:picMkLst>
        </pc:picChg>
        <pc:picChg chg="add mod">
          <ac:chgData name="Bosilovich, Michael (GSFC-6101)" userId="d9e2e670-417b-4e99-b696-598292036b5d" providerId="ADAL" clId="{D16E7AB2-CD0F-B74B-8900-C67A769821D9}" dt="2023-04-17T20:31:17.112" v="555" actId="14100"/>
          <ac:picMkLst>
            <pc:docMk/>
            <pc:sldMk cId="1713562036" sldId="287"/>
            <ac:picMk id="8" creationId="{AD37B134-DFBC-A4DF-1C53-71007C630EE5}"/>
          </ac:picMkLst>
        </pc:picChg>
      </pc:sldChg>
      <pc:sldChg chg="modSp new mod">
        <pc:chgData name="Bosilovich, Michael (GSFC-6101)" userId="d9e2e670-417b-4e99-b696-598292036b5d" providerId="ADAL" clId="{D16E7AB2-CD0F-B74B-8900-C67A769821D9}" dt="2023-04-18T14:04:51.201" v="1090" actId="20577"/>
        <pc:sldMkLst>
          <pc:docMk/>
          <pc:sldMk cId="4237309429" sldId="288"/>
        </pc:sldMkLst>
        <pc:spChg chg="mod">
          <ac:chgData name="Bosilovich, Michael (GSFC-6101)" userId="d9e2e670-417b-4e99-b696-598292036b5d" providerId="ADAL" clId="{D16E7AB2-CD0F-B74B-8900-C67A769821D9}" dt="2023-04-17T19:54:38.650" v="89" actId="20577"/>
          <ac:spMkLst>
            <pc:docMk/>
            <pc:sldMk cId="4237309429" sldId="288"/>
            <ac:spMk id="2" creationId="{4EEA2BC0-C342-BCC8-EB95-18E735768CD3}"/>
          </ac:spMkLst>
        </pc:spChg>
        <pc:spChg chg="mod">
          <ac:chgData name="Bosilovich, Michael (GSFC-6101)" userId="d9e2e670-417b-4e99-b696-598292036b5d" providerId="ADAL" clId="{D16E7AB2-CD0F-B74B-8900-C67A769821D9}" dt="2023-04-18T14:04:51.201" v="1090" actId="20577"/>
          <ac:spMkLst>
            <pc:docMk/>
            <pc:sldMk cId="4237309429" sldId="288"/>
            <ac:spMk id="3" creationId="{EA93F81D-7CDC-7160-B57D-5E3BCA0EC36D}"/>
          </ac:spMkLst>
        </pc:spChg>
      </pc:sldChg>
      <pc:sldChg chg="modSp new mod">
        <pc:chgData name="Bosilovich, Michael (GSFC-6101)" userId="d9e2e670-417b-4e99-b696-598292036b5d" providerId="ADAL" clId="{D16E7AB2-CD0F-B74B-8900-C67A769821D9}" dt="2023-04-18T13:54:03.294" v="1005" actId="20577"/>
        <pc:sldMkLst>
          <pc:docMk/>
          <pc:sldMk cId="811293365" sldId="289"/>
        </pc:sldMkLst>
        <pc:spChg chg="mod">
          <ac:chgData name="Bosilovich, Michael (GSFC-6101)" userId="d9e2e670-417b-4e99-b696-598292036b5d" providerId="ADAL" clId="{D16E7AB2-CD0F-B74B-8900-C67A769821D9}" dt="2023-04-18T13:43:20.828" v="673" actId="20577"/>
          <ac:spMkLst>
            <pc:docMk/>
            <pc:sldMk cId="811293365" sldId="289"/>
            <ac:spMk id="2" creationId="{B4160F97-14C5-7104-1112-4FBFD4F12002}"/>
          </ac:spMkLst>
        </pc:spChg>
        <pc:spChg chg="mod">
          <ac:chgData name="Bosilovich, Michael (GSFC-6101)" userId="d9e2e670-417b-4e99-b696-598292036b5d" providerId="ADAL" clId="{D16E7AB2-CD0F-B74B-8900-C67A769821D9}" dt="2023-04-18T13:54:03.294" v="1005" actId="20577"/>
          <ac:spMkLst>
            <pc:docMk/>
            <pc:sldMk cId="811293365" sldId="289"/>
            <ac:spMk id="3" creationId="{5655222B-4576-1362-07F4-01EF48C4BB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887D9-3961-BA46-B38F-12E2CC63AE2F}" type="datetimeFigureOut">
              <a:rPr lang="en-US" smtClean="0"/>
              <a:t>4/17/23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92FD1-7302-FA49-BD04-E98B14666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10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NASA’s Earth Sciences, is an Applied Science program that is specifically aimed at providing NASA research data products for societal benefit.  This program supports the NASA POWER project.  </a:t>
            </a:r>
          </a:p>
          <a:p>
            <a:endParaRPr lang="en-US" dirty="0"/>
          </a:p>
          <a:p>
            <a:r>
              <a:rPr lang="en-US" dirty="0"/>
              <a:t>NASA Earth Science Missions support: </a:t>
            </a:r>
          </a:p>
          <a:p>
            <a:r>
              <a:rPr lang="en-US" dirty="0"/>
              <a:t>- CERES (Clouds and Earth’s Radiant Energy System): helps monitor the sunlight and thermal infrared energy exchange between the Earth-Atmosphere and space; also estimates the exchange at the surface.</a:t>
            </a:r>
          </a:p>
          <a:p>
            <a:r>
              <a:rPr lang="en-US" dirty="0"/>
              <a:t>- NASA GEWEX (Global Energy and Water Cycle Exchange program; a World Climate Research </a:t>
            </a:r>
            <a:r>
              <a:rPr lang="en-US" dirty="0" err="1"/>
              <a:t>Programme</a:t>
            </a:r>
            <a:r>
              <a:rPr lang="en-US" dirty="0"/>
              <a:t> element) Surface Radiation Budget project: provides long-term estimates of the same quantities as CERES but starting in 1983 and uses image data as a basis</a:t>
            </a:r>
          </a:p>
          <a:p>
            <a:r>
              <a:rPr lang="en-US" dirty="0"/>
              <a:t>- NASA GSFC (Goddard Space Flight Center) GMAO (Global Modeling and Assimilation Office) MERRA-2 (Modern-Era Reanalysis assimilation for Research and Applications): provides long-term global estimates of surface and atmospheric weather related parameters optimized to observations.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POWER acronym: Currently the web site only provides historical data products.  The original vision included developing a framework through which statistics on longer-term forecasts could also be provided but that vision hasn’t yet been realized.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1339C-6296-7941-88B1-78EF16D4EB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1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3AB0FF"/>
                </a:solidFill>
                <a:ea typeface="Arial Regular" charset="0"/>
                <a:cs typeface="Arial Regular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4205"/>
      </p:ext>
    </p:extLst>
  </p:cSld>
  <p:clrMapOvr>
    <a:masterClrMapping/>
  </p:clrMapOvr>
  <p:transition spd="slow" advTm="1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3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2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8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02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3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50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04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05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39585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32921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93066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9144000" cy="5723044"/>
            <a:chOff x="0" y="0"/>
            <a:chExt cx="9144000" cy="5723044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15000"/>
            </a:xfrm>
            <a:prstGeom prst="rect">
              <a:avLst/>
            </a:prstGeom>
          </p:spPr>
        </p:pic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59819" y="123824"/>
              <a:ext cx="3130742" cy="254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882" tIns="50941" rIns="101882" bIns="50941"/>
            <a:lstStyle>
              <a:lvl1pPr defTabSz="1019175">
                <a:defRPr sz="4000">
                  <a:solidFill>
                    <a:srgbClr val="939BA8"/>
                  </a:solidFill>
                  <a:latin typeface="Arial" charset="0"/>
                </a:defRPr>
              </a:lvl1pPr>
              <a:lvl2pPr defTabSz="1019175">
                <a:defRPr sz="4000">
                  <a:solidFill>
                    <a:srgbClr val="939BA8"/>
                  </a:solidFill>
                  <a:latin typeface="Arial" charset="0"/>
                </a:defRPr>
              </a:lvl2pPr>
              <a:lvl3pPr defTabSz="1019175">
                <a:defRPr sz="4000">
                  <a:solidFill>
                    <a:srgbClr val="939BA8"/>
                  </a:solidFill>
                  <a:latin typeface="Arial" charset="0"/>
                </a:defRPr>
              </a:lvl3pPr>
              <a:lvl4pPr defTabSz="1019175">
                <a:defRPr sz="4000">
                  <a:solidFill>
                    <a:srgbClr val="939BA8"/>
                  </a:solidFill>
                  <a:latin typeface="Arial" charset="0"/>
                </a:defRPr>
              </a:lvl4pPr>
              <a:lvl5pPr defTabSz="1019175">
                <a:defRPr sz="4000">
                  <a:solidFill>
                    <a:srgbClr val="939BA8"/>
                  </a:solidFill>
                  <a:latin typeface="Arial" charset="0"/>
                </a:defRPr>
              </a:lvl5pPr>
              <a:lvl6pPr marL="4572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6pPr>
              <a:lvl7pPr marL="9144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7pPr>
              <a:lvl8pPr marL="13716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8pPr>
              <a:lvl9pPr marL="18288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0" i="0" dirty="0">
                  <a:solidFill>
                    <a:schemeClr val="bg1"/>
                  </a:solidFill>
                  <a:ea typeface="Arial Regular" charset="0"/>
                </a:rPr>
                <a:t>National Aeronautics and Space Administration</a:t>
              </a:r>
              <a:endParaRPr lang="en-US" altLang="en-US" sz="2800" b="0" i="0" dirty="0">
                <a:solidFill>
                  <a:schemeClr val="bg1"/>
                </a:solidFill>
                <a:ea typeface="Arial Regular" charset="0"/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6875752" y="5436696"/>
              <a:ext cx="2176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0" i="0" dirty="0" err="1">
                  <a:solidFill>
                    <a:schemeClr val="bg1">
                      <a:lumMod val="85000"/>
                      <a:lumOff val="15000"/>
                    </a:schemeClr>
                  </a:solidFill>
                  <a:ea typeface="Arial Regular" charset="0"/>
                </a:rPr>
                <a:t>gmao.gsfc.nasa.gov</a:t>
              </a:r>
              <a:endParaRPr lang="en-US" sz="1000" b="0" i="0" dirty="0">
                <a:solidFill>
                  <a:schemeClr val="bg1">
                    <a:lumMod val="85000"/>
                    <a:lumOff val="15000"/>
                  </a:schemeClr>
                </a:solidFill>
                <a:ea typeface="Arial Regular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00" y="5408564"/>
              <a:ext cx="960750" cy="3144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77" y="428466"/>
            <a:ext cx="8669089" cy="7602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AB0FF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839" y="1188720"/>
            <a:ext cx="8511660" cy="41075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9888" y="5398570"/>
            <a:ext cx="5562600" cy="30427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extLst/>
          </a:lstStyle>
          <a:p>
            <a:endParaRPr lang="en-US" dirty="0">
              <a:solidFill>
                <a:srgbClr val="D6ECFF"/>
              </a:solidFill>
            </a:endParaRPr>
          </a:p>
        </p:txBody>
      </p:sp>
      <p:pic>
        <p:nvPicPr>
          <p:cNvPr id="14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72" y="25400"/>
            <a:ext cx="592928" cy="4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002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9144000" cy="5723044"/>
            <a:chOff x="0" y="0"/>
            <a:chExt cx="9144000" cy="572304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15000"/>
            </a:xfrm>
            <a:prstGeom prst="rect">
              <a:avLst/>
            </a:prstGeom>
          </p:spPr>
        </p:pic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59819" y="123824"/>
              <a:ext cx="3130742" cy="254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882" tIns="50941" rIns="101882" bIns="50941"/>
            <a:lstStyle>
              <a:lvl1pPr defTabSz="1019175">
                <a:defRPr sz="4000">
                  <a:solidFill>
                    <a:srgbClr val="939BA8"/>
                  </a:solidFill>
                  <a:latin typeface="Arial" charset="0"/>
                </a:defRPr>
              </a:lvl1pPr>
              <a:lvl2pPr defTabSz="1019175">
                <a:defRPr sz="4000">
                  <a:solidFill>
                    <a:srgbClr val="939BA8"/>
                  </a:solidFill>
                  <a:latin typeface="Arial" charset="0"/>
                </a:defRPr>
              </a:lvl2pPr>
              <a:lvl3pPr defTabSz="1019175">
                <a:defRPr sz="4000">
                  <a:solidFill>
                    <a:srgbClr val="939BA8"/>
                  </a:solidFill>
                  <a:latin typeface="Arial" charset="0"/>
                </a:defRPr>
              </a:lvl3pPr>
              <a:lvl4pPr defTabSz="1019175">
                <a:defRPr sz="4000">
                  <a:solidFill>
                    <a:srgbClr val="939BA8"/>
                  </a:solidFill>
                  <a:latin typeface="Arial" charset="0"/>
                </a:defRPr>
              </a:lvl4pPr>
              <a:lvl5pPr defTabSz="1019175">
                <a:defRPr sz="4000">
                  <a:solidFill>
                    <a:srgbClr val="939BA8"/>
                  </a:solidFill>
                  <a:latin typeface="Arial" charset="0"/>
                </a:defRPr>
              </a:lvl5pPr>
              <a:lvl6pPr marL="4572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6pPr>
              <a:lvl7pPr marL="9144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7pPr>
              <a:lvl8pPr marL="13716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8pPr>
              <a:lvl9pPr marL="18288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0" i="0" dirty="0">
                  <a:solidFill>
                    <a:schemeClr val="bg1"/>
                  </a:solidFill>
                  <a:ea typeface="Arial Regular" charset="0"/>
                </a:rPr>
                <a:t>National Aeronautics and Space Administration</a:t>
              </a:r>
              <a:endParaRPr lang="en-US" altLang="en-US" sz="2800" b="0" i="0" dirty="0">
                <a:solidFill>
                  <a:schemeClr val="bg1"/>
                </a:solidFill>
                <a:ea typeface="Arial Regular" charset="0"/>
              </a:endParaRP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6875752" y="5436696"/>
              <a:ext cx="2176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0" i="0" dirty="0" err="1">
                  <a:solidFill>
                    <a:schemeClr val="bg1">
                      <a:lumMod val="85000"/>
                      <a:lumOff val="15000"/>
                    </a:schemeClr>
                  </a:solidFill>
                  <a:ea typeface="Arial Regular" charset="0"/>
                </a:rPr>
                <a:t>gmao.gsfc.nasa.gov</a:t>
              </a:r>
              <a:endParaRPr lang="en-US" sz="1000" b="0" i="0" dirty="0">
                <a:solidFill>
                  <a:schemeClr val="bg1">
                    <a:lumMod val="85000"/>
                    <a:lumOff val="15000"/>
                  </a:schemeClr>
                </a:solidFill>
                <a:ea typeface="Arial Regular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00" y="5408564"/>
              <a:ext cx="960750" cy="3144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26720"/>
            <a:ext cx="7772400" cy="762000"/>
          </a:xfrm>
          <a:prstGeom prst="rect">
            <a:avLst/>
          </a:prstGeom>
        </p:spPr>
        <p:txBody>
          <a:bodyPr/>
          <a:lstStyle>
            <a:lvl1pPr>
              <a:defRPr sz="4000" cap="none" baseline="0">
                <a:solidFill>
                  <a:srgbClr val="3AB0FF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9888" y="5378646"/>
            <a:ext cx="5562600" cy="304271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6ECFF"/>
              </a:solidFill>
            </a:endParaRPr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72" y="25400"/>
            <a:ext cx="592928" cy="4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6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9144000" cy="5723044"/>
            <a:chOff x="0" y="0"/>
            <a:chExt cx="9144000" cy="5723044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15000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9819" y="123824"/>
              <a:ext cx="3130742" cy="254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882" tIns="50941" rIns="101882" bIns="50941"/>
            <a:lstStyle>
              <a:lvl1pPr defTabSz="1019175">
                <a:defRPr sz="4000">
                  <a:solidFill>
                    <a:srgbClr val="939BA8"/>
                  </a:solidFill>
                  <a:latin typeface="Arial" charset="0"/>
                </a:defRPr>
              </a:lvl1pPr>
              <a:lvl2pPr defTabSz="1019175">
                <a:defRPr sz="4000">
                  <a:solidFill>
                    <a:srgbClr val="939BA8"/>
                  </a:solidFill>
                  <a:latin typeface="Arial" charset="0"/>
                </a:defRPr>
              </a:lvl2pPr>
              <a:lvl3pPr defTabSz="1019175">
                <a:defRPr sz="4000">
                  <a:solidFill>
                    <a:srgbClr val="939BA8"/>
                  </a:solidFill>
                  <a:latin typeface="Arial" charset="0"/>
                </a:defRPr>
              </a:lvl3pPr>
              <a:lvl4pPr defTabSz="1019175">
                <a:defRPr sz="4000">
                  <a:solidFill>
                    <a:srgbClr val="939BA8"/>
                  </a:solidFill>
                  <a:latin typeface="Arial" charset="0"/>
                </a:defRPr>
              </a:lvl4pPr>
              <a:lvl5pPr defTabSz="1019175">
                <a:defRPr sz="4000">
                  <a:solidFill>
                    <a:srgbClr val="939BA8"/>
                  </a:solidFill>
                  <a:latin typeface="Arial" charset="0"/>
                </a:defRPr>
              </a:lvl5pPr>
              <a:lvl6pPr marL="4572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6pPr>
              <a:lvl7pPr marL="9144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7pPr>
              <a:lvl8pPr marL="13716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8pPr>
              <a:lvl9pPr marL="18288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0" i="0" dirty="0">
                  <a:solidFill>
                    <a:schemeClr val="bg1"/>
                  </a:solidFill>
                  <a:ea typeface="Arial Regular" charset="0"/>
                </a:rPr>
                <a:t>National Aeronautics and Space Administration</a:t>
              </a:r>
              <a:endParaRPr lang="en-US" altLang="en-US" sz="2800" b="0" i="0" dirty="0">
                <a:solidFill>
                  <a:schemeClr val="bg1"/>
                </a:solidFill>
                <a:ea typeface="Arial Regular" charset="0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6875752" y="5436696"/>
              <a:ext cx="2176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0" i="0" dirty="0" err="1">
                  <a:solidFill>
                    <a:schemeClr val="bg1">
                      <a:lumMod val="85000"/>
                      <a:lumOff val="15000"/>
                    </a:schemeClr>
                  </a:solidFill>
                  <a:ea typeface="Arial Regular" charset="0"/>
                </a:rPr>
                <a:t>gmao.gsfc.nasa.gov</a:t>
              </a:r>
              <a:endParaRPr lang="en-US" sz="1000" b="0" i="0" dirty="0">
                <a:solidFill>
                  <a:schemeClr val="bg1">
                    <a:lumMod val="85000"/>
                    <a:lumOff val="15000"/>
                  </a:schemeClr>
                </a:solidFill>
                <a:ea typeface="Arial Regular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00" y="5408564"/>
              <a:ext cx="960750" cy="314480"/>
            </a:xfrm>
            <a:prstGeom prst="rect">
              <a:avLst/>
            </a:prstGeom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39888" y="5381254"/>
            <a:ext cx="5562600" cy="304271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D6ECFF"/>
              </a:solidFill>
            </a:endParaRPr>
          </a:p>
        </p:txBody>
      </p:sp>
      <p:pic>
        <p:nvPicPr>
          <p:cNvPr id="11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72" y="25400"/>
            <a:ext cx="592928" cy="4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41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894907"/>
            <a:ext cx="4322136" cy="4826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551277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805028" y="1137273"/>
            <a:ext cx="34290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3556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3556000"/>
            <a:ext cx="3200400" cy="9525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3556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4" y="3538803"/>
            <a:ext cx="2090737" cy="217619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3556000"/>
            <a:ext cx="1600200" cy="2159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143000"/>
            <a:ext cx="3200400" cy="241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460500"/>
            <a:ext cx="3200400" cy="20955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3556000"/>
            <a:ext cx="4953000" cy="2159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3556000"/>
            <a:ext cx="5334000" cy="2159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032000"/>
            <a:ext cx="5638800" cy="1524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1778000"/>
            <a:ext cx="5638800" cy="1778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3556000"/>
            <a:ext cx="1371600" cy="2159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126393"/>
            <a:ext cx="5718048" cy="814572"/>
          </a:xfrm>
          <a:prstGeom prst="rect">
            <a:avLst/>
          </a:prstGeo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5347230"/>
            <a:ext cx="2133600" cy="304271"/>
          </a:xfrm>
          <a:prstGeom prst="rect">
            <a:avLst/>
          </a:prstGeom>
        </p:spPr>
        <p:txBody>
          <a:bodyPr/>
          <a:lstStyle/>
          <a:p>
            <a:fld id="{A7634CBF-FF15-4A1E-BF65-BE26115B0308}" type="datetimeFigureOut">
              <a:rPr lang="en-US" smtClean="0">
                <a:solidFill>
                  <a:srgbClr val="D6ECFF"/>
                </a:solidFill>
              </a:rPr>
              <a:pPr/>
              <a:t>4/17/23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347230"/>
            <a:ext cx="5562600" cy="304271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347230"/>
            <a:ext cx="457200" cy="304271"/>
          </a:xfrm>
          <a:prstGeom prst="rect">
            <a:avLst/>
          </a:prstGeom>
        </p:spPr>
        <p:txBody>
          <a:bodyPr/>
          <a:lstStyle/>
          <a:p>
            <a:fld id="{F5E3D54D-84E7-4D8F-9DD1-32D5FE8BAF36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335221"/>
            <a:ext cx="8503920" cy="738554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3AB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426720"/>
            <a:ext cx="8156448" cy="647700"/>
          </a:xfrm>
          <a:prstGeom prst="rect">
            <a:avLst/>
          </a:prstGeom>
        </p:spPr>
        <p:txBody>
          <a:bodyPr tIns="64008"/>
          <a:lstStyle>
            <a:lvl1pPr algn="l">
              <a:buNone/>
              <a:defRPr sz="3800" b="0" cap="none" spc="-150" baseline="0">
                <a:solidFill>
                  <a:srgbClr val="3AB0FF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371538" y="567064"/>
            <a:ext cx="27432" cy="30480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567064"/>
            <a:ext cx="27432" cy="30480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567064"/>
            <a:ext cx="9144" cy="30480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567064"/>
            <a:ext cx="9144" cy="30480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567064"/>
            <a:ext cx="36576" cy="30480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72" y="25400"/>
            <a:ext cx="592928" cy="4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32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5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3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4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5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0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0D0D0D"/>
            </a:gs>
            <a:gs pos="34000">
              <a:srgbClr val="303030"/>
            </a:gs>
            <a:gs pos="49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9156700" cy="5723044"/>
            <a:chOff x="0" y="0"/>
            <a:chExt cx="9156700" cy="5723044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15000"/>
            </a:xfrm>
            <a:prstGeom prst="rect">
              <a:avLst/>
            </a:prstGeom>
          </p:spPr>
        </p:pic>
        <p:sp>
          <p:nvSpPr>
            <p:cNvPr id="10" name="Rectangle 6"/>
            <p:cNvSpPr>
              <a:spLocks noChangeArrowheads="1"/>
            </p:cNvSpPr>
            <p:nvPr userDrawn="1"/>
          </p:nvSpPr>
          <p:spPr bwMode="auto">
            <a:xfrm>
              <a:off x="59819" y="123824"/>
              <a:ext cx="3130742" cy="254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882" tIns="50941" rIns="101882" bIns="50941"/>
            <a:lstStyle>
              <a:lvl1pPr defTabSz="1019175">
                <a:defRPr sz="4000">
                  <a:solidFill>
                    <a:srgbClr val="939BA8"/>
                  </a:solidFill>
                  <a:latin typeface="Arial" charset="0"/>
                </a:defRPr>
              </a:lvl1pPr>
              <a:lvl2pPr defTabSz="1019175">
                <a:defRPr sz="4000">
                  <a:solidFill>
                    <a:srgbClr val="939BA8"/>
                  </a:solidFill>
                  <a:latin typeface="Arial" charset="0"/>
                </a:defRPr>
              </a:lvl2pPr>
              <a:lvl3pPr defTabSz="1019175">
                <a:defRPr sz="4000">
                  <a:solidFill>
                    <a:srgbClr val="939BA8"/>
                  </a:solidFill>
                  <a:latin typeface="Arial" charset="0"/>
                </a:defRPr>
              </a:lvl3pPr>
              <a:lvl4pPr defTabSz="1019175">
                <a:defRPr sz="4000">
                  <a:solidFill>
                    <a:srgbClr val="939BA8"/>
                  </a:solidFill>
                  <a:latin typeface="Arial" charset="0"/>
                </a:defRPr>
              </a:lvl4pPr>
              <a:lvl5pPr defTabSz="1019175">
                <a:defRPr sz="4000">
                  <a:solidFill>
                    <a:srgbClr val="939BA8"/>
                  </a:solidFill>
                  <a:latin typeface="Arial" charset="0"/>
                </a:defRPr>
              </a:lvl5pPr>
              <a:lvl6pPr marL="4572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6pPr>
              <a:lvl7pPr marL="9144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7pPr>
              <a:lvl8pPr marL="13716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8pPr>
              <a:lvl9pPr marL="1828800" defTabSz="1019175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939BA8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0" i="0" dirty="0">
                  <a:solidFill>
                    <a:schemeClr val="bg1"/>
                  </a:solidFill>
                  <a:ea typeface="Arial Regular" charset="0"/>
                </a:rPr>
                <a:t>National Aeronautics and Space Administration</a:t>
              </a:r>
              <a:endParaRPr lang="en-US" altLang="en-US" sz="2800" b="0" i="0" dirty="0">
                <a:solidFill>
                  <a:schemeClr val="bg1"/>
                </a:solidFill>
                <a:ea typeface="Arial Regular" charset="0"/>
              </a:endParaRPr>
            </a:p>
          </p:txBody>
        </p:sp>
        <p:sp>
          <p:nvSpPr>
            <p:cNvPr id="2" name="TextBox 1"/>
            <p:cNvSpPr txBox="1"/>
            <p:nvPr userDrawn="1"/>
          </p:nvSpPr>
          <p:spPr>
            <a:xfrm>
              <a:off x="6875752" y="5436696"/>
              <a:ext cx="2176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0" i="0" dirty="0" err="1">
                  <a:solidFill>
                    <a:schemeClr val="bg1">
                      <a:lumMod val="85000"/>
                      <a:lumOff val="15000"/>
                    </a:schemeClr>
                  </a:solidFill>
                  <a:ea typeface="Arial Regular" charset="0"/>
                </a:rPr>
                <a:t>gmao.gsfc.nasa.gov</a:t>
              </a:r>
              <a:endParaRPr lang="en-US" sz="1000" b="0" i="0" dirty="0">
                <a:solidFill>
                  <a:schemeClr val="bg1">
                    <a:lumMod val="85000"/>
                    <a:lumOff val="15000"/>
                  </a:schemeClr>
                </a:solidFill>
                <a:ea typeface="Arial Regular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00" y="5408564"/>
              <a:ext cx="960750" cy="314480"/>
            </a:xfrm>
            <a:prstGeom prst="rect">
              <a:avLst/>
            </a:prstGeom>
          </p:spPr>
        </p:pic>
        <p:pic>
          <p:nvPicPr>
            <p:cNvPr id="11" name="Picture 25" descr="NASA insigniaCMYK"/>
            <p:cNvPicPr preferRelativeResize="0"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3772" y="25400"/>
              <a:ext cx="592928" cy="47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</p:sldLayoutIdLst>
  <p:transition spd="slow" advTm="1300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800" kern="1200">
          <a:solidFill>
            <a:srgbClr val="FFFF00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b="0" i="0" kern="1200">
          <a:solidFill>
            <a:schemeClr val="tx1"/>
          </a:solidFill>
          <a:latin typeface="+mn-lt"/>
          <a:ea typeface="Arial Regular" charset="0"/>
          <a:cs typeface="Arial Regular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3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719A0-E6E5-BE4F-8B00-0E2B09C1BF5D}" type="datetimeFigureOut">
              <a:rPr lang="en-US" smtClean="0"/>
              <a:t>4/17/23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8D566-415D-8043-9013-761896BB0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2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ower.larc.nasa.gov/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5.tiff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C639-70E6-3940-9BE8-BE2E2EF65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311" y="2857500"/>
            <a:ext cx="6857289" cy="1225021"/>
          </a:xfrm>
        </p:spPr>
        <p:txBody>
          <a:bodyPr/>
          <a:lstStyle/>
          <a:p>
            <a:r>
              <a:rPr lang="en-US" dirty="0"/>
              <a:t>Modern Era Retrospective analysis for Research and Applications (MERRA-2): Introduction, Cold and Wind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9639A-D195-4847-8C83-E231FD433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233672"/>
            <a:ext cx="6400800" cy="1105408"/>
          </a:xfrm>
        </p:spPr>
        <p:txBody>
          <a:bodyPr/>
          <a:lstStyle/>
          <a:p>
            <a:r>
              <a:rPr lang="en-US" dirty="0"/>
              <a:t>Presented by Michael Bosilovich</a:t>
            </a:r>
          </a:p>
          <a:p>
            <a:r>
              <a:rPr lang="en-US" dirty="0"/>
              <a:t>Acknowledgements: </a:t>
            </a:r>
            <a:r>
              <a:rPr lang="en-US"/>
              <a:t>Ron Gelaro, </a:t>
            </a:r>
            <a:r>
              <a:rPr lang="en-US" dirty="0"/>
              <a:t>Amal El-</a:t>
            </a:r>
            <a:r>
              <a:rPr lang="en-US" dirty="0" err="1"/>
              <a:t>Akkraoui</a:t>
            </a:r>
            <a:r>
              <a:rPr lang="en-US" dirty="0"/>
              <a:t> (it takes a team)</a:t>
            </a:r>
          </a:p>
          <a:p>
            <a:r>
              <a:rPr lang="en-US" dirty="0"/>
              <a:t>Allison Collow, Natalie Thomas, Amin Dezfuli</a:t>
            </a:r>
          </a:p>
          <a:p>
            <a:r>
              <a:rPr lang="en-US" dirty="0"/>
              <a:t>Stephanie Schollaert-Uz, Helen Amos, Paul Stackhouse (NASA </a:t>
            </a:r>
            <a:r>
              <a:rPr lang="en-US" dirty="0" err="1"/>
              <a:t>LaRC</a:t>
            </a:r>
            <a:r>
              <a:rPr lang="en-US" dirty="0"/>
              <a:t>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F6512-5607-D747-861E-717995444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63" y="508003"/>
            <a:ext cx="3876073" cy="23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4878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38B-E546-7545-AD44-3B93C04E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367" y="333566"/>
            <a:ext cx="4773971" cy="621840"/>
          </a:xfrm>
        </p:spPr>
        <p:txBody>
          <a:bodyPr>
            <a:normAutofit fontScale="90000"/>
          </a:bodyPr>
          <a:lstStyle/>
          <a:p>
            <a:r>
              <a:rPr lang="en-US" sz="2475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NASA’s POWER Project</a:t>
            </a:r>
            <a:b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1575" i="1" dirty="0">
                <a:latin typeface="Lato Light" panose="020F0502020204030203" pitchFamily="34" charset="0"/>
              </a:rPr>
              <a:t>Prediction Of Worldwide Energy Resources (POWER)</a:t>
            </a:r>
            <a:endParaRPr lang="en-US" sz="15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014A8-11FC-AA45-811A-F3AC6DCA91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9031" y="4245704"/>
            <a:ext cx="1298013" cy="1011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B618A-7BE4-5A47-9AF6-A2FDCAD2D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101" y="4245704"/>
            <a:ext cx="1298013" cy="1011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20158-A58B-874D-8402-5C189B2CF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4961" y="4245704"/>
            <a:ext cx="1314250" cy="1021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8604EE-1B0B-0644-B5DA-6AF7A3FBDFF2}"/>
              </a:ext>
            </a:extLst>
          </p:cNvPr>
          <p:cNvSpPr/>
          <p:nvPr/>
        </p:nvSpPr>
        <p:spPr>
          <a:xfrm>
            <a:off x="1314609" y="1128188"/>
            <a:ext cx="4603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cs typeface="Times New Roman" charset="0"/>
              </a:rPr>
              <a:t>Integrate Earth Science mission observational data, analysis and modeling from NASA Earth Science and provide customized accessibility solutions for </a:t>
            </a:r>
            <a:r>
              <a:rPr kumimoji="0" lang="en-US" altLang="ja-JP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Times New Roman" charset="0"/>
              </a:rPr>
              <a:t>energy related and agricultural applications.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4D71A-EC43-9F4F-B9D6-C02B41958EDE}"/>
              </a:ext>
            </a:extLst>
          </p:cNvPr>
          <p:cNvSpPr/>
          <p:nvPr/>
        </p:nvSpPr>
        <p:spPr>
          <a:xfrm>
            <a:off x="950035" y="2224144"/>
            <a:ext cx="384979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Times New Roman" charset="0"/>
              </a:rPr>
              <a:t>Geospatially Enabling NASA ES Data For: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8A9CDE-2B98-3045-9D94-A236DFDD2479}"/>
              </a:ext>
            </a:extLst>
          </p:cNvPr>
          <p:cNvGrpSpPr/>
          <p:nvPr/>
        </p:nvGrpSpPr>
        <p:grpSpPr>
          <a:xfrm>
            <a:off x="1442817" y="2498304"/>
            <a:ext cx="6282749" cy="507831"/>
            <a:chOff x="1091605" y="3018694"/>
            <a:chExt cx="11169312" cy="90281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9797BB-1690-EC46-9974-A112C34E5309}"/>
                </a:ext>
              </a:extLst>
            </p:cNvPr>
            <p:cNvSpPr/>
            <p:nvPr/>
          </p:nvSpPr>
          <p:spPr>
            <a:xfrm>
              <a:off x="1316630" y="3018694"/>
              <a:ext cx="10944287" cy="902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Renewable Energy Applications (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ie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., solar and wind technologies): Users such as Nokia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Solar, Customer First Renewables,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RETScreen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 Users worldwide, Friesen Energy, …  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33D85C-0DDE-BB44-B2D2-3BA8EF586315}"/>
                </a:ext>
              </a:extLst>
            </p:cNvPr>
            <p:cNvSpPr/>
            <p:nvPr/>
          </p:nvSpPr>
          <p:spPr>
            <a:xfrm>
              <a:off x="1091605" y="3155198"/>
              <a:ext cx="197327" cy="2001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05D06F-BA23-7245-84BC-E52DBBC8CA3F}"/>
              </a:ext>
            </a:extLst>
          </p:cNvPr>
          <p:cNvGrpSpPr/>
          <p:nvPr/>
        </p:nvGrpSpPr>
        <p:grpSpPr>
          <a:xfrm>
            <a:off x="1416659" y="2990408"/>
            <a:ext cx="6310682" cy="715581"/>
            <a:chOff x="1091605" y="3588371"/>
            <a:chExt cx="11218973" cy="12721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E36D98-8F42-1D42-8378-B8C6357D6104}"/>
                </a:ext>
              </a:extLst>
            </p:cNvPr>
            <p:cNvSpPr/>
            <p:nvPr/>
          </p:nvSpPr>
          <p:spPr>
            <a:xfrm>
              <a:off x="1316630" y="3588371"/>
              <a:ext cx="10993948" cy="1272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Energy-Efficient Building Design (i.e., building climate zones): 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ASHRAE society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, 3M, Johnson Controls, Lockheed Martin, Universities (U. of MI, Auburn, MIT), State Govt. (PA for solar hot water heating), Local Govt. (Public Schools in Hawaii), …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EB4CBB-81B8-0A47-AFE6-94BCEF591ABB}"/>
                </a:ext>
              </a:extLst>
            </p:cNvPr>
            <p:cNvSpPr/>
            <p:nvPr/>
          </p:nvSpPr>
          <p:spPr>
            <a:xfrm>
              <a:off x="1091605" y="3725618"/>
              <a:ext cx="197327" cy="2001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27D01A-3730-EF41-ACB5-956D5F013041}"/>
              </a:ext>
            </a:extLst>
          </p:cNvPr>
          <p:cNvGrpSpPr/>
          <p:nvPr/>
        </p:nvGrpSpPr>
        <p:grpSpPr>
          <a:xfrm>
            <a:off x="1409984" y="3691909"/>
            <a:ext cx="5923424" cy="507831"/>
            <a:chOff x="1075581" y="4117098"/>
            <a:chExt cx="5009116" cy="902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C09B1F6-DC31-AA44-B7C4-0BA8E46C6910}"/>
                </a:ext>
              </a:extLst>
            </p:cNvPr>
            <p:cNvSpPr/>
            <p:nvPr/>
          </p:nvSpPr>
          <p:spPr>
            <a:xfrm>
              <a:off x="1182621" y="4117098"/>
              <a:ext cx="4902076" cy="902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Agricultural Crop Modeling Applications: USDA, Ferrero (Nutella), World Agroforestry,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AfricaRice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, Global Yield Cap Atlas, </a:t>
              </a:r>
              <a:r>
                <a:rPr kumimoji="0" lang="en-US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Lumigrow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ＭＳ Ｐゴシック" charset="-128"/>
                  <a:cs typeface="Times New Roman" charset="0"/>
                </a:rPr>
                <a:t>, …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9B3E190-9B79-3740-AF71-86FA20AF3A73}"/>
                </a:ext>
              </a:extLst>
            </p:cNvPr>
            <p:cNvSpPr/>
            <p:nvPr/>
          </p:nvSpPr>
          <p:spPr>
            <a:xfrm>
              <a:off x="1075581" y="4249698"/>
              <a:ext cx="93865" cy="2001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B4B4ABC-5596-B547-9EAB-EDBCEC629277}"/>
              </a:ext>
            </a:extLst>
          </p:cNvPr>
          <p:cNvSpPr txBox="1"/>
          <p:nvPr/>
        </p:nvSpPr>
        <p:spPr>
          <a:xfrm>
            <a:off x="2603848" y="875550"/>
            <a:ext cx="179247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https://power.larc.nasa.gov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ＭＳ Ｐゴシック" charset="-128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01621C3-20E3-2148-8242-0D39D64BC7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02" y="435248"/>
            <a:ext cx="328493" cy="3270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40143A-4E58-2C4E-A924-F44205EDF2E2}"/>
              </a:ext>
            </a:extLst>
          </p:cNvPr>
          <p:cNvSpPr/>
          <p:nvPr/>
        </p:nvSpPr>
        <p:spPr>
          <a:xfrm>
            <a:off x="2141397" y="5248117"/>
            <a:ext cx="263672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+mn-cs"/>
              </a:rPr>
              <a:t>Photo credits:</a:t>
            </a: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+mn-cs"/>
              </a:rPr>
              <a:t> </a:t>
            </a:r>
            <a:r>
              <a:rPr kumimoji="0" lang="en-US" sz="7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+mn-cs"/>
              </a:rPr>
              <a:t>nrdc.org</a:t>
            </a: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+mn-cs"/>
              </a:rPr>
              <a:t>, </a:t>
            </a:r>
            <a:r>
              <a:rPr kumimoji="0" lang="en-US" sz="7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+mn-cs"/>
              </a:rPr>
              <a:t>solvay.com</a:t>
            </a:r>
            <a:r>
              <a:rPr kumimoji="0" lang="en-US" sz="7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+mn-cs"/>
              </a:rPr>
              <a:t>, </a:t>
            </a:r>
            <a:r>
              <a:rPr kumimoji="0" lang="en-US" sz="7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+mn-cs"/>
              </a:rPr>
              <a:t>harvestreturns.com</a:t>
            </a: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16F4B1-5E25-4747-A312-A26B9C0796A2}"/>
              </a:ext>
            </a:extLst>
          </p:cNvPr>
          <p:cNvGrpSpPr/>
          <p:nvPr/>
        </p:nvGrpSpPr>
        <p:grpSpPr>
          <a:xfrm>
            <a:off x="5649803" y="671286"/>
            <a:ext cx="2253298" cy="1582385"/>
            <a:chOff x="2493324" y="1726605"/>
            <a:chExt cx="6174709" cy="388768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D55E7F0-A6AF-9B43-A3C0-FC08F1E44743}"/>
                </a:ext>
              </a:extLst>
            </p:cNvPr>
            <p:cNvGrpSpPr/>
            <p:nvPr/>
          </p:nvGrpSpPr>
          <p:grpSpPr>
            <a:xfrm>
              <a:off x="4054756" y="1726605"/>
              <a:ext cx="4516915" cy="3657599"/>
              <a:chOff x="3001485" y="1791311"/>
              <a:chExt cx="4516915" cy="365759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5BB4A61-91DD-0541-B68C-CE48CCBA6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2510" y="1979999"/>
                <a:ext cx="4123166" cy="25032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AD9B80F-FEB5-244F-A204-B3C6A02EE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1485" y="1791311"/>
                <a:ext cx="4516915" cy="3657599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A46EC5-3A2A-1C4E-8D78-3F5D0CAB5D81}"/>
                </a:ext>
              </a:extLst>
            </p:cNvPr>
            <p:cNvGrpSpPr/>
            <p:nvPr/>
          </p:nvGrpSpPr>
          <p:grpSpPr>
            <a:xfrm>
              <a:off x="2493324" y="3426033"/>
              <a:ext cx="3139466" cy="2107415"/>
              <a:chOff x="6622347" y="2760917"/>
              <a:chExt cx="3139466" cy="210741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7BC1764-9BC3-104B-911B-D22CB9E31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36841" y="2957714"/>
                <a:ext cx="2943737" cy="178362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4AE60BB-B5B9-F349-B52F-13AF3C38B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22347" y="2760917"/>
                <a:ext cx="3139466" cy="210741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666850C-51D4-9243-B15B-402C098943B3}"/>
                </a:ext>
              </a:extLst>
            </p:cNvPr>
            <p:cNvGrpSpPr/>
            <p:nvPr/>
          </p:nvGrpSpPr>
          <p:grpSpPr>
            <a:xfrm>
              <a:off x="7620548" y="3345190"/>
              <a:ext cx="1047485" cy="2269099"/>
              <a:chOff x="8562181" y="3528499"/>
              <a:chExt cx="1047485" cy="226909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244DE60-960D-3744-9ADC-BC8152EFB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21036" y="3770314"/>
                <a:ext cx="920897" cy="170867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2A22AF4-C215-1D49-86AB-68C68FE49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62181" y="3528499"/>
                <a:ext cx="1047485" cy="2269099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727D52-AB4C-4F44-9DBF-259EA394111B}"/>
              </a:ext>
            </a:extLst>
          </p:cNvPr>
          <p:cNvGrpSpPr/>
          <p:nvPr/>
        </p:nvGrpSpPr>
        <p:grpSpPr>
          <a:xfrm>
            <a:off x="9254406" y="4127614"/>
            <a:ext cx="2655478" cy="1310940"/>
            <a:chOff x="10686689" y="1826270"/>
            <a:chExt cx="7760200" cy="401287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6788ADB-301E-BB41-8D7B-43DDCAB8A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86689" y="1826270"/>
              <a:ext cx="7760200" cy="40128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8336AAA-B4D1-2A45-9BD2-D926C1458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40869" y="2426596"/>
              <a:ext cx="2320557" cy="269740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BF11CD5-3553-5847-ABA6-76949D8F404F}"/>
              </a:ext>
            </a:extLst>
          </p:cNvPr>
          <p:cNvGraphicFramePr>
            <a:graphicFrameLocks noGrp="1"/>
          </p:cNvGraphicFramePr>
          <p:nvPr/>
        </p:nvGraphicFramePr>
        <p:xfrm>
          <a:off x="5556115" y="4127614"/>
          <a:ext cx="2375911" cy="1310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3947">
                  <a:extLst>
                    <a:ext uri="{9D8B030D-6E8A-4147-A177-3AD203B41FA5}">
                      <a16:colId xmlns:a16="http://schemas.microsoft.com/office/drawing/2014/main" val="2110542202"/>
                    </a:ext>
                  </a:extLst>
                </a:gridCol>
                <a:gridCol w="1141964">
                  <a:extLst>
                    <a:ext uri="{9D8B030D-6E8A-4147-A177-3AD203B41FA5}">
                      <a16:colId xmlns:a16="http://schemas.microsoft.com/office/drawing/2014/main" val="1434045575"/>
                    </a:ext>
                  </a:extLst>
                </a:gridCol>
              </a:tblGrid>
              <a:tr h="2621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dirty="0">
                          <a:solidFill>
                            <a:schemeClr val="bg1"/>
                          </a:solidFill>
                          <a:latin typeface="+mn-lt"/>
                        </a:rPr>
                        <a:t>POWER-GIS v1 Usage</a:t>
                      </a:r>
                    </a:p>
                  </a:txBody>
                  <a:tcPr marL="79308" marR="79308" marT="39654" marB="3965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971140"/>
                  </a:ext>
                </a:extLst>
              </a:tr>
              <a:tr h="2621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2018/05/01 – 2020/12/31</a:t>
                      </a:r>
                    </a:p>
                  </a:txBody>
                  <a:tcPr marL="79308" marR="79308" marT="39654" marB="3965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399389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Requests</a:t>
                      </a:r>
                    </a:p>
                  </a:txBody>
                  <a:tcPr marL="79308" marR="79308" marT="39654" marB="39654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&gt; 144 Million</a:t>
                      </a:r>
                      <a:endParaRPr lang="en-US" sz="1200" dirty="0">
                        <a:solidFill>
                          <a:srgbClr val="44546A"/>
                        </a:solidFill>
                        <a:latin typeface="+mn-lt"/>
                      </a:endParaRPr>
                    </a:p>
                  </a:txBody>
                  <a:tcPr marL="79308" marR="79308" marT="39654" marB="39654"/>
                </a:tc>
                <a:extLst>
                  <a:ext uri="{0D108BD9-81ED-4DB2-BD59-A6C34878D82A}">
                    <a16:rowId xmlns:a16="http://schemas.microsoft.com/office/drawing/2014/main" val="3440112003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Unique Users</a:t>
                      </a:r>
                    </a:p>
                  </a:txBody>
                  <a:tcPr marL="79308" marR="79308" marT="39654" marB="39654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294,342</a:t>
                      </a:r>
                    </a:p>
                  </a:txBody>
                  <a:tcPr marL="79308" marR="79308" marT="39654" marB="39654"/>
                </a:tc>
                <a:extLst>
                  <a:ext uri="{0D108BD9-81ED-4DB2-BD59-A6C34878D82A}">
                    <a16:rowId xmlns:a16="http://schemas.microsoft.com/office/drawing/2014/main" val="20857676"/>
                  </a:ext>
                </a:extLst>
              </a:tr>
              <a:tr h="262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Data Volume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308" marR="79308" marT="39654" marB="39654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13.8 TB</a:t>
                      </a:r>
                    </a:p>
                  </a:txBody>
                  <a:tcPr marL="79308" marR="79308" marT="39654" marB="39654"/>
                </a:tc>
                <a:extLst>
                  <a:ext uri="{0D108BD9-81ED-4DB2-BD59-A6C34878D82A}">
                    <a16:rowId xmlns:a16="http://schemas.microsoft.com/office/drawing/2014/main" val="5520978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2401A2F-1651-0343-A5BF-F4ACD9B916C8}"/>
              </a:ext>
            </a:extLst>
          </p:cNvPr>
          <p:cNvSpPr txBox="1"/>
          <p:nvPr/>
        </p:nvSpPr>
        <p:spPr>
          <a:xfrm>
            <a:off x="5321808" y="5330952"/>
            <a:ext cx="37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Courtesy P. Stackhouse,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LaRC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12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E6A895-E519-E0BD-F34E-94CBFC4F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D19539-131C-AAE8-F148-5740148E0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OwnCloud1\NCA\Applications\AWEA_WWU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213" y="453130"/>
            <a:ext cx="7571574" cy="486581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6AAEBA-5650-BC43-8F2A-880B95189549}"/>
              </a:ext>
            </a:extLst>
          </p:cNvPr>
          <p:cNvSpPr txBox="1"/>
          <p:nvPr/>
        </p:nvSpPr>
        <p:spPr>
          <a:xfrm>
            <a:off x="786213" y="2509714"/>
            <a:ext cx="3207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  <a:ea typeface="+mn-ea"/>
              </a:rPr>
              <a:t>Estimated </a:t>
            </a:r>
            <a:r>
              <a:rPr lang="en-US" b="1" dirty="0">
                <a:solidFill>
                  <a:srgbClr val="FF0000"/>
                </a:solidFill>
                <a:latin typeface="Arial"/>
                <a:ea typeface="+mn-ea"/>
              </a:rPr>
              <a:t>$40B </a:t>
            </a:r>
            <a:r>
              <a:rPr lang="en-US" dirty="0">
                <a:solidFill>
                  <a:srgbClr val="FFFFFF"/>
                </a:solidFill>
                <a:latin typeface="Arial"/>
                <a:ea typeface="+mn-ea"/>
              </a:rPr>
              <a:t>of wind energy planning linked back to </a:t>
            </a:r>
            <a:r>
              <a:rPr lang="en-US" b="1" dirty="0">
                <a:solidFill>
                  <a:srgbClr val="FF0000"/>
                </a:solidFill>
                <a:latin typeface="Arial"/>
                <a:ea typeface="+mn-ea"/>
              </a:rPr>
              <a:t>MERRA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15446-FDFE-7D45-9D03-ED12E430E85E}"/>
              </a:ext>
            </a:extLst>
          </p:cNvPr>
          <p:cNvSpPr txBox="1"/>
          <p:nvPr/>
        </p:nvSpPr>
        <p:spPr>
          <a:xfrm>
            <a:off x="1596088" y="4754039"/>
            <a:ext cx="56501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</a:rPr>
              <a:t>Webinar still online: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</a:rPr>
              <a:t>https://</a:t>
            </a:r>
            <a:r>
              <a:rPr lang="en-US" sz="1350" b="1" dirty="0" err="1">
                <a:solidFill>
                  <a:srgbClr val="FFFFFF"/>
                </a:solidFill>
                <a:latin typeface="Arial"/>
                <a:ea typeface="+mn-ea"/>
              </a:rPr>
              <a:t>register.gotowebinar.com</a:t>
            </a:r>
            <a:r>
              <a:rPr lang="en-US" sz="1350" b="1" dirty="0">
                <a:solidFill>
                  <a:srgbClr val="FFFFFF"/>
                </a:solidFill>
                <a:latin typeface="Arial"/>
                <a:ea typeface="+mn-ea"/>
              </a:rPr>
              <a:t>/register/5438883075075107073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C97F-8810-2185-1555-17C43424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MERRA-2 Midwest Mean wind speeds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CFF8F-606B-4EF0-3E50-8A9B87635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64352"/>
            <a:ext cx="9143999" cy="1031948"/>
          </a:xfrm>
        </p:spPr>
        <p:txBody>
          <a:bodyPr/>
          <a:lstStyle/>
          <a:p>
            <a:r>
              <a:rPr lang="en-US" dirty="0"/>
              <a:t>How to evaluate wind speeds?   </a:t>
            </a:r>
          </a:p>
          <a:p>
            <a:r>
              <a:rPr lang="en-US" dirty="0"/>
              <a:t>Metrics for extreme winds? Mean/max daily Gusts? Daily Variance?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8B507-E110-603E-E946-AD3218DD0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4" b="19373"/>
          <a:stretch/>
        </p:blipFill>
        <p:spPr>
          <a:xfrm>
            <a:off x="-53174" y="963716"/>
            <a:ext cx="4625174" cy="3164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9ADFDC-AF74-0F5E-062C-5E0BF4408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4" b="19373"/>
          <a:stretch/>
        </p:blipFill>
        <p:spPr>
          <a:xfrm>
            <a:off x="4572000" y="963715"/>
            <a:ext cx="4625174" cy="3164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D6D1C-217F-3E93-6577-1A02803960BE}"/>
              </a:ext>
            </a:extLst>
          </p:cNvPr>
          <p:cNvSpPr txBox="1"/>
          <p:nvPr/>
        </p:nvSpPr>
        <p:spPr>
          <a:xfrm>
            <a:off x="4739792" y="1934170"/>
            <a:ext cx="1026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50m </a:t>
            </a:r>
            <a:r>
              <a:rPr lang="en-US" dirty="0" err="1">
                <a:solidFill>
                  <a:schemeClr val="bg1"/>
                </a:solidFill>
              </a:rPr>
              <a:t>agl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850hPa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m/s</a:t>
            </a:r>
          </a:p>
        </p:txBody>
      </p:sp>
    </p:spTree>
    <p:extLst>
      <p:ext uri="{BB962C8B-B14F-4D97-AF65-F5344CB8AC3E}">
        <p14:creationId xmlns:p14="http://schemas.microsoft.com/office/powerpoint/2010/main" val="1839592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2BC0-C342-BCC8-EB95-18E73576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Reanalysis of the 21</a:t>
            </a:r>
            <a:r>
              <a:rPr lang="en-US" baseline="30000" dirty="0"/>
              <a:t>st</a:t>
            </a:r>
            <a:r>
              <a:rPr lang="en-US" dirty="0"/>
              <a:t> Century (R21C)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3F81D-7CDC-7160-B57D-5E3BCA0EC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Production begins in the near future</a:t>
            </a:r>
          </a:p>
          <a:p>
            <a:r>
              <a:rPr lang="en-US" dirty="0"/>
              <a:t>Increased spatial resolution - </a:t>
            </a:r>
            <a:r>
              <a:rPr lang="en-US" dirty="0">
                <a:solidFill>
                  <a:srgbClr val="FF0000"/>
                </a:solidFill>
              </a:rPr>
              <a:t>~25km</a:t>
            </a:r>
          </a:p>
          <a:p>
            <a:r>
              <a:rPr lang="en-US" dirty="0"/>
              <a:t>Improved data assimilation which includes and ensemble spread which represents </a:t>
            </a:r>
            <a:r>
              <a:rPr lang="en-US" dirty="0">
                <a:solidFill>
                  <a:srgbClr val="FF0000"/>
                </a:solidFill>
              </a:rPr>
              <a:t>weather uncertainty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Boundary Layer Height data </a:t>
            </a:r>
            <a:r>
              <a:rPr lang="en-US" dirty="0"/>
              <a:t>collection – wind and other state fields on vertical coordinate every 100m up to 4km</a:t>
            </a:r>
          </a:p>
          <a:p>
            <a:pPr lvl="1"/>
            <a:r>
              <a:rPr lang="en-US" dirty="0"/>
              <a:t>1 hourly, global, ~25km</a:t>
            </a:r>
          </a:p>
          <a:p>
            <a:r>
              <a:rPr lang="en-US" dirty="0"/>
              <a:t>Many more technical updates that should greatly improve the data quality</a:t>
            </a:r>
          </a:p>
        </p:txBody>
      </p:sp>
    </p:spTree>
    <p:extLst>
      <p:ext uri="{BB962C8B-B14F-4D97-AF65-F5344CB8AC3E}">
        <p14:creationId xmlns:p14="http://schemas.microsoft.com/office/powerpoint/2010/main" val="4237309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60F97-14C5-7104-1112-4FBFD4F1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Extremes in GMAO S2S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5222B-4576-1362-07F4-01EF48C4B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GMAO </a:t>
            </a:r>
            <a:r>
              <a:rPr lang="en-US" dirty="0" err="1"/>
              <a:t>Subseasonal</a:t>
            </a:r>
            <a:r>
              <a:rPr lang="en-US" dirty="0"/>
              <a:t> to Seasonal (S2S) v3 is expected soon</a:t>
            </a:r>
          </a:p>
          <a:p>
            <a:pPr lvl="1"/>
            <a:r>
              <a:rPr lang="en-US" dirty="0"/>
              <a:t>Seasonal prediction of heat waves</a:t>
            </a:r>
          </a:p>
          <a:p>
            <a:pPr lvl="1"/>
            <a:r>
              <a:rPr lang="en-US" dirty="0" err="1"/>
              <a:t>Subseasonal</a:t>
            </a:r>
            <a:r>
              <a:rPr lang="en-US" dirty="0"/>
              <a:t> Extreme precipitation events  (such as the recent California rains)</a:t>
            </a:r>
          </a:p>
          <a:p>
            <a:pPr lvl="1"/>
            <a:r>
              <a:rPr lang="en-US" dirty="0"/>
              <a:t>HOWEVER, prediction skill at these time scales is difficult even for mean anomalous</a:t>
            </a:r>
          </a:p>
          <a:p>
            <a:r>
              <a:rPr lang="en-US" dirty="0"/>
              <a:t>Decadal Predictions: New project in development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9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0775-4C02-30E2-8C1F-496A846E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Online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D1D7B-1032-EA5B-D55B-D7770CE23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915760"/>
            <a:ext cx="8511660" cy="4107580"/>
          </a:xfrm>
        </p:spPr>
        <p:txBody>
          <a:bodyPr/>
          <a:lstStyle/>
          <a:p>
            <a:r>
              <a:rPr lang="en-US" dirty="0" err="1"/>
              <a:t>Michael.Bosilovich@nasa.gov</a:t>
            </a:r>
            <a:endParaRPr lang="en-US" dirty="0"/>
          </a:p>
          <a:p>
            <a:r>
              <a:rPr lang="en-US" dirty="0"/>
              <a:t>MERRA-2 Documentation: https://</a:t>
            </a:r>
            <a:r>
              <a:rPr lang="en-US" dirty="0" err="1"/>
              <a:t>gmao.gsfc.nasa.gov</a:t>
            </a:r>
            <a:r>
              <a:rPr lang="en-US" dirty="0"/>
              <a:t>/reanalysis/MERRA-2/docs/</a:t>
            </a:r>
          </a:p>
          <a:p>
            <a:r>
              <a:rPr lang="en-US" dirty="0"/>
              <a:t>NASA’s Prediction Of Worldwide Energy Resources (POWER) https://</a:t>
            </a:r>
            <a:r>
              <a:rPr lang="en-US" dirty="0" err="1"/>
              <a:t>power.larc.nasa.gov</a:t>
            </a:r>
            <a:endParaRPr lang="en-US" dirty="0"/>
          </a:p>
          <a:p>
            <a:r>
              <a:rPr lang="en-US" dirty="0"/>
              <a:t>NASA Goddard Applied Sciences https://</a:t>
            </a:r>
            <a:r>
              <a:rPr lang="en-US" dirty="0" err="1"/>
              <a:t>science.gsfc.nasa.gov</a:t>
            </a:r>
            <a:r>
              <a:rPr lang="en-US" dirty="0"/>
              <a:t>/610/applied-sciences/</a:t>
            </a:r>
          </a:p>
          <a:p>
            <a:r>
              <a:rPr lang="en-US" dirty="0"/>
              <a:t>NASA GES DISC: Access, portals and AWS https://</a:t>
            </a:r>
            <a:r>
              <a:rPr lang="en-US" dirty="0" err="1"/>
              <a:t>disc.gsfc.nasa.gov</a:t>
            </a:r>
            <a:r>
              <a:rPr lang="en-US" dirty="0"/>
              <a:t>/</a:t>
            </a:r>
            <a:r>
              <a:rPr lang="en-US" dirty="0" err="1"/>
              <a:t>datasets?project</a:t>
            </a:r>
            <a:r>
              <a:rPr lang="en-US" dirty="0"/>
              <a:t>=MERRA-2</a:t>
            </a:r>
          </a:p>
          <a:p>
            <a:r>
              <a:rPr lang="en-US" dirty="0"/>
              <a:t>GMAO FLUID Visualization of Weather, Climate and Extremes https://</a:t>
            </a:r>
            <a:r>
              <a:rPr lang="en-US" dirty="0" err="1"/>
              <a:t>fluid.nccs.nasa.gov</a:t>
            </a:r>
            <a:r>
              <a:rPr lang="en-US" dirty="0"/>
              <a:t>/reanalysis/</a:t>
            </a:r>
          </a:p>
        </p:txBody>
      </p:sp>
    </p:spTree>
    <p:extLst>
      <p:ext uri="{BB962C8B-B14F-4D97-AF65-F5344CB8AC3E}">
        <p14:creationId xmlns:p14="http://schemas.microsoft.com/office/powerpoint/2010/main" val="4162873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1C80-D209-B428-3775-33647CF9A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107" y="0"/>
            <a:ext cx="5787483" cy="760254"/>
          </a:xfrm>
        </p:spPr>
        <p:txBody>
          <a:bodyPr/>
          <a:lstStyle/>
          <a:p>
            <a:r>
              <a:rPr lang="en-US" dirty="0"/>
              <a:t>Storm of the Century (March 1993)</a:t>
            </a:r>
          </a:p>
        </p:txBody>
      </p:sp>
      <p:pic>
        <p:nvPicPr>
          <p:cNvPr id="6" name="Picture 5" descr="A picture containing diagram">
            <a:extLst>
              <a:ext uri="{FF2B5EF4-FFF2-40B4-BE49-F238E27FC236}">
                <a16:creationId xmlns:a16="http://schemas.microsoft.com/office/drawing/2014/main" id="{4788780D-F766-69CF-474F-6349788FE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254" y="764220"/>
            <a:ext cx="5988206" cy="46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BB81-221A-064B-8D8B-F9AF0274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Reanalyses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7004A-3C5B-044D-847B-9225DF2C8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8" y="936048"/>
            <a:ext cx="8669089" cy="410758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retrospective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analysis</a:t>
            </a:r>
            <a:r>
              <a:rPr lang="en-US" dirty="0"/>
              <a:t> of historical meteorological observations  (some systems include land, ocean, aerosol, biology analysis)</a:t>
            </a:r>
          </a:p>
          <a:p>
            <a:r>
              <a:rPr lang="en-US" dirty="0"/>
              <a:t>3 Critical Components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Observations</a:t>
            </a:r>
            <a:r>
              <a:rPr lang="en-US" dirty="0"/>
              <a:t>, provides reality, but the data is irregularly available in space and time, and </a:t>
            </a:r>
            <a:r>
              <a:rPr lang="en-US" u="sng" dirty="0"/>
              <a:t>many different types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Model</a:t>
            </a:r>
            <a:r>
              <a:rPr lang="en-US" dirty="0"/>
              <a:t>, provides a complete and consistent background estimate and forecast </a:t>
            </a:r>
            <a:r>
              <a:rPr lang="en-US" u="sng" dirty="0"/>
              <a:t>(most reanalysis data derived here)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Data assimilation</a:t>
            </a:r>
            <a:r>
              <a:rPr lang="en-US" dirty="0"/>
              <a:t>, considers the uncertainty of the model and </a:t>
            </a:r>
            <a:r>
              <a:rPr lang="en-US" dirty="0" err="1"/>
              <a:t>obs</a:t>
            </a:r>
            <a:r>
              <a:rPr lang="en-US" dirty="0"/>
              <a:t> data, merge for a forecast initial condition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global continuous </a:t>
            </a:r>
            <a:r>
              <a:rPr lang="en-US" dirty="0"/>
              <a:t>representation of the </a:t>
            </a:r>
            <a:r>
              <a:rPr lang="en-US" dirty="0">
                <a:solidFill>
                  <a:srgbClr val="FF0000"/>
                </a:solidFill>
              </a:rPr>
              <a:t>weather and climate</a:t>
            </a:r>
          </a:p>
        </p:txBody>
      </p:sp>
    </p:spTree>
    <p:extLst>
      <p:ext uri="{BB962C8B-B14F-4D97-AF65-F5344CB8AC3E}">
        <p14:creationId xmlns:p14="http://schemas.microsoft.com/office/powerpoint/2010/main" val="93236726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075C-8004-FFA6-6437-7FA50D59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Data</a:t>
            </a:r>
            <a:br>
              <a:rPr lang="en-US" dirty="0"/>
            </a:br>
            <a:r>
              <a:rPr lang="en-US" sz="2400" dirty="0"/>
              <a:t>https://</a:t>
            </a:r>
            <a:r>
              <a:rPr lang="en-US" sz="2400" dirty="0" err="1"/>
              <a:t>gmao.gsfc.nasa.gov</a:t>
            </a:r>
            <a:r>
              <a:rPr lang="en-US" sz="2400" dirty="0"/>
              <a:t>/reanalysis/MERRA-2/</a:t>
            </a:r>
            <a:r>
              <a:rPr lang="en-US" sz="2400" dirty="0" err="1"/>
              <a:t>data_access</a:t>
            </a:r>
            <a:r>
              <a:rPr lang="en-US" sz="2400" dirty="0"/>
              <a:t>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060D0-EEED-8AF6-821D-B0E08283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1307506"/>
            <a:ext cx="8511660" cy="3988793"/>
          </a:xfrm>
        </p:spPr>
        <p:txBody>
          <a:bodyPr/>
          <a:lstStyle/>
          <a:p>
            <a:r>
              <a:rPr lang="en-US" dirty="0"/>
              <a:t>Global coverage, ~50km resolution, 72 atmospheric layers</a:t>
            </a:r>
          </a:p>
          <a:p>
            <a:r>
              <a:rPr lang="en-US" dirty="0"/>
              <a:t>Surface Meteorology – Temperature, moisture, wind, pressure …</a:t>
            </a:r>
          </a:p>
          <a:p>
            <a:r>
              <a:rPr lang="en-US" dirty="0"/>
              <a:t>Upper Atmosphere – Surface Layer to Lower Stratosphere</a:t>
            </a:r>
          </a:p>
          <a:p>
            <a:r>
              <a:rPr lang="en-US" dirty="0"/>
              <a:t>Radiation components</a:t>
            </a:r>
          </a:p>
          <a:p>
            <a:pPr lvl="1"/>
            <a:r>
              <a:rPr lang="en-US" dirty="0"/>
              <a:t>All-sky, Clear Sky, Aerosol interactions</a:t>
            </a:r>
          </a:p>
          <a:p>
            <a:r>
              <a:rPr lang="en-US" dirty="0"/>
              <a:t>Assimilated Aerosols (AOD, speciated to 5 types)</a:t>
            </a:r>
          </a:p>
          <a:p>
            <a:r>
              <a:rPr lang="en-US" dirty="0"/>
              <a:t>Climatology Fields (1991-2020 v2, 1981-2010 v1)</a:t>
            </a:r>
          </a:p>
          <a:p>
            <a:r>
              <a:rPr lang="en-US" dirty="0"/>
              <a:t>Extreme Indices – Temperature, Heat Wave, Drought, and </a:t>
            </a:r>
            <a:r>
              <a:rPr lang="en-US" u="sng" dirty="0"/>
              <a:t>Cold</a:t>
            </a:r>
          </a:p>
        </p:txBody>
      </p:sp>
    </p:spTree>
    <p:extLst>
      <p:ext uri="{BB962C8B-B14F-4D97-AF65-F5344CB8AC3E}">
        <p14:creationId xmlns:p14="http://schemas.microsoft.com/office/powerpoint/2010/main" val="201226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E881-FD42-72B2-85CA-55839DD6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Climate Assessment Midwest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528B7-5BCB-192F-C11D-2F4B9EDE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4804756"/>
            <a:ext cx="8511660" cy="491544"/>
          </a:xfrm>
        </p:spPr>
        <p:txBody>
          <a:bodyPr/>
          <a:lstStyle/>
          <a:p>
            <a:r>
              <a:rPr lang="en-US" dirty="0"/>
              <a:t>On MERRA-2 ~50km grid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6DFCC-5A0F-FAF6-074C-E27118714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0" t="14641" r="3234" b="15239"/>
          <a:stretch/>
        </p:blipFill>
        <p:spPr>
          <a:xfrm>
            <a:off x="1221755" y="970067"/>
            <a:ext cx="6491174" cy="377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7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F505-D2B4-2106-7F5B-A5639E95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Midwest Mean Temperature and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F97AA-3DEF-9960-A0E7-763E262C5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77" y="4023640"/>
            <a:ext cx="8595622" cy="1351665"/>
          </a:xfrm>
        </p:spPr>
        <p:txBody>
          <a:bodyPr/>
          <a:lstStyle/>
          <a:p>
            <a:r>
              <a:rPr lang="en-US" dirty="0"/>
              <a:t>Interannual variations correlate to Observations well</a:t>
            </a:r>
          </a:p>
          <a:p>
            <a:r>
              <a:rPr lang="en-US" dirty="0"/>
              <a:t>MERRA-2 is ~-1℉ cold, Nov through May</a:t>
            </a:r>
          </a:p>
          <a:p>
            <a:r>
              <a:rPr lang="en-US" dirty="0"/>
              <a:t>Trend is a little more than the observed +0.35 ℉/decade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3E402-C8B3-B57C-E0B8-3CB68F45E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b="19899"/>
          <a:stretch/>
        </p:blipFill>
        <p:spPr>
          <a:xfrm>
            <a:off x="0" y="944884"/>
            <a:ext cx="4574019" cy="3080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81FB0A-2870-273F-E858-6CAB66A71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2" b="19812"/>
          <a:stretch/>
        </p:blipFill>
        <p:spPr>
          <a:xfrm>
            <a:off x="4572000" y="941482"/>
            <a:ext cx="4572000" cy="3082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0B377F-C80C-99F8-50B1-4549A7829C98}"/>
              </a:ext>
            </a:extLst>
          </p:cNvPr>
          <p:cNvSpPr txBox="1"/>
          <p:nvPr/>
        </p:nvSpPr>
        <p:spPr>
          <a:xfrm>
            <a:off x="4896740" y="1188720"/>
            <a:ext cx="1922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MERRA-2</a:t>
            </a:r>
          </a:p>
          <a:p>
            <a:r>
              <a:rPr lang="en-US" dirty="0">
                <a:solidFill>
                  <a:srgbClr val="C00000"/>
                </a:solidFill>
              </a:rPr>
              <a:t>CRU </a:t>
            </a:r>
            <a:r>
              <a:rPr lang="en-US" dirty="0" err="1">
                <a:solidFill>
                  <a:srgbClr val="C00000"/>
                </a:solidFill>
              </a:rPr>
              <a:t>obs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89571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0292-D9C6-32D8-5F48-E5995E303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77" y="351552"/>
            <a:ext cx="8669089" cy="760254"/>
          </a:xfrm>
        </p:spPr>
        <p:txBody>
          <a:bodyPr/>
          <a:lstStyle/>
          <a:p>
            <a:r>
              <a:rPr lang="en-US" dirty="0"/>
              <a:t>MERRA-2 </a:t>
            </a:r>
            <a:r>
              <a:rPr lang="en-US" dirty="0" err="1"/>
              <a:t>MidWest</a:t>
            </a:r>
            <a:r>
              <a:rPr lang="en-US" dirty="0"/>
              <a:t> Cold Temperature Indices (NDJ)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6C14C-EA09-0044-E676-D3FDAF94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795913"/>
            <a:ext cx="8511660" cy="4107580"/>
          </a:xfrm>
        </p:spPr>
        <p:txBody>
          <a:bodyPr/>
          <a:lstStyle/>
          <a:p>
            <a:r>
              <a:rPr lang="en-US" dirty="0"/>
              <a:t>Icing Days (ID) - count of days when </a:t>
            </a:r>
            <a:r>
              <a:rPr lang="en-US" u="sng" dirty="0"/>
              <a:t>daily maximum </a:t>
            </a:r>
            <a:r>
              <a:rPr lang="en-US" dirty="0"/>
              <a:t>2m temperature is below freezing</a:t>
            </a:r>
          </a:p>
          <a:p>
            <a:r>
              <a:rPr lang="en-US" dirty="0"/>
              <a:t>Frost Days (FD) - count of days when </a:t>
            </a:r>
            <a:r>
              <a:rPr lang="en-US" u="sng" dirty="0"/>
              <a:t>daily minimum</a:t>
            </a:r>
            <a:r>
              <a:rPr lang="en-US" dirty="0"/>
              <a:t> 2 m temperature is below freezing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1243D05-203B-EA7D-4C19-6E01210FA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6" r="6964" b="23469"/>
          <a:stretch/>
        </p:blipFill>
        <p:spPr>
          <a:xfrm>
            <a:off x="4572000" y="2398158"/>
            <a:ext cx="4480561" cy="3003319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32BD953E-F28E-73DF-F6E6-D8D9E023B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6" r="6964" b="23469"/>
          <a:stretch/>
        </p:blipFill>
        <p:spPr>
          <a:xfrm>
            <a:off x="91439" y="2398157"/>
            <a:ext cx="4480561" cy="3003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6FBC5A-ABB3-11BB-AC3F-F963CEBBAAAE}"/>
              </a:ext>
            </a:extLst>
          </p:cNvPr>
          <p:cNvSpPr txBox="1"/>
          <p:nvPr/>
        </p:nvSpPr>
        <p:spPr>
          <a:xfrm>
            <a:off x="291918" y="2635308"/>
            <a:ext cx="2298818" cy="37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T2m(℉)     </a:t>
            </a:r>
            <a:r>
              <a:rPr lang="en-US" dirty="0">
                <a:solidFill>
                  <a:srgbClr val="C00000"/>
                </a:solidFill>
              </a:rPr>
              <a:t>ID(days)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0C91FF-8F23-8588-614F-729F0486A36D}"/>
              </a:ext>
            </a:extLst>
          </p:cNvPr>
          <p:cNvSpPr txBox="1"/>
          <p:nvPr/>
        </p:nvSpPr>
        <p:spPr>
          <a:xfrm>
            <a:off x="4794672" y="2628900"/>
            <a:ext cx="2298818" cy="37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T2m(℉)     </a:t>
            </a:r>
            <a:r>
              <a:rPr lang="en-US" dirty="0">
                <a:solidFill>
                  <a:srgbClr val="C00000"/>
                </a:solidFill>
              </a:rPr>
              <a:t>FD(days)</a:t>
            </a:r>
          </a:p>
        </p:txBody>
      </p:sp>
    </p:spTree>
    <p:extLst>
      <p:ext uri="{BB962C8B-B14F-4D97-AF65-F5344CB8AC3E}">
        <p14:creationId xmlns:p14="http://schemas.microsoft.com/office/powerpoint/2010/main" val="107093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A2518-0A02-8429-E216-9C989959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MERRA-2 Midwest Frost and Icing Days Trends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6CCFF-25B3-F951-C9A1-6402378C5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4112904"/>
            <a:ext cx="8511660" cy="1117407"/>
          </a:xfrm>
        </p:spPr>
        <p:txBody>
          <a:bodyPr/>
          <a:lstStyle/>
          <a:p>
            <a:r>
              <a:rPr lang="en-US" dirty="0"/>
              <a:t>Midwest warming peaks in NDJ</a:t>
            </a:r>
          </a:p>
          <a:p>
            <a:r>
              <a:rPr lang="en-US" dirty="0"/>
              <a:t>Icing Days decreasing ~6.5% per month per decade</a:t>
            </a:r>
          </a:p>
          <a:p>
            <a:r>
              <a:rPr lang="en-US" dirty="0"/>
              <a:t>Frost days decreasing ~3.0% per month per decade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D1F1E-0FB2-9179-17B0-1E3B25FC0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445" y="950048"/>
            <a:ext cx="4823110" cy="3083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59E59-4556-6030-29B8-47874E535807}"/>
              </a:ext>
            </a:extLst>
          </p:cNvPr>
          <p:cNvSpPr txBox="1"/>
          <p:nvPr/>
        </p:nvSpPr>
        <p:spPr>
          <a:xfrm>
            <a:off x="7178467" y="2028735"/>
            <a:ext cx="1965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*</a:t>
            </a:r>
            <a:r>
              <a:rPr lang="en-US" dirty="0"/>
              <a:t>Not Published results, need further vetting and testing</a:t>
            </a:r>
          </a:p>
        </p:txBody>
      </p:sp>
    </p:spTree>
    <p:extLst>
      <p:ext uri="{BB962C8B-B14F-4D97-AF65-F5344CB8AC3E}">
        <p14:creationId xmlns:p14="http://schemas.microsoft.com/office/powerpoint/2010/main" val="784006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635EE-8B80-D340-02C6-96CB1D591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MERRA-2 </a:t>
            </a:r>
            <a:r>
              <a:rPr lang="en-US"/>
              <a:t>derived Extreme Indices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4F575-2D4B-2F56-BF51-4D5A5A673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18" y="4467184"/>
            <a:ext cx="4537382" cy="819350"/>
          </a:xfrm>
        </p:spPr>
        <p:txBody>
          <a:bodyPr/>
          <a:lstStyle/>
          <a:p>
            <a:r>
              <a:rPr lang="en-US" sz="1800" dirty="0"/>
              <a:t>Most of our research has leaned toward heatwaves and extreme precipitation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9621FC3-9252-B7D2-D4C1-019C278F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104"/>
            <a:ext cx="4578051" cy="3575714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AD37B134-DFBC-A4DF-1C53-71007C630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83691"/>
            <a:ext cx="4572000" cy="495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6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463B-5812-994E-BD0E-E7FE54B0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MERRA-2 Applied Users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281B8-6B50-A049-BE78-16C2792A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400" dirty="0"/>
              <a:t>A diverse series of uses of the reanalysis data</a:t>
            </a:r>
          </a:p>
          <a:p>
            <a:pPr marL="462915" lvl="1" indent="-257175" algn="l">
              <a:buFont typeface="Arial" panose="020B0604020202020204" pitchFamily="34" charset="0"/>
              <a:buChar char="•"/>
            </a:pPr>
            <a:r>
              <a:rPr lang="en-US" sz="2250" dirty="0"/>
              <a:t>Agriculture, Solar Energy, Wind Energy, Building codes, Pavement Engineering, Vector born disease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400" dirty="0"/>
              <a:t>Needs:</a:t>
            </a:r>
          </a:p>
          <a:p>
            <a:pPr marL="462915" lvl="1" indent="-257175" algn="l">
              <a:buFont typeface="Arial" panose="020B0604020202020204" pitchFamily="34" charset="0"/>
              <a:buChar char="•"/>
            </a:pPr>
            <a:r>
              <a:rPr lang="en-US" sz="2250" dirty="0"/>
              <a:t>Consistency in data (minimizing discontinuity)</a:t>
            </a:r>
          </a:p>
          <a:p>
            <a:pPr marL="462915" lvl="1" indent="-257175" algn="l">
              <a:buFont typeface="Arial" panose="020B0604020202020204" pitchFamily="34" charset="0"/>
              <a:buChar char="•"/>
            </a:pPr>
            <a:r>
              <a:rPr lang="en-US" sz="2250" dirty="0"/>
              <a:t>Timely data and regular data release</a:t>
            </a:r>
          </a:p>
          <a:p>
            <a:pPr marL="462915" lvl="1" indent="-257175" algn="l">
              <a:buFont typeface="Arial" panose="020B0604020202020204" pitchFamily="34" charset="0"/>
              <a:buChar char="•"/>
            </a:pPr>
            <a:r>
              <a:rPr lang="en-US" sz="2250" dirty="0"/>
              <a:t>Sufficiently long data records (&gt;30yrs)</a:t>
            </a:r>
          </a:p>
          <a:p>
            <a:pPr marL="462915" lvl="1" indent="-257175" algn="l">
              <a:buFont typeface="Arial" panose="020B0604020202020204" pitchFamily="34" charset="0"/>
              <a:buChar char="•"/>
            </a:pPr>
            <a:r>
              <a:rPr lang="en-US" sz="2250" dirty="0"/>
              <a:t>Land observation assimilation priority</a:t>
            </a:r>
          </a:p>
          <a:p>
            <a:pPr marL="462915" lvl="1" indent="-257175" algn="l">
              <a:buFont typeface="Arial" panose="020B0604020202020204" pitchFamily="34" charset="0"/>
              <a:buChar char="•"/>
            </a:pPr>
            <a:r>
              <a:rPr lang="en-US" sz="2250" dirty="0"/>
              <a:t>Bias and Uncertainty Estimates (Documentation)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64F60-1058-0F4F-9364-75BC7EA17438}"/>
              </a:ext>
            </a:extLst>
          </p:cNvPr>
          <p:cNvSpPr txBox="1"/>
          <p:nvPr/>
        </p:nvSpPr>
        <p:spPr>
          <a:xfrm>
            <a:off x="4572000" y="5086350"/>
            <a:ext cx="45457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FFFF"/>
                </a:solidFill>
                <a:latin typeface="Arial"/>
                <a:ea typeface="+mn-ea"/>
              </a:rPr>
              <a:t>In conjunction with the Goddard Applied Sciences Team</a:t>
            </a:r>
          </a:p>
        </p:txBody>
      </p:sp>
    </p:spTree>
    <p:extLst>
      <p:ext uri="{BB962C8B-B14F-4D97-AF65-F5344CB8AC3E}">
        <p14:creationId xmlns:p14="http://schemas.microsoft.com/office/powerpoint/2010/main" val="273764696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GMA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GMAO</Template>
  <TotalTime>1827</TotalTime>
  <Words>1167</Words>
  <Application>Microsoft Macintosh PowerPoint</Application>
  <PresentationFormat>On-screen Show (16:10)</PresentationFormat>
  <Paragraphs>111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Lato Black</vt:lpstr>
      <vt:lpstr>Lato Light</vt:lpstr>
      <vt:lpstr>GMAO</vt:lpstr>
      <vt:lpstr>1_Office Theme</vt:lpstr>
      <vt:lpstr>Modern Era Retrospective analysis for Research and Applications (MERRA-2): Introduction, Cold and Wind </vt:lpstr>
      <vt:lpstr>Atmospheric Reanalyses</vt:lpstr>
      <vt:lpstr>Available Data https://gmao.gsfc.nasa.gov/reanalysis/MERRA-2/data_access/</vt:lpstr>
      <vt:lpstr>National Climate Assessment Midwest Region</vt:lpstr>
      <vt:lpstr>Midwest Mean Temperature and Variations</vt:lpstr>
      <vt:lpstr>MERRA-2 MidWest Cold Temperature Indices (NDJ)</vt:lpstr>
      <vt:lpstr>MERRA-2 Midwest Frost and Icing Days Trends*</vt:lpstr>
      <vt:lpstr>MERRA-2 derived Extreme Indices</vt:lpstr>
      <vt:lpstr>MERRA-2 Applied Users Workshop</vt:lpstr>
      <vt:lpstr>NASA’s POWER Project Prediction Of Worldwide Energy Resources (POWER)</vt:lpstr>
      <vt:lpstr>PowerPoint Presentation</vt:lpstr>
      <vt:lpstr>MERRA-2 Midwest Mean wind speeds examples</vt:lpstr>
      <vt:lpstr>Future: Reanalysis of the 21st Century (R21C)</vt:lpstr>
      <vt:lpstr>Extremes in GMAO S2S</vt:lpstr>
      <vt:lpstr>Some Online Resources</vt:lpstr>
      <vt:lpstr>Storm of the Century (March 1993)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Era Retrospective analysis for Research and Applications (MERRA-2): Introduction, Cold and Wind </dc:title>
  <dc:creator>Bosilovich, Michael (GSFC-6101)</dc:creator>
  <cp:lastModifiedBy>Bosilovich, Michael (GSFC-6101)</cp:lastModifiedBy>
  <cp:revision>1</cp:revision>
  <dcterms:created xsi:type="dcterms:W3CDTF">2023-04-05T15:54:34Z</dcterms:created>
  <dcterms:modified xsi:type="dcterms:W3CDTF">2023-04-18T14:13:51Z</dcterms:modified>
</cp:coreProperties>
</file>