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7" r:id="rId3"/>
    <p:sldId id="258" r:id="rId4"/>
    <p:sldId id="259" r:id="rId5"/>
    <p:sldId id="261"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88" d="100"/>
          <a:sy n="88" d="100"/>
        </p:scale>
        <p:origin x="18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2C53-937A-55FA-FE0D-6F6AF55DD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2A13B7-9740-3649-C524-87835F5ED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F2ED26-4322-E964-E2A4-772A641175DC}"/>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8710ED81-77A8-B16B-E498-A18F81B9D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57AF2-8A5E-691C-D635-2C9A182FFE5B}"/>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236231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F473-C1AE-D7D1-F8C6-6144CDE0CB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1427C-0EDF-220F-506D-084EA3D4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F8733-11CD-5D66-778D-30233DE8EBAA}"/>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07966E43-73AE-4B7F-BFEA-F4528B9DD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652BD-41D1-35B3-D994-023A8404C3F9}"/>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125330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26451-2782-B3AA-8B27-C35CD2B4BD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D3ABFB-EF76-2FF6-D11D-39C188B094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1C5B2-B3B5-65FA-07E6-AA811DD5EB28}"/>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A4523993-D4E9-5216-6CD0-FB009C606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C5B95-1A2F-E883-8D2E-DCDCDA8C665D}"/>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198423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0B84-78AD-78D9-AB7D-394B796DD9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43382-4297-A386-334B-6490054CFD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EC29D-6BC6-28D7-22AC-20CB526747BC}"/>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F14AE308-8C6E-5E1E-9F0E-0FE4BCBB2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2B3BB-54E0-C3B6-73C6-32381E96702D}"/>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313376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9115-F9D6-7079-D586-59B890DE34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A3D2C0-0531-A56F-3032-96262CF33E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3E492-33C2-803D-A4DC-224DC9DD0015}"/>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1D25F701-8468-C339-CD2F-173EA348F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5C656-64A1-4975-E362-FEB8D18D5B40}"/>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113478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D7D4-6206-AA10-A6E5-7791A4AD7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61731A-E0DC-C75B-FD98-DF73EFC749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02C47F-D301-A43F-9EA1-56D2F8314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8C9352-27E8-B140-5930-C7B22994ED44}"/>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6" name="Footer Placeholder 5">
            <a:extLst>
              <a:ext uri="{FF2B5EF4-FFF2-40B4-BE49-F238E27FC236}">
                <a16:creationId xmlns:a16="http://schemas.microsoft.com/office/drawing/2014/main" id="{136AA02B-79BC-B5F5-683D-A63F5DEA2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AB40C-9330-7C1B-8956-0B1073E5B2A5}"/>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424397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52BD-E1DD-D4FD-740C-8CBEFA8952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5C92D-117A-51C7-7197-DB86E99A3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DAF0A-9AD9-D2C4-E8A3-FE4E010683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04B01A-B166-CC8D-A504-B16607384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E69960-02A8-D763-12D7-66866E62A3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48DB3-7446-9AD8-F465-C791CD71E5A9}"/>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8" name="Footer Placeholder 7">
            <a:extLst>
              <a:ext uri="{FF2B5EF4-FFF2-40B4-BE49-F238E27FC236}">
                <a16:creationId xmlns:a16="http://schemas.microsoft.com/office/drawing/2014/main" id="{950366D8-6E56-5493-6BB9-DE5B206FFC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BDDD42-5CA6-B0C2-2F38-94B95756BABD}"/>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249162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1E9B-8E7B-9C5D-4A47-7AA4D3F59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038A10-A6D6-BC6C-2BE2-ACD543750558}"/>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4" name="Footer Placeholder 3">
            <a:extLst>
              <a:ext uri="{FF2B5EF4-FFF2-40B4-BE49-F238E27FC236}">
                <a16:creationId xmlns:a16="http://schemas.microsoft.com/office/drawing/2014/main" id="{17CED2BD-A18D-476C-57C4-71F1CB80EE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87777D-8080-5CE3-385D-D6F6B869858F}"/>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88506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C0FEDF-3516-AC50-E23E-87F0915FA63D}"/>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3" name="Footer Placeholder 2">
            <a:extLst>
              <a:ext uri="{FF2B5EF4-FFF2-40B4-BE49-F238E27FC236}">
                <a16:creationId xmlns:a16="http://schemas.microsoft.com/office/drawing/2014/main" id="{93CACA33-3D4E-DAF9-0049-20EA1CDEC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76450-5914-2E9A-E7E6-A912137949AD}"/>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174964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B395-9A4C-9648-FDA1-65E7C6178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5F678-CB15-CC18-A91F-D6C9AFCD3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528B68-4100-81DB-736C-C080CF64B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05950-4A64-66F2-679A-7C7C34EAC447}"/>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6" name="Footer Placeholder 5">
            <a:extLst>
              <a:ext uri="{FF2B5EF4-FFF2-40B4-BE49-F238E27FC236}">
                <a16:creationId xmlns:a16="http://schemas.microsoft.com/office/drawing/2014/main" id="{3BA1798B-E756-B29E-7E9F-98BC31072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C2676-1865-19D2-7D9E-AFD7E2FA1DF1}"/>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25719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207D-43E7-6902-52EC-EEF2CB28D8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C2155B-45D3-42FB-A5F8-69B98B84B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870105-F82E-35C8-8282-39200E29B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ECE52E-DA1D-C914-58C2-811BD3F966FE}"/>
              </a:ext>
            </a:extLst>
          </p:cNvPr>
          <p:cNvSpPr>
            <a:spLocks noGrp="1"/>
          </p:cNvSpPr>
          <p:nvPr>
            <p:ph type="dt" sz="half" idx="10"/>
          </p:nvPr>
        </p:nvSpPr>
        <p:spPr/>
        <p:txBody>
          <a:bodyPr/>
          <a:lstStyle/>
          <a:p>
            <a:fld id="{42546926-8EE7-1146-90D1-A485D9A11AED}" type="datetimeFigureOut">
              <a:rPr lang="en-US" smtClean="0"/>
              <a:t>8/12/22</a:t>
            </a:fld>
            <a:endParaRPr lang="en-US"/>
          </a:p>
        </p:txBody>
      </p:sp>
      <p:sp>
        <p:nvSpPr>
          <p:cNvPr id="6" name="Footer Placeholder 5">
            <a:extLst>
              <a:ext uri="{FF2B5EF4-FFF2-40B4-BE49-F238E27FC236}">
                <a16:creationId xmlns:a16="http://schemas.microsoft.com/office/drawing/2014/main" id="{D8AC5B61-CA72-CF00-73E7-3EC53E5FF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DC963-3E3B-99F4-C80A-8651B039B7E6}"/>
              </a:ext>
            </a:extLst>
          </p:cNvPr>
          <p:cNvSpPr>
            <a:spLocks noGrp="1"/>
          </p:cNvSpPr>
          <p:nvPr>
            <p:ph type="sldNum" sz="quarter" idx="12"/>
          </p:nvPr>
        </p:nvSpPr>
        <p:spPr/>
        <p:txBody>
          <a:bodyPr/>
          <a:lstStyle/>
          <a:p>
            <a:fld id="{5D724AD4-6B82-4446-B7D8-35C3E65F05AF}" type="slidenum">
              <a:rPr lang="en-US" smtClean="0"/>
              <a:t>‹#›</a:t>
            </a:fld>
            <a:endParaRPr lang="en-US"/>
          </a:p>
        </p:txBody>
      </p:sp>
    </p:spTree>
    <p:extLst>
      <p:ext uri="{BB962C8B-B14F-4D97-AF65-F5344CB8AC3E}">
        <p14:creationId xmlns:p14="http://schemas.microsoft.com/office/powerpoint/2010/main" val="87273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E4408-4294-26F5-588A-5A168BDF8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B6DBB-017D-DEA8-A5DF-C4F1E8174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85F81-5004-CC53-F973-4EAEE270F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46926-8EE7-1146-90D1-A485D9A11AED}" type="datetimeFigureOut">
              <a:rPr lang="en-US" smtClean="0"/>
              <a:t>8/12/22</a:t>
            </a:fld>
            <a:endParaRPr lang="en-US"/>
          </a:p>
        </p:txBody>
      </p:sp>
      <p:sp>
        <p:nvSpPr>
          <p:cNvPr id="5" name="Footer Placeholder 4">
            <a:extLst>
              <a:ext uri="{FF2B5EF4-FFF2-40B4-BE49-F238E27FC236}">
                <a16:creationId xmlns:a16="http://schemas.microsoft.com/office/drawing/2014/main" id="{6A131228-F209-4C8E-99BD-C786D163B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2F52C-85FF-4800-246E-294B2178E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24AD4-6B82-4446-B7D8-35C3E65F05AF}" type="slidenum">
              <a:rPr lang="en-US" smtClean="0"/>
              <a:t>‹#›</a:t>
            </a:fld>
            <a:endParaRPr lang="en-US"/>
          </a:p>
        </p:txBody>
      </p:sp>
    </p:spTree>
    <p:extLst>
      <p:ext uri="{BB962C8B-B14F-4D97-AF65-F5344CB8AC3E}">
        <p14:creationId xmlns:p14="http://schemas.microsoft.com/office/powerpoint/2010/main" val="2495906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9DFE-70B3-9489-18C9-A7200AA161F2}"/>
              </a:ext>
            </a:extLst>
          </p:cNvPr>
          <p:cNvSpPr>
            <a:spLocks noGrp="1"/>
          </p:cNvSpPr>
          <p:nvPr>
            <p:ph type="title"/>
          </p:nvPr>
        </p:nvSpPr>
        <p:spPr/>
        <p:txBody>
          <a:bodyPr/>
          <a:lstStyle/>
          <a:p>
            <a:r>
              <a:rPr lang="en-US" dirty="0"/>
              <a:t>GEOS ‘tagged tracer’ runs</a:t>
            </a:r>
          </a:p>
        </p:txBody>
      </p:sp>
      <p:sp>
        <p:nvSpPr>
          <p:cNvPr id="3" name="Content Placeholder 2">
            <a:extLst>
              <a:ext uri="{FF2B5EF4-FFF2-40B4-BE49-F238E27FC236}">
                <a16:creationId xmlns:a16="http://schemas.microsoft.com/office/drawing/2014/main" id="{F23109C0-4716-74F7-96C0-27FE8914A2C7}"/>
              </a:ext>
            </a:extLst>
          </p:cNvPr>
          <p:cNvSpPr>
            <a:spLocks noGrp="1"/>
          </p:cNvSpPr>
          <p:nvPr>
            <p:ph idx="1"/>
          </p:nvPr>
        </p:nvSpPr>
        <p:spPr/>
        <p:txBody>
          <a:bodyPr>
            <a:normAutofit lnSpcReduction="10000"/>
          </a:bodyPr>
          <a:lstStyle/>
          <a:p>
            <a:r>
              <a:rPr lang="en-US" dirty="0"/>
              <a:t>Current runs are ~0.5 degree resolution, 72 vertical levels (same as in previous 3D visualization)</a:t>
            </a:r>
          </a:p>
          <a:p>
            <a:r>
              <a:rPr lang="en-US" dirty="0"/>
              <a:t>Track total CO2 as well as CO2 from fossil fuels, biomass burning, vegetation (NEE), and ocean uptake</a:t>
            </a:r>
          </a:p>
          <a:p>
            <a:r>
              <a:rPr lang="en-US" dirty="0"/>
              <a:t>Current run ends in 2015 – need to update, but we have sample data to work with</a:t>
            </a:r>
          </a:p>
          <a:p>
            <a:r>
              <a:rPr lang="en-US" dirty="0"/>
              <a:t>Plots over the next few slides show total column CO2 and tracers for January, April, July, and October. Note that we often start tagged tracers from an arbitrary initial value, so plots show the difference between a mean value and each grid cell (easy to change this approach later). </a:t>
            </a:r>
          </a:p>
        </p:txBody>
      </p:sp>
    </p:spTree>
    <p:extLst>
      <p:ext uri="{BB962C8B-B14F-4D97-AF65-F5344CB8AC3E}">
        <p14:creationId xmlns:p14="http://schemas.microsoft.com/office/powerpoint/2010/main" val="184265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70740B-BEAC-09B3-057A-2A84A37AA0B8}"/>
              </a:ext>
            </a:extLst>
          </p:cNvPr>
          <p:cNvPicPr>
            <a:picLocks noGrp="1" noChangeAspect="1"/>
          </p:cNvPicPr>
          <p:nvPr>
            <p:ph idx="1"/>
          </p:nvPr>
        </p:nvPicPr>
        <p:blipFill rotWithShape="1">
          <a:blip r:embed="rId2"/>
          <a:srcRect l="7814"/>
          <a:stretch/>
        </p:blipFill>
        <p:spPr>
          <a:xfrm>
            <a:off x="15710" y="691600"/>
            <a:ext cx="5615884" cy="4351338"/>
          </a:xfrm>
        </p:spPr>
      </p:pic>
      <p:pic>
        <p:nvPicPr>
          <p:cNvPr id="7" name="Picture 6">
            <a:extLst>
              <a:ext uri="{FF2B5EF4-FFF2-40B4-BE49-F238E27FC236}">
                <a16:creationId xmlns:a16="http://schemas.microsoft.com/office/drawing/2014/main" id="{03F1460F-C5A7-CC77-0F5B-DDBC720F5A9B}"/>
              </a:ext>
            </a:extLst>
          </p:cNvPr>
          <p:cNvPicPr>
            <a:picLocks noChangeAspect="1"/>
          </p:cNvPicPr>
          <p:nvPr/>
        </p:nvPicPr>
        <p:blipFill rotWithShape="1">
          <a:blip r:embed="rId3"/>
          <a:srcRect l="5909"/>
          <a:stretch/>
        </p:blipFill>
        <p:spPr>
          <a:xfrm>
            <a:off x="5073041" y="-93487"/>
            <a:ext cx="3826465" cy="2904808"/>
          </a:xfrm>
          <a:prstGeom prst="rect">
            <a:avLst/>
          </a:prstGeom>
        </p:spPr>
      </p:pic>
      <p:pic>
        <p:nvPicPr>
          <p:cNvPr id="9" name="Picture 8">
            <a:extLst>
              <a:ext uri="{FF2B5EF4-FFF2-40B4-BE49-F238E27FC236}">
                <a16:creationId xmlns:a16="http://schemas.microsoft.com/office/drawing/2014/main" id="{005F2EAE-A5F4-05D9-0794-96DEED734D42}"/>
              </a:ext>
            </a:extLst>
          </p:cNvPr>
          <p:cNvPicPr>
            <a:picLocks noChangeAspect="1"/>
          </p:cNvPicPr>
          <p:nvPr/>
        </p:nvPicPr>
        <p:blipFill rotWithShape="1">
          <a:blip r:embed="rId4"/>
          <a:srcRect l="5909"/>
          <a:stretch/>
        </p:blipFill>
        <p:spPr>
          <a:xfrm>
            <a:off x="8899506" y="-140555"/>
            <a:ext cx="3888467" cy="2951876"/>
          </a:xfrm>
          <a:prstGeom prst="rect">
            <a:avLst/>
          </a:prstGeom>
        </p:spPr>
      </p:pic>
      <p:pic>
        <p:nvPicPr>
          <p:cNvPr id="11" name="Picture 10">
            <a:extLst>
              <a:ext uri="{FF2B5EF4-FFF2-40B4-BE49-F238E27FC236}">
                <a16:creationId xmlns:a16="http://schemas.microsoft.com/office/drawing/2014/main" id="{9E4A07B9-E4E9-9EBE-32CA-0CC059C6AF22}"/>
              </a:ext>
            </a:extLst>
          </p:cNvPr>
          <p:cNvPicPr>
            <a:picLocks noChangeAspect="1"/>
          </p:cNvPicPr>
          <p:nvPr/>
        </p:nvPicPr>
        <p:blipFill rotWithShape="1">
          <a:blip r:embed="rId5"/>
          <a:srcRect l="5909"/>
          <a:stretch/>
        </p:blipFill>
        <p:spPr>
          <a:xfrm>
            <a:off x="5073042" y="2592888"/>
            <a:ext cx="3888466" cy="2951875"/>
          </a:xfrm>
          <a:prstGeom prst="rect">
            <a:avLst/>
          </a:prstGeom>
        </p:spPr>
      </p:pic>
      <p:pic>
        <p:nvPicPr>
          <p:cNvPr id="13" name="Picture 12">
            <a:extLst>
              <a:ext uri="{FF2B5EF4-FFF2-40B4-BE49-F238E27FC236}">
                <a16:creationId xmlns:a16="http://schemas.microsoft.com/office/drawing/2014/main" id="{5120B8C2-389B-BDBA-D40F-F2FD1CB528C9}"/>
              </a:ext>
            </a:extLst>
          </p:cNvPr>
          <p:cNvPicPr>
            <a:picLocks noChangeAspect="1"/>
          </p:cNvPicPr>
          <p:nvPr/>
        </p:nvPicPr>
        <p:blipFill rotWithShape="1">
          <a:blip r:embed="rId6"/>
          <a:srcRect l="8039"/>
          <a:stretch/>
        </p:blipFill>
        <p:spPr>
          <a:xfrm>
            <a:off x="8899506" y="2542480"/>
            <a:ext cx="3888466" cy="3020257"/>
          </a:xfrm>
          <a:prstGeom prst="rect">
            <a:avLst/>
          </a:prstGeom>
        </p:spPr>
      </p:pic>
    </p:spTree>
    <p:extLst>
      <p:ext uri="{BB962C8B-B14F-4D97-AF65-F5344CB8AC3E}">
        <p14:creationId xmlns:p14="http://schemas.microsoft.com/office/powerpoint/2010/main" val="384799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F9C36D-80F3-EDFF-E10B-39AB2D8439A8}"/>
              </a:ext>
            </a:extLst>
          </p:cNvPr>
          <p:cNvPicPr>
            <a:picLocks noChangeAspect="1"/>
          </p:cNvPicPr>
          <p:nvPr/>
        </p:nvPicPr>
        <p:blipFill>
          <a:blip r:embed="rId2"/>
          <a:stretch>
            <a:fillRect/>
          </a:stretch>
        </p:blipFill>
        <p:spPr>
          <a:xfrm>
            <a:off x="-561584" y="403965"/>
            <a:ext cx="6400800" cy="4572000"/>
          </a:xfrm>
          <a:prstGeom prst="rect">
            <a:avLst/>
          </a:prstGeom>
        </p:spPr>
      </p:pic>
      <p:pic>
        <p:nvPicPr>
          <p:cNvPr id="16" name="Picture 15">
            <a:extLst>
              <a:ext uri="{FF2B5EF4-FFF2-40B4-BE49-F238E27FC236}">
                <a16:creationId xmlns:a16="http://schemas.microsoft.com/office/drawing/2014/main" id="{581FC65F-1F24-F79A-B86F-41DDDEB3CE7F}"/>
              </a:ext>
            </a:extLst>
          </p:cNvPr>
          <p:cNvPicPr>
            <a:picLocks noChangeAspect="1"/>
          </p:cNvPicPr>
          <p:nvPr/>
        </p:nvPicPr>
        <p:blipFill rotWithShape="1">
          <a:blip r:embed="rId3"/>
          <a:srcRect l="6779"/>
          <a:stretch/>
        </p:blipFill>
        <p:spPr>
          <a:xfrm>
            <a:off x="5150178" y="-155613"/>
            <a:ext cx="3864995" cy="2961443"/>
          </a:xfrm>
          <a:prstGeom prst="rect">
            <a:avLst/>
          </a:prstGeom>
        </p:spPr>
      </p:pic>
      <p:pic>
        <p:nvPicPr>
          <p:cNvPr id="18" name="Picture 17">
            <a:extLst>
              <a:ext uri="{FF2B5EF4-FFF2-40B4-BE49-F238E27FC236}">
                <a16:creationId xmlns:a16="http://schemas.microsoft.com/office/drawing/2014/main" id="{235E472F-4584-6EFA-A49B-B828981B497F}"/>
              </a:ext>
            </a:extLst>
          </p:cNvPr>
          <p:cNvPicPr>
            <a:picLocks noChangeAspect="1"/>
          </p:cNvPicPr>
          <p:nvPr/>
        </p:nvPicPr>
        <p:blipFill rotWithShape="1">
          <a:blip r:embed="rId4"/>
          <a:srcRect l="6050"/>
          <a:stretch/>
        </p:blipFill>
        <p:spPr>
          <a:xfrm>
            <a:off x="8860149" y="-135461"/>
            <a:ext cx="3864995" cy="2938480"/>
          </a:xfrm>
          <a:prstGeom prst="rect">
            <a:avLst/>
          </a:prstGeom>
        </p:spPr>
      </p:pic>
      <p:pic>
        <p:nvPicPr>
          <p:cNvPr id="20" name="Picture 19">
            <a:extLst>
              <a:ext uri="{FF2B5EF4-FFF2-40B4-BE49-F238E27FC236}">
                <a16:creationId xmlns:a16="http://schemas.microsoft.com/office/drawing/2014/main" id="{F5FA7D86-A3D4-1D05-69AB-F763F9CE4CA1}"/>
              </a:ext>
            </a:extLst>
          </p:cNvPr>
          <p:cNvPicPr>
            <a:picLocks noChangeAspect="1"/>
          </p:cNvPicPr>
          <p:nvPr/>
        </p:nvPicPr>
        <p:blipFill rotWithShape="1">
          <a:blip r:embed="rId5"/>
          <a:srcRect l="7249"/>
          <a:stretch/>
        </p:blipFill>
        <p:spPr>
          <a:xfrm>
            <a:off x="5078954" y="2504212"/>
            <a:ext cx="3936220" cy="3031332"/>
          </a:xfrm>
          <a:prstGeom prst="rect">
            <a:avLst/>
          </a:prstGeom>
        </p:spPr>
      </p:pic>
      <p:pic>
        <p:nvPicPr>
          <p:cNvPr id="22" name="Picture 21">
            <a:extLst>
              <a:ext uri="{FF2B5EF4-FFF2-40B4-BE49-F238E27FC236}">
                <a16:creationId xmlns:a16="http://schemas.microsoft.com/office/drawing/2014/main" id="{B051212B-7D03-9F4E-A723-5101B8D188D6}"/>
              </a:ext>
            </a:extLst>
          </p:cNvPr>
          <p:cNvPicPr>
            <a:picLocks noChangeAspect="1"/>
          </p:cNvPicPr>
          <p:nvPr/>
        </p:nvPicPr>
        <p:blipFill rotWithShape="1">
          <a:blip r:embed="rId6"/>
          <a:srcRect l="6166"/>
          <a:stretch/>
        </p:blipFill>
        <p:spPr>
          <a:xfrm>
            <a:off x="8668011" y="2459393"/>
            <a:ext cx="4094712" cy="3116995"/>
          </a:xfrm>
          <a:prstGeom prst="rect">
            <a:avLst/>
          </a:prstGeom>
        </p:spPr>
      </p:pic>
    </p:spTree>
    <p:extLst>
      <p:ext uri="{BB962C8B-B14F-4D97-AF65-F5344CB8AC3E}">
        <p14:creationId xmlns:p14="http://schemas.microsoft.com/office/powerpoint/2010/main" val="2787116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4705D-ECBA-50F4-928A-FBB44295A30B}"/>
              </a:ext>
            </a:extLst>
          </p:cNvPr>
          <p:cNvPicPr>
            <a:picLocks noChangeAspect="1"/>
          </p:cNvPicPr>
          <p:nvPr/>
        </p:nvPicPr>
        <p:blipFill>
          <a:blip r:embed="rId2"/>
          <a:stretch>
            <a:fillRect/>
          </a:stretch>
        </p:blipFill>
        <p:spPr>
          <a:xfrm>
            <a:off x="-498953" y="620039"/>
            <a:ext cx="6400800" cy="4572000"/>
          </a:xfrm>
          <a:prstGeom prst="rect">
            <a:avLst/>
          </a:prstGeom>
        </p:spPr>
      </p:pic>
      <p:pic>
        <p:nvPicPr>
          <p:cNvPr id="5" name="Picture 4">
            <a:extLst>
              <a:ext uri="{FF2B5EF4-FFF2-40B4-BE49-F238E27FC236}">
                <a16:creationId xmlns:a16="http://schemas.microsoft.com/office/drawing/2014/main" id="{26D75D16-2D11-1E59-DD7A-AEDCF4B25FF3}"/>
              </a:ext>
            </a:extLst>
          </p:cNvPr>
          <p:cNvPicPr>
            <a:picLocks noChangeAspect="1"/>
          </p:cNvPicPr>
          <p:nvPr/>
        </p:nvPicPr>
        <p:blipFill rotWithShape="1">
          <a:blip r:embed="rId3"/>
          <a:srcRect l="7015"/>
          <a:stretch/>
        </p:blipFill>
        <p:spPr>
          <a:xfrm>
            <a:off x="5277048" y="-340239"/>
            <a:ext cx="3935598" cy="3023225"/>
          </a:xfrm>
          <a:prstGeom prst="rect">
            <a:avLst/>
          </a:prstGeom>
        </p:spPr>
      </p:pic>
      <p:pic>
        <p:nvPicPr>
          <p:cNvPr id="7" name="Picture 6">
            <a:extLst>
              <a:ext uri="{FF2B5EF4-FFF2-40B4-BE49-F238E27FC236}">
                <a16:creationId xmlns:a16="http://schemas.microsoft.com/office/drawing/2014/main" id="{7A5BC2FD-E239-E9DE-89C6-2BA28B7E891B}"/>
              </a:ext>
            </a:extLst>
          </p:cNvPr>
          <p:cNvPicPr>
            <a:picLocks noChangeAspect="1"/>
          </p:cNvPicPr>
          <p:nvPr/>
        </p:nvPicPr>
        <p:blipFill rotWithShape="1">
          <a:blip r:embed="rId4"/>
          <a:srcRect l="7956"/>
          <a:stretch/>
        </p:blipFill>
        <p:spPr>
          <a:xfrm>
            <a:off x="8783690" y="-327273"/>
            <a:ext cx="3935598" cy="3054141"/>
          </a:xfrm>
          <a:prstGeom prst="rect">
            <a:avLst/>
          </a:prstGeom>
        </p:spPr>
      </p:pic>
      <p:pic>
        <p:nvPicPr>
          <p:cNvPr id="9" name="Picture 8">
            <a:extLst>
              <a:ext uri="{FF2B5EF4-FFF2-40B4-BE49-F238E27FC236}">
                <a16:creationId xmlns:a16="http://schemas.microsoft.com/office/drawing/2014/main" id="{94F94A54-2A41-B2E0-3C68-AC4274C515DB}"/>
              </a:ext>
            </a:extLst>
          </p:cNvPr>
          <p:cNvPicPr>
            <a:picLocks noChangeAspect="1"/>
          </p:cNvPicPr>
          <p:nvPr/>
        </p:nvPicPr>
        <p:blipFill rotWithShape="1">
          <a:blip r:embed="rId5"/>
          <a:srcRect l="6709"/>
          <a:stretch/>
        </p:blipFill>
        <p:spPr>
          <a:xfrm>
            <a:off x="5264076" y="2524302"/>
            <a:ext cx="3948570" cy="3023225"/>
          </a:xfrm>
          <a:prstGeom prst="rect">
            <a:avLst/>
          </a:prstGeom>
        </p:spPr>
      </p:pic>
      <p:pic>
        <p:nvPicPr>
          <p:cNvPr id="11" name="Picture 10">
            <a:extLst>
              <a:ext uri="{FF2B5EF4-FFF2-40B4-BE49-F238E27FC236}">
                <a16:creationId xmlns:a16="http://schemas.microsoft.com/office/drawing/2014/main" id="{AAB3BAC9-A6AC-EB52-AE87-DDFE51A80033}"/>
              </a:ext>
            </a:extLst>
          </p:cNvPr>
          <p:cNvPicPr>
            <a:picLocks noChangeAspect="1"/>
          </p:cNvPicPr>
          <p:nvPr/>
        </p:nvPicPr>
        <p:blipFill rotWithShape="1">
          <a:blip r:embed="rId6"/>
          <a:srcRect l="7103"/>
          <a:stretch/>
        </p:blipFill>
        <p:spPr>
          <a:xfrm>
            <a:off x="8766981" y="2511468"/>
            <a:ext cx="3948570" cy="3036059"/>
          </a:xfrm>
          <a:prstGeom prst="rect">
            <a:avLst/>
          </a:prstGeom>
        </p:spPr>
      </p:pic>
    </p:spTree>
    <p:extLst>
      <p:ext uri="{BB962C8B-B14F-4D97-AF65-F5344CB8AC3E}">
        <p14:creationId xmlns:p14="http://schemas.microsoft.com/office/powerpoint/2010/main" val="136092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7DDFF5-C8DB-C9BA-E9E7-0421DE8992B8}"/>
              </a:ext>
            </a:extLst>
          </p:cNvPr>
          <p:cNvPicPr>
            <a:picLocks noChangeAspect="1"/>
          </p:cNvPicPr>
          <p:nvPr/>
        </p:nvPicPr>
        <p:blipFill>
          <a:blip r:embed="rId2"/>
          <a:stretch>
            <a:fillRect/>
          </a:stretch>
        </p:blipFill>
        <p:spPr>
          <a:xfrm>
            <a:off x="-549057" y="654334"/>
            <a:ext cx="6400800" cy="4572000"/>
          </a:xfrm>
          <a:prstGeom prst="rect">
            <a:avLst/>
          </a:prstGeom>
        </p:spPr>
      </p:pic>
      <p:pic>
        <p:nvPicPr>
          <p:cNvPr id="8" name="Picture 7">
            <a:extLst>
              <a:ext uri="{FF2B5EF4-FFF2-40B4-BE49-F238E27FC236}">
                <a16:creationId xmlns:a16="http://schemas.microsoft.com/office/drawing/2014/main" id="{6A8B1E47-1CCA-D2B0-A658-B3B1CEF7CCC4}"/>
              </a:ext>
            </a:extLst>
          </p:cNvPr>
          <p:cNvPicPr>
            <a:picLocks noChangeAspect="1"/>
          </p:cNvPicPr>
          <p:nvPr/>
        </p:nvPicPr>
        <p:blipFill rotWithShape="1">
          <a:blip r:embed="rId3"/>
          <a:srcRect l="6888"/>
          <a:stretch/>
        </p:blipFill>
        <p:spPr>
          <a:xfrm>
            <a:off x="4978573" y="-54924"/>
            <a:ext cx="4049314" cy="3106353"/>
          </a:xfrm>
          <a:prstGeom prst="rect">
            <a:avLst/>
          </a:prstGeom>
        </p:spPr>
      </p:pic>
      <p:pic>
        <p:nvPicPr>
          <p:cNvPr id="12" name="Picture 11">
            <a:extLst>
              <a:ext uri="{FF2B5EF4-FFF2-40B4-BE49-F238E27FC236}">
                <a16:creationId xmlns:a16="http://schemas.microsoft.com/office/drawing/2014/main" id="{098E2D48-5C20-F653-E2C9-6E66D12347F1}"/>
              </a:ext>
            </a:extLst>
          </p:cNvPr>
          <p:cNvPicPr>
            <a:picLocks noChangeAspect="1"/>
          </p:cNvPicPr>
          <p:nvPr/>
        </p:nvPicPr>
        <p:blipFill rotWithShape="1">
          <a:blip r:embed="rId4"/>
          <a:srcRect l="6888"/>
          <a:stretch/>
        </p:blipFill>
        <p:spPr>
          <a:xfrm>
            <a:off x="8752013" y="-54923"/>
            <a:ext cx="4049314" cy="3106352"/>
          </a:xfrm>
          <a:prstGeom prst="rect">
            <a:avLst/>
          </a:prstGeom>
        </p:spPr>
      </p:pic>
      <p:pic>
        <p:nvPicPr>
          <p:cNvPr id="14" name="Picture 13">
            <a:extLst>
              <a:ext uri="{FF2B5EF4-FFF2-40B4-BE49-F238E27FC236}">
                <a16:creationId xmlns:a16="http://schemas.microsoft.com/office/drawing/2014/main" id="{12757444-BBD6-FC54-9CC4-860130A6B788}"/>
              </a:ext>
            </a:extLst>
          </p:cNvPr>
          <p:cNvPicPr>
            <a:picLocks noChangeAspect="1"/>
          </p:cNvPicPr>
          <p:nvPr/>
        </p:nvPicPr>
        <p:blipFill rotWithShape="1">
          <a:blip r:embed="rId5"/>
          <a:srcRect l="6888"/>
          <a:stretch/>
        </p:blipFill>
        <p:spPr>
          <a:xfrm>
            <a:off x="4862457" y="2435295"/>
            <a:ext cx="4165430" cy="3195430"/>
          </a:xfrm>
          <a:prstGeom prst="rect">
            <a:avLst/>
          </a:prstGeom>
        </p:spPr>
      </p:pic>
      <p:pic>
        <p:nvPicPr>
          <p:cNvPr id="16" name="Picture 15">
            <a:extLst>
              <a:ext uri="{FF2B5EF4-FFF2-40B4-BE49-F238E27FC236}">
                <a16:creationId xmlns:a16="http://schemas.microsoft.com/office/drawing/2014/main" id="{41A4CA72-B999-9B8A-5D39-72ACCBB2F1EF}"/>
              </a:ext>
            </a:extLst>
          </p:cNvPr>
          <p:cNvPicPr>
            <a:picLocks noChangeAspect="1"/>
          </p:cNvPicPr>
          <p:nvPr/>
        </p:nvPicPr>
        <p:blipFill rotWithShape="1">
          <a:blip r:embed="rId6"/>
          <a:srcRect l="6888"/>
          <a:stretch/>
        </p:blipFill>
        <p:spPr>
          <a:xfrm>
            <a:off x="8635898" y="2482269"/>
            <a:ext cx="4165430" cy="3195429"/>
          </a:xfrm>
          <a:prstGeom prst="rect">
            <a:avLst/>
          </a:prstGeom>
        </p:spPr>
      </p:pic>
    </p:spTree>
    <p:extLst>
      <p:ext uri="{BB962C8B-B14F-4D97-AF65-F5344CB8AC3E}">
        <p14:creationId xmlns:p14="http://schemas.microsoft.com/office/powerpoint/2010/main" val="302563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1E23-864D-C650-A9FA-9BA4CFA4B5D0}"/>
              </a:ext>
            </a:extLst>
          </p:cNvPr>
          <p:cNvSpPr>
            <a:spLocks noGrp="1"/>
          </p:cNvSpPr>
          <p:nvPr>
            <p:ph type="title"/>
          </p:nvPr>
        </p:nvSpPr>
        <p:spPr>
          <a:xfrm>
            <a:off x="838200" y="-203200"/>
            <a:ext cx="10515600" cy="1325563"/>
          </a:xfrm>
        </p:spPr>
        <p:txBody>
          <a:bodyPr/>
          <a:lstStyle/>
          <a:p>
            <a:r>
              <a:rPr lang="en-US" dirty="0"/>
              <a:t>Visualization Challenges</a:t>
            </a:r>
          </a:p>
        </p:txBody>
      </p:sp>
      <p:sp>
        <p:nvSpPr>
          <p:cNvPr id="3" name="Content Placeholder 2">
            <a:extLst>
              <a:ext uri="{FF2B5EF4-FFF2-40B4-BE49-F238E27FC236}">
                <a16:creationId xmlns:a16="http://schemas.microsoft.com/office/drawing/2014/main" id="{B552864F-9D88-6499-50FE-C4A45C5A8E1A}"/>
              </a:ext>
            </a:extLst>
          </p:cNvPr>
          <p:cNvSpPr>
            <a:spLocks noGrp="1"/>
          </p:cNvSpPr>
          <p:nvPr>
            <p:ph idx="1"/>
          </p:nvPr>
        </p:nvSpPr>
        <p:spPr>
          <a:xfrm>
            <a:off x="838200" y="856343"/>
            <a:ext cx="10515600" cy="6001657"/>
          </a:xfrm>
        </p:spPr>
        <p:txBody>
          <a:bodyPr>
            <a:normAutofit fontScale="92500" lnSpcReduction="20000"/>
          </a:bodyPr>
          <a:lstStyle/>
          <a:p>
            <a:r>
              <a:rPr lang="en-US" dirty="0"/>
              <a:t>Because CO2 has a long lifetime, difficult to overlay different components</a:t>
            </a:r>
          </a:p>
          <a:p>
            <a:r>
              <a:rPr lang="en-US" dirty="0"/>
              <a:t>Some components have much greater spatial and seasonal variability (e.g. fossil fuels, vegetation) than others (e.g. ocean, biomass burning). Can be difficult to show this and different color bar scales can be confusing to the viewer.</a:t>
            </a:r>
          </a:p>
          <a:p>
            <a:r>
              <a:rPr lang="en-US" dirty="0"/>
              <a:t>The physical definition of the components can be hard to relate to the real world. For example, in a model the vegetation tracer only reflects the vegetation influence. In reality, vegetation takes up about half of fossil fuel emissions. Need to think through how to convey this.</a:t>
            </a:r>
          </a:p>
          <a:p>
            <a:r>
              <a:rPr lang="en-US" dirty="0"/>
              <a:t>Over time, some tracers are building up (e.g. fossil fuel, biomass burning) while others are decreasing (e.g. vegetation, ocean). This makes defining color bars even more challenging. Options could be sliding color bar(s) or using difference from a mean quantity as done in the slides before.</a:t>
            </a:r>
          </a:p>
          <a:p>
            <a:r>
              <a:rPr lang="en-US" dirty="0"/>
              <a:t>Note that the tags won’t add up to the total CO2 field. The background numbers of the tags roughly represent the total contribution since pre-industrial times. If you add them all together + 280 ppm (pre-industrial CO2 value), you should be close to the total. We can refine this a bit in the final version if needed.</a:t>
            </a:r>
          </a:p>
        </p:txBody>
      </p:sp>
    </p:spTree>
    <p:extLst>
      <p:ext uri="{BB962C8B-B14F-4D97-AF65-F5344CB8AC3E}">
        <p14:creationId xmlns:p14="http://schemas.microsoft.com/office/powerpoint/2010/main" val="1338431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22724</TotalTime>
  <Words>363</Words>
  <Application>Microsoft Macintosh PowerPoint</Application>
  <PresentationFormat>Widescreen</PresentationFormat>
  <Paragraphs>11</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GEOS ‘tagged tracer’ runs</vt:lpstr>
      <vt:lpstr>PowerPoint Presentation</vt:lpstr>
      <vt:lpstr>PowerPoint Presentation</vt:lpstr>
      <vt:lpstr>PowerPoint Presentation</vt:lpstr>
      <vt:lpstr>PowerPoint Presentation</vt:lpstr>
      <vt:lpstr>Visualization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 ‘tagged tracer’ runs</dc:title>
  <dc:creator>Ott, Lesley E. (GSFC-6101)</dc:creator>
  <cp:lastModifiedBy>Ott, Lesley E. (GSFC-6101)</cp:lastModifiedBy>
  <cp:revision>4</cp:revision>
  <dcterms:created xsi:type="dcterms:W3CDTF">2022-07-25T18:38:54Z</dcterms:created>
  <dcterms:modified xsi:type="dcterms:W3CDTF">2022-08-12T19:34:16Z</dcterms:modified>
</cp:coreProperties>
</file>