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9" r:id="rId3"/>
    <p:sldId id="260" r:id="rId4"/>
    <p:sldId id="258" r:id="rId5"/>
    <p:sldId id="261" r:id="rId6"/>
    <p:sldId id="262" r:id="rId7"/>
    <p:sldId id="264" r:id="rId8"/>
    <p:sldId id="263" r:id="rId9"/>
    <p:sldId id="266" r:id="rId10"/>
    <p:sldId id="265"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2872" userDrawn="1">
          <p15:clr>
            <a:srgbClr val="A4A3A4"/>
          </p15:clr>
        </p15:guide>
        <p15:guide id="2" orient="horz" pos="5752" userDrawn="1">
          <p15:clr>
            <a:srgbClr val="A4A3A4"/>
          </p15:clr>
        </p15:guide>
        <p15:guide id="3" pos="5109" userDrawn="1">
          <p15:clr>
            <a:srgbClr val="A4A3A4"/>
          </p15:clr>
        </p15:guide>
        <p15:guide id="4" pos="102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2"/>
  </p:normalViewPr>
  <p:slideViewPr>
    <p:cSldViewPr snapToGrid="0">
      <p:cViewPr varScale="1">
        <p:scale>
          <a:sx n="52" d="100"/>
          <a:sy n="52" d="100"/>
        </p:scale>
        <p:origin x="800" y="200"/>
      </p:cViewPr>
      <p:guideLst>
        <p:guide orient="horz" pos="2872"/>
        <p:guide orient="horz" pos="5752"/>
        <p:guide pos="5109"/>
        <p:guide pos="102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 name="Shape 2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733274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s.gsfc.nasa.gov/30556"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s.gsfc.nasa.gov/3070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s.gsfc.nasa.gov/3059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4302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700" b="0" i="0" kern="1200" dirty="0">
                <a:solidFill>
                  <a:schemeClr val="tx1"/>
                </a:solidFill>
                <a:effectLst/>
                <a:latin typeface="+mn-lt"/>
                <a:ea typeface="+mn-ea"/>
                <a:cs typeface="+mn-cs"/>
              </a:rPr>
              <a:t>2. Carbon dioxide pump handle (1:01) - </a:t>
            </a:r>
            <a:r>
              <a:rPr lang="en-US" sz="1700" b="0" i="0" kern="1200" dirty="0">
                <a:solidFill>
                  <a:schemeClr val="tx1"/>
                </a:solidFill>
                <a:effectLst/>
                <a:latin typeface="+mn-lt"/>
                <a:ea typeface="+mn-ea"/>
                <a:cs typeface="+mn-cs"/>
                <a:hlinkClick r:id="rId3"/>
              </a:rPr>
              <a:t>http://svs.gsfc.nasa.gov/30556</a:t>
            </a:r>
            <a:r>
              <a:rPr lang="en-US" sz="1700" b="0" i="0" kern="1200" dirty="0">
                <a:solidFill>
                  <a:schemeClr val="tx1"/>
                </a:solidFill>
                <a:effectLst/>
                <a:latin typeface="+mn-lt"/>
                <a:ea typeface="+mn-ea"/>
                <a:cs typeface="+mn-cs"/>
              </a:rPr>
              <a:t> </a:t>
            </a:r>
            <a:r>
              <a:rPr lang="en-US" dirty="0"/>
              <a:t>Atmospheric CO</a:t>
            </a:r>
            <a:r>
              <a:rPr lang="en-US" baseline="-25000" dirty="0"/>
              <a:t>2</a:t>
            </a:r>
            <a:r>
              <a:rPr lang="en-US" dirty="0"/>
              <a:t> Trends Fossil fuel combustion and other human activities are now increasing the atmospheric carbon dioxide (CO</a:t>
            </a:r>
            <a:r>
              <a:rPr lang="en-US" baseline="-25000" dirty="0"/>
              <a:t>2</a:t>
            </a:r>
            <a:r>
              <a:rPr lang="en-US" dirty="0"/>
              <a:t>) abundance to unprecedented rates. It is estimated that approximately 36 billion tons of CO</a:t>
            </a:r>
            <a:r>
              <a:rPr lang="en-US" baseline="-25000" dirty="0"/>
              <a:t>2</a:t>
            </a:r>
            <a:r>
              <a:rPr lang="en-US" dirty="0"/>
              <a:t> are added to the atmosphere each year. The large graph shown here is an animated version of the standard Keeling curve from 1980 to September 2014. The red line denotes ground-based measurements from the Mauna Loa Observatory in Hawaii, while yellow denotes observations from the South Pole Observatory. Purple denotes the global trend. The smaller graph in the upper left shows satellite measurements of tropospheric CO</a:t>
            </a:r>
            <a:r>
              <a:rPr lang="en-US" baseline="-25000" dirty="0"/>
              <a:t>2</a:t>
            </a:r>
            <a:r>
              <a:rPr lang="en-US" dirty="0"/>
              <a:t> concentrations (white dots) at different latitudes from September 2002 to September 2014, obtained by the Atmospheric Infrared Sounder (AIRS) and Advanced Microwave Sounding Unit (AMSU) instruments. Note how the Northern Hemisphere has greater variably and generally higher levels of CO</a:t>
            </a:r>
            <a:r>
              <a:rPr lang="en-US" baseline="-25000" dirty="0"/>
              <a:t>2</a:t>
            </a:r>
            <a:r>
              <a:rPr lang="en-US" dirty="0"/>
              <a:t> than the Southern Hemisphere. In May of 2013, these emissions pushed the monthly average CO</a:t>
            </a:r>
            <a:r>
              <a:rPr lang="en-US" baseline="-25000" dirty="0"/>
              <a:t>2</a:t>
            </a:r>
            <a:r>
              <a:rPr lang="en-US" dirty="0"/>
              <a:t> concentrations above 400 parts per million (ppm)—a level that has not been reached during the past 800,000 years. These ever-increasing levels are raising concerns about greenhouse-gas-induced climate change. Data from NASA’s Orbiting Carbon Observatory-2 (OCO-2), launched in July 2014, are helping scientists better identify how human activities, as well as the natural processes on Earth are influencing rising concentrations of atmospheric CO</a:t>
            </a:r>
            <a:r>
              <a:rPr lang="en-US" baseline="-25000" dirty="0"/>
              <a:t>2</a:t>
            </a:r>
            <a:r>
              <a:rPr lang="en-US" dirty="0"/>
              <a:t> and the global carbon cycle. </a:t>
            </a:r>
            <a:br>
              <a:rPr lang="en-US" dirty="0"/>
            </a:br>
            <a:endParaRPr lang="en-US" dirty="0"/>
          </a:p>
        </p:txBody>
      </p:sp>
      <p:sp>
        <p:nvSpPr>
          <p:cNvPr id="4" name="Slide Number Placeholder 3"/>
          <p:cNvSpPr>
            <a:spLocks noGrp="1"/>
          </p:cNvSpPr>
          <p:nvPr>
            <p:ph type="sldNum" sz="quarter" idx="10"/>
          </p:nvPr>
        </p:nvSpPr>
        <p:spPr/>
        <p:txBody>
          <a:bodyPr/>
          <a:lstStyle/>
          <a:p>
            <a:fld id="{91F52105-D77C-AE40-8E79-820E874547DB}" type="slidenum">
              <a:rPr lang="en-US" smtClean="0"/>
              <a:t>2</a:t>
            </a:fld>
            <a:endParaRPr lang="en-US"/>
          </a:p>
        </p:txBody>
      </p:sp>
    </p:spTree>
    <p:extLst>
      <p:ext uri="{BB962C8B-B14F-4D97-AF65-F5344CB8AC3E}">
        <p14:creationId xmlns:p14="http://schemas.microsoft.com/office/powerpoint/2010/main" val="149495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700" b="0" i="0" kern="1200" dirty="0">
                <a:solidFill>
                  <a:schemeClr val="tx1"/>
                </a:solidFill>
                <a:effectLst/>
                <a:latin typeface="+mn-lt"/>
                <a:ea typeface="+mn-ea"/>
                <a:cs typeface="+mn-cs"/>
              </a:rPr>
              <a:t>3. System of systems/</a:t>
            </a:r>
            <a:r>
              <a:rPr lang="en-US" sz="1700" b="0" i="0" kern="1200" dirty="0" err="1">
                <a:solidFill>
                  <a:schemeClr val="tx1"/>
                </a:solidFill>
                <a:effectLst/>
                <a:latin typeface="+mn-lt"/>
                <a:ea typeface="+mn-ea"/>
                <a:cs typeface="+mn-cs"/>
              </a:rPr>
              <a:t>beachball</a:t>
            </a:r>
            <a:r>
              <a:rPr lang="en-US" sz="1700" b="0" i="0" kern="1200" dirty="0">
                <a:solidFill>
                  <a:schemeClr val="tx1"/>
                </a:solidFill>
                <a:effectLst/>
                <a:latin typeface="+mn-lt"/>
                <a:ea typeface="+mn-ea"/>
                <a:cs typeface="+mn-cs"/>
              </a:rPr>
              <a:t> (0:33) - </a:t>
            </a:r>
            <a:r>
              <a:rPr lang="en-US" sz="1700" b="0" i="0" kern="1200" dirty="0">
                <a:solidFill>
                  <a:schemeClr val="tx1"/>
                </a:solidFill>
                <a:effectLst/>
                <a:latin typeface="+mn-lt"/>
                <a:ea typeface="+mn-ea"/>
                <a:cs typeface="+mn-cs"/>
                <a:hlinkClick r:id="rId3"/>
              </a:rPr>
              <a:t>http://svs.gsfc.nasa.gov/30701</a:t>
            </a:r>
            <a:r>
              <a:rPr lang="en-US" sz="1700" b="0" i="0" kern="1200" dirty="0">
                <a:solidFill>
                  <a:schemeClr val="tx1"/>
                </a:solidFill>
                <a:effectLst/>
                <a:latin typeface="+mn-lt"/>
                <a:ea typeface="+mn-ea"/>
                <a:cs typeface="+mn-cs"/>
              </a:rPr>
              <a:t> </a:t>
            </a:r>
            <a:r>
              <a:rPr lang="en-US" dirty="0"/>
              <a:t>Earth: A System of Systems This visualization reveals that the Earth system, like the human body, comprises diverse components that interact in complex ways. Heat absorbed by the ocean is transported by ocean currents—shown here as ECCO2 model output. This energy is constantly released into Earth’s atmosphere. Heat and moisture from the ocean and land influence Earth’s weather patterns—represented here as 500 </a:t>
            </a:r>
            <a:r>
              <a:rPr lang="en-US" dirty="0" err="1"/>
              <a:t>mb</a:t>
            </a:r>
            <a:r>
              <a:rPr lang="en-US" dirty="0"/>
              <a:t> wind speeds from GEOS-5. Moisture in the atmosphere—represented as </a:t>
            </a:r>
            <a:r>
              <a:rPr lang="en-US" dirty="0" err="1"/>
              <a:t>precipitable</a:t>
            </a:r>
            <a:r>
              <a:rPr lang="en-US" dirty="0"/>
              <a:t> water from the GEOS-5 model—forms clouds and precipitation—shown here using the GPM IMERG product. Precipitation significantly impacts water availability, which influences soil moisture and ocean salinity—shown here as data from SMAP. Lastly, data from multiple satellites show the density of plant growth on land and chlorophyll concentrations in the ocean. While scientists learn a great deal from studying each of these components individually, improved observational and computational capabilities increasingly allow them to study the interactions between these interrelated geophysical and biological parameters, leading to unprecedented insight into how the Earth system works—and how it might change in the future. </a:t>
            </a:r>
            <a:br>
              <a:rPr lang="en-US" dirty="0"/>
            </a:br>
            <a:endParaRPr lang="en-US" dirty="0"/>
          </a:p>
        </p:txBody>
      </p:sp>
      <p:sp>
        <p:nvSpPr>
          <p:cNvPr id="4" name="Slide Number Placeholder 3"/>
          <p:cNvSpPr>
            <a:spLocks noGrp="1"/>
          </p:cNvSpPr>
          <p:nvPr>
            <p:ph type="sldNum" sz="quarter" idx="10"/>
          </p:nvPr>
        </p:nvSpPr>
        <p:spPr/>
        <p:txBody>
          <a:bodyPr/>
          <a:lstStyle/>
          <a:p>
            <a:fld id="{91F52105-D77C-AE40-8E79-820E874547DB}" type="slidenum">
              <a:rPr lang="en-US" smtClean="0"/>
              <a:t>3</a:t>
            </a:fld>
            <a:endParaRPr lang="en-US"/>
          </a:p>
        </p:txBody>
      </p:sp>
    </p:spTree>
    <p:extLst>
      <p:ext uri="{BB962C8B-B14F-4D97-AF65-F5344CB8AC3E}">
        <p14:creationId xmlns:p14="http://schemas.microsoft.com/office/powerpoint/2010/main" val="131527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700" b="0" i="0" kern="1200" dirty="0">
                <a:solidFill>
                  <a:schemeClr val="tx1"/>
                </a:solidFill>
                <a:effectLst/>
                <a:latin typeface="+mn-lt"/>
                <a:ea typeface="+mn-ea"/>
                <a:cs typeface="+mn-cs"/>
              </a:rPr>
              <a:t>9. From Observations to Models (0:49) - </a:t>
            </a:r>
            <a:r>
              <a:rPr lang="en-US" sz="1700" b="0" i="0" kern="1200" dirty="0">
                <a:solidFill>
                  <a:schemeClr val="tx1"/>
                </a:solidFill>
                <a:effectLst/>
                <a:latin typeface="+mn-lt"/>
                <a:ea typeface="+mn-ea"/>
                <a:cs typeface="+mn-cs"/>
                <a:hlinkClick r:id="rId3"/>
              </a:rPr>
              <a:t>http://svs.gsfc.nasa.gov/30590</a:t>
            </a:r>
            <a:r>
              <a:rPr lang="en-US" sz="1700" b="0" i="0" kern="1200" dirty="0">
                <a:solidFill>
                  <a:schemeClr val="tx1"/>
                </a:solidFill>
                <a:effectLst/>
                <a:latin typeface="+mn-lt"/>
                <a:ea typeface="+mn-ea"/>
                <a:cs typeface="+mn-cs"/>
              </a:rPr>
              <a:t> </a:t>
            </a:r>
            <a:r>
              <a:rPr lang="en-US" dirty="0"/>
              <a:t>From Observations to Models NASA’s Global Modeling and Assimilation Office (GMAO) uses the Goddard Earth Observing System Model, Version 5 Data Assimilation System (GEOS-5 DAS) to produce global numerical weather forecasts four times a day. For each forecast, it is necessary to combine the latest observations from satellites, aircraft, and ground stations with a short-term, 6-hour forecast—a process known as data assimilation. The GEOS-­5 DAS assimilates more than 5 million observations during each 6-hour assimilation period. These observations are assembled from a number of sources from around the globe, including NASA, NOAA, EUMETSAT, commercial airlines, the U.S. Department of Defense, and many others. This visualization shows how different observation types have different strategies. One of the main challenges of data assimilation is to understand how all these observations are alike, how they differ, and how they interact with each other. </a:t>
            </a:r>
            <a:br>
              <a:rPr lang="en-US" dirty="0"/>
            </a:br>
            <a:endParaRPr lang="en-US" dirty="0"/>
          </a:p>
        </p:txBody>
      </p:sp>
      <p:sp>
        <p:nvSpPr>
          <p:cNvPr id="4" name="Slide Number Placeholder 3"/>
          <p:cNvSpPr>
            <a:spLocks noGrp="1"/>
          </p:cNvSpPr>
          <p:nvPr>
            <p:ph type="sldNum" sz="quarter" idx="10"/>
          </p:nvPr>
        </p:nvSpPr>
        <p:spPr/>
        <p:txBody>
          <a:bodyPr/>
          <a:lstStyle/>
          <a:p>
            <a:fld id="{91F52105-D77C-AE40-8E79-820E874547DB}" type="slidenum">
              <a:rPr lang="en-US" smtClean="0"/>
              <a:t>7</a:t>
            </a:fld>
            <a:endParaRPr lang="en-US"/>
          </a:p>
        </p:txBody>
      </p:sp>
    </p:spTree>
    <p:extLst>
      <p:ext uri="{BB962C8B-B14F-4D97-AF65-F5344CB8AC3E}">
        <p14:creationId xmlns:p14="http://schemas.microsoft.com/office/powerpoint/2010/main" val="1039058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65761-2701-9D4D-BB29-C6C06B178969}" type="datetimeFigureOut">
              <a:rPr lang="en-US" smtClean="0"/>
              <a:t>10/18/21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308CA-0DDD-CC4A-9EF9-73CA88EF34E4}" type="slidenum">
              <a:rPr lang="en-US" smtClean="0"/>
              <a:t>‹#›</a:t>
            </a:fld>
            <a:endParaRPr lang="en-US"/>
          </a:p>
        </p:txBody>
      </p:sp>
    </p:spTree>
    <p:extLst>
      <p:ext uri="{BB962C8B-B14F-4D97-AF65-F5344CB8AC3E}">
        <p14:creationId xmlns:p14="http://schemas.microsoft.com/office/powerpoint/2010/main" val="3633718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35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270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905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2540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3175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3810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4445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5080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5715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svs.gsfc.nasa.gov/4890"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arbon.nasa.gov/hyperwall/ott/pumphandle_2016_1979-2016_1080p.mp4"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vs.gsfc.nasa.gov/30556" TargetMode="Externa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hyperlink" Target="http://carbon.nasa.gov/hyperwall/ott/R_beach_ball_flat_1080p.mp4"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vs.gsfc.nasa.gov/30701" TargetMode="Externa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hyperlink" Target="https://svs.gsfc.nasa.gov/30878"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vs.gsfc.nasa.gov/4813"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svs.gsfc.nasa.gov/hyperwall/index/download/events/2019-aogs/schwandner/T3_OCO-2_Dot_Plot_JPL-20190430-OCOs-0002-OCO2-XCO2-390-420.m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arbon.nasa.gov/hyperwall/ott/observations_updated_1080p30.mp4"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vs.gsfc.nasa.gov/30590"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svs.gsfc.nasa.gov/prepub/eleni/co2_gmao/drafts/co2volume_10-15-2021e_HQ_2021-10-15_1633_2160p30.mp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E45E0-B8EB-EA4D-B96A-7D0BD53B81FD}"/>
              </a:ext>
            </a:extLst>
          </p:cNvPr>
          <p:cNvPicPr>
            <a:picLocks noChangeAspect="1"/>
          </p:cNvPicPr>
          <p:nvPr/>
        </p:nvPicPr>
        <p:blipFill>
          <a:blip r:embed="rId3"/>
          <a:stretch>
            <a:fillRect/>
          </a:stretch>
        </p:blipFill>
        <p:spPr>
          <a:xfrm>
            <a:off x="0" y="0"/>
            <a:ext cx="24384000" cy="13716000"/>
          </a:xfrm>
          <a:prstGeom prst="rect">
            <a:avLst/>
          </a:prstGeom>
        </p:spPr>
      </p:pic>
      <p:pic>
        <p:nvPicPr>
          <p:cNvPr id="3" name="Picture 2">
            <a:extLst>
              <a:ext uri="{FF2B5EF4-FFF2-40B4-BE49-F238E27FC236}">
                <a16:creationId xmlns:a16="http://schemas.microsoft.com/office/drawing/2014/main" id="{54073898-1447-0543-A423-FF9A94DD9AEC}"/>
              </a:ext>
            </a:extLst>
          </p:cNvPr>
          <p:cNvPicPr>
            <a:picLocks noChangeAspect="1"/>
          </p:cNvPicPr>
          <p:nvPr/>
        </p:nvPicPr>
        <p:blipFill>
          <a:blip r:embed="rId4"/>
          <a:stretch>
            <a:fillRect/>
          </a:stretch>
        </p:blipFill>
        <p:spPr>
          <a:xfrm>
            <a:off x="16817687" y="457200"/>
            <a:ext cx="7031179" cy="2133600"/>
          </a:xfrm>
          <a:prstGeom prst="rect">
            <a:avLst/>
          </a:prstGeom>
        </p:spPr>
      </p:pic>
      <p:pic>
        <p:nvPicPr>
          <p:cNvPr id="19" name="Picture 18">
            <a:extLst>
              <a:ext uri="{FF2B5EF4-FFF2-40B4-BE49-F238E27FC236}">
                <a16:creationId xmlns:a16="http://schemas.microsoft.com/office/drawing/2014/main" id="{2F82E59A-D69A-9747-9623-140197DFB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134" y="5638800"/>
            <a:ext cx="22324866" cy="12557738"/>
          </a:xfrm>
          <a:prstGeom prst="rect">
            <a:avLst/>
          </a:prstGeom>
        </p:spPr>
      </p:pic>
      <p:sp>
        <p:nvSpPr>
          <p:cNvPr id="4" name="TextBox 3">
            <a:extLst>
              <a:ext uri="{FF2B5EF4-FFF2-40B4-BE49-F238E27FC236}">
                <a16:creationId xmlns:a16="http://schemas.microsoft.com/office/drawing/2014/main" id="{4E3785E9-66CF-BD40-829E-10CFF3DDA94C}"/>
              </a:ext>
            </a:extLst>
          </p:cNvPr>
          <p:cNvSpPr txBox="1"/>
          <p:nvPr/>
        </p:nvSpPr>
        <p:spPr>
          <a:xfrm>
            <a:off x="76200" y="5564088"/>
            <a:ext cx="8915400" cy="21031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dirty="0">
                <a:latin typeface="Helvetica Neue Medium"/>
                <a:ea typeface="Helvetica Neue Medium" panose="02000503000000020004" pitchFamily="2" charset="0"/>
                <a:cs typeface="Helvetica Neue Medium" panose="02000503000000020004" pitchFamily="2" charset="0"/>
              </a:rPr>
              <a:t>Lesley Ott</a:t>
            </a:r>
            <a:endParaRPr kumimoji="0" lang="en-US" sz="5000" u="none" strike="noStrike" cap="none" spc="0" normalizeH="0" baseline="0" dirty="0">
              <a:ln>
                <a:noFill/>
              </a:ln>
              <a:solidFill>
                <a:srgbClr val="FFFFFF"/>
              </a:solidFill>
              <a:effectLst/>
              <a:uFillTx/>
              <a:latin typeface="Helvetica Neue Medium"/>
              <a:ea typeface="Helvetica Neue Medium" panose="02000503000000020004" pitchFamily="2" charset="0"/>
              <a:cs typeface="Helvetica Neue Medium" panose="02000503000000020004" pitchFamily="2" charset="0"/>
              <a:sym typeface="Helvetica Light"/>
            </a:endParaRPr>
          </a:p>
          <a:p>
            <a:r>
              <a:rPr lang="en-US" sz="4000" dirty="0">
                <a:latin typeface="Helvetica Neue Medium"/>
                <a:ea typeface="Helvetica Neue Medium" panose="02000503000000020004" pitchFamily="2" charset="0"/>
                <a:cs typeface="Helvetica Neue Medium" panose="02000503000000020004" pitchFamily="2" charset="0"/>
              </a:rPr>
              <a:t>Climate Scientist​</a:t>
            </a:r>
          </a:p>
          <a:p>
            <a:r>
              <a:rPr lang="en-US" sz="4000" dirty="0">
                <a:latin typeface="Helvetica Neue Medium"/>
                <a:ea typeface="Helvetica Neue Medium" panose="02000503000000020004" pitchFamily="2" charset="0"/>
                <a:cs typeface="Helvetica Neue Medium" panose="02000503000000020004" pitchFamily="2" charset="0"/>
              </a:rPr>
              <a:t>NASA Goddard Space Flight Center​</a:t>
            </a:r>
            <a:endParaRPr lang="en-US" sz="4000" u="none" strike="noStrike" cap="none" spc="0" normalizeH="0" baseline="0" dirty="0">
              <a:ln>
                <a:noFill/>
              </a:ln>
              <a:solidFill>
                <a:srgbClr val="FFFFFF"/>
              </a:solidFill>
              <a:effectLst/>
              <a:uFillTx/>
              <a:latin typeface="Helvetica Neue Medium"/>
              <a:ea typeface="Helvetica Neue Medium" panose="02000503000000020004" pitchFamily="2" charset="0"/>
              <a:cs typeface="Helvetica Neue Medium" panose="02000503000000020004" pitchFamily="2" charset="0"/>
            </a:endParaRPr>
          </a:p>
        </p:txBody>
      </p:sp>
      <p:sp>
        <p:nvSpPr>
          <p:cNvPr id="21" name="TextBox 20">
            <a:extLst>
              <a:ext uri="{FF2B5EF4-FFF2-40B4-BE49-F238E27FC236}">
                <a16:creationId xmlns:a16="http://schemas.microsoft.com/office/drawing/2014/main" id="{AFE7D862-401A-A24F-B9EE-C68E066E08F3}"/>
              </a:ext>
            </a:extLst>
          </p:cNvPr>
          <p:cNvSpPr txBox="1"/>
          <p:nvPr/>
        </p:nvSpPr>
        <p:spPr>
          <a:xfrm>
            <a:off x="341023" y="2083289"/>
            <a:ext cx="8566028"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dirty="0">
                <a:latin typeface="Helvetica Neue Medium"/>
              </a:rPr>
              <a:t>Carbon in the Earth’s Atmosphere</a:t>
            </a:r>
            <a:endParaRPr lang="en-US" dirty="0"/>
          </a:p>
        </p:txBody>
      </p:sp>
    </p:spTree>
    <p:extLst>
      <p:ext uri="{BB962C8B-B14F-4D97-AF65-F5344CB8AC3E}">
        <p14:creationId xmlns:p14="http://schemas.microsoft.com/office/powerpoint/2010/main" val="273220583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6B31912-BC2E-1D46-A737-EE15F054C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643" y="1278924"/>
            <a:ext cx="22110357" cy="12437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C856A5-3FE8-7D41-9002-CD0EA7A8CA61}"/>
              </a:ext>
            </a:extLst>
          </p:cNvPr>
          <p:cNvSpPr txBox="1"/>
          <p:nvPr/>
        </p:nvSpPr>
        <p:spPr>
          <a:xfrm>
            <a:off x="-1241853" y="199307"/>
            <a:ext cx="12294972"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chemeClr val="tx1"/>
                </a:solidFill>
                <a:hlinkClick r:id="rId3">
                  <a:extLst>
                    <a:ext uri="{A12FA001-AC4F-418D-AE19-62706E023703}">
                      <ahyp:hlinkClr xmlns:ahyp="http://schemas.microsoft.com/office/drawing/2018/hyperlinkcolor" val="tx"/>
                    </a:ext>
                  </a:extLst>
                </a:hlinkClick>
              </a:rPr>
              <a:t>https://svs.gsfc.nasa.gov/4890</a:t>
            </a:r>
            <a:endParaRPr lang="en-US" dirty="0">
              <a:solidFill>
                <a:schemeClr val="tx1"/>
              </a:solidFill>
            </a:endParaRPr>
          </a:p>
        </p:txBody>
      </p:sp>
    </p:spTree>
    <p:extLst>
      <p:ext uri="{BB962C8B-B14F-4D97-AF65-F5344CB8AC3E}">
        <p14:creationId xmlns:p14="http://schemas.microsoft.com/office/powerpoint/2010/main" val="129363755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40615" y="1952368"/>
            <a:ext cx="20315089" cy="11427237"/>
          </a:xfrm>
          <a:prstGeom prst="rect">
            <a:avLst/>
          </a:prstGeom>
        </p:spPr>
      </p:pic>
      <p:sp>
        <p:nvSpPr>
          <p:cNvPr id="4" name="TextBox 3">
            <a:extLst>
              <a:ext uri="{FF2B5EF4-FFF2-40B4-BE49-F238E27FC236}">
                <a16:creationId xmlns:a16="http://schemas.microsoft.com/office/drawing/2014/main" id="{CFA4EA25-8B3E-694A-A84A-1038D0AA1FCF}"/>
              </a:ext>
            </a:extLst>
          </p:cNvPr>
          <p:cNvSpPr txBox="1"/>
          <p:nvPr/>
        </p:nvSpPr>
        <p:spPr>
          <a:xfrm>
            <a:off x="253989" y="336395"/>
            <a:ext cx="9797555"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5400" kern="1200" dirty="0">
                <a:solidFill>
                  <a:schemeClr val="tx1"/>
                </a:solidFill>
                <a:hlinkClick r:id="rId5">
                  <a:extLst>
                    <a:ext uri="{A12FA001-AC4F-418D-AE19-62706E023703}">
                      <ahyp:hlinkClr xmlns:ahyp="http://schemas.microsoft.com/office/drawing/2018/hyperlinkcolor" val="tx"/>
                    </a:ext>
                  </a:extLst>
                </a:hlinkClick>
              </a:rPr>
              <a:t>http://svs.gsfc.nasa.gov/30556</a:t>
            </a:r>
            <a:r>
              <a:rPr lang="en-US" sz="5400" kern="1200" dirty="0">
                <a:solidFill>
                  <a:schemeClr val="tx1"/>
                </a:solidFill>
              </a:rPr>
              <a:t> </a:t>
            </a:r>
            <a:endParaRPr kumimoji="0" lang="en-US" sz="50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149990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7237" y="1729946"/>
            <a:ext cx="21308542" cy="11986055"/>
          </a:xfrm>
          <a:prstGeom prst="rect">
            <a:avLst/>
          </a:prstGeom>
        </p:spPr>
      </p:pic>
      <p:sp>
        <p:nvSpPr>
          <p:cNvPr id="3" name="TextBox 2">
            <a:extLst>
              <a:ext uri="{FF2B5EF4-FFF2-40B4-BE49-F238E27FC236}">
                <a16:creationId xmlns:a16="http://schemas.microsoft.com/office/drawing/2014/main" id="{15264ACB-1541-6F4E-ADE6-7F9705BAA860}"/>
              </a:ext>
            </a:extLst>
          </p:cNvPr>
          <p:cNvSpPr txBox="1"/>
          <p:nvPr/>
        </p:nvSpPr>
        <p:spPr>
          <a:xfrm>
            <a:off x="256664" y="459963"/>
            <a:ext cx="998991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5400" kern="1200" dirty="0">
                <a:solidFill>
                  <a:schemeClr val="tx1"/>
                </a:solidFill>
              </a:rPr>
              <a:t> </a:t>
            </a:r>
            <a:r>
              <a:rPr lang="en-US" sz="5400" kern="1200" dirty="0">
                <a:solidFill>
                  <a:schemeClr val="tx1"/>
                </a:solidFill>
                <a:hlinkClick r:id="rId5">
                  <a:extLst>
                    <a:ext uri="{A12FA001-AC4F-418D-AE19-62706E023703}">
                      <ahyp:hlinkClr xmlns:ahyp="http://schemas.microsoft.com/office/drawing/2018/hyperlinkcolor" val="tx"/>
                    </a:ext>
                  </a:extLst>
                </a:hlinkClick>
              </a:rPr>
              <a:t>http://svs.gsfc.nasa.gov/30701</a:t>
            </a:r>
            <a:r>
              <a:rPr lang="en-US" sz="5400" kern="1200" dirty="0">
                <a:solidFill>
                  <a:schemeClr val="tx1"/>
                </a:solidFill>
              </a:rPr>
              <a:t> </a:t>
            </a:r>
            <a:endParaRPr kumimoji="0" lang="en-US" sz="50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1612322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E2A0FE-FE36-7E49-AF92-221742F9F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888" y="1186250"/>
            <a:ext cx="22275111" cy="12529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3DAA75-74CF-5B4E-AC72-47632F8017A7}"/>
              </a:ext>
            </a:extLst>
          </p:cNvPr>
          <p:cNvSpPr txBox="1"/>
          <p:nvPr/>
        </p:nvSpPr>
        <p:spPr>
          <a:xfrm>
            <a:off x="-920578" y="421729"/>
            <a:ext cx="12196118"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chemeClr val="tx1"/>
                </a:solidFill>
                <a:hlinkClick r:id="rId3">
                  <a:extLst>
                    <a:ext uri="{A12FA001-AC4F-418D-AE19-62706E023703}">
                      <ahyp:hlinkClr xmlns:ahyp="http://schemas.microsoft.com/office/drawing/2018/hyperlinkcolor" val="tx"/>
                    </a:ext>
                  </a:extLst>
                </a:hlinkClick>
              </a:rPr>
              <a:t>https://svs.gsfc.nasa.gov/30878</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98360406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BC776A8-94C5-A44C-A0A2-B680197BC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908" y="1654261"/>
            <a:ext cx="21443092" cy="120617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3F977C-86B6-444B-9D29-19FBE29F78EA}"/>
              </a:ext>
            </a:extLst>
          </p:cNvPr>
          <p:cNvSpPr txBox="1"/>
          <p:nvPr/>
        </p:nvSpPr>
        <p:spPr>
          <a:xfrm>
            <a:off x="-1340707" y="298162"/>
            <a:ext cx="12294972"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chemeClr val="tx1"/>
                </a:solidFill>
                <a:hlinkClick r:id="rId3">
                  <a:extLst>
                    <a:ext uri="{A12FA001-AC4F-418D-AE19-62706E023703}">
                      <ahyp:hlinkClr xmlns:ahyp="http://schemas.microsoft.com/office/drawing/2018/hyperlinkcolor" val="tx"/>
                    </a:ext>
                  </a:extLst>
                </a:hlinkClick>
              </a:rPr>
              <a:t>https://svs.gsfc.nasa.gov/4813</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3888576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6EAA1A-67E9-064A-BE4A-5760C34A432B}"/>
              </a:ext>
            </a:extLst>
          </p:cNvPr>
          <p:cNvSpPr txBox="1"/>
          <p:nvPr/>
        </p:nvSpPr>
        <p:spPr>
          <a:xfrm>
            <a:off x="403654" y="385084"/>
            <a:ext cx="23576692"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dirty="0">
                <a:solidFill>
                  <a:schemeClr val="tx1"/>
                </a:solidFill>
                <a:hlinkClick r:id="rId2">
                  <a:extLst>
                    <a:ext uri="{A12FA001-AC4F-418D-AE19-62706E023703}">
                      <ahyp:hlinkClr xmlns:ahyp="http://schemas.microsoft.com/office/drawing/2018/hyperlinkcolor" val="tx"/>
                    </a:ext>
                  </a:extLst>
                </a:hlinkClick>
              </a:rPr>
              <a:t>https://svs.gsfc.nasa.gov/hyperwall/index/download/events/2019-aogs/schwandner/T3_OCO-2_Dot_Plot_JPL-20190430-OCOs-0002-OCO2-XCO2-390-420.mov</a:t>
            </a:r>
            <a:endParaRPr kumimoji="0" lang="en-US" sz="5000" b="0" i="0" u="none" strike="noStrike" cap="none" spc="0" normalizeH="0" baseline="0" dirty="0">
              <a:ln>
                <a:noFill/>
              </a:ln>
              <a:solidFill>
                <a:schemeClr val="tx1"/>
              </a:solidFill>
              <a:effectLst/>
              <a:uFillTx/>
              <a:latin typeface="+mn-lt"/>
              <a:ea typeface="+mn-ea"/>
              <a:cs typeface="+mn-cs"/>
              <a:sym typeface="Helvetica Light"/>
            </a:endParaRPr>
          </a:p>
        </p:txBody>
      </p:sp>
      <p:pic>
        <p:nvPicPr>
          <p:cNvPr id="4" name="Picture 3">
            <a:extLst>
              <a:ext uri="{FF2B5EF4-FFF2-40B4-BE49-F238E27FC236}">
                <a16:creationId xmlns:a16="http://schemas.microsoft.com/office/drawing/2014/main" id="{98D4BC1A-02A4-6C46-B247-77D73F9FF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446" y="2421924"/>
            <a:ext cx="19639322" cy="11096904"/>
          </a:xfrm>
          <a:prstGeom prst="rect">
            <a:avLst/>
          </a:prstGeom>
        </p:spPr>
      </p:pic>
    </p:spTree>
    <p:extLst>
      <p:ext uri="{BB962C8B-B14F-4D97-AF65-F5344CB8AC3E}">
        <p14:creationId xmlns:p14="http://schemas.microsoft.com/office/powerpoint/2010/main" val="371140342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60368" y="1383956"/>
            <a:ext cx="21923632" cy="12332043"/>
          </a:xfrm>
          <a:prstGeom prst="rect">
            <a:avLst/>
          </a:prstGeom>
        </p:spPr>
      </p:pic>
      <p:sp>
        <p:nvSpPr>
          <p:cNvPr id="4" name="TextBox 3">
            <a:extLst>
              <a:ext uri="{FF2B5EF4-FFF2-40B4-BE49-F238E27FC236}">
                <a16:creationId xmlns:a16="http://schemas.microsoft.com/office/drawing/2014/main" id="{2C0A3F09-68E1-2441-A866-BB3090942FD4}"/>
              </a:ext>
            </a:extLst>
          </p:cNvPr>
          <p:cNvSpPr txBox="1"/>
          <p:nvPr/>
        </p:nvSpPr>
        <p:spPr>
          <a:xfrm>
            <a:off x="-895864" y="213491"/>
            <a:ext cx="12196118"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5400" b="0" i="0"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http://svs.gsfc.nasa.gov/30590</a:t>
            </a:r>
            <a:r>
              <a:rPr lang="en-US" sz="5400" b="0" i="0" kern="1200" dirty="0">
                <a:solidFill>
                  <a:schemeClr val="tx1"/>
                </a:solidFill>
                <a:effectLst/>
                <a:latin typeface="+mn-lt"/>
                <a:ea typeface="+mn-ea"/>
                <a:cs typeface="+mn-cs"/>
              </a:rPr>
              <a:t> </a:t>
            </a:r>
            <a:endParaRPr lang="en-US" dirty="0">
              <a:solidFill>
                <a:schemeClr val="tx1"/>
              </a:solidFill>
            </a:endParaRPr>
          </a:p>
        </p:txBody>
      </p:sp>
    </p:spTree>
    <p:extLst>
      <p:ext uri="{BB962C8B-B14F-4D97-AF65-F5344CB8AC3E}">
        <p14:creationId xmlns:p14="http://schemas.microsoft.com/office/powerpoint/2010/main" val="2798053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6BECFE-1C49-F84A-B6C7-8FF01B06C16E}"/>
              </a:ext>
            </a:extLst>
          </p:cNvPr>
          <p:cNvSpPr txBox="1"/>
          <p:nvPr/>
        </p:nvSpPr>
        <p:spPr>
          <a:xfrm>
            <a:off x="240957" y="305535"/>
            <a:ext cx="23780578" cy="2400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dirty="0">
                <a:solidFill>
                  <a:schemeClr val="tx1"/>
                </a:solidFill>
                <a:hlinkClick r:id="rId2">
                  <a:extLst>
                    <a:ext uri="{A12FA001-AC4F-418D-AE19-62706E023703}">
                      <ahyp:hlinkClr xmlns:ahyp="http://schemas.microsoft.com/office/drawing/2018/hyperlinkcolor" val="tx"/>
                    </a:ext>
                  </a:extLst>
                </a:hlinkClick>
              </a:rPr>
              <a:t>https://svs.gsfc.nasa.gov/prepub/eleni/co2_gmao/drafts/co2volume_10-15-2021e_HQ_2021-10-15_1633_2160p30.mp4</a:t>
            </a:r>
            <a:endParaRPr lang="en-US" dirty="0">
              <a:solidFill>
                <a:schemeClr val="tx1"/>
              </a:solidFill>
            </a:endParaRPr>
          </a:p>
          <a:p>
            <a:pPr algn="l"/>
            <a:endParaRPr lang="en-US" dirty="0">
              <a:solidFill>
                <a:schemeClr val="tx1"/>
              </a:solidFill>
            </a:endParaRPr>
          </a:p>
        </p:txBody>
      </p:sp>
      <p:pic>
        <p:nvPicPr>
          <p:cNvPr id="5" name="Picture 4">
            <a:extLst>
              <a:ext uri="{FF2B5EF4-FFF2-40B4-BE49-F238E27FC236}">
                <a16:creationId xmlns:a16="http://schemas.microsoft.com/office/drawing/2014/main" id="{3660D9A2-98A4-7440-86E2-F9E2782AD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150077"/>
            <a:ext cx="23774400" cy="11565924"/>
          </a:xfrm>
          <a:prstGeom prst="rect">
            <a:avLst/>
          </a:prstGeom>
        </p:spPr>
      </p:pic>
    </p:spTree>
    <p:extLst>
      <p:ext uri="{BB962C8B-B14F-4D97-AF65-F5344CB8AC3E}">
        <p14:creationId xmlns:p14="http://schemas.microsoft.com/office/powerpoint/2010/main" val="415817544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v19_movie_globe_16day_xco2_diff_2020.mp4" descr="cov19_movie_globe_16day_xco2_diff_2020.mp4">
            <a:hlinkClick r:id="" action="ppaction://media"/>
            <a:extLst>
              <a:ext uri="{FF2B5EF4-FFF2-40B4-BE49-F238E27FC236}">
                <a16:creationId xmlns:a16="http://schemas.microsoft.com/office/drawing/2014/main" id="{C56EBB69-CDC7-EF4C-8F1B-970C821AF5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6413" y="0"/>
            <a:ext cx="18289587" cy="13716000"/>
          </a:xfrm>
          <a:prstGeom prst="rect">
            <a:avLst/>
          </a:prstGeom>
        </p:spPr>
      </p:pic>
      <p:sp>
        <p:nvSpPr>
          <p:cNvPr id="3" name="TextBox 2">
            <a:extLst>
              <a:ext uri="{FF2B5EF4-FFF2-40B4-BE49-F238E27FC236}">
                <a16:creationId xmlns:a16="http://schemas.microsoft.com/office/drawing/2014/main" id="{35FA1CEE-41E8-4649-A8F0-48AE4F6D0054}"/>
              </a:ext>
            </a:extLst>
          </p:cNvPr>
          <p:cNvSpPr txBox="1"/>
          <p:nvPr/>
        </p:nvSpPr>
        <p:spPr>
          <a:xfrm>
            <a:off x="302049" y="229588"/>
            <a:ext cx="18647734"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b="1" dirty="0"/>
              <a:t>New animation: cov19_movie_globe_16day_xco2_diff_2020.mp4</a:t>
            </a:r>
          </a:p>
          <a:p>
            <a:pPr marL="0" marR="0" indent="0" algn="ctr" defTabSz="825500" rtl="0" fontAlgn="auto" latinLnBrk="0" hangingPunct="0">
              <a:lnSpc>
                <a:spcPct val="100000"/>
              </a:lnSpc>
              <a:spcBef>
                <a:spcPts val="0"/>
              </a:spcBef>
              <a:spcAft>
                <a:spcPts val="0"/>
              </a:spcAft>
              <a:buClrTx/>
              <a:buSzTx/>
              <a:buFontTx/>
              <a:buNone/>
              <a:tabLst/>
            </a:pPr>
            <a:endParaRPr kumimoji="0" lang="en-US" sz="5000" b="1"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4713931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3053</TotalTime>
  <Words>850</Words>
  <Application>Microsoft Macintosh PowerPoint</Application>
  <PresentationFormat>Custom</PresentationFormat>
  <Paragraphs>19</Paragraphs>
  <Slides>10</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Helvetica Light</vt:lpstr>
      <vt:lpstr>Helvetica Neue</vt:lpstr>
      <vt:lpstr>Helvetica Neue Medium</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Ott, Lesley E. (GSFC-6101)</cp:lastModifiedBy>
  <cp:revision>32</cp:revision>
  <dcterms:modified xsi:type="dcterms:W3CDTF">2021-10-22T18:59:36Z</dcterms:modified>
</cp:coreProperties>
</file>