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8" r:id="rId2"/>
    <p:sldId id="256" r:id="rId3"/>
    <p:sldId id="269" r:id="rId4"/>
    <p:sldId id="270" r:id="rId5"/>
    <p:sldId id="272" r:id="rId6"/>
    <p:sldId id="258" r:id="rId7"/>
    <p:sldId id="276" r:id="rId8"/>
    <p:sldId id="278" r:id="rId9"/>
    <p:sldId id="273"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3"/>
    <p:restoredTop sz="89269"/>
  </p:normalViewPr>
  <p:slideViewPr>
    <p:cSldViewPr snapToGrid="0" snapToObjects="1">
      <p:cViewPr varScale="1">
        <p:scale>
          <a:sx n="85" d="100"/>
          <a:sy n="85" d="100"/>
        </p:scale>
        <p:origin x="184" y="416"/>
      </p:cViewPr>
      <p:guideLst/>
    </p:cSldViewPr>
  </p:slideViewPr>
  <p:notesTextViewPr>
    <p:cViewPr>
      <p:scale>
        <a:sx n="1" d="1"/>
        <a:sy n="1" d="1"/>
      </p:scale>
      <p:origin x="0" y="0"/>
    </p:cViewPr>
  </p:notesTextViewPr>
  <p:notesViewPr>
    <p:cSldViewPr snapToGrid="0" snapToObjects="1">
      <p:cViewPr varScale="1">
        <p:scale>
          <a:sx n="130" d="100"/>
          <a:sy n="130" d="100"/>
        </p:scale>
        <p:origin x="703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24079-380A-6643-8FF5-ACAB9E038A1D}"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09F5BA56-CD76-F241-840B-F28B8A28096C}">
      <dgm:prSet phldrT="[Text]"/>
      <dgm:spPr/>
      <dgm:t>
        <a:bodyPr/>
        <a:lstStyle/>
        <a:p>
          <a:r>
            <a:rPr lang="en-US" b="1" dirty="0"/>
            <a:t>Make current GHG data more accessible </a:t>
          </a:r>
          <a:endParaRPr lang="en-US" dirty="0"/>
        </a:p>
      </dgm:t>
    </dgm:pt>
    <dgm:pt modelId="{7756C411-B407-5A41-A4E7-C22E2603DD4F}" type="parTrans" cxnId="{FFBE1ABD-1599-6A40-8827-EA57CFEEAE60}">
      <dgm:prSet/>
      <dgm:spPr/>
      <dgm:t>
        <a:bodyPr/>
        <a:lstStyle/>
        <a:p>
          <a:endParaRPr lang="en-US"/>
        </a:p>
      </dgm:t>
    </dgm:pt>
    <dgm:pt modelId="{CC85CBEB-9395-FD43-9C71-C7E715DE93D1}" type="sibTrans" cxnId="{FFBE1ABD-1599-6A40-8827-EA57CFEEAE60}">
      <dgm:prSet/>
      <dgm:spPr/>
      <dgm:t>
        <a:bodyPr/>
        <a:lstStyle/>
        <a:p>
          <a:endParaRPr lang="en-US"/>
        </a:p>
      </dgm:t>
    </dgm:pt>
    <dgm:pt modelId="{DCEE0D87-AB72-6848-8683-D20634258DC2}">
      <dgm:prSet phldrT="[Text]"/>
      <dgm:spPr/>
      <dgm:t>
        <a:bodyPr/>
        <a:lstStyle/>
        <a:p>
          <a:r>
            <a:rPr lang="en-US" b="1" dirty="0"/>
            <a:t>Improve delivery, reliability of GHG data</a:t>
          </a:r>
          <a:endParaRPr lang="en-US" dirty="0"/>
        </a:p>
      </dgm:t>
    </dgm:pt>
    <dgm:pt modelId="{BDBDDABC-7420-2B43-A8B2-B3423AF20E19}" type="parTrans" cxnId="{4BEEAF2C-AEB0-3D4E-8D0C-5BECDF452426}">
      <dgm:prSet/>
      <dgm:spPr/>
      <dgm:t>
        <a:bodyPr/>
        <a:lstStyle/>
        <a:p>
          <a:endParaRPr lang="en-US"/>
        </a:p>
      </dgm:t>
    </dgm:pt>
    <dgm:pt modelId="{E0FFAF3D-A441-0449-AC2F-7F7DEC5C8F0F}" type="sibTrans" cxnId="{4BEEAF2C-AEB0-3D4E-8D0C-5BECDF452426}">
      <dgm:prSet/>
      <dgm:spPr/>
      <dgm:t>
        <a:bodyPr/>
        <a:lstStyle/>
        <a:p>
          <a:endParaRPr lang="en-US"/>
        </a:p>
      </dgm:t>
    </dgm:pt>
    <dgm:pt modelId="{0539A78F-27A3-3C47-8083-080C87246A15}">
      <dgm:prSet phldrT="[Text]"/>
      <dgm:spPr/>
      <dgm:t>
        <a:bodyPr/>
        <a:lstStyle/>
        <a:p>
          <a:r>
            <a:rPr lang="en-US" b="1" dirty="0"/>
            <a:t>Improve transparency of data, methods</a:t>
          </a:r>
          <a:endParaRPr lang="en-US" dirty="0"/>
        </a:p>
      </dgm:t>
    </dgm:pt>
    <dgm:pt modelId="{9F1B31E9-05A4-A14A-A650-25272DC685F8}" type="parTrans" cxnId="{27877C9B-9DEA-E544-AF38-9317B9CAE494}">
      <dgm:prSet/>
      <dgm:spPr/>
      <dgm:t>
        <a:bodyPr/>
        <a:lstStyle/>
        <a:p>
          <a:endParaRPr lang="en-US"/>
        </a:p>
      </dgm:t>
    </dgm:pt>
    <dgm:pt modelId="{83A74A5F-1947-824D-9A56-15AA9ACAFBB3}" type="sibTrans" cxnId="{27877C9B-9DEA-E544-AF38-9317B9CAE494}">
      <dgm:prSet/>
      <dgm:spPr/>
      <dgm:t>
        <a:bodyPr/>
        <a:lstStyle/>
        <a:p>
          <a:endParaRPr lang="en-US"/>
        </a:p>
      </dgm:t>
    </dgm:pt>
    <dgm:pt modelId="{59CD7002-D6FD-5E41-AA2C-B3BE10A8CB5D}">
      <dgm:prSet/>
      <dgm:spPr/>
      <dgm:t>
        <a:bodyPr/>
        <a:lstStyle/>
        <a:p>
          <a:r>
            <a:rPr lang="en-US" b="1"/>
            <a:t>Demonstrate interoperability</a:t>
          </a:r>
          <a:endParaRPr lang="en-US" b="1" dirty="0"/>
        </a:p>
      </dgm:t>
    </dgm:pt>
    <dgm:pt modelId="{62C496A7-DED2-DA40-A252-9203D27A8C5F}" type="parTrans" cxnId="{B6942B5A-7D8F-3E4C-AD30-8C7DBD6577AF}">
      <dgm:prSet/>
      <dgm:spPr/>
      <dgm:t>
        <a:bodyPr/>
        <a:lstStyle/>
        <a:p>
          <a:endParaRPr lang="en-US"/>
        </a:p>
      </dgm:t>
    </dgm:pt>
    <dgm:pt modelId="{E1516D99-2F65-EE4B-AA83-9E0ED165107D}" type="sibTrans" cxnId="{B6942B5A-7D8F-3E4C-AD30-8C7DBD6577AF}">
      <dgm:prSet/>
      <dgm:spPr/>
      <dgm:t>
        <a:bodyPr/>
        <a:lstStyle/>
        <a:p>
          <a:endParaRPr lang="en-US"/>
        </a:p>
      </dgm:t>
    </dgm:pt>
    <dgm:pt modelId="{2C1A9306-0190-204C-A6CE-74B58959EFB8}">
      <dgm:prSet/>
      <dgm:spPr/>
      <dgm:t>
        <a:bodyPr/>
        <a:lstStyle/>
        <a:p>
          <a:r>
            <a:rPr lang="en-US" b="1" dirty="0"/>
            <a:t>Ensure support for priority non-science applications</a:t>
          </a:r>
        </a:p>
      </dgm:t>
    </dgm:pt>
    <dgm:pt modelId="{1AED3BDA-2F1E-5749-821B-EF79E246F52A}" type="parTrans" cxnId="{9B26D383-AE0F-0F48-A628-66A55C8C1BF0}">
      <dgm:prSet/>
      <dgm:spPr/>
      <dgm:t>
        <a:bodyPr/>
        <a:lstStyle/>
        <a:p>
          <a:endParaRPr lang="en-US"/>
        </a:p>
      </dgm:t>
    </dgm:pt>
    <dgm:pt modelId="{CB5F84A3-0797-C04D-8D03-E172DBA6B9E0}" type="sibTrans" cxnId="{9B26D383-AE0F-0F48-A628-66A55C8C1BF0}">
      <dgm:prSet/>
      <dgm:spPr/>
      <dgm:t>
        <a:bodyPr/>
        <a:lstStyle/>
        <a:p>
          <a:endParaRPr lang="en-US"/>
        </a:p>
      </dgm:t>
    </dgm:pt>
    <dgm:pt modelId="{EA2956A9-D9C9-BD42-82BA-35DEC1E2C362}" type="pres">
      <dgm:prSet presAssocID="{A5C24079-380A-6643-8FF5-ACAB9E038A1D}" presName="Name0" presStyleCnt="0">
        <dgm:presLayoutVars>
          <dgm:dir/>
          <dgm:animLvl val="lvl"/>
          <dgm:resizeHandles val="exact"/>
        </dgm:presLayoutVars>
      </dgm:prSet>
      <dgm:spPr/>
    </dgm:pt>
    <dgm:pt modelId="{51048911-736F-584E-B7ED-1765A67CEBA0}" type="pres">
      <dgm:prSet presAssocID="{09F5BA56-CD76-F241-840B-F28B8A28096C}" presName="parTxOnly" presStyleLbl="node1" presStyleIdx="0" presStyleCnt="5">
        <dgm:presLayoutVars>
          <dgm:chMax val="0"/>
          <dgm:chPref val="0"/>
          <dgm:bulletEnabled val="1"/>
        </dgm:presLayoutVars>
      </dgm:prSet>
      <dgm:spPr/>
    </dgm:pt>
    <dgm:pt modelId="{941BAF77-2C7D-D64F-A30C-3B0B105E2582}" type="pres">
      <dgm:prSet presAssocID="{CC85CBEB-9395-FD43-9C71-C7E715DE93D1}" presName="parTxOnlySpace" presStyleCnt="0"/>
      <dgm:spPr/>
    </dgm:pt>
    <dgm:pt modelId="{7457BFF2-C1B4-AF40-A841-9BED9FE6440B}" type="pres">
      <dgm:prSet presAssocID="{DCEE0D87-AB72-6848-8683-D20634258DC2}" presName="parTxOnly" presStyleLbl="node1" presStyleIdx="1" presStyleCnt="5">
        <dgm:presLayoutVars>
          <dgm:chMax val="0"/>
          <dgm:chPref val="0"/>
          <dgm:bulletEnabled val="1"/>
        </dgm:presLayoutVars>
      </dgm:prSet>
      <dgm:spPr/>
    </dgm:pt>
    <dgm:pt modelId="{EBF61379-7829-6E4C-97B9-8BC18E202E19}" type="pres">
      <dgm:prSet presAssocID="{E0FFAF3D-A441-0449-AC2F-7F7DEC5C8F0F}" presName="parTxOnlySpace" presStyleCnt="0"/>
      <dgm:spPr/>
    </dgm:pt>
    <dgm:pt modelId="{D568B065-352D-2749-BDC1-1B613D5B7BCA}" type="pres">
      <dgm:prSet presAssocID="{0539A78F-27A3-3C47-8083-080C87246A15}" presName="parTxOnly" presStyleLbl="node1" presStyleIdx="2" presStyleCnt="5">
        <dgm:presLayoutVars>
          <dgm:chMax val="0"/>
          <dgm:chPref val="0"/>
          <dgm:bulletEnabled val="1"/>
        </dgm:presLayoutVars>
      </dgm:prSet>
      <dgm:spPr/>
    </dgm:pt>
    <dgm:pt modelId="{1498B1C5-1033-3E44-B68E-F936275A73DC}" type="pres">
      <dgm:prSet presAssocID="{83A74A5F-1947-824D-9A56-15AA9ACAFBB3}" presName="parTxOnlySpace" presStyleCnt="0"/>
      <dgm:spPr/>
    </dgm:pt>
    <dgm:pt modelId="{32CF3885-926E-A84D-9346-51E618209E59}" type="pres">
      <dgm:prSet presAssocID="{59CD7002-D6FD-5E41-AA2C-B3BE10A8CB5D}" presName="parTxOnly" presStyleLbl="node1" presStyleIdx="3" presStyleCnt="5">
        <dgm:presLayoutVars>
          <dgm:chMax val="0"/>
          <dgm:chPref val="0"/>
          <dgm:bulletEnabled val="1"/>
        </dgm:presLayoutVars>
      </dgm:prSet>
      <dgm:spPr/>
    </dgm:pt>
    <dgm:pt modelId="{D3888582-5578-094E-92D3-623FE4DA2CFA}" type="pres">
      <dgm:prSet presAssocID="{E1516D99-2F65-EE4B-AA83-9E0ED165107D}" presName="parTxOnlySpace" presStyleCnt="0"/>
      <dgm:spPr/>
    </dgm:pt>
    <dgm:pt modelId="{FE578742-9748-6142-A554-A3524863C937}" type="pres">
      <dgm:prSet presAssocID="{2C1A9306-0190-204C-A6CE-74B58959EFB8}" presName="parTxOnly" presStyleLbl="node1" presStyleIdx="4" presStyleCnt="5">
        <dgm:presLayoutVars>
          <dgm:chMax val="0"/>
          <dgm:chPref val="0"/>
          <dgm:bulletEnabled val="1"/>
        </dgm:presLayoutVars>
      </dgm:prSet>
      <dgm:spPr/>
    </dgm:pt>
  </dgm:ptLst>
  <dgm:cxnLst>
    <dgm:cxn modelId="{1A18F328-A378-5747-897A-B899B81E8D67}" type="presOf" srcId="{2C1A9306-0190-204C-A6CE-74B58959EFB8}" destId="{FE578742-9748-6142-A554-A3524863C937}" srcOrd="0" destOrd="0" presId="urn:microsoft.com/office/officeart/2005/8/layout/chevron1"/>
    <dgm:cxn modelId="{4BEEAF2C-AEB0-3D4E-8D0C-5BECDF452426}" srcId="{A5C24079-380A-6643-8FF5-ACAB9E038A1D}" destId="{DCEE0D87-AB72-6848-8683-D20634258DC2}" srcOrd="1" destOrd="0" parTransId="{BDBDDABC-7420-2B43-A8B2-B3423AF20E19}" sibTransId="{E0FFAF3D-A441-0449-AC2F-7F7DEC5C8F0F}"/>
    <dgm:cxn modelId="{D208BA2E-07A8-3446-A239-09DB5E1BB4B4}" type="presOf" srcId="{DCEE0D87-AB72-6848-8683-D20634258DC2}" destId="{7457BFF2-C1B4-AF40-A841-9BED9FE6440B}" srcOrd="0" destOrd="0" presId="urn:microsoft.com/office/officeart/2005/8/layout/chevron1"/>
    <dgm:cxn modelId="{B6942B5A-7D8F-3E4C-AD30-8C7DBD6577AF}" srcId="{A5C24079-380A-6643-8FF5-ACAB9E038A1D}" destId="{59CD7002-D6FD-5E41-AA2C-B3BE10A8CB5D}" srcOrd="3" destOrd="0" parTransId="{62C496A7-DED2-DA40-A252-9203D27A8C5F}" sibTransId="{E1516D99-2F65-EE4B-AA83-9E0ED165107D}"/>
    <dgm:cxn modelId="{9B26D383-AE0F-0F48-A628-66A55C8C1BF0}" srcId="{A5C24079-380A-6643-8FF5-ACAB9E038A1D}" destId="{2C1A9306-0190-204C-A6CE-74B58959EFB8}" srcOrd="4" destOrd="0" parTransId="{1AED3BDA-2F1E-5749-821B-EF79E246F52A}" sibTransId="{CB5F84A3-0797-C04D-8D03-E172DBA6B9E0}"/>
    <dgm:cxn modelId="{CF7A3E86-F1F3-704D-AEB2-71E7A72B6417}" type="presOf" srcId="{A5C24079-380A-6643-8FF5-ACAB9E038A1D}" destId="{EA2956A9-D9C9-BD42-82BA-35DEC1E2C362}" srcOrd="0" destOrd="0" presId="urn:microsoft.com/office/officeart/2005/8/layout/chevron1"/>
    <dgm:cxn modelId="{27877C9B-9DEA-E544-AF38-9317B9CAE494}" srcId="{A5C24079-380A-6643-8FF5-ACAB9E038A1D}" destId="{0539A78F-27A3-3C47-8083-080C87246A15}" srcOrd="2" destOrd="0" parTransId="{9F1B31E9-05A4-A14A-A650-25272DC685F8}" sibTransId="{83A74A5F-1947-824D-9A56-15AA9ACAFBB3}"/>
    <dgm:cxn modelId="{33E523B8-E8FD-014E-9143-4C4A463380C2}" type="presOf" srcId="{59CD7002-D6FD-5E41-AA2C-B3BE10A8CB5D}" destId="{32CF3885-926E-A84D-9346-51E618209E59}" srcOrd="0" destOrd="0" presId="urn:microsoft.com/office/officeart/2005/8/layout/chevron1"/>
    <dgm:cxn modelId="{FFBE1ABD-1599-6A40-8827-EA57CFEEAE60}" srcId="{A5C24079-380A-6643-8FF5-ACAB9E038A1D}" destId="{09F5BA56-CD76-F241-840B-F28B8A28096C}" srcOrd="0" destOrd="0" parTransId="{7756C411-B407-5A41-A4E7-C22E2603DD4F}" sibTransId="{CC85CBEB-9395-FD43-9C71-C7E715DE93D1}"/>
    <dgm:cxn modelId="{5390D0C7-3B97-E746-9C17-F36BB6027E03}" type="presOf" srcId="{0539A78F-27A3-3C47-8083-080C87246A15}" destId="{D568B065-352D-2749-BDC1-1B613D5B7BCA}" srcOrd="0" destOrd="0" presId="urn:microsoft.com/office/officeart/2005/8/layout/chevron1"/>
    <dgm:cxn modelId="{CC8137D2-C7D6-D547-8824-D12185B9DC08}" type="presOf" srcId="{09F5BA56-CD76-F241-840B-F28B8A28096C}" destId="{51048911-736F-584E-B7ED-1765A67CEBA0}" srcOrd="0" destOrd="0" presId="urn:microsoft.com/office/officeart/2005/8/layout/chevron1"/>
    <dgm:cxn modelId="{F02F50AC-4238-FE41-A84E-8F4B18A7A5BC}" type="presParOf" srcId="{EA2956A9-D9C9-BD42-82BA-35DEC1E2C362}" destId="{51048911-736F-584E-B7ED-1765A67CEBA0}" srcOrd="0" destOrd="0" presId="urn:microsoft.com/office/officeart/2005/8/layout/chevron1"/>
    <dgm:cxn modelId="{96C087B8-77C3-D44E-AFB2-CF868387D52B}" type="presParOf" srcId="{EA2956A9-D9C9-BD42-82BA-35DEC1E2C362}" destId="{941BAF77-2C7D-D64F-A30C-3B0B105E2582}" srcOrd="1" destOrd="0" presId="urn:microsoft.com/office/officeart/2005/8/layout/chevron1"/>
    <dgm:cxn modelId="{ED7EA6A8-6E64-B141-9E71-848BB2FA5D24}" type="presParOf" srcId="{EA2956A9-D9C9-BD42-82BA-35DEC1E2C362}" destId="{7457BFF2-C1B4-AF40-A841-9BED9FE6440B}" srcOrd="2" destOrd="0" presId="urn:microsoft.com/office/officeart/2005/8/layout/chevron1"/>
    <dgm:cxn modelId="{C0B056A0-D977-7C4B-AB3D-46F3C5409992}" type="presParOf" srcId="{EA2956A9-D9C9-BD42-82BA-35DEC1E2C362}" destId="{EBF61379-7829-6E4C-97B9-8BC18E202E19}" srcOrd="3" destOrd="0" presId="urn:microsoft.com/office/officeart/2005/8/layout/chevron1"/>
    <dgm:cxn modelId="{B5515EF6-E7A9-234D-AC39-F4C5ABE40215}" type="presParOf" srcId="{EA2956A9-D9C9-BD42-82BA-35DEC1E2C362}" destId="{D568B065-352D-2749-BDC1-1B613D5B7BCA}" srcOrd="4" destOrd="0" presId="urn:microsoft.com/office/officeart/2005/8/layout/chevron1"/>
    <dgm:cxn modelId="{CCA90CBA-B71D-E040-8506-D57713DD2979}" type="presParOf" srcId="{EA2956A9-D9C9-BD42-82BA-35DEC1E2C362}" destId="{1498B1C5-1033-3E44-B68E-F936275A73DC}" srcOrd="5" destOrd="0" presId="urn:microsoft.com/office/officeart/2005/8/layout/chevron1"/>
    <dgm:cxn modelId="{739C3AE7-97CD-D143-AB59-483B4EF7D2F2}" type="presParOf" srcId="{EA2956A9-D9C9-BD42-82BA-35DEC1E2C362}" destId="{32CF3885-926E-A84D-9346-51E618209E59}" srcOrd="6" destOrd="0" presId="urn:microsoft.com/office/officeart/2005/8/layout/chevron1"/>
    <dgm:cxn modelId="{B633DDE4-314D-3048-9819-3D03882B8192}" type="presParOf" srcId="{EA2956A9-D9C9-BD42-82BA-35DEC1E2C362}" destId="{D3888582-5578-094E-92D3-623FE4DA2CFA}" srcOrd="7" destOrd="0" presId="urn:microsoft.com/office/officeart/2005/8/layout/chevron1"/>
    <dgm:cxn modelId="{1F3754AD-D46C-C044-BEE3-5398E23AE5E6}" type="presParOf" srcId="{EA2956A9-D9C9-BD42-82BA-35DEC1E2C362}" destId="{FE578742-9748-6142-A554-A3524863C937}"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48911-736F-584E-B7ED-1765A67CEBA0}">
      <dsp:nvSpPr>
        <dsp:cNvPr id="0" name=""/>
        <dsp:cNvSpPr/>
      </dsp:nvSpPr>
      <dsp:spPr>
        <a:xfrm>
          <a:off x="2843" y="0"/>
          <a:ext cx="2530877" cy="742013"/>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Make current GHG data more accessible </a:t>
          </a:r>
          <a:endParaRPr lang="en-US" sz="1400" kern="1200" dirty="0"/>
        </a:p>
      </dsp:txBody>
      <dsp:txXfrm>
        <a:off x="373850" y="0"/>
        <a:ext cx="1788864" cy="742013"/>
      </dsp:txXfrm>
    </dsp:sp>
    <dsp:sp modelId="{7457BFF2-C1B4-AF40-A841-9BED9FE6440B}">
      <dsp:nvSpPr>
        <dsp:cNvPr id="0" name=""/>
        <dsp:cNvSpPr/>
      </dsp:nvSpPr>
      <dsp:spPr>
        <a:xfrm>
          <a:off x="2280633" y="0"/>
          <a:ext cx="2530877" cy="742013"/>
        </a:xfrm>
        <a:prstGeom prst="chevron">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Improve delivery, reliability of GHG data</a:t>
          </a:r>
          <a:endParaRPr lang="en-US" sz="1400" kern="1200" dirty="0"/>
        </a:p>
      </dsp:txBody>
      <dsp:txXfrm>
        <a:off x="2651640" y="0"/>
        <a:ext cx="1788864" cy="742013"/>
      </dsp:txXfrm>
    </dsp:sp>
    <dsp:sp modelId="{D568B065-352D-2749-BDC1-1B613D5B7BCA}">
      <dsp:nvSpPr>
        <dsp:cNvPr id="0" name=""/>
        <dsp:cNvSpPr/>
      </dsp:nvSpPr>
      <dsp:spPr>
        <a:xfrm>
          <a:off x="4558422" y="0"/>
          <a:ext cx="2530877" cy="742013"/>
        </a:xfrm>
        <a:prstGeom prst="chevron">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Improve transparency of data, methods</a:t>
          </a:r>
          <a:endParaRPr lang="en-US" sz="1400" kern="1200" dirty="0"/>
        </a:p>
      </dsp:txBody>
      <dsp:txXfrm>
        <a:off x="4929429" y="0"/>
        <a:ext cx="1788864" cy="742013"/>
      </dsp:txXfrm>
    </dsp:sp>
    <dsp:sp modelId="{32CF3885-926E-A84D-9346-51E618209E59}">
      <dsp:nvSpPr>
        <dsp:cNvPr id="0" name=""/>
        <dsp:cNvSpPr/>
      </dsp:nvSpPr>
      <dsp:spPr>
        <a:xfrm>
          <a:off x="6836212" y="0"/>
          <a:ext cx="2530877" cy="742013"/>
        </a:xfrm>
        <a:prstGeom prst="chevron">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a:t>Demonstrate interoperability</a:t>
          </a:r>
          <a:endParaRPr lang="en-US" sz="1400" b="1" kern="1200" dirty="0"/>
        </a:p>
      </dsp:txBody>
      <dsp:txXfrm>
        <a:off x="7207219" y="0"/>
        <a:ext cx="1788864" cy="742013"/>
      </dsp:txXfrm>
    </dsp:sp>
    <dsp:sp modelId="{FE578742-9748-6142-A554-A3524863C937}">
      <dsp:nvSpPr>
        <dsp:cNvPr id="0" name=""/>
        <dsp:cNvSpPr/>
      </dsp:nvSpPr>
      <dsp:spPr>
        <a:xfrm>
          <a:off x="9114002" y="0"/>
          <a:ext cx="2530877" cy="742013"/>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Ensure support for priority non-science applications</a:t>
          </a:r>
        </a:p>
      </dsp:txBody>
      <dsp:txXfrm>
        <a:off x="9485009" y="0"/>
        <a:ext cx="1788864" cy="7420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12/12/22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27395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2</a:t>
            </a:fld>
            <a:endParaRPr lang="en-US"/>
          </a:p>
        </p:txBody>
      </p:sp>
    </p:spTree>
    <p:extLst>
      <p:ext uri="{BB962C8B-B14F-4D97-AF65-F5344CB8AC3E}">
        <p14:creationId xmlns:p14="http://schemas.microsoft.com/office/powerpoint/2010/main" val="20701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386401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6</a:t>
            </a:fld>
            <a:endParaRPr lang="en-US"/>
          </a:p>
        </p:txBody>
      </p:sp>
    </p:spTree>
    <p:extLst>
      <p:ext uri="{BB962C8B-B14F-4D97-AF65-F5344CB8AC3E}">
        <p14:creationId xmlns:p14="http://schemas.microsoft.com/office/powerpoint/2010/main" val="3865492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BEC583-F4B1-834B-9486-C22126F4F188}" type="slidenum">
              <a:rPr lang="en-US" smtClean="0"/>
              <a:t>8</a:t>
            </a:fld>
            <a:endParaRPr lang="en-US"/>
          </a:p>
        </p:txBody>
      </p:sp>
    </p:spTree>
    <p:extLst>
      <p:ext uri="{BB962C8B-B14F-4D97-AF65-F5344CB8AC3E}">
        <p14:creationId xmlns:p14="http://schemas.microsoft.com/office/powerpoint/2010/main" val="243954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10</a:t>
            </a:fld>
            <a:endParaRPr lang="en-US"/>
          </a:p>
        </p:txBody>
      </p:sp>
    </p:spTree>
    <p:extLst>
      <p:ext uri="{BB962C8B-B14F-4D97-AF65-F5344CB8AC3E}">
        <p14:creationId xmlns:p14="http://schemas.microsoft.com/office/powerpoint/2010/main" val="351865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9786"/>
            <a:ext cx="10515600" cy="820208"/>
          </a:xfrm>
          <a:prstGeom prst="rect">
            <a:avLst/>
          </a:prstGeom>
        </p:spPr>
        <p:txBody>
          <a:bodyPr/>
          <a:lstStyle/>
          <a:p>
            <a:r>
              <a:rPr lang="en-US" dirty="0"/>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12/12/22</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7" name="Text Placeholder 6"/>
          <p:cNvSpPr>
            <a:spLocks noGrp="1"/>
          </p:cNvSpPr>
          <p:nvPr>
            <p:ph type="body" sz="quarter" idx="13" hasCustomPrompt="1"/>
          </p:nvPr>
        </p:nvSpPr>
        <p:spPr>
          <a:xfrm>
            <a:off x="838200" y="1403973"/>
            <a:ext cx="10515600" cy="4697412"/>
          </a:xfrm>
          <a:prstGeom prst="rect">
            <a:avLst/>
          </a:prstGeom>
        </p:spPr>
        <p:txBody>
          <a:bodyPr/>
          <a:lstStyle>
            <a:lvl1pPr marL="0" indent="0">
              <a:buNone/>
              <a:defRPr/>
            </a:lvl1pPr>
          </a:lstStyle>
          <a:p>
            <a:pPr lvl="0"/>
            <a:r>
              <a:rPr lang="en-US" dirty="0"/>
              <a:t>Click to edit text</a:t>
            </a:r>
          </a:p>
        </p:txBody>
      </p:sp>
    </p:spTree>
    <p:extLst>
      <p:ext uri="{BB962C8B-B14F-4D97-AF65-F5344CB8AC3E}">
        <p14:creationId xmlns:p14="http://schemas.microsoft.com/office/powerpoint/2010/main" val="7050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9786"/>
            <a:ext cx="10515600" cy="820208"/>
          </a:xfrm>
          <a:prstGeom prst="rect">
            <a:avLst/>
          </a:prstGeom>
        </p:spPr>
        <p:txBody>
          <a:bodyPr/>
          <a:lstStyle/>
          <a:p>
            <a:r>
              <a:rPr lang="en-US" dirty="0"/>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12/12/22</a:t>
            </a:fld>
            <a:endParaRPr lang="en-US" dirty="0"/>
          </a:p>
        </p:txBody>
      </p:sp>
    </p:spTree>
    <p:extLst>
      <p:ext uri="{BB962C8B-B14F-4D97-AF65-F5344CB8AC3E}">
        <p14:creationId xmlns:p14="http://schemas.microsoft.com/office/powerpoint/2010/main" val="127513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12/12/22</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ctr" anchorCtr="0">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12/12/22</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dirty="0"/>
          </a:p>
        </p:txBody>
      </p:sp>
    </p:spTree>
    <p:extLst>
      <p:ext uri="{BB962C8B-B14F-4D97-AF65-F5344CB8AC3E}">
        <p14:creationId xmlns:p14="http://schemas.microsoft.com/office/powerpoint/2010/main" val="114311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9786"/>
            <a:ext cx="10515600" cy="820208"/>
          </a:xfrm>
          <a:prstGeom prst="rect">
            <a:avLst/>
          </a:prstGeom>
        </p:spPr>
        <p:txBody>
          <a:bodyPr/>
          <a:lstStyle/>
          <a:p>
            <a:r>
              <a:rPr lang="en-US" dirty="0"/>
              <a:t>Click to Edit Title</a:t>
            </a:r>
          </a:p>
        </p:txBody>
      </p:sp>
      <p:sp>
        <p:nvSpPr>
          <p:cNvPr id="3" name="Content Placeholder 2"/>
          <p:cNvSpPr>
            <a:spLocks noGrp="1"/>
          </p:cNvSpPr>
          <p:nvPr>
            <p:ph idx="1" hasCustomPrompt="1"/>
          </p:nvPr>
        </p:nvSpPr>
        <p:spPr>
          <a:xfrm>
            <a:off x="838200" y="1406555"/>
            <a:ext cx="10515600" cy="4602163"/>
          </a:xfrm>
          <a:prstGeom prst="rect">
            <a:avLst/>
          </a:prstGeom>
        </p:spPr>
        <p:txBody>
          <a:bodyPr/>
          <a:lstStyle>
            <a:lvl1pPr marL="0" inden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12/12/22</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0044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7"/>
            <a:ext cx="3932237" cy="1133856"/>
          </a:xfrm>
          <a:prstGeom prst="rect">
            <a:avLst/>
          </a:prstGeom>
        </p:spPr>
        <p:txBody>
          <a:bodyPr anchor="t" anchorCtr="0">
            <a:normAutofit/>
          </a:bodyPr>
          <a:lstStyle>
            <a:lvl1pPr algn="l">
              <a:defRPr sz="2000"/>
            </a:lvl1pPr>
          </a:lstStyle>
          <a:p>
            <a:r>
              <a:rPr lang="en-US" dirty="0"/>
              <a:t>Click to Edit Title</a:t>
            </a:r>
          </a:p>
        </p:txBody>
      </p:sp>
      <p:sp>
        <p:nvSpPr>
          <p:cNvPr id="3" name="Picture Placeholder 2"/>
          <p:cNvSpPr>
            <a:spLocks noGrp="1"/>
          </p:cNvSpPr>
          <p:nvPr>
            <p:ph type="pic" idx="1" hasCustomPrompt="1"/>
          </p:nvPr>
        </p:nvSpPr>
        <p:spPr>
          <a:xfrm>
            <a:off x="675919" y="733778"/>
            <a:ext cx="6172200" cy="51352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a:t>
            </a:r>
          </a:p>
        </p:txBody>
      </p:sp>
      <p:sp>
        <p:nvSpPr>
          <p:cNvPr id="4" name="Text Placeholder 3"/>
          <p:cNvSpPr>
            <a:spLocks noGrp="1"/>
          </p:cNvSpPr>
          <p:nvPr>
            <p:ph type="body" sz="half" idx="2" hasCustomPrompt="1"/>
          </p:nvPr>
        </p:nvSpPr>
        <p:spPr>
          <a:xfrm>
            <a:off x="7423151" y="1960474"/>
            <a:ext cx="3932237" cy="390851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12/12/22</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2307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9786"/>
            <a:ext cx="10515600" cy="820208"/>
          </a:xfrm>
          <a:prstGeom prst="rect">
            <a:avLst/>
          </a:prstGeom>
        </p:spPr>
        <p:txBody>
          <a:body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a:prstGeom prst="rect">
            <a:avLst/>
          </a:prstGeom>
        </p:spPr>
        <p:txBody>
          <a:bodyPr/>
          <a:lstStyle>
            <a:lvl1pPr marL="0" inden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marL="0" inden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12/12/22</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45808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388947"/>
            <a:ext cx="12192000" cy="469076"/>
          </a:xfrm>
          <a:prstGeom prst="rect">
            <a:avLst/>
          </a:prstGeom>
          <a:solidFill>
            <a:schemeClr val="bg2">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sp>
        <p:nvSpPr>
          <p:cNvPr id="9" name="TextBox 8"/>
          <p:cNvSpPr txBox="1"/>
          <p:nvPr userDrawn="1"/>
        </p:nvSpPr>
        <p:spPr>
          <a:xfrm>
            <a:off x="1200614" y="6487763"/>
            <a:ext cx="2581079" cy="235449"/>
          </a:xfrm>
          <a:prstGeom prst="rect">
            <a:avLst/>
          </a:prstGeom>
          <a:noFill/>
        </p:spPr>
        <p:txBody>
          <a:bodyPr wrap="square" lIns="0" tIns="0" rIns="0" bIns="0" rtlCol="0">
            <a:spAutoFit/>
          </a:bodyPr>
          <a:lstStyle/>
          <a:p>
            <a:pPr algn="l">
              <a:lnSpc>
                <a:spcPct val="90000"/>
              </a:lnSpc>
            </a:pPr>
            <a:r>
              <a:rPr lang="en-US" sz="900" b="1" i="0" dirty="0">
                <a:solidFill>
                  <a:schemeClr val="tx1">
                    <a:lumMod val="95000"/>
                  </a:schemeClr>
                </a:solidFill>
                <a:ea typeface="Arial Regular" charset="0"/>
              </a:rPr>
              <a:t>Global Modeling</a:t>
            </a:r>
            <a:r>
              <a:rPr lang="en-US" sz="900" b="1" i="0" baseline="0" dirty="0">
                <a:solidFill>
                  <a:schemeClr val="tx1">
                    <a:lumMod val="95000"/>
                  </a:schemeClr>
                </a:solidFill>
                <a:ea typeface="Arial Regular" charset="0"/>
              </a:rPr>
              <a:t> </a:t>
            </a:r>
            <a:r>
              <a:rPr lang="en-US" sz="900" b="1" i="0" dirty="0">
                <a:solidFill>
                  <a:schemeClr val="tx1">
                    <a:lumMod val="95000"/>
                  </a:schemeClr>
                </a:solidFill>
                <a:ea typeface="Arial Regular" charset="0"/>
              </a:rPr>
              <a:t>and</a:t>
            </a:r>
            <a:r>
              <a:rPr lang="en-US" sz="900" b="1" i="0" baseline="0" dirty="0">
                <a:solidFill>
                  <a:schemeClr val="tx1">
                    <a:lumMod val="95000"/>
                  </a:schemeClr>
                </a:solidFill>
                <a:ea typeface="Arial Regular" charset="0"/>
              </a:rPr>
              <a:t> </a:t>
            </a:r>
            <a:r>
              <a:rPr lang="en-US" sz="900" b="1" i="0" dirty="0">
                <a:solidFill>
                  <a:schemeClr val="tx1">
                    <a:lumMod val="95000"/>
                  </a:schemeClr>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dirty="0">
                <a:solidFill>
                  <a:schemeClr val="tx1">
                    <a:lumMod val="95000"/>
                  </a:schemeClr>
                </a:solidFill>
                <a:ea typeface="Arial Regular" charset="0"/>
              </a:rPr>
              <a:t>gmao.gsfc.nasa.gov</a:t>
            </a:r>
          </a:p>
        </p:txBody>
      </p:sp>
      <p:sp>
        <p:nvSpPr>
          <p:cNvPr id="6" name="Slide Number Placeholder 5"/>
          <p:cNvSpPr>
            <a:spLocks noGrp="1"/>
          </p:cNvSpPr>
          <p:nvPr>
            <p:ph type="sldNum" sz="quarter" idx="4"/>
          </p:nvPr>
        </p:nvSpPr>
        <p:spPr>
          <a:xfrm>
            <a:off x="11550700" y="6440922"/>
            <a:ext cx="53123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B8D1E3-1DAE-664E-B350-75CA63E753F0}" type="slidenum">
              <a:rPr lang="en-US" smtClean="0"/>
              <a:pPr/>
              <a:t>‹#›</a:t>
            </a:fld>
            <a:endParaRPr lang="en-US" dirty="0"/>
          </a:p>
        </p:txBody>
      </p:sp>
      <p:sp>
        <p:nvSpPr>
          <p:cNvPr id="4" name="Date Placeholder 3"/>
          <p:cNvSpPr>
            <a:spLocks noGrp="1"/>
          </p:cNvSpPr>
          <p:nvPr>
            <p:ph type="dt" sz="half" idx="2"/>
          </p:nvPr>
        </p:nvSpPr>
        <p:spPr>
          <a:xfrm>
            <a:off x="10014695" y="6449580"/>
            <a:ext cx="148284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0A0F2B-E692-5549-89C0-DEF97C653501}" type="datetimeFigureOut">
              <a:rPr lang="en-US" smtClean="0"/>
              <a:pPr/>
              <a:t>12/12/22</a:t>
            </a:fld>
            <a:endParaRPr lang="en-US" dirty="0"/>
          </a:p>
        </p:txBody>
      </p:sp>
      <p:sp>
        <p:nvSpPr>
          <p:cNvPr id="11" name="Rectangle 10"/>
          <p:cNvSpPr>
            <a:spLocks noChangeArrowheads="1"/>
          </p:cNvSpPr>
          <p:nvPr userDrawn="1"/>
        </p:nvSpPr>
        <p:spPr bwMode="auto">
          <a:xfrm>
            <a:off x="143107" y="127916"/>
            <a:ext cx="3571124" cy="3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5844" tIns="67921" rIns="135844" bIns="67921"/>
          <a:lstStyle>
            <a:lvl1pPr defTabSz="1019175">
              <a:defRPr sz="4000">
                <a:solidFill>
                  <a:srgbClr val="939BA8"/>
                </a:solidFill>
                <a:latin typeface="Arial" charset="0"/>
              </a:defRPr>
            </a:lvl1pPr>
            <a:lvl2pPr defTabSz="1019175">
              <a:defRPr sz="4000">
                <a:solidFill>
                  <a:srgbClr val="939BA8"/>
                </a:solidFill>
                <a:latin typeface="Arial" charset="0"/>
              </a:defRPr>
            </a:lvl2pPr>
            <a:lvl3pPr defTabSz="1019175">
              <a:defRPr sz="4000">
                <a:solidFill>
                  <a:srgbClr val="939BA8"/>
                </a:solidFill>
                <a:latin typeface="Arial" charset="0"/>
              </a:defRPr>
            </a:lvl3pPr>
            <a:lvl4pPr defTabSz="1019175">
              <a:defRPr sz="4000">
                <a:solidFill>
                  <a:srgbClr val="939BA8"/>
                </a:solidFill>
                <a:latin typeface="Arial" charset="0"/>
              </a:defRPr>
            </a:lvl4pPr>
            <a:lvl5pPr defTabSz="1019175">
              <a:defRPr sz="4000">
                <a:solidFill>
                  <a:srgbClr val="939BA8"/>
                </a:solidFill>
                <a:latin typeface="Arial" charset="0"/>
              </a:defRPr>
            </a:lvl5pPr>
            <a:lvl6pPr marL="457200" defTabSz="1019175" fontAlgn="base">
              <a:spcBef>
                <a:spcPct val="0"/>
              </a:spcBef>
              <a:spcAft>
                <a:spcPct val="0"/>
              </a:spcAft>
              <a:defRPr sz="4000">
                <a:solidFill>
                  <a:srgbClr val="939BA8"/>
                </a:solidFill>
                <a:latin typeface="Arial" charset="0"/>
              </a:defRPr>
            </a:lvl6pPr>
            <a:lvl7pPr marL="914400" defTabSz="1019175" fontAlgn="base">
              <a:spcBef>
                <a:spcPct val="0"/>
              </a:spcBef>
              <a:spcAft>
                <a:spcPct val="0"/>
              </a:spcAft>
              <a:defRPr sz="4000">
                <a:solidFill>
                  <a:srgbClr val="939BA8"/>
                </a:solidFill>
                <a:latin typeface="Arial" charset="0"/>
              </a:defRPr>
            </a:lvl7pPr>
            <a:lvl8pPr marL="1371600" defTabSz="1019175" fontAlgn="base">
              <a:spcBef>
                <a:spcPct val="0"/>
              </a:spcBef>
              <a:spcAft>
                <a:spcPct val="0"/>
              </a:spcAft>
              <a:defRPr sz="4000">
                <a:solidFill>
                  <a:srgbClr val="939BA8"/>
                </a:solidFill>
                <a:latin typeface="Arial" charset="0"/>
              </a:defRPr>
            </a:lvl8pPr>
            <a:lvl9pPr marL="1828800" defTabSz="1019175" fontAlgn="base">
              <a:spcBef>
                <a:spcPct val="0"/>
              </a:spcBef>
              <a:spcAft>
                <a:spcPct val="0"/>
              </a:spcAft>
              <a:defRPr sz="4000">
                <a:solidFill>
                  <a:srgbClr val="939BA8"/>
                </a:solidFill>
                <a:latin typeface="Arial" charset="0"/>
              </a:defRPr>
            </a:lvl9pPr>
          </a:lstStyle>
          <a:p>
            <a:pPr eaLnBrk="1" hangingPunct="1"/>
            <a:r>
              <a:rPr lang="en-US" altLang="en-US" sz="933" b="0" i="0" dirty="0">
                <a:solidFill>
                  <a:schemeClr val="bg2">
                    <a:lumMod val="50000"/>
                  </a:schemeClr>
                </a:solidFill>
                <a:ea typeface="Arial Regular" charset="0"/>
              </a:rPr>
              <a:t>National Aeronautics and Space Administration</a:t>
            </a:r>
          </a:p>
        </p:txBody>
      </p:sp>
      <p:pic>
        <p:nvPicPr>
          <p:cNvPr id="12" name="Picture 25" descr="NASA insigniaCMYK"/>
          <p:cNvPicPr preferRelativeResize="0">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1458222" y="127916"/>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10"/>
          <a:stretch>
            <a:fillRect/>
          </a:stretch>
        </p:blipFill>
        <p:spPr>
          <a:xfrm>
            <a:off x="143107" y="6487763"/>
            <a:ext cx="914400" cy="234696"/>
          </a:xfrm>
          <a:prstGeom prst="rect">
            <a:avLst/>
          </a:prstGeom>
        </p:spPr>
      </p:pic>
    </p:spTree>
    <p:extLst>
      <p:ext uri="{BB962C8B-B14F-4D97-AF65-F5344CB8AC3E}">
        <p14:creationId xmlns:p14="http://schemas.microsoft.com/office/powerpoint/2010/main" val="191551558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5" r:id="rId3"/>
    <p:sldLayoutId id="2147483649" r:id="rId4"/>
    <p:sldLayoutId id="2147483650" r:id="rId5"/>
    <p:sldLayoutId id="2147483657" r:id="rId6"/>
    <p:sldLayoutId id="2147483652" r:id="rId7"/>
  </p:sldLayoutIdLst>
  <p:txStyles>
    <p:titleStyle>
      <a:lvl1pPr algn="ctr" defTabSz="914400" rtl="0" eaLnBrk="1" latinLnBrk="0" hangingPunct="1">
        <a:lnSpc>
          <a:spcPct val="90000"/>
        </a:lnSpc>
        <a:spcBef>
          <a:spcPct val="0"/>
        </a:spcBef>
        <a:buNone/>
        <a:defRPr sz="2800" b="1" kern="1200">
          <a:solidFill>
            <a:srgbClr val="0070C0"/>
          </a:solidFill>
          <a:latin typeface="+mj-lt"/>
          <a:ea typeface="+mj-ea"/>
          <a:cs typeface="+mj-cs"/>
        </a:defRPr>
      </a:lvl1pPr>
    </p:titleStyle>
    <p:bodyStyle>
      <a:lvl1pPr marL="0" indent="0" algn="ctr" defTabSz="914400" rtl="0" eaLnBrk="1" latinLnBrk="0" hangingPunct="1">
        <a:lnSpc>
          <a:spcPct val="90000"/>
        </a:lnSpc>
        <a:spcBef>
          <a:spcPts val="1000"/>
        </a:spcBef>
        <a:buFont typeface="Arial"/>
        <a:buNone/>
        <a:defRPr sz="2000" kern="1200">
          <a:solidFill>
            <a:schemeClr val="bg2">
              <a:lumMod val="10000"/>
            </a:schemeClr>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bg2">
              <a:lumMod val="10000"/>
            </a:schemeClr>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bg2">
              <a:lumMod val="10000"/>
            </a:schemeClr>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bg2">
              <a:lumMod val="10000"/>
            </a:schemeClr>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hyperlink" Target="https://www.eodashboardhackathon.org/" TargetMode="External"/><Relationship Id="rId3" Type="http://schemas.openxmlformats.org/officeDocument/2006/relationships/image" Target="../media/image14.png"/><Relationship Id="rId7" Type="http://schemas.openxmlformats.org/officeDocument/2006/relationships/hyperlink" Target="https://www.earthdata.nasa.gov/covid1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odashboard.org/" TargetMode="Externa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847352"/>
            <a:ext cx="10515600" cy="820208"/>
          </a:xfrm>
        </p:spPr>
        <p:txBody>
          <a:bodyPr/>
          <a:lstStyle/>
          <a:p>
            <a:r>
              <a:rPr lang="en-US" sz="3600" dirty="0"/>
              <a:t>Low latency flux and concentration datasets in support of greenhouse gas monitoring based on NASA’s GEOS modeling and data assimilation system</a:t>
            </a:r>
            <a:br>
              <a:rPr lang="en-US" sz="3600" dirty="0"/>
            </a:br>
            <a:br>
              <a:rPr lang="en-US" sz="3600" dirty="0"/>
            </a:br>
            <a:r>
              <a:rPr lang="en-US" sz="2400" b="0" dirty="0">
                <a:solidFill>
                  <a:srgbClr val="000000"/>
                </a:solidFill>
              </a:rPr>
              <a:t>Lesley Ott</a:t>
            </a:r>
            <a:r>
              <a:rPr lang="en-US" sz="2400" b="0" baseline="30000" dirty="0">
                <a:solidFill>
                  <a:srgbClr val="000000"/>
                </a:solidFill>
              </a:rPr>
              <a:t>1</a:t>
            </a:r>
            <a:r>
              <a:rPr lang="en-US" sz="2400" b="0" dirty="0">
                <a:solidFill>
                  <a:srgbClr val="000000"/>
                </a:solidFill>
              </a:rPr>
              <a:t>, Brad Weir</a:t>
            </a:r>
            <a:r>
              <a:rPr lang="en-US" sz="2400" b="0" baseline="30000" dirty="0">
                <a:solidFill>
                  <a:srgbClr val="000000"/>
                </a:solidFill>
              </a:rPr>
              <a:t>1,2</a:t>
            </a:r>
            <a:r>
              <a:rPr lang="en-US" sz="2400" b="0" dirty="0">
                <a:solidFill>
                  <a:srgbClr val="000000"/>
                </a:solidFill>
              </a:rPr>
              <a:t>, Nikolay Balashov1,3, Benjamin Poulter</a:t>
            </a:r>
            <a:r>
              <a:rPr lang="en-US" sz="2400" b="0" baseline="30000" dirty="0">
                <a:solidFill>
                  <a:srgbClr val="000000"/>
                </a:solidFill>
              </a:rPr>
              <a:t>1</a:t>
            </a:r>
            <a:r>
              <a:rPr lang="en-US" sz="2400" b="0" dirty="0">
                <a:solidFill>
                  <a:srgbClr val="000000"/>
                </a:solidFill>
              </a:rPr>
              <a:t>, Tomohiro Oda</a:t>
            </a:r>
            <a:r>
              <a:rPr lang="en-US" sz="2400" b="0" baseline="30000" dirty="0">
                <a:solidFill>
                  <a:srgbClr val="000000"/>
                </a:solidFill>
              </a:rPr>
              <a:t>4</a:t>
            </a:r>
            <a:r>
              <a:rPr lang="en-US" sz="2400" b="0" dirty="0">
                <a:solidFill>
                  <a:srgbClr val="000000"/>
                </a:solidFill>
              </a:rPr>
              <a:t>, Cecile Rousseaux</a:t>
            </a:r>
            <a:r>
              <a:rPr lang="en-US" sz="2400" b="0" baseline="30000" dirty="0">
                <a:solidFill>
                  <a:srgbClr val="000000"/>
                </a:solidFill>
              </a:rPr>
              <a:t>1</a:t>
            </a:r>
            <a:r>
              <a:rPr lang="en-US" sz="2400" b="0" dirty="0">
                <a:solidFill>
                  <a:srgbClr val="000000"/>
                </a:solidFill>
              </a:rPr>
              <a:t>, Joanna Joiner</a:t>
            </a:r>
            <a:r>
              <a:rPr lang="en-US" sz="2400" b="0" baseline="30000" dirty="0">
                <a:solidFill>
                  <a:srgbClr val="000000"/>
                </a:solidFill>
              </a:rPr>
              <a:t>1</a:t>
            </a:r>
            <a:r>
              <a:rPr lang="en-US" sz="2400" b="0" dirty="0">
                <a:solidFill>
                  <a:srgbClr val="000000"/>
                </a:solidFill>
              </a:rPr>
              <a:t>, and Sourish Basu</a:t>
            </a:r>
            <a:r>
              <a:rPr lang="en-US" sz="2400" b="0" baseline="30000" dirty="0">
                <a:solidFill>
                  <a:srgbClr val="000000"/>
                </a:solidFill>
              </a:rPr>
              <a:t>1,3</a:t>
            </a:r>
            <a:br>
              <a:rPr lang="en-US" sz="2400" b="0" baseline="30000" dirty="0">
                <a:solidFill>
                  <a:srgbClr val="000000"/>
                </a:solidFill>
              </a:rPr>
            </a:br>
            <a:br>
              <a:rPr lang="en-US" sz="2400" b="0" baseline="30000" dirty="0">
                <a:solidFill>
                  <a:srgbClr val="000000"/>
                </a:solidFill>
              </a:rPr>
            </a:br>
            <a:r>
              <a:rPr lang="en-US" sz="2400" b="0" baseline="30000" dirty="0">
                <a:solidFill>
                  <a:srgbClr val="000000"/>
                </a:solidFill>
              </a:rPr>
              <a:t>1</a:t>
            </a:r>
            <a:r>
              <a:rPr lang="en-US" sz="2400" b="0" dirty="0">
                <a:solidFill>
                  <a:srgbClr val="000000"/>
                </a:solidFill>
              </a:rPr>
              <a:t>NASA Goddard Space Flight Center</a:t>
            </a:r>
            <a:br>
              <a:rPr lang="en-US" sz="2400" b="0" dirty="0">
                <a:solidFill>
                  <a:srgbClr val="000000"/>
                </a:solidFill>
              </a:rPr>
            </a:br>
            <a:r>
              <a:rPr lang="en-US" sz="2400" b="0" baseline="30000" dirty="0">
                <a:solidFill>
                  <a:srgbClr val="000000"/>
                </a:solidFill>
              </a:rPr>
              <a:t>2</a:t>
            </a:r>
            <a:r>
              <a:rPr lang="en-US" sz="2400" b="0" dirty="0">
                <a:solidFill>
                  <a:srgbClr val="000000"/>
                </a:solidFill>
              </a:rPr>
              <a:t>Morgan State University</a:t>
            </a:r>
            <a:br>
              <a:rPr lang="en-US" sz="2400" b="0" dirty="0">
                <a:solidFill>
                  <a:srgbClr val="000000"/>
                </a:solidFill>
              </a:rPr>
            </a:br>
            <a:r>
              <a:rPr lang="en-US" sz="2400" b="0" baseline="30000" dirty="0">
                <a:solidFill>
                  <a:srgbClr val="000000"/>
                </a:solidFill>
              </a:rPr>
              <a:t>4</a:t>
            </a:r>
            <a:r>
              <a:rPr lang="en-US" sz="2400" b="0" dirty="0">
                <a:solidFill>
                  <a:srgbClr val="000000"/>
                </a:solidFill>
              </a:rPr>
              <a:t>University of Maryland, College Park</a:t>
            </a:r>
            <a:br>
              <a:rPr lang="en-US" sz="2400" b="0" dirty="0">
                <a:solidFill>
                  <a:srgbClr val="000000"/>
                </a:solidFill>
              </a:rPr>
            </a:br>
            <a:r>
              <a:rPr lang="en-US" sz="2400" b="0" baseline="30000" dirty="0">
                <a:solidFill>
                  <a:srgbClr val="000000"/>
                </a:solidFill>
              </a:rPr>
              <a:t>3</a:t>
            </a:r>
            <a:r>
              <a:rPr lang="en-US" sz="2400" b="0" dirty="0">
                <a:solidFill>
                  <a:srgbClr val="000000"/>
                </a:solidFill>
              </a:rPr>
              <a:t>Universities Space Research Association</a:t>
            </a:r>
            <a:br>
              <a:rPr lang="en-US" sz="2400" b="0" baseline="30000" dirty="0">
                <a:solidFill>
                  <a:srgbClr val="000000"/>
                </a:solidFill>
              </a:rPr>
            </a:br>
            <a:br>
              <a:rPr lang="en-US" sz="2400" b="0" dirty="0">
                <a:solidFill>
                  <a:srgbClr val="000000"/>
                </a:solidFill>
              </a:rPr>
            </a:br>
            <a:r>
              <a:rPr lang="en-US" sz="2400" b="0" dirty="0">
                <a:solidFill>
                  <a:srgbClr val="000000"/>
                </a:solidFill>
              </a:rPr>
              <a:t>with contributions from: Kevin Bowman (JPL), Alexey </a:t>
            </a:r>
            <a:r>
              <a:rPr lang="en-US" sz="2400" b="0" dirty="0" err="1">
                <a:solidFill>
                  <a:srgbClr val="000000"/>
                </a:solidFill>
              </a:rPr>
              <a:t>Shiklomanov</a:t>
            </a:r>
            <a:r>
              <a:rPr lang="en-US" sz="2400" b="0" dirty="0">
                <a:solidFill>
                  <a:srgbClr val="000000"/>
                </a:solidFill>
              </a:rPr>
              <a:t> (NASA)</a:t>
            </a:r>
            <a:endParaRPr lang="en-US" sz="2400" dirty="0"/>
          </a:p>
        </p:txBody>
      </p:sp>
      <p:pic>
        <p:nvPicPr>
          <p:cNvPr id="6" name="Picture 5">
            <a:extLst>
              <a:ext uri="{FF2B5EF4-FFF2-40B4-BE49-F238E27FC236}">
                <a16:creationId xmlns:a16="http://schemas.microsoft.com/office/drawing/2014/main" id="{CEECAADA-CF0B-864D-8D9A-02FAA6900446}"/>
              </a:ext>
            </a:extLst>
          </p:cNvPr>
          <p:cNvPicPr>
            <a:picLocks noChangeAspect="1"/>
          </p:cNvPicPr>
          <p:nvPr/>
        </p:nvPicPr>
        <p:blipFill>
          <a:blip r:embed="rId3"/>
          <a:stretch>
            <a:fillRect/>
          </a:stretch>
        </p:blipFill>
        <p:spPr>
          <a:xfrm>
            <a:off x="0" y="6371580"/>
            <a:ext cx="12192000" cy="499672"/>
          </a:xfrm>
          <a:prstGeom prst="rect">
            <a:avLst/>
          </a:prstGeom>
        </p:spPr>
      </p:pic>
    </p:spTree>
    <p:extLst>
      <p:ext uri="{BB962C8B-B14F-4D97-AF65-F5344CB8AC3E}">
        <p14:creationId xmlns:p14="http://schemas.microsoft.com/office/powerpoint/2010/main" val="3697458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66F65D-8227-F462-FC29-882ECCB2110E}"/>
              </a:ext>
            </a:extLst>
          </p:cNvPr>
          <p:cNvPicPr>
            <a:picLocks noChangeAspect="1"/>
          </p:cNvPicPr>
          <p:nvPr/>
        </p:nvPicPr>
        <p:blipFill rotWithShape="1">
          <a:blip r:embed="rId3"/>
          <a:srcRect l="40161" t="24236"/>
          <a:stretch/>
        </p:blipFill>
        <p:spPr>
          <a:xfrm>
            <a:off x="14990" y="1171366"/>
            <a:ext cx="7303750" cy="5201705"/>
          </a:xfrm>
          <a:prstGeom prst="rect">
            <a:avLst/>
          </a:prstGeom>
        </p:spPr>
      </p:pic>
      <p:sp>
        <p:nvSpPr>
          <p:cNvPr id="3" name="Title 2"/>
          <p:cNvSpPr>
            <a:spLocks noGrp="1"/>
          </p:cNvSpPr>
          <p:nvPr>
            <p:ph type="title"/>
          </p:nvPr>
        </p:nvSpPr>
        <p:spPr/>
        <p:txBody>
          <a:bodyPr/>
          <a:lstStyle/>
          <a:p>
            <a:r>
              <a:rPr lang="en-US" dirty="0"/>
              <a:t>Developing robust, low latency carbon monitoring tools – ongoing work and challenges</a:t>
            </a:r>
          </a:p>
        </p:txBody>
      </p:sp>
      <p:pic>
        <p:nvPicPr>
          <p:cNvPr id="6" name="Picture 5">
            <a:extLst>
              <a:ext uri="{FF2B5EF4-FFF2-40B4-BE49-F238E27FC236}">
                <a16:creationId xmlns:a16="http://schemas.microsoft.com/office/drawing/2014/main" id="{CEECAADA-CF0B-864D-8D9A-02FAA6900446}"/>
              </a:ext>
            </a:extLst>
          </p:cNvPr>
          <p:cNvPicPr>
            <a:picLocks noChangeAspect="1"/>
          </p:cNvPicPr>
          <p:nvPr/>
        </p:nvPicPr>
        <p:blipFill>
          <a:blip r:embed="rId4"/>
          <a:stretch>
            <a:fillRect/>
          </a:stretch>
        </p:blipFill>
        <p:spPr>
          <a:xfrm>
            <a:off x="0" y="6371580"/>
            <a:ext cx="12192000" cy="499672"/>
          </a:xfrm>
          <a:prstGeom prst="rect">
            <a:avLst/>
          </a:prstGeom>
        </p:spPr>
      </p:pic>
      <p:sp>
        <p:nvSpPr>
          <p:cNvPr id="4" name="Rectangle 3">
            <a:extLst>
              <a:ext uri="{FF2B5EF4-FFF2-40B4-BE49-F238E27FC236}">
                <a16:creationId xmlns:a16="http://schemas.microsoft.com/office/drawing/2014/main" id="{54E57F46-7305-7D5A-A550-8F0A6D0E7883}"/>
              </a:ext>
            </a:extLst>
          </p:cNvPr>
          <p:cNvSpPr/>
          <p:nvPr/>
        </p:nvSpPr>
        <p:spPr>
          <a:xfrm>
            <a:off x="-1" y="1269994"/>
            <a:ext cx="8636282" cy="183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0000"/>
                </a:solidFill>
              </a:rPr>
              <a:t>New techniques needed to (current delay 1-2m) to link low latency systems to </a:t>
            </a:r>
            <a:r>
              <a:rPr lang="en-US" b="1" dirty="0">
                <a:solidFill>
                  <a:srgbClr val="000000"/>
                </a:solidFill>
              </a:rPr>
              <a:t>reduce delays in satellite retrievals </a:t>
            </a:r>
            <a:r>
              <a:rPr lang="en-US" dirty="0">
                <a:solidFill>
                  <a:srgbClr val="000000"/>
                </a:solidFill>
              </a:rPr>
              <a:t>predictions</a:t>
            </a:r>
          </a:p>
          <a:p>
            <a:pPr marL="285750" indent="-285750">
              <a:buFont typeface="Arial" panose="020B0604020202020204" pitchFamily="34" charset="0"/>
              <a:buChar char="•"/>
            </a:pPr>
            <a:r>
              <a:rPr lang="en-US" dirty="0">
                <a:solidFill>
                  <a:srgbClr val="000000"/>
                </a:solidFill>
              </a:rPr>
              <a:t>Improve </a:t>
            </a:r>
            <a:r>
              <a:rPr lang="en-US" b="1" dirty="0">
                <a:solidFill>
                  <a:srgbClr val="000000"/>
                </a:solidFill>
              </a:rPr>
              <a:t>workflow for land, ocean models </a:t>
            </a:r>
            <a:r>
              <a:rPr lang="en-US" dirty="0">
                <a:solidFill>
                  <a:srgbClr val="000000"/>
                </a:solidFill>
              </a:rPr>
              <a:t>needed to contextualize anomalies, support inversions (current delays 1-12m depending on model)</a:t>
            </a:r>
          </a:p>
          <a:p>
            <a:pPr marL="285750" indent="-285750">
              <a:buFont typeface="Arial" panose="020B0604020202020204" pitchFamily="34" charset="0"/>
              <a:buChar char="•"/>
            </a:pPr>
            <a:r>
              <a:rPr lang="en-US" dirty="0">
                <a:solidFill>
                  <a:srgbClr val="000000"/>
                </a:solidFill>
              </a:rPr>
              <a:t>Evaluate credibility of </a:t>
            </a:r>
            <a:r>
              <a:rPr lang="en-US" b="1" dirty="0">
                <a:solidFill>
                  <a:srgbClr val="000000"/>
                </a:solidFill>
              </a:rPr>
              <a:t>fossil fuel emission projection </a:t>
            </a:r>
            <a:r>
              <a:rPr lang="en-US" dirty="0">
                <a:solidFill>
                  <a:srgbClr val="000000"/>
                </a:solidFill>
              </a:rPr>
              <a:t>methods</a:t>
            </a:r>
          </a:p>
          <a:p>
            <a:pPr marL="285750" indent="-285750">
              <a:buFont typeface="Arial" panose="020B0604020202020204" pitchFamily="34" charset="0"/>
              <a:buChar char="•"/>
            </a:pPr>
            <a:r>
              <a:rPr lang="en-US" dirty="0">
                <a:solidFill>
                  <a:srgbClr val="000000"/>
                </a:solidFill>
              </a:rPr>
              <a:t>Improve </a:t>
            </a:r>
            <a:r>
              <a:rPr lang="en-US" b="1" dirty="0">
                <a:solidFill>
                  <a:srgbClr val="000000"/>
                </a:solidFill>
              </a:rPr>
              <a:t>data services</a:t>
            </a:r>
            <a:r>
              <a:rPr lang="en-US" dirty="0">
                <a:solidFill>
                  <a:srgbClr val="000000"/>
                </a:solidFill>
              </a:rPr>
              <a:t>, connection between on-premise and cloud </a:t>
            </a:r>
            <a:r>
              <a:rPr lang="en-US" b="1" dirty="0">
                <a:solidFill>
                  <a:srgbClr val="000000"/>
                </a:solidFill>
              </a:rPr>
              <a:t>computing</a:t>
            </a:r>
          </a:p>
        </p:txBody>
      </p:sp>
      <p:sp>
        <p:nvSpPr>
          <p:cNvPr id="5" name="TextBox 4">
            <a:extLst>
              <a:ext uri="{FF2B5EF4-FFF2-40B4-BE49-F238E27FC236}">
                <a16:creationId xmlns:a16="http://schemas.microsoft.com/office/drawing/2014/main" id="{7D704353-AF4A-F5E5-F28B-11C3BA2D338A}"/>
              </a:ext>
            </a:extLst>
          </p:cNvPr>
          <p:cNvSpPr txBox="1"/>
          <p:nvPr/>
        </p:nvSpPr>
        <p:spPr>
          <a:xfrm>
            <a:off x="8829200" y="2040824"/>
            <a:ext cx="2255290" cy="923330"/>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Communication via NASA visualization, outreach tools</a:t>
            </a:r>
          </a:p>
        </p:txBody>
      </p:sp>
      <p:sp>
        <p:nvSpPr>
          <p:cNvPr id="7" name="TextBox 6">
            <a:extLst>
              <a:ext uri="{FF2B5EF4-FFF2-40B4-BE49-F238E27FC236}">
                <a16:creationId xmlns:a16="http://schemas.microsoft.com/office/drawing/2014/main" id="{B1C71B0E-3680-AEDF-1716-E85F1EF13991}"/>
              </a:ext>
            </a:extLst>
          </p:cNvPr>
          <p:cNvSpPr txBox="1"/>
          <p:nvPr/>
        </p:nvSpPr>
        <p:spPr>
          <a:xfrm>
            <a:off x="8822433" y="2964154"/>
            <a:ext cx="2255291" cy="646331"/>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Rapid detection of anomalies</a:t>
            </a:r>
          </a:p>
        </p:txBody>
      </p:sp>
      <p:sp>
        <p:nvSpPr>
          <p:cNvPr id="10" name="TextBox 9">
            <a:extLst>
              <a:ext uri="{FF2B5EF4-FFF2-40B4-BE49-F238E27FC236}">
                <a16:creationId xmlns:a16="http://schemas.microsoft.com/office/drawing/2014/main" id="{B6D0A7A7-FB64-8963-1D1C-2171F04AE405}"/>
              </a:ext>
            </a:extLst>
          </p:cNvPr>
          <p:cNvSpPr txBox="1"/>
          <p:nvPr/>
        </p:nvSpPr>
        <p:spPr>
          <a:xfrm>
            <a:off x="8829200" y="3607249"/>
            <a:ext cx="2255291" cy="646331"/>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Quantified climate impacts</a:t>
            </a:r>
          </a:p>
        </p:txBody>
      </p:sp>
      <p:sp>
        <p:nvSpPr>
          <p:cNvPr id="12" name="TextBox 11">
            <a:extLst>
              <a:ext uri="{FF2B5EF4-FFF2-40B4-BE49-F238E27FC236}">
                <a16:creationId xmlns:a16="http://schemas.microsoft.com/office/drawing/2014/main" id="{3FF7FF6A-98F7-EFD9-AD26-FADABBAF1729}"/>
              </a:ext>
            </a:extLst>
          </p:cNvPr>
          <p:cNvSpPr txBox="1"/>
          <p:nvPr/>
        </p:nvSpPr>
        <p:spPr>
          <a:xfrm>
            <a:off x="8829200" y="4253580"/>
            <a:ext cx="2255291" cy="646331"/>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Boundary conditions for regional models</a:t>
            </a:r>
          </a:p>
        </p:txBody>
      </p:sp>
      <p:sp>
        <p:nvSpPr>
          <p:cNvPr id="14" name="TextBox 13">
            <a:extLst>
              <a:ext uri="{FF2B5EF4-FFF2-40B4-BE49-F238E27FC236}">
                <a16:creationId xmlns:a16="http://schemas.microsoft.com/office/drawing/2014/main" id="{3C7483A3-A6F1-C1A7-F3E7-91451AF04FF0}"/>
              </a:ext>
            </a:extLst>
          </p:cNvPr>
          <p:cNvSpPr txBox="1"/>
          <p:nvPr/>
        </p:nvSpPr>
        <p:spPr>
          <a:xfrm>
            <a:off x="8835967" y="4896675"/>
            <a:ext cx="2255291" cy="923330"/>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Independent verification with aircraft data </a:t>
            </a:r>
          </a:p>
        </p:txBody>
      </p:sp>
      <p:sp>
        <p:nvSpPr>
          <p:cNvPr id="16" name="TextBox 15">
            <a:extLst>
              <a:ext uri="{FF2B5EF4-FFF2-40B4-BE49-F238E27FC236}">
                <a16:creationId xmlns:a16="http://schemas.microsoft.com/office/drawing/2014/main" id="{442E03B4-5BEE-CB17-875C-5F9EB2C3EDF1}"/>
              </a:ext>
            </a:extLst>
          </p:cNvPr>
          <p:cNvSpPr txBox="1"/>
          <p:nvPr/>
        </p:nvSpPr>
        <p:spPr>
          <a:xfrm>
            <a:off x="8636281" y="1553145"/>
            <a:ext cx="2869003" cy="400110"/>
          </a:xfrm>
          <a:prstGeom prst="rect">
            <a:avLst/>
          </a:prstGeom>
          <a:noFill/>
        </p:spPr>
        <p:txBody>
          <a:bodyPr wrap="square" rtlCol="0">
            <a:spAutoFit/>
          </a:bodyPr>
          <a:lstStyle/>
          <a:p>
            <a:pPr algn="l"/>
            <a:r>
              <a:rPr lang="en-US" sz="2000" b="1" dirty="0">
                <a:solidFill>
                  <a:srgbClr val="000000"/>
                </a:solidFill>
              </a:rPr>
              <a:t>Cloud-based services</a:t>
            </a:r>
          </a:p>
        </p:txBody>
      </p:sp>
      <p:sp>
        <p:nvSpPr>
          <p:cNvPr id="2" name="Oval 1">
            <a:extLst>
              <a:ext uri="{FF2B5EF4-FFF2-40B4-BE49-F238E27FC236}">
                <a16:creationId xmlns:a16="http://schemas.microsoft.com/office/drawing/2014/main" id="{9DF8EBB2-F05C-81F7-EED0-8DEB533AE649}"/>
              </a:ext>
            </a:extLst>
          </p:cNvPr>
          <p:cNvSpPr/>
          <p:nvPr/>
        </p:nvSpPr>
        <p:spPr>
          <a:xfrm>
            <a:off x="4576896" y="4690445"/>
            <a:ext cx="1742970" cy="6446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C7BB894-462D-2632-5C63-D135978FB3AA}"/>
              </a:ext>
            </a:extLst>
          </p:cNvPr>
          <p:cNvSpPr/>
          <p:nvPr/>
        </p:nvSpPr>
        <p:spPr>
          <a:xfrm>
            <a:off x="14990" y="5136162"/>
            <a:ext cx="6304875" cy="6446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CF82C378-7166-EFB5-D585-892CB29FB0B4}"/>
              </a:ext>
            </a:extLst>
          </p:cNvPr>
          <p:cNvCxnSpPr>
            <a:cxnSpLocks/>
            <a:stCxn id="2" idx="7"/>
            <a:endCxn id="16" idx="1"/>
          </p:cNvCxnSpPr>
          <p:nvPr/>
        </p:nvCxnSpPr>
        <p:spPr>
          <a:xfrm flipV="1">
            <a:off x="6064614" y="1753200"/>
            <a:ext cx="2571667" cy="3031647"/>
          </a:xfrm>
          <a:prstGeom prst="straightConnector1">
            <a:avLst/>
          </a:prstGeom>
          <a:ln w="25400">
            <a:solidFill>
              <a:srgbClr val="FF0000"/>
            </a:solidFill>
            <a:headEnd type="triangle"/>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908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Ecosystem of carbon monitoring tools</a:t>
            </a:r>
          </a:p>
        </p:txBody>
      </p:sp>
      <p:pic>
        <p:nvPicPr>
          <p:cNvPr id="6" name="Picture 5">
            <a:extLst>
              <a:ext uri="{FF2B5EF4-FFF2-40B4-BE49-F238E27FC236}">
                <a16:creationId xmlns:a16="http://schemas.microsoft.com/office/drawing/2014/main" id="{CEECAADA-CF0B-864D-8D9A-02FAA6900446}"/>
              </a:ext>
            </a:extLst>
          </p:cNvPr>
          <p:cNvPicPr>
            <a:picLocks noChangeAspect="1"/>
          </p:cNvPicPr>
          <p:nvPr/>
        </p:nvPicPr>
        <p:blipFill>
          <a:blip r:embed="rId3"/>
          <a:stretch>
            <a:fillRect/>
          </a:stretch>
        </p:blipFill>
        <p:spPr>
          <a:xfrm>
            <a:off x="0" y="6371580"/>
            <a:ext cx="12192000" cy="499672"/>
          </a:xfrm>
          <a:prstGeom prst="rect">
            <a:avLst/>
          </a:prstGeom>
        </p:spPr>
      </p:pic>
      <p:pic>
        <p:nvPicPr>
          <p:cNvPr id="59" name="Picture 58">
            <a:extLst>
              <a:ext uri="{FF2B5EF4-FFF2-40B4-BE49-F238E27FC236}">
                <a16:creationId xmlns:a16="http://schemas.microsoft.com/office/drawing/2014/main" id="{8BDB5378-155B-0A88-2D05-68E4B81BE407}"/>
              </a:ext>
            </a:extLst>
          </p:cNvPr>
          <p:cNvPicPr>
            <a:picLocks noChangeAspect="1"/>
          </p:cNvPicPr>
          <p:nvPr/>
        </p:nvPicPr>
        <p:blipFill rotWithShape="1">
          <a:blip r:embed="rId4"/>
          <a:srcRect t="24262"/>
          <a:stretch/>
        </p:blipFill>
        <p:spPr>
          <a:xfrm>
            <a:off x="0" y="1177488"/>
            <a:ext cx="12192000" cy="5194092"/>
          </a:xfrm>
          <a:prstGeom prst="rect">
            <a:avLst/>
          </a:prstGeom>
        </p:spPr>
      </p:pic>
    </p:spTree>
    <p:extLst>
      <p:ext uri="{BB962C8B-B14F-4D97-AF65-F5344CB8AC3E}">
        <p14:creationId xmlns:p14="http://schemas.microsoft.com/office/powerpoint/2010/main" val="1802078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A0F89E5-0ABA-578C-3D4A-468BDBF5F346}"/>
              </a:ext>
            </a:extLst>
          </p:cNvPr>
          <p:cNvPicPr>
            <a:picLocks noChangeAspect="1"/>
          </p:cNvPicPr>
          <p:nvPr/>
        </p:nvPicPr>
        <p:blipFill rotWithShape="1">
          <a:blip r:embed="rId3"/>
          <a:srcRect l="40082" t="24262"/>
          <a:stretch/>
        </p:blipFill>
        <p:spPr>
          <a:xfrm>
            <a:off x="-4" y="1177488"/>
            <a:ext cx="7305207" cy="5194092"/>
          </a:xfrm>
          <a:prstGeom prst="rect">
            <a:avLst/>
          </a:prstGeom>
        </p:spPr>
      </p:pic>
      <p:sp>
        <p:nvSpPr>
          <p:cNvPr id="3" name="Title 2"/>
          <p:cNvSpPr>
            <a:spLocks noGrp="1"/>
          </p:cNvSpPr>
          <p:nvPr>
            <p:ph type="title"/>
          </p:nvPr>
        </p:nvSpPr>
        <p:spPr/>
        <p:txBody>
          <a:bodyPr/>
          <a:lstStyle/>
          <a:p>
            <a:r>
              <a:rPr lang="en-US" dirty="0"/>
              <a:t>Ecosystem of carbon monitoring tools – emphasis on low latency, concentration monitoring</a:t>
            </a:r>
          </a:p>
        </p:txBody>
      </p:sp>
      <p:pic>
        <p:nvPicPr>
          <p:cNvPr id="6" name="Picture 5">
            <a:extLst>
              <a:ext uri="{FF2B5EF4-FFF2-40B4-BE49-F238E27FC236}">
                <a16:creationId xmlns:a16="http://schemas.microsoft.com/office/drawing/2014/main" id="{CEECAADA-CF0B-864D-8D9A-02FAA6900446}"/>
              </a:ext>
            </a:extLst>
          </p:cNvPr>
          <p:cNvPicPr>
            <a:picLocks noChangeAspect="1"/>
          </p:cNvPicPr>
          <p:nvPr/>
        </p:nvPicPr>
        <p:blipFill>
          <a:blip r:embed="rId4"/>
          <a:stretch>
            <a:fillRect/>
          </a:stretch>
        </p:blipFill>
        <p:spPr>
          <a:xfrm>
            <a:off x="0" y="6371580"/>
            <a:ext cx="12192000" cy="499672"/>
          </a:xfrm>
          <a:prstGeom prst="rect">
            <a:avLst/>
          </a:prstGeom>
        </p:spPr>
      </p:pic>
      <p:sp>
        <p:nvSpPr>
          <p:cNvPr id="52" name="Oval 51">
            <a:extLst>
              <a:ext uri="{FF2B5EF4-FFF2-40B4-BE49-F238E27FC236}">
                <a16:creationId xmlns:a16="http://schemas.microsoft.com/office/drawing/2014/main" id="{BB61BFCD-5313-DC54-82F5-F6620E70548C}"/>
              </a:ext>
            </a:extLst>
          </p:cNvPr>
          <p:cNvSpPr/>
          <p:nvPr/>
        </p:nvSpPr>
        <p:spPr>
          <a:xfrm>
            <a:off x="0" y="3429000"/>
            <a:ext cx="5883966" cy="2822713"/>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4E57F46-7305-7D5A-A550-8F0A6D0E7883}"/>
              </a:ext>
            </a:extLst>
          </p:cNvPr>
          <p:cNvSpPr/>
          <p:nvPr/>
        </p:nvSpPr>
        <p:spPr>
          <a:xfrm>
            <a:off x="0" y="1269994"/>
            <a:ext cx="4751882" cy="1832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704353-AF4A-F5E5-F28B-11C3BA2D338A}"/>
              </a:ext>
            </a:extLst>
          </p:cNvPr>
          <p:cNvSpPr txBox="1"/>
          <p:nvPr/>
        </p:nvSpPr>
        <p:spPr>
          <a:xfrm>
            <a:off x="7420132" y="2085793"/>
            <a:ext cx="2255290" cy="923330"/>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Communication via NASA visualization, outreach tools</a:t>
            </a:r>
          </a:p>
        </p:txBody>
      </p:sp>
      <p:sp>
        <p:nvSpPr>
          <p:cNvPr id="7" name="TextBox 6">
            <a:extLst>
              <a:ext uri="{FF2B5EF4-FFF2-40B4-BE49-F238E27FC236}">
                <a16:creationId xmlns:a16="http://schemas.microsoft.com/office/drawing/2014/main" id="{B1C71B0E-3680-AEDF-1716-E85F1EF13991}"/>
              </a:ext>
            </a:extLst>
          </p:cNvPr>
          <p:cNvSpPr txBox="1"/>
          <p:nvPr/>
        </p:nvSpPr>
        <p:spPr>
          <a:xfrm>
            <a:off x="7413365" y="3009123"/>
            <a:ext cx="2255291" cy="646331"/>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Rapid detection of anomalies</a:t>
            </a:r>
          </a:p>
        </p:txBody>
      </p:sp>
      <p:sp>
        <p:nvSpPr>
          <p:cNvPr id="8" name="TextBox 7">
            <a:extLst>
              <a:ext uri="{FF2B5EF4-FFF2-40B4-BE49-F238E27FC236}">
                <a16:creationId xmlns:a16="http://schemas.microsoft.com/office/drawing/2014/main" id="{4BF4CD38-7DFF-6084-0C71-6CF2610551E1}"/>
              </a:ext>
            </a:extLst>
          </p:cNvPr>
          <p:cNvSpPr txBox="1"/>
          <p:nvPr/>
        </p:nvSpPr>
        <p:spPr>
          <a:xfrm>
            <a:off x="9963095" y="2203427"/>
            <a:ext cx="1852017" cy="646331"/>
          </a:xfrm>
          <a:prstGeom prst="rect">
            <a:avLst/>
          </a:prstGeom>
          <a:noFill/>
        </p:spPr>
        <p:txBody>
          <a:bodyPr wrap="square" rtlCol="0">
            <a:spAutoFit/>
          </a:bodyPr>
          <a:lstStyle/>
          <a:p>
            <a:pPr algn="ctr"/>
            <a:r>
              <a:rPr lang="en-US" dirty="0">
                <a:solidFill>
                  <a:srgbClr val="000000"/>
                </a:solidFill>
              </a:rPr>
              <a:t>General public, students</a:t>
            </a:r>
          </a:p>
        </p:txBody>
      </p:sp>
      <p:sp>
        <p:nvSpPr>
          <p:cNvPr id="9" name="TextBox 8">
            <a:extLst>
              <a:ext uri="{FF2B5EF4-FFF2-40B4-BE49-F238E27FC236}">
                <a16:creationId xmlns:a16="http://schemas.microsoft.com/office/drawing/2014/main" id="{CABB87F4-67EA-71AE-4010-D9A24D06932C}"/>
              </a:ext>
            </a:extLst>
          </p:cNvPr>
          <p:cNvSpPr txBox="1"/>
          <p:nvPr/>
        </p:nvSpPr>
        <p:spPr>
          <a:xfrm>
            <a:off x="9668656" y="2991766"/>
            <a:ext cx="2523344" cy="646331"/>
          </a:xfrm>
          <a:prstGeom prst="rect">
            <a:avLst/>
          </a:prstGeom>
          <a:noFill/>
        </p:spPr>
        <p:txBody>
          <a:bodyPr wrap="square" rtlCol="0">
            <a:spAutoFit/>
          </a:bodyPr>
          <a:lstStyle/>
          <a:p>
            <a:pPr algn="ctr"/>
            <a:r>
              <a:rPr lang="en-US" dirty="0">
                <a:solidFill>
                  <a:srgbClr val="000000"/>
                </a:solidFill>
              </a:rPr>
              <a:t>State/local managers, private industry</a:t>
            </a:r>
          </a:p>
        </p:txBody>
      </p:sp>
      <p:sp>
        <p:nvSpPr>
          <p:cNvPr id="10" name="TextBox 9">
            <a:extLst>
              <a:ext uri="{FF2B5EF4-FFF2-40B4-BE49-F238E27FC236}">
                <a16:creationId xmlns:a16="http://schemas.microsoft.com/office/drawing/2014/main" id="{B6D0A7A7-FB64-8963-1D1C-2171F04AE405}"/>
              </a:ext>
            </a:extLst>
          </p:cNvPr>
          <p:cNvSpPr txBox="1"/>
          <p:nvPr/>
        </p:nvSpPr>
        <p:spPr>
          <a:xfrm>
            <a:off x="7420132" y="3652218"/>
            <a:ext cx="2255291" cy="646331"/>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Quantified climate impacts</a:t>
            </a:r>
          </a:p>
        </p:txBody>
      </p:sp>
      <p:sp>
        <p:nvSpPr>
          <p:cNvPr id="11" name="TextBox 10">
            <a:extLst>
              <a:ext uri="{FF2B5EF4-FFF2-40B4-BE49-F238E27FC236}">
                <a16:creationId xmlns:a16="http://schemas.microsoft.com/office/drawing/2014/main" id="{629D0B06-0D82-74C5-26E4-093A29ABAD28}"/>
              </a:ext>
            </a:extLst>
          </p:cNvPr>
          <p:cNvSpPr txBox="1"/>
          <p:nvPr/>
        </p:nvSpPr>
        <p:spPr>
          <a:xfrm>
            <a:off x="9668656" y="3787209"/>
            <a:ext cx="2523344" cy="369332"/>
          </a:xfrm>
          <a:prstGeom prst="rect">
            <a:avLst/>
          </a:prstGeom>
          <a:noFill/>
        </p:spPr>
        <p:txBody>
          <a:bodyPr wrap="square" rtlCol="0">
            <a:spAutoFit/>
          </a:bodyPr>
          <a:lstStyle/>
          <a:p>
            <a:pPr algn="ctr"/>
            <a:r>
              <a:rPr lang="en-US" dirty="0">
                <a:solidFill>
                  <a:srgbClr val="000000"/>
                </a:solidFill>
              </a:rPr>
              <a:t>Federal agencies</a:t>
            </a:r>
          </a:p>
        </p:txBody>
      </p:sp>
      <p:sp>
        <p:nvSpPr>
          <p:cNvPr id="12" name="TextBox 11">
            <a:extLst>
              <a:ext uri="{FF2B5EF4-FFF2-40B4-BE49-F238E27FC236}">
                <a16:creationId xmlns:a16="http://schemas.microsoft.com/office/drawing/2014/main" id="{3FF7FF6A-98F7-EFD9-AD26-FADABBAF1729}"/>
              </a:ext>
            </a:extLst>
          </p:cNvPr>
          <p:cNvSpPr txBox="1"/>
          <p:nvPr/>
        </p:nvSpPr>
        <p:spPr>
          <a:xfrm>
            <a:off x="7420132" y="4298549"/>
            <a:ext cx="2255291" cy="646331"/>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Boundary conditions for regional models</a:t>
            </a:r>
          </a:p>
        </p:txBody>
      </p:sp>
      <p:sp>
        <p:nvSpPr>
          <p:cNvPr id="13" name="TextBox 12">
            <a:extLst>
              <a:ext uri="{FF2B5EF4-FFF2-40B4-BE49-F238E27FC236}">
                <a16:creationId xmlns:a16="http://schemas.microsoft.com/office/drawing/2014/main" id="{B36C7BA3-564B-0BBB-32DA-A737DB08E123}"/>
              </a:ext>
            </a:extLst>
          </p:cNvPr>
          <p:cNvSpPr txBox="1"/>
          <p:nvPr/>
        </p:nvSpPr>
        <p:spPr>
          <a:xfrm>
            <a:off x="9682190" y="4296837"/>
            <a:ext cx="2523344" cy="646331"/>
          </a:xfrm>
          <a:prstGeom prst="rect">
            <a:avLst/>
          </a:prstGeom>
          <a:noFill/>
        </p:spPr>
        <p:txBody>
          <a:bodyPr wrap="square" rtlCol="0">
            <a:spAutoFit/>
          </a:bodyPr>
          <a:lstStyle/>
          <a:p>
            <a:pPr algn="ctr"/>
            <a:r>
              <a:rPr lang="en-US" dirty="0">
                <a:solidFill>
                  <a:srgbClr val="000000"/>
                </a:solidFill>
              </a:rPr>
              <a:t>State/local managers, private industry</a:t>
            </a:r>
          </a:p>
        </p:txBody>
      </p:sp>
      <p:sp>
        <p:nvSpPr>
          <p:cNvPr id="14" name="TextBox 13">
            <a:extLst>
              <a:ext uri="{FF2B5EF4-FFF2-40B4-BE49-F238E27FC236}">
                <a16:creationId xmlns:a16="http://schemas.microsoft.com/office/drawing/2014/main" id="{3C7483A3-A6F1-C1A7-F3E7-91451AF04FF0}"/>
              </a:ext>
            </a:extLst>
          </p:cNvPr>
          <p:cNvSpPr txBox="1"/>
          <p:nvPr/>
        </p:nvSpPr>
        <p:spPr>
          <a:xfrm>
            <a:off x="7426899" y="4941644"/>
            <a:ext cx="2255291" cy="923330"/>
          </a:xfrm>
          <a:prstGeom prst="rect">
            <a:avLst/>
          </a:prstGeom>
          <a:noFill/>
          <a:ln w="19050">
            <a:solidFill>
              <a:schemeClr val="tx2"/>
            </a:solidFill>
          </a:ln>
        </p:spPr>
        <p:txBody>
          <a:bodyPr wrap="square" rtlCol="0">
            <a:spAutoFit/>
          </a:bodyPr>
          <a:lstStyle/>
          <a:p>
            <a:pPr algn="ctr"/>
            <a:r>
              <a:rPr lang="en-US" dirty="0">
                <a:solidFill>
                  <a:srgbClr val="000000"/>
                </a:solidFill>
                <a:latin typeface="+mj-lt"/>
              </a:rPr>
              <a:t>Independent verification with aircraft data </a:t>
            </a:r>
          </a:p>
        </p:txBody>
      </p:sp>
      <p:sp>
        <p:nvSpPr>
          <p:cNvPr id="15" name="TextBox 14">
            <a:extLst>
              <a:ext uri="{FF2B5EF4-FFF2-40B4-BE49-F238E27FC236}">
                <a16:creationId xmlns:a16="http://schemas.microsoft.com/office/drawing/2014/main" id="{C5CD8604-279D-018E-58EE-1F209CA9CF2E}"/>
              </a:ext>
            </a:extLst>
          </p:cNvPr>
          <p:cNvSpPr txBox="1"/>
          <p:nvPr/>
        </p:nvSpPr>
        <p:spPr>
          <a:xfrm>
            <a:off x="9627432" y="5216931"/>
            <a:ext cx="2523344" cy="369332"/>
          </a:xfrm>
          <a:prstGeom prst="rect">
            <a:avLst/>
          </a:prstGeom>
          <a:noFill/>
        </p:spPr>
        <p:txBody>
          <a:bodyPr wrap="square" rtlCol="0">
            <a:spAutoFit/>
          </a:bodyPr>
          <a:lstStyle/>
          <a:p>
            <a:pPr algn="ctr"/>
            <a:r>
              <a:rPr lang="en-US" dirty="0">
                <a:solidFill>
                  <a:srgbClr val="000000"/>
                </a:solidFill>
              </a:rPr>
              <a:t>Scientists</a:t>
            </a:r>
          </a:p>
        </p:txBody>
      </p:sp>
      <p:sp>
        <p:nvSpPr>
          <p:cNvPr id="16" name="TextBox 15">
            <a:extLst>
              <a:ext uri="{FF2B5EF4-FFF2-40B4-BE49-F238E27FC236}">
                <a16:creationId xmlns:a16="http://schemas.microsoft.com/office/drawing/2014/main" id="{442E03B4-5BEE-CB17-875C-5F9EB2C3EDF1}"/>
              </a:ext>
            </a:extLst>
          </p:cNvPr>
          <p:cNvSpPr txBox="1"/>
          <p:nvPr/>
        </p:nvSpPr>
        <p:spPr>
          <a:xfrm>
            <a:off x="7279338" y="1376098"/>
            <a:ext cx="2523344" cy="707886"/>
          </a:xfrm>
          <a:prstGeom prst="rect">
            <a:avLst/>
          </a:prstGeom>
          <a:noFill/>
        </p:spPr>
        <p:txBody>
          <a:bodyPr wrap="square" rtlCol="0">
            <a:spAutoFit/>
          </a:bodyPr>
          <a:lstStyle/>
          <a:p>
            <a:pPr algn="l"/>
            <a:r>
              <a:rPr lang="en-US" sz="2000" b="1" dirty="0">
                <a:solidFill>
                  <a:srgbClr val="000000"/>
                </a:solidFill>
              </a:rPr>
              <a:t>Applications of low latency information</a:t>
            </a:r>
          </a:p>
        </p:txBody>
      </p:sp>
      <p:sp>
        <p:nvSpPr>
          <p:cNvPr id="17" name="TextBox 16">
            <a:extLst>
              <a:ext uri="{FF2B5EF4-FFF2-40B4-BE49-F238E27FC236}">
                <a16:creationId xmlns:a16="http://schemas.microsoft.com/office/drawing/2014/main" id="{C2058BD5-31BE-3BB1-B45B-B7F3354BFA5F}"/>
              </a:ext>
            </a:extLst>
          </p:cNvPr>
          <p:cNvSpPr txBox="1"/>
          <p:nvPr/>
        </p:nvSpPr>
        <p:spPr>
          <a:xfrm>
            <a:off x="9767883" y="1376098"/>
            <a:ext cx="2242439" cy="707886"/>
          </a:xfrm>
          <a:prstGeom prst="rect">
            <a:avLst/>
          </a:prstGeom>
          <a:noFill/>
        </p:spPr>
        <p:txBody>
          <a:bodyPr wrap="square" rtlCol="0">
            <a:spAutoFit/>
          </a:bodyPr>
          <a:lstStyle/>
          <a:p>
            <a:pPr algn="ctr"/>
            <a:r>
              <a:rPr lang="en-US" sz="2000" b="1" dirty="0">
                <a:solidFill>
                  <a:srgbClr val="000000"/>
                </a:solidFill>
              </a:rPr>
              <a:t>Examples of users</a:t>
            </a:r>
          </a:p>
        </p:txBody>
      </p:sp>
    </p:spTree>
    <p:extLst>
      <p:ext uri="{BB962C8B-B14F-4D97-AF65-F5344CB8AC3E}">
        <p14:creationId xmlns:p14="http://schemas.microsoft.com/office/powerpoint/2010/main" val="2172565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3D1E-ED5E-5A8E-0C15-2DB4FBEB70FA}"/>
              </a:ext>
            </a:extLst>
          </p:cNvPr>
          <p:cNvSpPr>
            <a:spLocks noGrp="1"/>
          </p:cNvSpPr>
          <p:nvPr>
            <p:ph type="title"/>
          </p:nvPr>
        </p:nvSpPr>
        <p:spPr/>
        <p:txBody>
          <a:bodyPr/>
          <a:lstStyle/>
          <a:p>
            <a:r>
              <a:rPr lang="en-US" dirty="0"/>
              <a:t>Observationally informed flux estimates</a:t>
            </a:r>
          </a:p>
        </p:txBody>
      </p:sp>
      <p:sp>
        <p:nvSpPr>
          <p:cNvPr id="3" name="Pentagon 2">
            <a:extLst>
              <a:ext uri="{FF2B5EF4-FFF2-40B4-BE49-F238E27FC236}">
                <a16:creationId xmlns:a16="http://schemas.microsoft.com/office/drawing/2014/main" id="{C3D11DF8-E357-7FF6-67C7-4ABA2BCDB459}"/>
              </a:ext>
            </a:extLst>
          </p:cNvPr>
          <p:cNvSpPr/>
          <p:nvPr/>
        </p:nvSpPr>
        <p:spPr>
          <a:xfrm rot="16200000">
            <a:off x="-942230" y="2386715"/>
            <a:ext cx="4972216" cy="3034748"/>
          </a:xfrm>
          <a:prstGeom prst="homePlate">
            <a:avLst>
              <a:gd name="adj" fmla="val 2438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entagon 13">
            <a:extLst>
              <a:ext uri="{FF2B5EF4-FFF2-40B4-BE49-F238E27FC236}">
                <a16:creationId xmlns:a16="http://schemas.microsoft.com/office/drawing/2014/main" id="{9E63C4D8-C44A-5F23-4A42-7A698F4B3A12}"/>
              </a:ext>
            </a:extLst>
          </p:cNvPr>
          <p:cNvSpPr/>
          <p:nvPr/>
        </p:nvSpPr>
        <p:spPr>
          <a:xfrm rot="16200000">
            <a:off x="2092519" y="2386715"/>
            <a:ext cx="4972216" cy="3034748"/>
          </a:xfrm>
          <a:prstGeom prst="homePlate">
            <a:avLst>
              <a:gd name="adj" fmla="val 2438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entagon 14">
            <a:extLst>
              <a:ext uri="{FF2B5EF4-FFF2-40B4-BE49-F238E27FC236}">
                <a16:creationId xmlns:a16="http://schemas.microsoft.com/office/drawing/2014/main" id="{448EEA86-DF59-A6F4-6DA4-02AB27F3F9AE}"/>
              </a:ext>
            </a:extLst>
          </p:cNvPr>
          <p:cNvSpPr/>
          <p:nvPr/>
        </p:nvSpPr>
        <p:spPr>
          <a:xfrm rot="16200000">
            <a:off x="5127267" y="2386712"/>
            <a:ext cx="4972216" cy="3034748"/>
          </a:xfrm>
          <a:prstGeom prst="homePlate">
            <a:avLst>
              <a:gd name="adj" fmla="val 2438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entagon 15">
            <a:extLst>
              <a:ext uri="{FF2B5EF4-FFF2-40B4-BE49-F238E27FC236}">
                <a16:creationId xmlns:a16="http://schemas.microsoft.com/office/drawing/2014/main" id="{CB63CDBC-1D5E-9D21-D1DE-11A1E55BAA6B}"/>
              </a:ext>
            </a:extLst>
          </p:cNvPr>
          <p:cNvSpPr/>
          <p:nvPr/>
        </p:nvSpPr>
        <p:spPr>
          <a:xfrm rot="16200000">
            <a:off x="8162017" y="2386714"/>
            <a:ext cx="4972216" cy="3034748"/>
          </a:xfrm>
          <a:prstGeom prst="homePlate">
            <a:avLst>
              <a:gd name="adj" fmla="val 2438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oda_nightlight_co2.001.png">
            <a:extLst>
              <a:ext uri="{FF2B5EF4-FFF2-40B4-BE49-F238E27FC236}">
                <a16:creationId xmlns:a16="http://schemas.microsoft.com/office/drawing/2014/main" id="{89BFE6DE-040D-7762-10FC-619B1A1349DB}"/>
              </a:ext>
            </a:extLst>
          </p:cNvPr>
          <p:cNvPicPr>
            <a:picLocks noChangeAspect="1"/>
          </p:cNvPicPr>
          <p:nvPr/>
        </p:nvPicPr>
        <p:blipFill rotWithShape="1">
          <a:blip r:embed="rId2">
            <a:extLst>
              <a:ext uri="{28A0092B-C50C-407E-A947-70E740481C1C}">
                <a14:useLocalDpi xmlns:a14="http://schemas.microsoft.com/office/drawing/2010/main"/>
              </a:ext>
            </a:extLst>
          </a:blip>
          <a:srcRect l="3679" t="14295" r="5371" b="15445"/>
          <a:stretch/>
        </p:blipFill>
        <p:spPr>
          <a:xfrm>
            <a:off x="425380" y="2340038"/>
            <a:ext cx="2236996" cy="1379061"/>
          </a:xfrm>
          <a:prstGeom prst="rect">
            <a:avLst/>
          </a:prstGeom>
        </p:spPr>
      </p:pic>
      <p:sp>
        <p:nvSpPr>
          <p:cNvPr id="18" name="TextBox 17">
            <a:extLst>
              <a:ext uri="{FF2B5EF4-FFF2-40B4-BE49-F238E27FC236}">
                <a16:creationId xmlns:a16="http://schemas.microsoft.com/office/drawing/2014/main" id="{5FBC6690-7FA5-8A3D-E27C-D503C608E463}"/>
              </a:ext>
            </a:extLst>
          </p:cNvPr>
          <p:cNvSpPr txBox="1"/>
          <p:nvPr/>
        </p:nvSpPr>
        <p:spPr>
          <a:xfrm>
            <a:off x="112641" y="1970706"/>
            <a:ext cx="2862473" cy="369332"/>
          </a:xfrm>
          <a:prstGeom prst="rect">
            <a:avLst/>
          </a:prstGeom>
          <a:noFill/>
        </p:spPr>
        <p:txBody>
          <a:bodyPr wrap="square" rtlCol="0">
            <a:spAutoFit/>
          </a:bodyPr>
          <a:lstStyle/>
          <a:p>
            <a:pPr algn="ctr"/>
            <a:r>
              <a:rPr lang="en-US" b="1" dirty="0">
                <a:solidFill>
                  <a:srgbClr val="000000"/>
                </a:solidFill>
              </a:rPr>
              <a:t>Fossil Fuel Emissions</a:t>
            </a:r>
          </a:p>
        </p:txBody>
      </p:sp>
      <p:sp>
        <p:nvSpPr>
          <p:cNvPr id="19" name="TextBox 18">
            <a:extLst>
              <a:ext uri="{FF2B5EF4-FFF2-40B4-BE49-F238E27FC236}">
                <a16:creationId xmlns:a16="http://schemas.microsoft.com/office/drawing/2014/main" id="{0E30D528-1CBE-AFCB-E558-B06856F23562}"/>
              </a:ext>
            </a:extLst>
          </p:cNvPr>
          <p:cNvSpPr txBox="1"/>
          <p:nvPr/>
        </p:nvSpPr>
        <p:spPr>
          <a:xfrm>
            <a:off x="112641" y="3804871"/>
            <a:ext cx="2948609"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Provided by the Open-source Data Inventory for Anthropogenic CO</a:t>
            </a:r>
            <a:r>
              <a:rPr lang="en-US" baseline="-25000" dirty="0">
                <a:solidFill>
                  <a:srgbClr val="000000"/>
                </a:solidFill>
              </a:rPr>
              <a:t>2</a:t>
            </a:r>
          </a:p>
          <a:p>
            <a:pPr marL="285750" indent="-285750">
              <a:buFont typeface="Arial" panose="020B0604020202020204" pitchFamily="34" charset="0"/>
              <a:buChar char="•"/>
            </a:pPr>
            <a:r>
              <a:rPr lang="en-US" dirty="0">
                <a:solidFill>
                  <a:srgbClr val="000000"/>
                </a:solidFill>
              </a:rPr>
              <a:t>National emissions are redistributed using powerplant database, </a:t>
            </a:r>
            <a:r>
              <a:rPr lang="en-US" b="1" i="1" dirty="0">
                <a:solidFill>
                  <a:srgbClr val="000000"/>
                </a:solidFill>
              </a:rPr>
              <a:t>nighttime lights observations </a:t>
            </a:r>
          </a:p>
          <a:p>
            <a:pPr marL="285750" indent="-285750">
              <a:buFont typeface="Arial" panose="020B0604020202020204" pitchFamily="34" charset="0"/>
              <a:buChar char="•"/>
            </a:pPr>
            <a:r>
              <a:rPr lang="en-US" dirty="0">
                <a:solidFill>
                  <a:srgbClr val="000000"/>
                </a:solidFill>
              </a:rPr>
              <a:t>http://</a:t>
            </a:r>
            <a:r>
              <a:rPr lang="en-US" dirty="0" err="1">
                <a:solidFill>
                  <a:srgbClr val="000000"/>
                </a:solidFill>
              </a:rPr>
              <a:t>odiac.org</a:t>
            </a:r>
            <a:endParaRPr lang="en-US" dirty="0">
              <a:solidFill>
                <a:srgbClr val="000000"/>
              </a:solidFill>
            </a:endParaRPr>
          </a:p>
        </p:txBody>
      </p:sp>
      <p:sp>
        <p:nvSpPr>
          <p:cNvPr id="20" name="TextBox 19">
            <a:extLst>
              <a:ext uri="{FF2B5EF4-FFF2-40B4-BE49-F238E27FC236}">
                <a16:creationId xmlns:a16="http://schemas.microsoft.com/office/drawing/2014/main" id="{679FB964-3B52-1D77-9B00-9FB6312552A2}"/>
              </a:ext>
            </a:extLst>
          </p:cNvPr>
          <p:cNvSpPr txBox="1"/>
          <p:nvPr/>
        </p:nvSpPr>
        <p:spPr>
          <a:xfrm>
            <a:off x="3225275" y="1970706"/>
            <a:ext cx="2706703" cy="369332"/>
          </a:xfrm>
          <a:prstGeom prst="rect">
            <a:avLst/>
          </a:prstGeom>
          <a:noFill/>
        </p:spPr>
        <p:txBody>
          <a:bodyPr wrap="none" rtlCol="0">
            <a:spAutoFit/>
          </a:bodyPr>
          <a:lstStyle/>
          <a:p>
            <a:pPr algn="l"/>
            <a:r>
              <a:rPr lang="en-US" b="1" dirty="0">
                <a:solidFill>
                  <a:srgbClr val="000000"/>
                </a:solidFill>
              </a:rPr>
              <a:t>Terrestrial Carbon Flux</a:t>
            </a:r>
          </a:p>
        </p:txBody>
      </p:sp>
      <p:pic>
        <p:nvPicPr>
          <p:cNvPr id="21" name="Picture 20" descr="A view of earth from space&#10;&#10;Description automatically generated with low confidence">
            <a:extLst>
              <a:ext uri="{FF2B5EF4-FFF2-40B4-BE49-F238E27FC236}">
                <a16:creationId xmlns:a16="http://schemas.microsoft.com/office/drawing/2014/main" id="{F47B0CBA-234A-A720-B33E-86FBE7D0EB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7050" y="2382870"/>
            <a:ext cx="2503151" cy="1293396"/>
          </a:xfrm>
          <a:prstGeom prst="rect">
            <a:avLst/>
          </a:prstGeom>
        </p:spPr>
      </p:pic>
      <p:sp>
        <p:nvSpPr>
          <p:cNvPr id="6" name="TextBox 5">
            <a:extLst>
              <a:ext uri="{FF2B5EF4-FFF2-40B4-BE49-F238E27FC236}">
                <a16:creationId xmlns:a16="http://schemas.microsoft.com/office/drawing/2014/main" id="{B7566142-5DFB-0D7C-937E-85102144404A}"/>
              </a:ext>
            </a:extLst>
          </p:cNvPr>
          <p:cNvSpPr txBox="1"/>
          <p:nvPr/>
        </p:nvSpPr>
        <p:spPr>
          <a:xfrm>
            <a:off x="3104320" y="3804870"/>
            <a:ext cx="2948609"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Provided by the CASA-GFED3 vegetation model</a:t>
            </a:r>
          </a:p>
          <a:p>
            <a:pPr marL="285750" indent="-285750">
              <a:buFont typeface="Arial" panose="020B0604020202020204" pitchFamily="34" charset="0"/>
              <a:buChar char="•"/>
            </a:pPr>
            <a:r>
              <a:rPr lang="en-US" dirty="0">
                <a:solidFill>
                  <a:srgbClr val="000000"/>
                </a:solidFill>
              </a:rPr>
              <a:t>Driven by MODIS, AVHRR observations of </a:t>
            </a:r>
            <a:r>
              <a:rPr lang="en-US" b="1" dirty="0">
                <a:solidFill>
                  <a:srgbClr val="000000"/>
                </a:solidFill>
              </a:rPr>
              <a:t>vegetation greenness, burned area</a:t>
            </a:r>
          </a:p>
          <a:p>
            <a:pPr marL="285750" indent="-285750">
              <a:buFont typeface="Arial" panose="020B0604020202020204" pitchFamily="34" charset="0"/>
              <a:buChar char="•"/>
            </a:pPr>
            <a:r>
              <a:rPr lang="en-US" dirty="0">
                <a:solidFill>
                  <a:srgbClr val="000000"/>
                </a:solidFill>
              </a:rPr>
              <a:t>Data available from NASA GES-DISC</a:t>
            </a:r>
          </a:p>
          <a:p>
            <a:pPr marL="285750" indent="-285750">
              <a:buFont typeface="Arial" panose="020B0604020202020204" pitchFamily="34" charset="0"/>
              <a:buChar char="•"/>
            </a:pPr>
            <a:endParaRPr lang="en-US" dirty="0">
              <a:solidFill>
                <a:srgbClr val="000000"/>
              </a:solidFill>
            </a:endParaRPr>
          </a:p>
        </p:txBody>
      </p:sp>
      <p:sp>
        <p:nvSpPr>
          <p:cNvPr id="7" name="TextBox 6">
            <a:extLst>
              <a:ext uri="{FF2B5EF4-FFF2-40B4-BE49-F238E27FC236}">
                <a16:creationId xmlns:a16="http://schemas.microsoft.com/office/drawing/2014/main" id="{E46AEF63-679E-2EE3-32B1-6D96E64301A5}"/>
              </a:ext>
            </a:extLst>
          </p:cNvPr>
          <p:cNvSpPr txBox="1"/>
          <p:nvPr/>
        </p:nvSpPr>
        <p:spPr>
          <a:xfrm>
            <a:off x="6700305" y="1970702"/>
            <a:ext cx="1826141" cy="369332"/>
          </a:xfrm>
          <a:prstGeom prst="rect">
            <a:avLst/>
          </a:prstGeom>
          <a:noFill/>
        </p:spPr>
        <p:txBody>
          <a:bodyPr wrap="none" rtlCol="0">
            <a:spAutoFit/>
          </a:bodyPr>
          <a:lstStyle/>
          <a:p>
            <a:pPr algn="l"/>
            <a:r>
              <a:rPr lang="en-US" b="1" dirty="0">
                <a:solidFill>
                  <a:srgbClr val="000000"/>
                </a:solidFill>
              </a:rPr>
              <a:t>Fire Emissions</a:t>
            </a:r>
          </a:p>
        </p:txBody>
      </p:sp>
      <p:pic>
        <p:nvPicPr>
          <p:cNvPr id="8" name="Picture 2">
            <a:extLst>
              <a:ext uri="{FF2B5EF4-FFF2-40B4-BE49-F238E27FC236}">
                <a16:creationId xmlns:a16="http://schemas.microsoft.com/office/drawing/2014/main" id="{BA4D5748-5A57-70E0-5AB0-146FAFE8BE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7792" y="2340037"/>
            <a:ext cx="2402689" cy="13362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828FAB-D36D-B128-4B9A-69960E618EF4}"/>
              </a:ext>
            </a:extLst>
          </p:cNvPr>
          <p:cNvSpPr txBox="1"/>
          <p:nvPr/>
        </p:nvSpPr>
        <p:spPr>
          <a:xfrm>
            <a:off x="6160608" y="3804870"/>
            <a:ext cx="2948609"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Provided by the Quick Fire Emissions Dataset (QFED)</a:t>
            </a:r>
          </a:p>
          <a:p>
            <a:pPr marL="285750" indent="-285750">
              <a:buFont typeface="Arial" panose="020B0604020202020204" pitchFamily="34" charset="0"/>
              <a:buChar char="•"/>
            </a:pPr>
            <a:r>
              <a:rPr lang="en-US" dirty="0">
                <a:solidFill>
                  <a:srgbClr val="000000"/>
                </a:solidFill>
              </a:rPr>
              <a:t>Driven by MODIS </a:t>
            </a:r>
            <a:r>
              <a:rPr lang="en-US" b="1" dirty="0">
                <a:solidFill>
                  <a:srgbClr val="000000"/>
                </a:solidFill>
              </a:rPr>
              <a:t>fire radiative power</a:t>
            </a:r>
            <a:r>
              <a:rPr lang="en-US" dirty="0">
                <a:solidFill>
                  <a:srgbClr val="000000"/>
                </a:solidFill>
              </a:rPr>
              <a:t>, calibrated against GFED</a:t>
            </a:r>
          </a:p>
          <a:p>
            <a:pPr marL="285750" indent="-285750">
              <a:buFont typeface="Arial" panose="020B0604020202020204" pitchFamily="34" charset="0"/>
              <a:buChar char="•"/>
            </a:pPr>
            <a:r>
              <a:rPr lang="en-US" dirty="0">
                <a:solidFill>
                  <a:srgbClr val="000000"/>
                </a:solidFill>
              </a:rPr>
              <a:t>Data available from NASA GMAO</a:t>
            </a:r>
          </a:p>
        </p:txBody>
      </p:sp>
      <p:sp>
        <p:nvSpPr>
          <p:cNvPr id="10" name="TextBox 9">
            <a:extLst>
              <a:ext uri="{FF2B5EF4-FFF2-40B4-BE49-F238E27FC236}">
                <a16:creationId xmlns:a16="http://schemas.microsoft.com/office/drawing/2014/main" id="{3710B44E-9D95-F538-6D52-8379AF8D559E}"/>
              </a:ext>
            </a:extLst>
          </p:cNvPr>
          <p:cNvSpPr txBox="1"/>
          <p:nvPr/>
        </p:nvSpPr>
        <p:spPr>
          <a:xfrm>
            <a:off x="9497810" y="1970702"/>
            <a:ext cx="2300630" cy="369332"/>
          </a:xfrm>
          <a:prstGeom prst="rect">
            <a:avLst/>
          </a:prstGeom>
          <a:noFill/>
        </p:spPr>
        <p:txBody>
          <a:bodyPr wrap="none" rtlCol="0">
            <a:spAutoFit/>
          </a:bodyPr>
          <a:lstStyle/>
          <a:p>
            <a:pPr algn="l"/>
            <a:r>
              <a:rPr lang="en-US" b="1" dirty="0">
                <a:solidFill>
                  <a:srgbClr val="000000"/>
                </a:solidFill>
              </a:rPr>
              <a:t>Ocean Carbon Flux</a:t>
            </a:r>
          </a:p>
        </p:txBody>
      </p:sp>
      <p:sp>
        <p:nvSpPr>
          <p:cNvPr id="13" name="TextBox 12">
            <a:extLst>
              <a:ext uri="{FF2B5EF4-FFF2-40B4-BE49-F238E27FC236}">
                <a16:creationId xmlns:a16="http://schemas.microsoft.com/office/drawing/2014/main" id="{D76ACB2E-D4B5-4F87-6FDA-B5D2139A339D}"/>
              </a:ext>
            </a:extLst>
          </p:cNvPr>
          <p:cNvSpPr txBox="1"/>
          <p:nvPr/>
        </p:nvSpPr>
        <p:spPr>
          <a:xfrm>
            <a:off x="9195357" y="3804869"/>
            <a:ext cx="294860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Provided by the NASA Ocean Biogeochemical Model (NOBM)</a:t>
            </a:r>
          </a:p>
          <a:p>
            <a:pPr marL="285750" indent="-285750">
              <a:buFont typeface="Arial" panose="020B0604020202020204" pitchFamily="34" charset="0"/>
              <a:buChar char="•"/>
            </a:pPr>
            <a:r>
              <a:rPr lang="en-US" dirty="0">
                <a:solidFill>
                  <a:srgbClr val="000000"/>
                </a:solidFill>
              </a:rPr>
              <a:t>Driven by assimilation of ocean color data, MERRA-2 forcing</a:t>
            </a:r>
          </a:p>
          <a:p>
            <a:pPr marL="285750" indent="-285750">
              <a:buFont typeface="Arial" panose="020B0604020202020204" pitchFamily="34" charset="0"/>
              <a:buChar char="•"/>
            </a:pPr>
            <a:r>
              <a:rPr lang="en-US" dirty="0">
                <a:solidFill>
                  <a:srgbClr val="000000"/>
                </a:solidFill>
              </a:rPr>
              <a:t>Data available from GES DISC, Giovanni</a:t>
            </a:r>
          </a:p>
        </p:txBody>
      </p:sp>
      <p:pic>
        <p:nvPicPr>
          <p:cNvPr id="4" name="Picture 3">
            <a:extLst>
              <a:ext uri="{FF2B5EF4-FFF2-40B4-BE49-F238E27FC236}">
                <a16:creationId xmlns:a16="http://schemas.microsoft.com/office/drawing/2014/main" id="{D0CED576-30FD-CA50-22B9-7A93930FDE34}"/>
              </a:ext>
            </a:extLst>
          </p:cNvPr>
          <p:cNvPicPr>
            <a:picLocks noChangeAspect="1"/>
          </p:cNvPicPr>
          <p:nvPr/>
        </p:nvPicPr>
        <p:blipFill rotWithShape="1">
          <a:blip r:embed="rId5"/>
          <a:srcRect b="4108"/>
          <a:stretch/>
        </p:blipFill>
        <p:spPr>
          <a:xfrm>
            <a:off x="0" y="6390092"/>
            <a:ext cx="12192000" cy="595326"/>
          </a:xfrm>
          <a:prstGeom prst="rect">
            <a:avLst/>
          </a:prstGeom>
        </p:spPr>
      </p:pic>
      <p:pic>
        <p:nvPicPr>
          <p:cNvPr id="1026" name="Picture 2">
            <a:extLst>
              <a:ext uri="{FF2B5EF4-FFF2-40B4-BE49-F238E27FC236}">
                <a16:creationId xmlns:a16="http://schemas.microsoft.com/office/drawing/2014/main" id="{ECAD3DE6-B29B-75FF-DB29-B6F4D45F2B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88" r="9041"/>
          <a:stretch/>
        </p:blipFill>
        <p:spPr bwMode="auto">
          <a:xfrm>
            <a:off x="9222271" y="2428810"/>
            <a:ext cx="2842475" cy="128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278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F229-8D9F-7FC4-14CB-048A1D12B3F0}"/>
              </a:ext>
            </a:extLst>
          </p:cNvPr>
          <p:cNvSpPr>
            <a:spLocks noGrp="1"/>
          </p:cNvSpPr>
          <p:nvPr>
            <p:ph type="title"/>
          </p:nvPr>
        </p:nvSpPr>
        <p:spPr/>
        <p:txBody>
          <a:bodyPr/>
          <a:lstStyle/>
          <a:p>
            <a:r>
              <a:rPr lang="en-US" dirty="0"/>
              <a:t>Atmospheric concentration analysis for the most complete, data constrained view of atmospheric CO</a:t>
            </a:r>
            <a:r>
              <a:rPr lang="en-US" baseline="-25000" dirty="0"/>
              <a:t>2</a:t>
            </a:r>
          </a:p>
        </p:txBody>
      </p:sp>
      <p:grpSp>
        <p:nvGrpSpPr>
          <p:cNvPr id="4" name="Group 3">
            <a:extLst>
              <a:ext uri="{FF2B5EF4-FFF2-40B4-BE49-F238E27FC236}">
                <a16:creationId xmlns:a16="http://schemas.microsoft.com/office/drawing/2014/main" id="{93640CDF-4A85-D7AB-0C9D-C098C23B79E0}"/>
              </a:ext>
            </a:extLst>
          </p:cNvPr>
          <p:cNvGrpSpPr/>
          <p:nvPr/>
        </p:nvGrpSpPr>
        <p:grpSpPr>
          <a:xfrm>
            <a:off x="1784343" y="1486974"/>
            <a:ext cx="8623313" cy="2675262"/>
            <a:chOff x="6339880" y="1211309"/>
            <a:chExt cx="5491328" cy="1785038"/>
          </a:xfrm>
        </p:grpSpPr>
        <p:pic>
          <p:nvPicPr>
            <p:cNvPr id="5" name="Picture 4">
              <a:extLst>
                <a:ext uri="{FF2B5EF4-FFF2-40B4-BE49-F238E27FC236}">
                  <a16:creationId xmlns:a16="http://schemas.microsoft.com/office/drawing/2014/main" id="{92259E3D-EFA7-7BC4-1B17-04EEFDFCB622}"/>
                </a:ext>
              </a:extLst>
            </p:cNvPr>
            <p:cNvPicPr>
              <a:picLocks noChangeAspect="1"/>
            </p:cNvPicPr>
            <p:nvPr/>
          </p:nvPicPr>
          <p:blipFill rotWithShape="1">
            <a:blip r:embed="rId2">
              <a:extLst>
                <a:ext uri="{28A0092B-C50C-407E-A947-70E740481C1C}">
                  <a14:useLocalDpi xmlns:a14="http://schemas.microsoft.com/office/drawing/2010/main" val="0"/>
                </a:ext>
              </a:extLst>
            </a:blip>
            <a:srcRect b="52557"/>
            <a:stretch/>
          </p:blipFill>
          <p:spPr>
            <a:xfrm>
              <a:off x="6339880" y="1211309"/>
              <a:ext cx="2755900" cy="1575616"/>
            </a:xfrm>
            <a:prstGeom prst="rect">
              <a:avLst/>
            </a:prstGeom>
          </p:spPr>
        </p:pic>
        <p:pic>
          <p:nvPicPr>
            <p:cNvPr id="6" name="Picture 5">
              <a:extLst>
                <a:ext uri="{FF2B5EF4-FFF2-40B4-BE49-F238E27FC236}">
                  <a16:creationId xmlns:a16="http://schemas.microsoft.com/office/drawing/2014/main" id="{0BCDA6CE-ECA6-AFD1-7F7B-F4586CDBB512}"/>
                </a:ext>
              </a:extLst>
            </p:cNvPr>
            <p:cNvPicPr>
              <a:picLocks noChangeAspect="1"/>
            </p:cNvPicPr>
            <p:nvPr/>
          </p:nvPicPr>
          <p:blipFill rotWithShape="1">
            <a:blip r:embed="rId2">
              <a:extLst>
                <a:ext uri="{28A0092B-C50C-407E-A947-70E740481C1C}">
                  <a14:useLocalDpi xmlns:a14="http://schemas.microsoft.com/office/drawing/2010/main" val="0"/>
                </a:ext>
              </a:extLst>
            </a:blip>
            <a:srcRect l="9976" t="48058"/>
            <a:stretch/>
          </p:blipFill>
          <p:spPr>
            <a:xfrm>
              <a:off x="9350245" y="1271321"/>
              <a:ext cx="2480963" cy="1725026"/>
            </a:xfrm>
            <a:prstGeom prst="rect">
              <a:avLst/>
            </a:prstGeom>
          </p:spPr>
        </p:pic>
      </p:grpSp>
      <p:sp>
        <p:nvSpPr>
          <p:cNvPr id="7" name="TextBox 6">
            <a:extLst>
              <a:ext uri="{FF2B5EF4-FFF2-40B4-BE49-F238E27FC236}">
                <a16:creationId xmlns:a16="http://schemas.microsoft.com/office/drawing/2014/main" id="{A0DE84E0-4846-791C-05A9-B8C91DE70259}"/>
              </a:ext>
            </a:extLst>
          </p:cNvPr>
          <p:cNvSpPr txBox="1"/>
          <p:nvPr/>
        </p:nvSpPr>
        <p:spPr>
          <a:xfrm>
            <a:off x="2098623" y="1269994"/>
            <a:ext cx="5306518" cy="369332"/>
          </a:xfrm>
          <a:prstGeom prst="rect">
            <a:avLst/>
          </a:prstGeom>
          <a:noFill/>
        </p:spPr>
        <p:txBody>
          <a:bodyPr wrap="square" rtlCol="0">
            <a:spAutoFit/>
          </a:bodyPr>
          <a:lstStyle/>
          <a:p>
            <a:pPr algn="l"/>
            <a:r>
              <a:rPr lang="en-US" b="1" dirty="0">
                <a:solidFill>
                  <a:srgbClr val="000000"/>
                </a:solidFill>
              </a:rPr>
              <a:t>16 days OCO-2 XCO</a:t>
            </a:r>
            <a:r>
              <a:rPr lang="en-US" b="1" baseline="-25000" dirty="0">
                <a:solidFill>
                  <a:srgbClr val="000000"/>
                </a:solidFill>
              </a:rPr>
              <a:t>2</a:t>
            </a:r>
            <a:r>
              <a:rPr lang="en-US" b="1" dirty="0">
                <a:solidFill>
                  <a:srgbClr val="000000"/>
                </a:solidFill>
              </a:rPr>
              <a:t> – 4/1-16/2020</a:t>
            </a:r>
          </a:p>
        </p:txBody>
      </p:sp>
      <p:sp>
        <p:nvSpPr>
          <p:cNvPr id="8" name="TextBox 7">
            <a:extLst>
              <a:ext uri="{FF2B5EF4-FFF2-40B4-BE49-F238E27FC236}">
                <a16:creationId xmlns:a16="http://schemas.microsoft.com/office/drawing/2014/main" id="{0F7C115E-DDF2-3B27-371C-FBA27772A956}"/>
              </a:ext>
            </a:extLst>
          </p:cNvPr>
          <p:cNvSpPr txBox="1"/>
          <p:nvPr/>
        </p:nvSpPr>
        <p:spPr>
          <a:xfrm>
            <a:off x="7042449" y="1238788"/>
            <a:ext cx="2834430" cy="369332"/>
          </a:xfrm>
          <a:prstGeom prst="rect">
            <a:avLst/>
          </a:prstGeom>
          <a:noFill/>
        </p:spPr>
        <p:txBody>
          <a:bodyPr wrap="none" rtlCol="0">
            <a:spAutoFit/>
          </a:bodyPr>
          <a:lstStyle/>
          <a:p>
            <a:pPr algn="l"/>
            <a:r>
              <a:rPr lang="en-US" b="1" dirty="0">
                <a:solidFill>
                  <a:srgbClr val="000000"/>
                </a:solidFill>
              </a:rPr>
              <a:t>16-day average L3 XCO</a:t>
            </a:r>
            <a:r>
              <a:rPr lang="en-US" b="1" baseline="-25000" dirty="0">
                <a:solidFill>
                  <a:srgbClr val="000000"/>
                </a:solidFill>
              </a:rPr>
              <a:t>2</a:t>
            </a:r>
          </a:p>
        </p:txBody>
      </p:sp>
      <p:pic>
        <p:nvPicPr>
          <p:cNvPr id="9" name="Picture 8">
            <a:extLst>
              <a:ext uri="{FF2B5EF4-FFF2-40B4-BE49-F238E27FC236}">
                <a16:creationId xmlns:a16="http://schemas.microsoft.com/office/drawing/2014/main" id="{3068E732-EB1B-D5C0-E29C-CEB5E4A27EEB}"/>
              </a:ext>
            </a:extLst>
          </p:cNvPr>
          <p:cNvPicPr>
            <a:picLocks noChangeAspect="1"/>
          </p:cNvPicPr>
          <p:nvPr/>
        </p:nvPicPr>
        <p:blipFill rotWithShape="1">
          <a:blip r:embed="rId3"/>
          <a:srcRect b="4108"/>
          <a:stretch/>
        </p:blipFill>
        <p:spPr>
          <a:xfrm>
            <a:off x="0" y="6390092"/>
            <a:ext cx="12192000" cy="595326"/>
          </a:xfrm>
          <a:prstGeom prst="rect">
            <a:avLst/>
          </a:prstGeom>
        </p:spPr>
      </p:pic>
      <p:sp>
        <p:nvSpPr>
          <p:cNvPr id="3" name="TextBox 2">
            <a:extLst>
              <a:ext uri="{FF2B5EF4-FFF2-40B4-BE49-F238E27FC236}">
                <a16:creationId xmlns:a16="http://schemas.microsoft.com/office/drawing/2014/main" id="{D2A5DF19-A733-7C37-A495-CFD6BB336EFC}"/>
              </a:ext>
            </a:extLst>
          </p:cNvPr>
          <p:cNvSpPr txBox="1"/>
          <p:nvPr/>
        </p:nvSpPr>
        <p:spPr>
          <a:xfrm>
            <a:off x="542604" y="4122002"/>
            <a:ext cx="11138940" cy="2308324"/>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rgbClr val="000000"/>
                </a:solidFill>
              </a:rPr>
              <a:t>NASA’s OCO-2 satellite, launched in 2014, measures the column-averaged dry air mole fraction of CO</a:t>
            </a:r>
            <a:r>
              <a:rPr lang="en-US" sz="1600" baseline="-25000" dirty="0">
                <a:solidFill>
                  <a:srgbClr val="000000"/>
                </a:solidFill>
              </a:rPr>
              <a:t>2</a:t>
            </a:r>
            <a:r>
              <a:rPr lang="en-US" sz="1600" dirty="0">
                <a:solidFill>
                  <a:srgbClr val="000000"/>
                </a:solidFill>
              </a:rPr>
              <a:t> (XCO</a:t>
            </a:r>
            <a:r>
              <a:rPr lang="en-US" sz="1600" baseline="-25000" dirty="0">
                <a:solidFill>
                  <a:srgbClr val="000000"/>
                </a:solidFill>
              </a:rPr>
              <a:t>2</a:t>
            </a:r>
            <a:r>
              <a:rPr lang="en-US" sz="1600" dirty="0">
                <a:solidFill>
                  <a:srgbClr val="000000"/>
                </a:solidFill>
              </a:rPr>
              <a:t>) in sunlit, clear sky conditions.</a:t>
            </a:r>
          </a:p>
          <a:p>
            <a:pPr marL="285750" indent="-285750">
              <a:buFont typeface="Arial" panose="020B0604020202020204" pitchFamily="34" charset="0"/>
              <a:buChar char="•"/>
            </a:pPr>
            <a:r>
              <a:rPr lang="en-US" sz="1600" dirty="0">
                <a:solidFill>
                  <a:srgbClr val="000000"/>
                </a:solidFill>
              </a:rPr>
              <a:t>Bias-corrected OCO-2 retrievals are assimilated into the GEOS Constituent Data Assimilation System (</a:t>
            </a:r>
            <a:r>
              <a:rPr lang="en-US" sz="1600" dirty="0" err="1">
                <a:solidFill>
                  <a:srgbClr val="000000"/>
                </a:solidFill>
              </a:rPr>
              <a:t>CoDAS</a:t>
            </a:r>
            <a:r>
              <a:rPr lang="en-US" sz="1600" dirty="0">
                <a:solidFill>
                  <a:srgbClr val="000000"/>
                </a:solidFill>
              </a:rPr>
              <a:t>) to produce gap-filled 3-dimenstional CO</a:t>
            </a:r>
            <a:r>
              <a:rPr lang="en-US" sz="1600" baseline="-25000" dirty="0">
                <a:solidFill>
                  <a:srgbClr val="000000"/>
                </a:solidFill>
              </a:rPr>
              <a:t>2</a:t>
            </a:r>
            <a:r>
              <a:rPr lang="en-US" sz="1600" dirty="0">
                <a:solidFill>
                  <a:srgbClr val="000000"/>
                </a:solidFill>
              </a:rPr>
              <a:t> fields.</a:t>
            </a:r>
          </a:p>
          <a:p>
            <a:pPr marL="285750" indent="-285750">
              <a:buFont typeface="Arial" panose="020B0604020202020204" pitchFamily="34" charset="0"/>
              <a:buChar char="•"/>
            </a:pPr>
            <a:r>
              <a:rPr lang="en-US" sz="1600" dirty="0">
                <a:solidFill>
                  <a:srgbClr val="000000"/>
                </a:solidFill>
              </a:rPr>
              <a:t>When OCO-2 data are unavailable, gaps are filled using:</a:t>
            </a:r>
          </a:p>
          <a:p>
            <a:pPr marL="742950" lvl="1" indent="-285750">
              <a:buFont typeface="Arial" panose="020B0604020202020204" pitchFamily="34" charset="0"/>
              <a:buChar char="•"/>
            </a:pPr>
            <a:r>
              <a:rPr lang="en-US" sz="1600" dirty="0">
                <a:solidFill>
                  <a:srgbClr val="000000"/>
                </a:solidFill>
              </a:rPr>
              <a:t>All previous good quality OCO-2 retrievals</a:t>
            </a:r>
          </a:p>
          <a:p>
            <a:pPr marL="742950" lvl="1" indent="-285750">
              <a:buFont typeface="Arial" panose="020B0604020202020204" pitchFamily="34" charset="0"/>
              <a:buChar char="•"/>
            </a:pPr>
            <a:r>
              <a:rPr lang="en-US" sz="1600" dirty="0">
                <a:solidFill>
                  <a:srgbClr val="000000"/>
                </a:solidFill>
              </a:rPr>
              <a:t>MERRA-2 wind and atmospheric transport fields (~6M per 6-hr period)</a:t>
            </a:r>
          </a:p>
          <a:p>
            <a:pPr marL="742950" lvl="1" indent="-285750">
              <a:buFont typeface="Arial" panose="020B0604020202020204" pitchFamily="34" charset="0"/>
              <a:buChar char="•"/>
            </a:pPr>
            <a:r>
              <a:rPr lang="en-US" sz="1600" dirty="0">
                <a:solidFill>
                  <a:srgbClr val="000000"/>
                </a:solidFill>
              </a:rPr>
              <a:t>Observationally-informed flux package (e.g. night lights, NDVI, FRP, surface growth rate)</a:t>
            </a:r>
          </a:p>
          <a:p>
            <a:r>
              <a:rPr lang="en-US" sz="1600" b="1" dirty="0">
                <a:solidFill>
                  <a:srgbClr val="000000"/>
                </a:solidFill>
              </a:rPr>
              <a:t>Currently supporting the OCO Science Team and beyond as a an L3 product</a:t>
            </a:r>
          </a:p>
        </p:txBody>
      </p:sp>
    </p:spTree>
    <p:extLst>
      <p:ext uri="{BB962C8B-B14F-4D97-AF65-F5344CB8AC3E}">
        <p14:creationId xmlns:p14="http://schemas.microsoft.com/office/powerpoint/2010/main" val="303985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EECAADA-CF0B-864D-8D9A-02FAA6900446}"/>
              </a:ext>
            </a:extLst>
          </p:cNvPr>
          <p:cNvPicPr>
            <a:picLocks noChangeAspect="1"/>
          </p:cNvPicPr>
          <p:nvPr/>
        </p:nvPicPr>
        <p:blipFill>
          <a:blip r:embed="rId5"/>
          <a:stretch>
            <a:fillRect/>
          </a:stretch>
        </p:blipFill>
        <p:spPr>
          <a:xfrm>
            <a:off x="0" y="6371580"/>
            <a:ext cx="12192000" cy="499672"/>
          </a:xfrm>
          <a:prstGeom prst="rect">
            <a:avLst/>
          </a:prstGeom>
        </p:spPr>
      </p:pic>
      <p:pic>
        <p:nvPicPr>
          <p:cNvPr id="2" name="CO2Volumetric_1920x1080p30 (2).mp4">
            <a:hlinkClick r:id="" action="ppaction://media"/>
            <a:extLst>
              <a:ext uri="{FF2B5EF4-FFF2-40B4-BE49-F238E27FC236}">
                <a16:creationId xmlns:a16="http://schemas.microsoft.com/office/drawing/2014/main" id="{FA80C78B-8E69-FBF7-F25D-682B58987F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93706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944199E7-BD9E-CB5C-269C-90AC3BA7A381}"/>
              </a:ext>
            </a:extLst>
          </p:cNvPr>
          <p:cNvPicPr>
            <a:picLocks noChangeAspect="1"/>
          </p:cNvPicPr>
          <p:nvPr/>
        </p:nvPicPr>
        <p:blipFill>
          <a:blip r:embed="rId2"/>
          <a:stretch>
            <a:fillRect/>
          </a:stretch>
        </p:blipFill>
        <p:spPr>
          <a:xfrm>
            <a:off x="0" y="802086"/>
            <a:ext cx="4010669" cy="5588006"/>
          </a:xfrm>
          <a:prstGeom prst="rect">
            <a:avLst/>
          </a:prstGeom>
        </p:spPr>
      </p:pic>
      <p:sp>
        <p:nvSpPr>
          <p:cNvPr id="2" name="Title 1">
            <a:extLst>
              <a:ext uri="{FF2B5EF4-FFF2-40B4-BE49-F238E27FC236}">
                <a16:creationId xmlns:a16="http://schemas.microsoft.com/office/drawing/2014/main" id="{4185460E-33A6-67C1-34D9-3CA37B673998}"/>
              </a:ext>
            </a:extLst>
          </p:cNvPr>
          <p:cNvSpPr>
            <a:spLocks noGrp="1"/>
          </p:cNvSpPr>
          <p:nvPr>
            <p:ph type="title"/>
          </p:nvPr>
        </p:nvSpPr>
        <p:spPr/>
        <p:txBody>
          <a:bodyPr/>
          <a:lstStyle/>
          <a:p>
            <a:r>
              <a:rPr lang="en-US" dirty="0"/>
              <a:t>Progression of XCO</a:t>
            </a:r>
            <a:r>
              <a:rPr lang="en-US" baseline="-25000" dirty="0"/>
              <a:t>2</a:t>
            </a:r>
            <a:r>
              <a:rPr lang="en-US" dirty="0"/>
              <a:t> Anomalies in OCO-2-GEOS Data – COVID-19 Pandemic</a:t>
            </a:r>
          </a:p>
        </p:txBody>
      </p:sp>
      <p:pic>
        <p:nvPicPr>
          <p:cNvPr id="3" name="Picture 2">
            <a:extLst>
              <a:ext uri="{FF2B5EF4-FFF2-40B4-BE49-F238E27FC236}">
                <a16:creationId xmlns:a16="http://schemas.microsoft.com/office/drawing/2014/main" id="{DC5763AB-7699-C916-2769-016B2E1CAB7E}"/>
              </a:ext>
            </a:extLst>
          </p:cNvPr>
          <p:cNvPicPr>
            <a:picLocks noChangeAspect="1"/>
          </p:cNvPicPr>
          <p:nvPr/>
        </p:nvPicPr>
        <p:blipFill rotWithShape="1">
          <a:blip r:embed="rId3"/>
          <a:srcRect b="4108"/>
          <a:stretch/>
        </p:blipFill>
        <p:spPr>
          <a:xfrm>
            <a:off x="0" y="6390092"/>
            <a:ext cx="12192000" cy="595326"/>
          </a:xfrm>
          <a:prstGeom prst="rect">
            <a:avLst/>
          </a:prstGeom>
        </p:spPr>
      </p:pic>
      <p:pic>
        <p:nvPicPr>
          <p:cNvPr id="8" name="Picture 2">
            <a:extLst>
              <a:ext uri="{FF2B5EF4-FFF2-40B4-BE49-F238E27FC236}">
                <a16:creationId xmlns:a16="http://schemas.microsoft.com/office/drawing/2014/main" id="{28E03CA0-0AF2-6E75-6E4A-F9B9CA8383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661"/>
          <a:stretch/>
        </p:blipFill>
        <p:spPr bwMode="auto">
          <a:xfrm>
            <a:off x="4143683" y="1503002"/>
            <a:ext cx="4022532" cy="3698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24C5996-EB86-8841-505F-586925E98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027"/>
          <a:stretch/>
        </p:blipFill>
        <p:spPr bwMode="auto">
          <a:xfrm>
            <a:off x="8181333" y="993886"/>
            <a:ext cx="3857469" cy="4207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97E39D3-A682-3FA2-B012-73D5AB794C38}"/>
              </a:ext>
            </a:extLst>
          </p:cNvPr>
          <p:cNvSpPr txBox="1"/>
          <p:nvPr/>
        </p:nvSpPr>
        <p:spPr>
          <a:xfrm>
            <a:off x="4143683" y="5189763"/>
            <a:ext cx="6115986" cy="1200329"/>
          </a:xfrm>
          <a:prstGeom prst="rect">
            <a:avLst/>
          </a:prstGeom>
          <a:noFill/>
          <a:ln>
            <a:solidFill>
              <a:schemeClr val="accent1">
                <a:shade val="50000"/>
              </a:schemeClr>
            </a:solidFill>
          </a:ln>
        </p:spPr>
        <p:txBody>
          <a:bodyPr wrap="square" rtlCol="0">
            <a:spAutoFit/>
          </a:bodyPr>
          <a:lstStyle/>
          <a:p>
            <a:pPr algn="l"/>
            <a:r>
              <a:rPr lang="en-US" dirty="0">
                <a:solidFill>
                  <a:srgbClr val="000000"/>
                </a:solidFill>
              </a:rPr>
              <a:t>OCO-2-GEOS analyses were compared with </a:t>
            </a:r>
            <a:r>
              <a:rPr lang="en-US" b="1" dirty="0">
                <a:solidFill>
                  <a:srgbClr val="0170BE"/>
                </a:solidFill>
              </a:rPr>
              <a:t>simulations using </a:t>
            </a:r>
            <a:r>
              <a:rPr lang="en-US" b="1" dirty="0" err="1">
                <a:solidFill>
                  <a:srgbClr val="0170BE"/>
                </a:solidFill>
              </a:rPr>
              <a:t>CarbonMonitor</a:t>
            </a:r>
            <a:r>
              <a:rPr lang="en-US" b="1" dirty="0">
                <a:solidFill>
                  <a:srgbClr val="0170BE"/>
                </a:solidFill>
              </a:rPr>
              <a:t> emissions</a:t>
            </a:r>
            <a:r>
              <a:rPr lang="en-US" dirty="0">
                <a:solidFill>
                  <a:srgbClr val="000000"/>
                </a:solidFill>
              </a:rPr>
              <a:t>, demonstrating general consistency in NH winter-spring, and the growing influence of the land biosphere in summer</a:t>
            </a:r>
          </a:p>
        </p:txBody>
      </p:sp>
    </p:spTree>
    <p:extLst>
      <p:ext uri="{BB962C8B-B14F-4D97-AF65-F5344CB8AC3E}">
        <p14:creationId xmlns:p14="http://schemas.microsoft.com/office/powerpoint/2010/main" val="1387641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BB8A-50EB-1B71-2CBD-BE83FC4D116B}"/>
              </a:ext>
            </a:extLst>
          </p:cNvPr>
          <p:cNvSpPr>
            <a:spLocks noGrp="1"/>
          </p:cNvSpPr>
          <p:nvPr>
            <p:ph type="title"/>
          </p:nvPr>
        </p:nvSpPr>
        <p:spPr/>
        <p:txBody>
          <a:bodyPr/>
          <a:lstStyle/>
          <a:p>
            <a:r>
              <a:rPr lang="en-US" dirty="0"/>
              <a:t>Data from GEOS monitoring system support multiple dashboards designed to make information on recent environmental changes more accessible</a:t>
            </a:r>
          </a:p>
        </p:txBody>
      </p:sp>
      <p:pic>
        <p:nvPicPr>
          <p:cNvPr id="4" name="Picture 3" descr="Graphical user interface, application, website&#10;&#10;Description automatically generated">
            <a:extLst>
              <a:ext uri="{FF2B5EF4-FFF2-40B4-BE49-F238E27FC236}">
                <a16:creationId xmlns:a16="http://schemas.microsoft.com/office/drawing/2014/main" id="{80918A20-6187-E95C-8B8C-5331B2ECD4E9}"/>
              </a:ext>
            </a:extLst>
          </p:cNvPr>
          <p:cNvPicPr>
            <a:picLocks noChangeAspect="1"/>
          </p:cNvPicPr>
          <p:nvPr/>
        </p:nvPicPr>
        <p:blipFill>
          <a:blip r:embed="rId3"/>
          <a:stretch>
            <a:fillRect/>
          </a:stretch>
        </p:blipFill>
        <p:spPr>
          <a:xfrm>
            <a:off x="0" y="1757848"/>
            <a:ext cx="7772400" cy="3602376"/>
          </a:xfrm>
          <a:prstGeom prst="rect">
            <a:avLst/>
          </a:prstGeom>
        </p:spPr>
      </p:pic>
      <p:pic>
        <p:nvPicPr>
          <p:cNvPr id="8" name="Picture 7" descr="Graphical user interface, text, application, website&#10;&#10;Description automatically generated">
            <a:extLst>
              <a:ext uri="{FF2B5EF4-FFF2-40B4-BE49-F238E27FC236}">
                <a16:creationId xmlns:a16="http://schemas.microsoft.com/office/drawing/2014/main" id="{01DB6AD9-B53F-44FF-56A4-1AAF21A8D070}"/>
              </a:ext>
            </a:extLst>
          </p:cNvPr>
          <p:cNvPicPr>
            <a:picLocks noChangeAspect="1"/>
          </p:cNvPicPr>
          <p:nvPr/>
        </p:nvPicPr>
        <p:blipFill>
          <a:blip r:embed="rId4"/>
          <a:stretch>
            <a:fillRect/>
          </a:stretch>
        </p:blipFill>
        <p:spPr>
          <a:xfrm>
            <a:off x="4419600" y="3262306"/>
            <a:ext cx="7772400" cy="3595694"/>
          </a:xfrm>
          <a:prstGeom prst="rect">
            <a:avLst/>
          </a:prstGeom>
        </p:spPr>
      </p:pic>
      <p:pic>
        <p:nvPicPr>
          <p:cNvPr id="11268" name="Picture 4">
            <a:extLst>
              <a:ext uri="{FF2B5EF4-FFF2-40B4-BE49-F238E27FC236}">
                <a16:creationId xmlns:a16="http://schemas.microsoft.com/office/drawing/2014/main" id="{28F1DAE9-03B2-954D-0B97-797315CB7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2397" y="1757848"/>
            <a:ext cx="2404672" cy="240467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B4A443-5F69-2CB9-1E89-6E53A083B86F}"/>
              </a:ext>
            </a:extLst>
          </p:cNvPr>
          <p:cNvSpPr txBox="1"/>
          <p:nvPr/>
        </p:nvSpPr>
        <p:spPr>
          <a:xfrm>
            <a:off x="0" y="5426563"/>
            <a:ext cx="4326890" cy="1200329"/>
          </a:xfrm>
          <a:prstGeom prst="rect">
            <a:avLst/>
          </a:prstGeom>
          <a:noFill/>
        </p:spPr>
        <p:txBody>
          <a:bodyPr wrap="none" rtlCol="0">
            <a:spAutoFit/>
          </a:bodyPr>
          <a:lstStyle/>
          <a:p>
            <a:r>
              <a:rPr lang="en-US" dirty="0">
                <a:solidFill>
                  <a:srgbClr val="000000"/>
                </a:solidFill>
                <a:hlinkClick r:id="rId6"/>
              </a:rPr>
              <a:t>https://eodashboard.org/</a:t>
            </a:r>
            <a:endParaRPr lang="en-US" dirty="0">
              <a:solidFill>
                <a:srgbClr val="000000"/>
              </a:solidFill>
            </a:endParaRPr>
          </a:p>
          <a:p>
            <a:r>
              <a:rPr lang="en-US" dirty="0">
                <a:solidFill>
                  <a:srgbClr val="000000"/>
                </a:solidFill>
                <a:hlinkClick r:id="rId7"/>
              </a:rPr>
              <a:t>https://www.earthdata.nasa.gov/covid19/</a:t>
            </a:r>
            <a:endParaRPr lang="en-US" dirty="0">
              <a:solidFill>
                <a:srgbClr val="000000"/>
              </a:solidFill>
            </a:endParaRPr>
          </a:p>
          <a:p>
            <a:r>
              <a:rPr lang="en-US" dirty="0">
                <a:solidFill>
                  <a:srgbClr val="000000"/>
                </a:solidFill>
                <a:hlinkClick r:id="rId8"/>
              </a:rPr>
              <a:t>https://www.eodashboardhackathon.org/</a:t>
            </a:r>
            <a:endParaRPr lang="en-US" dirty="0">
              <a:solidFill>
                <a:srgbClr val="000000"/>
              </a:solidFill>
            </a:endParaRPr>
          </a:p>
          <a:p>
            <a:endParaRPr lang="en-US" dirty="0">
              <a:solidFill>
                <a:srgbClr val="000000"/>
              </a:solidFill>
            </a:endParaRPr>
          </a:p>
        </p:txBody>
      </p:sp>
      <p:pic>
        <p:nvPicPr>
          <p:cNvPr id="3" name="Picture 2">
            <a:extLst>
              <a:ext uri="{FF2B5EF4-FFF2-40B4-BE49-F238E27FC236}">
                <a16:creationId xmlns:a16="http://schemas.microsoft.com/office/drawing/2014/main" id="{10710DA7-934A-DD2C-392B-45D8B63A5864}"/>
              </a:ext>
            </a:extLst>
          </p:cNvPr>
          <p:cNvPicPr>
            <a:picLocks noChangeAspect="1"/>
          </p:cNvPicPr>
          <p:nvPr/>
        </p:nvPicPr>
        <p:blipFill rotWithShape="1">
          <a:blip r:embed="rId9"/>
          <a:srcRect b="4108"/>
          <a:stretch/>
        </p:blipFill>
        <p:spPr>
          <a:xfrm>
            <a:off x="0" y="6390092"/>
            <a:ext cx="12192000" cy="595326"/>
          </a:xfrm>
          <a:prstGeom prst="rect">
            <a:avLst/>
          </a:prstGeom>
        </p:spPr>
      </p:pic>
    </p:spTree>
    <p:extLst>
      <p:ext uri="{BB962C8B-B14F-4D97-AF65-F5344CB8AC3E}">
        <p14:creationId xmlns:p14="http://schemas.microsoft.com/office/powerpoint/2010/main" val="72341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DE2DF3-4C01-8BCB-159F-A654FB01622B}"/>
              </a:ext>
            </a:extLst>
          </p:cNvPr>
          <p:cNvSpPr/>
          <p:nvPr/>
        </p:nvSpPr>
        <p:spPr>
          <a:xfrm>
            <a:off x="11294" y="5760928"/>
            <a:ext cx="12180706" cy="1112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B8D9B4-5854-E80A-8D3B-ABF24319DD67}"/>
              </a:ext>
            </a:extLst>
          </p:cNvPr>
          <p:cNvPicPr>
            <a:picLocks noChangeAspect="1"/>
          </p:cNvPicPr>
          <p:nvPr/>
        </p:nvPicPr>
        <p:blipFill>
          <a:blip r:embed="rId2"/>
          <a:stretch>
            <a:fillRect/>
          </a:stretch>
        </p:blipFill>
        <p:spPr>
          <a:xfrm>
            <a:off x="0" y="0"/>
            <a:ext cx="12192000" cy="808521"/>
          </a:xfrm>
          <a:prstGeom prst="rect">
            <a:avLst/>
          </a:prstGeom>
        </p:spPr>
      </p:pic>
      <p:sp>
        <p:nvSpPr>
          <p:cNvPr id="2" name="Title 1">
            <a:extLst>
              <a:ext uri="{FF2B5EF4-FFF2-40B4-BE49-F238E27FC236}">
                <a16:creationId xmlns:a16="http://schemas.microsoft.com/office/drawing/2014/main" id="{6218329D-CC36-D542-8531-45AB8AF01BDA}"/>
              </a:ext>
            </a:extLst>
          </p:cNvPr>
          <p:cNvSpPr>
            <a:spLocks noGrp="1"/>
          </p:cNvSpPr>
          <p:nvPr>
            <p:ph type="title"/>
          </p:nvPr>
        </p:nvSpPr>
        <p:spPr>
          <a:xfrm>
            <a:off x="1452796" y="-11687"/>
            <a:ext cx="10515600" cy="820208"/>
          </a:xfrm>
        </p:spPr>
        <p:txBody>
          <a:bodyPr/>
          <a:lstStyle/>
          <a:p>
            <a:r>
              <a:rPr lang="en-US" dirty="0">
                <a:solidFill>
                  <a:schemeClr val="bg1"/>
                </a:solidFill>
              </a:rPr>
              <a:t>EIS: Advancing access, transparency, and integration of mature GHG modeling data products</a:t>
            </a:r>
          </a:p>
        </p:txBody>
      </p:sp>
      <p:sp>
        <p:nvSpPr>
          <p:cNvPr id="5" name="Rectangle 4">
            <a:extLst>
              <a:ext uri="{FF2B5EF4-FFF2-40B4-BE49-F238E27FC236}">
                <a16:creationId xmlns:a16="http://schemas.microsoft.com/office/drawing/2014/main" id="{6BC1CD44-9870-EC54-28BD-7F39A3FCB302}"/>
              </a:ext>
            </a:extLst>
          </p:cNvPr>
          <p:cNvSpPr/>
          <p:nvPr/>
        </p:nvSpPr>
        <p:spPr>
          <a:xfrm>
            <a:off x="0" y="6115987"/>
            <a:ext cx="12192000" cy="742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8BD7ED2F-7E76-1EFE-92D7-370394271E1C}"/>
              </a:ext>
            </a:extLst>
          </p:cNvPr>
          <p:cNvPicPr>
            <a:picLocks noChangeAspect="1"/>
          </p:cNvPicPr>
          <p:nvPr/>
        </p:nvPicPr>
        <p:blipFill>
          <a:blip r:embed="rId3"/>
          <a:stretch>
            <a:fillRect/>
          </a:stretch>
        </p:blipFill>
        <p:spPr>
          <a:xfrm>
            <a:off x="11294" y="859389"/>
            <a:ext cx="12109452" cy="5049500"/>
          </a:xfrm>
          <a:prstGeom prst="rect">
            <a:avLst/>
          </a:prstGeom>
        </p:spPr>
      </p:pic>
      <p:sp>
        <p:nvSpPr>
          <p:cNvPr id="7" name="TextBox 6">
            <a:extLst>
              <a:ext uri="{FF2B5EF4-FFF2-40B4-BE49-F238E27FC236}">
                <a16:creationId xmlns:a16="http://schemas.microsoft.com/office/drawing/2014/main" id="{53BEB0F2-F6A6-1467-3EE1-6285A116AF1B}"/>
              </a:ext>
            </a:extLst>
          </p:cNvPr>
          <p:cNvSpPr txBox="1"/>
          <p:nvPr/>
        </p:nvSpPr>
        <p:spPr>
          <a:xfrm>
            <a:off x="85344" y="1334125"/>
            <a:ext cx="6664004" cy="400110"/>
          </a:xfrm>
          <a:prstGeom prst="rect">
            <a:avLst/>
          </a:prstGeom>
          <a:noFill/>
        </p:spPr>
        <p:txBody>
          <a:bodyPr wrap="none" rtlCol="0">
            <a:spAutoFit/>
          </a:bodyPr>
          <a:lstStyle/>
          <a:p>
            <a:pPr algn="l"/>
            <a:r>
              <a:rPr lang="en-US" sz="2000" b="1" dirty="0">
                <a:solidFill>
                  <a:srgbClr val="000000"/>
                </a:solidFill>
              </a:rPr>
              <a:t>Observationally derived carbon monitoring products </a:t>
            </a:r>
          </a:p>
        </p:txBody>
      </p:sp>
      <p:sp>
        <p:nvSpPr>
          <p:cNvPr id="8" name="TextBox 7">
            <a:extLst>
              <a:ext uri="{FF2B5EF4-FFF2-40B4-BE49-F238E27FC236}">
                <a16:creationId xmlns:a16="http://schemas.microsoft.com/office/drawing/2014/main" id="{799E49D0-24BD-F1E7-F46C-466187BF758E}"/>
              </a:ext>
            </a:extLst>
          </p:cNvPr>
          <p:cNvSpPr txBox="1"/>
          <p:nvPr/>
        </p:nvSpPr>
        <p:spPr>
          <a:xfrm>
            <a:off x="6823398" y="1026349"/>
            <a:ext cx="5357308" cy="707886"/>
          </a:xfrm>
          <a:prstGeom prst="rect">
            <a:avLst/>
          </a:prstGeom>
          <a:noFill/>
        </p:spPr>
        <p:txBody>
          <a:bodyPr wrap="square" rtlCol="0">
            <a:spAutoFit/>
          </a:bodyPr>
          <a:lstStyle/>
          <a:p>
            <a:pPr algn="ctr"/>
            <a:r>
              <a:rPr lang="en-US" sz="2000" b="1" dirty="0">
                <a:solidFill>
                  <a:srgbClr val="000000"/>
                </a:solidFill>
              </a:rPr>
              <a:t>NASA ESDS </a:t>
            </a:r>
            <a:r>
              <a:rPr lang="en-US" sz="2000" b="1" dirty="0">
                <a:solidFill>
                  <a:srgbClr val="000000"/>
                </a:solidFill>
                <a:cs typeface="Arial"/>
                <a:sym typeface="Arial"/>
              </a:rPr>
              <a:t>p</a:t>
            </a:r>
            <a:r>
              <a:rPr lang="en-US" sz="2000" b="1" dirty="0">
                <a:solidFill>
                  <a:srgbClr val="000000"/>
                </a:solidFill>
                <a:ea typeface="Arial"/>
                <a:cs typeface="Arial"/>
                <a:sym typeface="Arial"/>
              </a:rPr>
              <a:t>latform for Earth data visualization and analysis​</a:t>
            </a:r>
            <a:endParaRPr lang="en-US" sz="2000" b="1" dirty="0">
              <a:solidFill>
                <a:srgbClr val="000000"/>
              </a:solidFill>
            </a:endParaRPr>
          </a:p>
        </p:txBody>
      </p:sp>
      <p:sp>
        <p:nvSpPr>
          <p:cNvPr id="9" name="Google Shape;240;p28">
            <a:extLst>
              <a:ext uri="{FF2B5EF4-FFF2-40B4-BE49-F238E27FC236}">
                <a16:creationId xmlns:a16="http://schemas.microsoft.com/office/drawing/2014/main" id="{068C9CDB-A54B-B908-D89B-B526EE937475}"/>
              </a:ext>
            </a:extLst>
          </p:cNvPr>
          <p:cNvSpPr txBox="1"/>
          <p:nvPr/>
        </p:nvSpPr>
        <p:spPr>
          <a:xfrm>
            <a:off x="766236" y="4822650"/>
            <a:ext cx="10659528"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b="0" i="0" u="none" strike="noStrike" cap="none" dirty="0">
                <a:solidFill>
                  <a:srgbClr val="000000"/>
                </a:solidFill>
                <a:latin typeface="Arial"/>
                <a:ea typeface="Arial"/>
                <a:cs typeface="Arial"/>
                <a:sym typeface="Arial"/>
              </a:rPr>
              <a:t>The </a:t>
            </a:r>
            <a:r>
              <a:rPr lang="en-US" b="1" i="0" u="none" strike="noStrike" cap="none" dirty="0">
                <a:solidFill>
                  <a:srgbClr val="000000"/>
                </a:solidFill>
                <a:latin typeface="Arial"/>
                <a:ea typeface="Arial"/>
                <a:cs typeface="Arial"/>
                <a:sym typeface="Arial"/>
              </a:rPr>
              <a:t>Earth Information System (EIS) – Greenhouse Gas</a:t>
            </a:r>
            <a:r>
              <a:rPr lang="en-US" b="0" i="0" u="none" strike="noStrike" cap="none" dirty="0">
                <a:solidFill>
                  <a:srgbClr val="000000"/>
                </a:solidFill>
                <a:latin typeface="Arial"/>
                <a:ea typeface="Arial"/>
                <a:cs typeface="Arial"/>
                <a:sym typeface="Arial"/>
              </a:rPr>
              <a:t> pilot project combines NASA investments in observations, data assimilation, and inverse modeling with advanced information technologies to provide accessible, transparent low-latency carbon products for scientific and policy-relevant needs. </a:t>
            </a:r>
            <a:endParaRPr b="0" i="0" u="none" strike="noStrike" cap="none" dirty="0">
              <a:solidFill>
                <a:srgbClr val="000000"/>
              </a:solidFill>
              <a:latin typeface="Arial"/>
              <a:ea typeface="Arial"/>
              <a:cs typeface="Arial"/>
              <a:sym typeface="Arial"/>
            </a:endParaRPr>
          </a:p>
        </p:txBody>
      </p:sp>
      <p:graphicFrame>
        <p:nvGraphicFramePr>
          <p:cNvPr id="6" name="Diagram 5">
            <a:extLst>
              <a:ext uri="{FF2B5EF4-FFF2-40B4-BE49-F238E27FC236}">
                <a16:creationId xmlns:a16="http://schemas.microsoft.com/office/drawing/2014/main" id="{6F7BE03B-B525-AFAB-755B-AD79484F24F3}"/>
              </a:ext>
            </a:extLst>
          </p:cNvPr>
          <p:cNvGraphicFramePr/>
          <p:nvPr>
            <p:extLst>
              <p:ext uri="{D42A27DB-BD31-4B8C-83A1-F6EECF244321}">
                <p14:modId xmlns:p14="http://schemas.microsoft.com/office/powerpoint/2010/main" val="880774700"/>
              </p:ext>
            </p:extLst>
          </p:nvPr>
        </p:nvGraphicFramePr>
        <p:xfrm>
          <a:off x="334923" y="6028117"/>
          <a:ext cx="11647723" cy="742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2CB380A2-784E-75AB-504B-D882FF28D25B}"/>
              </a:ext>
            </a:extLst>
          </p:cNvPr>
          <p:cNvSpPr txBox="1"/>
          <p:nvPr/>
        </p:nvSpPr>
        <p:spPr>
          <a:xfrm>
            <a:off x="-34995" y="5643106"/>
            <a:ext cx="2313300" cy="369332"/>
          </a:xfrm>
          <a:prstGeom prst="rect">
            <a:avLst/>
          </a:prstGeom>
          <a:noFill/>
        </p:spPr>
        <p:txBody>
          <a:bodyPr wrap="square" rtlCol="0">
            <a:spAutoFit/>
          </a:bodyPr>
          <a:lstStyle/>
          <a:p>
            <a:pPr algn="l"/>
            <a:r>
              <a:rPr lang="en-US" b="1" dirty="0">
                <a:solidFill>
                  <a:srgbClr val="000000"/>
                </a:solidFill>
              </a:rPr>
              <a:t>Y1 Priorities:</a:t>
            </a:r>
          </a:p>
        </p:txBody>
      </p:sp>
    </p:spTree>
    <p:extLst>
      <p:ext uri="{BB962C8B-B14F-4D97-AF65-F5344CB8AC3E}">
        <p14:creationId xmlns:p14="http://schemas.microsoft.com/office/powerpoint/2010/main" val="1428946611"/>
      </p:ext>
    </p:extLst>
  </p:cSld>
  <p:clrMapOvr>
    <a:masterClrMapping/>
  </p:clrMapOvr>
  <mc:AlternateContent xmlns:mc="http://schemas.openxmlformats.org/markup-compatibility/2006" xmlns:p14="http://schemas.microsoft.com/office/powerpoint/2010/main">
    <mc:Choice Requires="p14">
      <p:transition spd="slow" p14:dur="2000" advTm="40117"/>
    </mc:Choice>
    <mc:Fallback xmlns="">
      <p:transition spd="slow" advTm="40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11" grpId="0"/>
    </p:bldLst>
  </p:timing>
</p:sld>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rgbClr val="00000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694</Words>
  <Application>Microsoft Macintosh PowerPoint</Application>
  <PresentationFormat>Widescreen</PresentationFormat>
  <Paragraphs>75</Paragraphs>
  <Slides>10</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Low latency flux and concentration datasets in support of greenhouse gas monitoring based on NASA’s GEOS modeling and data assimilation system  Lesley Ott1, Brad Weir1,2, Nikolay Balashov1,3, Benjamin Poulter1, Tomohiro Oda4, Cecile Rousseaux1, Joanna Joiner1, and Sourish Basu1,3  1NASA Goddard Space Flight Center 2Morgan State University 4University of Maryland, College Park 3Universities Space Research Association  with contributions from: Kevin Bowman (JPL), Alexey Shiklomanov (NASA)</vt:lpstr>
      <vt:lpstr>Ecosystem of carbon monitoring tools</vt:lpstr>
      <vt:lpstr>Ecosystem of carbon monitoring tools – emphasis on low latency, concentration monitoring</vt:lpstr>
      <vt:lpstr>Observationally informed flux estimates</vt:lpstr>
      <vt:lpstr>Atmospheric concentration analysis for the most complete, data constrained view of atmospheric CO2</vt:lpstr>
      <vt:lpstr>PowerPoint Presentation</vt:lpstr>
      <vt:lpstr>Progression of XCO2 Anomalies in OCO-2-GEOS Data – COVID-19 Pandemic</vt:lpstr>
      <vt:lpstr>Data from GEOS monitoring system support multiple dashboards designed to make information on recent environmental changes more accessible</vt:lpstr>
      <vt:lpstr>EIS: Advancing access, transparency, and integration of mature GHG modeling data products</vt:lpstr>
      <vt:lpstr>Developing robust, low latency carbon monitoring tools – ongoing work and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Sterling Spangler</dc:creator>
  <cp:lastModifiedBy>Ott, Lesley E. (GSFC-6101)</cp:lastModifiedBy>
  <cp:revision>69</cp:revision>
  <dcterms:created xsi:type="dcterms:W3CDTF">2017-09-25T14:06:05Z</dcterms:created>
  <dcterms:modified xsi:type="dcterms:W3CDTF">2022-12-12T22:00:07Z</dcterms:modified>
</cp:coreProperties>
</file>