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BDBDB"/>
    <a:srgbClr val="CDCDCD"/>
    <a:srgbClr val="CAE2F6"/>
    <a:srgbClr val="EBF3FE"/>
    <a:srgbClr val="1C75BC"/>
    <a:srgbClr val="DCF3FE"/>
    <a:srgbClr val="90B737"/>
    <a:srgbClr val="92D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6"/>
    <p:restoredTop sz="96197"/>
  </p:normalViewPr>
  <p:slideViewPr>
    <p:cSldViewPr snapToGrid="0" snapToObjects="1">
      <p:cViewPr varScale="1">
        <p:scale>
          <a:sx n="90" d="100"/>
          <a:sy n="90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-43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Rawinsonde stations are from 5S to 5 N latitude. There are no current stations located from -180 to -90: one quarter of the globe. Current coverage is good over S.E. Asia and fair over S. American allowing the nearly zonally uniform Quasi-Biennial Oscillation to be well represented, moreover even the Kelvin wave appear to be well captured in longitude.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Rawinsonde stations are from 5S to 5 N latitude. There are no current stations located from -180 to -90: one quarter of the globe. Current coverage is good over S.E. Asia and fair over S. American allowing the nearly zonally uniform Quasi-Biennial Oscillation to be well represented, moreover even the Kelvin wave appear to be well captured in longitude.</a:t>
            </a:r>
          </a:p>
          <a:p>
            <a:r>
              <a:rPr lang="en-US" dirty="0"/>
              <a:t>January 2016 had a large number of rawinsondes that also achieved </a:t>
            </a:r>
            <a:r>
              <a:rPr lang="en-US"/>
              <a:t>high altitude.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0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6791" y="185231"/>
            <a:ext cx="9298623" cy="11342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3/28/23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6791" y="1490663"/>
            <a:ext cx="11598415" cy="4594225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pPr lvl="0"/>
            <a:r>
              <a:rPr lang="en-US" dirty="0"/>
              <a:t>Click to edit text.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3/28/23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4178" y="6445501"/>
            <a:ext cx="529730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0140"/>
            <a:ext cx="10515600" cy="46021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8"/>
            <a:ext cx="3932237" cy="1134533"/>
          </a:xfr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52978"/>
            <a:ext cx="3932237" cy="3916010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3/28/23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  <a:r>
              <a:rPr lang="en-US"/>
              <a:t>text.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3/28/23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1C8F4B49-F8B7-7949-9C28-BF428A8465A9}"/>
              </a:ext>
            </a:extLst>
          </p:cNvPr>
          <p:cNvSpPr/>
          <p:nvPr userDrawn="1"/>
        </p:nvSpPr>
        <p:spPr>
          <a:xfrm flipV="1">
            <a:off x="12327008" y="310556"/>
            <a:ext cx="2923160" cy="688745"/>
          </a:xfrm>
          <a:prstGeom prst="round2SameRect">
            <a:avLst>
              <a:gd name="adj1" fmla="val 29744"/>
              <a:gd name="adj2" fmla="val 0"/>
            </a:avLst>
          </a:prstGeom>
          <a:solidFill>
            <a:srgbClr val="DBDB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C1A24936-C200-1F4F-A086-CF0CE45ABAB3}"/>
              </a:ext>
            </a:extLst>
          </p:cNvPr>
          <p:cNvSpPr/>
          <p:nvPr userDrawn="1"/>
        </p:nvSpPr>
        <p:spPr>
          <a:xfrm>
            <a:off x="254147" y="6388893"/>
            <a:ext cx="11683705" cy="469107"/>
          </a:xfrm>
          <a:prstGeom prst="round2SameRect">
            <a:avLst>
              <a:gd name="adj1" fmla="val 29744"/>
              <a:gd name="adj2" fmla="val 0"/>
            </a:avLst>
          </a:prstGeom>
          <a:solidFill>
            <a:srgbClr val="DBDB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792" y="187841"/>
            <a:ext cx="9204790" cy="115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791" y="1490140"/>
            <a:ext cx="11598418" cy="4602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680022" y="6460333"/>
            <a:ext cx="2581079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962" y="6009417"/>
            <a:ext cx="567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4674" y="6009417"/>
            <a:ext cx="122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3/28/23</a:t>
            </a:fld>
            <a:endParaRPr lang="en-US" dirty="0"/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8542" y="97427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D0B9B-9887-9A47-94D6-3EAAF77420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244428" y="6460333"/>
            <a:ext cx="1521837" cy="322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6E619-8AEE-C94F-B790-5BC7501047F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9634" y="6470272"/>
            <a:ext cx="1120627" cy="286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67A393-44F6-A443-A176-FD799F4F7164}"/>
              </a:ext>
            </a:extLst>
          </p:cNvPr>
          <p:cNvSpPr txBox="1"/>
          <p:nvPr userDrawn="1"/>
        </p:nvSpPr>
        <p:spPr>
          <a:xfrm>
            <a:off x="9797143" y="172057"/>
            <a:ext cx="14072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National Aeronautics and</a:t>
            </a:r>
          </a:p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Space Administration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82477E-2E5A-EF42-9B2F-9E1BB2260986}"/>
              </a:ext>
            </a:extLst>
          </p:cNvPr>
          <p:cNvCxnSpPr>
            <a:cxnSpLocks/>
          </p:cNvCxnSpPr>
          <p:nvPr userDrawn="1"/>
        </p:nvCxnSpPr>
        <p:spPr>
          <a:xfrm>
            <a:off x="11344545" y="100958"/>
            <a:ext cx="0" cy="481693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90B73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AF3F-32A6-B97C-E6BD-04D408896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Winds and Upper Air Soundings</a:t>
            </a:r>
            <a:br>
              <a:rPr lang="en-US" dirty="0"/>
            </a:br>
            <a:r>
              <a:rPr lang="en-US" dirty="0"/>
              <a:t>January 2023</a:t>
            </a:r>
          </a:p>
        </p:txBody>
      </p:sp>
      <p:pic>
        <p:nvPicPr>
          <p:cNvPr id="3" name="u_sonde_2023.mp4">
            <a:hlinkClick r:id="" action="ppaction://media"/>
            <a:extLst>
              <a:ext uri="{FF2B5EF4-FFF2-40B4-BE49-F238E27FC236}">
                <a16:creationId xmlns:a16="http://schemas.microsoft.com/office/drawing/2014/main" id="{92307E83-FF70-534A-ECED-8F05DB5487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296792" y="1342718"/>
            <a:ext cx="8018868" cy="5011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6B5B-C65E-E52E-1639-30D09676D24F}"/>
              </a:ext>
            </a:extLst>
          </p:cNvPr>
          <p:cNvSpPr txBox="1"/>
          <p:nvPr/>
        </p:nvSpPr>
        <p:spPr>
          <a:xfrm>
            <a:off x="8218843" y="867755"/>
            <a:ext cx="33671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Zonal Wind Component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Contours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MERRA-2 ASM Files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Circles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Rawinsonde Values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3E102-D5C5-E204-1915-A0B9B6DCE97F}"/>
              </a:ext>
            </a:extLst>
          </p:cNvPr>
          <p:cNvSpPr txBox="1"/>
          <p:nvPr/>
        </p:nvSpPr>
        <p:spPr>
          <a:xfrm>
            <a:off x="8638391" y="4677548"/>
            <a:ext cx="2947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For visualization, rawinsonde values at 00 and 12 UTC are persisted for the 12 hours following.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D1967-B718-0B6C-65B0-E21F331C5181}"/>
              </a:ext>
            </a:extLst>
          </p:cNvPr>
          <p:cNvSpPr txBox="1"/>
          <p:nvPr/>
        </p:nvSpPr>
        <p:spPr>
          <a:xfrm>
            <a:off x="8638391" y="3326649"/>
            <a:ext cx="2947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The downward propagating features are atmospheric Kelvin waves.</a:t>
            </a:r>
          </a:p>
        </p:txBody>
      </p:sp>
    </p:spTree>
    <p:extLst>
      <p:ext uri="{BB962C8B-B14F-4D97-AF65-F5344CB8AC3E}">
        <p14:creationId xmlns:p14="http://schemas.microsoft.com/office/powerpoint/2010/main" val="339380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AF3F-32A6-B97C-E6BD-04D408896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Winds and Upper Air Soundings</a:t>
            </a:r>
            <a:br>
              <a:rPr lang="en-US" dirty="0"/>
            </a:br>
            <a:r>
              <a:rPr lang="en-US" dirty="0"/>
              <a:t>January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E6B5B-C65E-E52E-1639-30D09676D24F}"/>
              </a:ext>
            </a:extLst>
          </p:cNvPr>
          <p:cNvSpPr txBox="1"/>
          <p:nvPr/>
        </p:nvSpPr>
        <p:spPr>
          <a:xfrm>
            <a:off x="8218843" y="867755"/>
            <a:ext cx="33671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Zonal Wind Component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Contours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MERRA-2 ASM Files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Circles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Rawinsonde Values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3E102-D5C5-E204-1915-A0B9B6DCE97F}"/>
              </a:ext>
            </a:extLst>
          </p:cNvPr>
          <p:cNvSpPr txBox="1"/>
          <p:nvPr/>
        </p:nvSpPr>
        <p:spPr>
          <a:xfrm>
            <a:off x="8638391" y="4677548"/>
            <a:ext cx="2947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For visualization, rawinsonde values at 00 and 12 UTC are persisted for the 12 hours following.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D1967-B718-0B6C-65B0-E21F331C5181}"/>
              </a:ext>
            </a:extLst>
          </p:cNvPr>
          <p:cNvSpPr txBox="1"/>
          <p:nvPr/>
        </p:nvSpPr>
        <p:spPr>
          <a:xfrm>
            <a:off x="8638391" y="3326649"/>
            <a:ext cx="2947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The downward propagating features are atmospheric Kelvin waves.</a:t>
            </a:r>
          </a:p>
        </p:txBody>
      </p:sp>
      <p:pic>
        <p:nvPicPr>
          <p:cNvPr id="7" name="u_sonde_2016.mp4">
            <a:hlinkClick r:id="" action="ppaction://media"/>
            <a:extLst>
              <a:ext uri="{FF2B5EF4-FFF2-40B4-BE49-F238E27FC236}">
                <a16:creationId xmlns:a16="http://schemas.microsoft.com/office/drawing/2014/main" id="{E8AC3E63-FB0A-551F-6E25-9A380F2AD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08" y="1344168"/>
            <a:ext cx="8019288" cy="501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MAO-light-template-16x9_new_v2 (1)" id="{910F9222-27CD-BB4D-A2F0-5EF774B6F49C}" vid="{3946BE8B-2F56-9E46-9B4C-9B71F94DCF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256</Words>
  <Application>Microsoft Macintosh PowerPoint</Application>
  <PresentationFormat>Widescreen</PresentationFormat>
  <Paragraphs>25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Times New Roman</vt:lpstr>
      <vt:lpstr>Office Theme</vt:lpstr>
      <vt:lpstr>Tropical Winds and Upper Air Soundings January 2023</vt:lpstr>
      <vt:lpstr>Tropical Winds and Upper Air Soundings January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Coy, Lawrence (GSFC-610.1)[SCIENCE SYSTEMS AND APPLICATIONS INC]</dc:creator>
  <cp:lastModifiedBy>Coy, Lawrence (GSFC-610.1)[SCIENCE SYSTEMS AND APPLICATIONS INC]</cp:lastModifiedBy>
  <cp:revision>2</cp:revision>
  <dcterms:created xsi:type="dcterms:W3CDTF">2023-03-28T16:43:53Z</dcterms:created>
  <dcterms:modified xsi:type="dcterms:W3CDTF">2023-03-28T17:21:43Z</dcterms:modified>
</cp:coreProperties>
</file>