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8" r:id="rId2"/>
    <p:sldId id="325" r:id="rId3"/>
    <p:sldId id="320" r:id="rId4"/>
    <p:sldId id="319" r:id="rId5"/>
    <p:sldId id="297" r:id="rId6"/>
    <p:sldId id="299" r:id="rId7"/>
    <p:sldId id="300" r:id="rId8"/>
    <p:sldId id="324" r:id="rId9"/>
    <p:sldId id="301" r:id="rId10"/>
    <p:sldId id="306" r:id="rId11"/>
    <p:sldId id="302" r:id="rId12"/>
    <p:sldId id="307" r:id="rId13"/>
    <p:sldId id="308" r:id="rId14"/>
    <p:sldId id="318" r:id="rId15"/>
    <p:sldId id="326" r:id="rId16"/>
    <p:sldId id="311" r:id="rId17"/>
    <p:sldId id="315" r:id="rId18"/>
    <p:sldId id="314" r:id="rId19"/>
    <p:sldId id="327" r:id="rId20"/>
    <p:sldId id="328" r:id="rId21"/>
    <p:sldId id="317" r:id="rId22"/>
    <p:sldId id="329" r:id="rId23"/>
    <p:sldId id="316" r:id="rId24"/>
    <p:sldId id="304" r:id="rId25"/>
    <p:sldId id="323" r:id="rId26"/>
    <p:sldId id="309" r:id="rId27"/>
    <p:sldId id="303" r:id="rId28"/>
    <p:sldId id="321" r:id="rId29"/>
    <p:sldId id="310" r:id="rId30"/>
  </p:sldIdLst>
  <p:sldSz cx="9144000" cy="5715000" type="screen16x1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599">
          <p15:clr>
            <a:srgbClr val="A4A3A4"/>
          </p15:clr>
        </p15:guide>
        <p15:guide id="2" pos="278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B0FF"/>
    <a:srgbClr val="0066B3"/>
    <a:srgbClr val="87B0CC"/>
    <a:srgbClr val="003399"/>
    <a:srgbClr val="303030"/>
    <a:srgbClr val="0D0D0D"/>
    <a:srgbClr val="2929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1" autoAdjust="0"/>
    <p:restoredTop sz="83441" autoAdjust="0"/>
  </p:normalViewPr>
  <p:slideViewPr>
    <p:cSldViewPr snapToGrid="0" snapToObjects="1">
      <p:cViewPr varScale="1">
        <p:scale>
          <a:sx n="103" d="100"/>
          <a:sy n="103" d="100"/>
        </p:scale>
        <p:origin x="-1088" y="-96"/>
      </p:cViewPr>
      <p:guideLst>
        <p:guide orient="horz" pos="3599"/>
        <p:guide pos="27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36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charset="0"/>
                <a:ea typeface="Arial Regular" charset="0"/>
              </a:defRPr>
            </a:lvl1pPr>
          </a:lstStyle>
          <a:p>
            <a:pPr>
              <a:defRPr/>
            </a:pPr>
            <a:fld id="{5CCA33A1-5179-204F-BE0D-3861D358C1FB}" type="datetime1">
              <a:rPr lang="en-US" altLang="en-US" smtClean="0"/>
              <a:pPr>
                <a:defRPr/>
              </a:pPr>
              <a:t>9/25/16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charset="0"/>
                <a:ea typeface="Arial Regular" charset="0"/>
              </a:defRPr>
            </a:lvl1pPr>
          </a:lstStyle>
          <a:p>
            <a:pPr>
              <a:defRPr/>
            </a:pPr>
            <a:fld id="{23C33851-55A8-144A-9D5D-C52DB481B5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9588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Arial Regular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14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1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8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6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9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7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6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4205"/>
      </p:ext>
    </p:extLst>
  </p:cSld>
  <p:clrMapOvr>
    <a:masterClrMapping/>
  </p:clrMapOvr>
  <p:transition xmlns:p14="http://schemas.microsoft.com/office/powerpoint/2010/main" spd="slow" advTm="1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2CA87C06-E0CE-2841-B80A-F57B7424B75D}" type="datetimeFigureOut">
              <a:rPr lang="en-US" smtClean="0"/>
              <a:t>9/25/16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77FA3B92-840B-8443-98D9-042A16FF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9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tif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0D0D0D"/>
            </a:gs>
            <a:gs pos="34000">
              <a:srgbClr val="303030"/>
            </a:gs>
            <a:gs pos="49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755650"/>
            <a:ext cx="82296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59819" y="123824"/>
            <a:ext cx="2678342" cy="2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0" i="0" dirty="0">
                <a:solidFill>
                  <a:schemeClr val="bg1"/>
                </a:solidFill>
                <a:ea typeface="Arial Regular" charset="0"/>
              </a:rPr>
              <a:t>National Aeronautics and Space Administration</a:t>
            </a:r>
            <a:endParaRPr lang="en-US" altLang="en-US" sz="2000" b="0" i="0" dirty="0">
              <a:solidFill>
                <a:schemeClr val="bg1"/>
              </a:solidFill>
              <a:ea typeface="Arial Regular" charset="0"/>
            </a:endParaRPr>
          </a:p>
        </p:txBody>
      </p:sp>
      <p:pic>
        <p:nvPicPr>
          <p:cNvPr id="11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12" y="84054"/>
            <a:ext cx="430149" cy="34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6875752" y="5436696"/>
            <a:ext cx="2176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rPr>
              <a:t>gmao.gsfc.nasa.gov</a:t>
            </a:r>
            <a:endParaRPr lang="en-US" sz="800" b="0" i="0" dirty="0">
              <a:solidFill>
                <a:schemeClr val="bg1">
                  <a:lumMod val="85000"/>
                  <a:lumOff val="15000"/>
                </a:schemeClr>
              </a:solidFill>
              <a:ea typeface="Arial Regula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" y="5408564"/>
            <a:ext cx="960750" cy="31448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</p:sldLayoutIdLst>
  <p:transition xmlns:p14="http://schemas.microsoft.com/office/powerpoint/2010/main" spd="slow" advTm="1300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FFFF00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Arial Regular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3AB0FF"/>
                </a:solidFill>
              </a:rPr>
              <a:t>Tracer Transport and Dynamics associated with the 2016 QBO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855890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Lawrence Coy, Paul Newman, Steven Pawson, Leslie </a:t>
            </a:r>
            <a:r>
              <a:rPr lang="en-US" dirty="0" err="1"/>
              <a:t>Lait</a:t>
            </a:r>
            <a:r>
              <a:rPr lang="en-US" dirty="0"/>
              <a:t>, Natalya </a:t>
            </a:r>
            <a:r>
              <a:rPr lang="en-US" dirty="0" err="1"/>
              <a:t>Kramarova</a:t>
            </a:r>
            <a:endParaRPr lang="en-US" dirty="0"/>
          </a:p>
          <a:p>
            <a:pPr algn="ctr"/>
            <a:endParaRPr lang="en-US" sz="1100" dirty="0" smtClean="0"/>
          </a:p>
          <a:p>
            <a:pPr algn="ctr"/>
            <a:endParaRPr lang="en-US" sz="1100" dirty="0"/>
          </a:p>
          <a:p>
            <a:pPr algn="ctr"/>
            <a:r>
              <a:rPr lang="en-US" sz="1400" dirty="0"/>
              <a:t>NASA Goddard Space Flight Center</a:t>
            </a:r>
          </a:p>
          <a:p>
            <a:pPr algn="ctr"/>
            <a:r>
              <a:rPr lang="en-US" sz="1400" dirty="0"/>
              <a:t>Global Modeling and Assimilation Office</a:t>
            </a:r>
          </a:p>
          <a:p>
            <a:pPr algn="ctr"/>
            <a:r>
              <a:rPr lang="en-US" sz="1400" dirty="0"/>
              <a:t>Atmospheric chemistry and Dynamics </a:t>
            </a:r>
            <a:r>
              <a:rPr lang="en-US" sz="1400" dirty="0" smtClean="0"/>
              <a:t>Laboratory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958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9527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3AB0FF"/>
                </a:solidFill>
              </a:rPr>
              <a:t>Zonal Wind (ms-1) and EP Flux (Arrows)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" y="4754016"/>
            <a:ext cx="9144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Waves Propagate across the Equator from the Northern Hemisphere.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48183" y="5103359"/>
            <a:ext cx="244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7F7F7F"/>
                </a:solidFill>
              </a:rPr>
              <a:t>From MERRA-2 Monthly Averaged Files</a:t>
            </a:r>
            <a:endParaRPr lang="en-US" sz="1000" i="1" dirty="0">
              <a:solidFill>
                <a:srgbClr val="7F7F7F"/>
              </a:solidFill>
            </a:endParaRPr>
          </a:p>
        </p:txBody>
      </p:sp>
      <p:pic>
        <p:nvPicPr>
          <p:cNvPr id="29" name="Picture 28" descr="epflux_v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1" y="1231720"/>
            <a:ext cx="6272908" cy="342158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0" name="TextBox 29"/>
          <p:cNvSpPr txBox="1"/>
          <p:nvPr/>
        </p:nvSpPr>
        <p:spPr>
          <a:xfrm>
            <a:off x="95003" y="1183239"/>
            <a:ext cx="131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QBO </a:t>
            </a:r>
            <a:r>
              <a:rPr lang="en-US" sz="1600" b="1" dirty="0" err="1" smtClean="0"/>
              <a:t>Westerlies</a:t>
            </a:r>
            <a:endParaRPr lang="en-US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384237" y="1502229"/>
            <a:ext cx="1284511" cy="6012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763259" y="2797144"/>
            <a:ext cx="1274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QBO Split</a:t>
            </a:r>
            <a:endParaRPr lang="en-US" sz="1600" b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881566" y="3102759"/>
            <a:ext cx="987807" cy="727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-8" y="5115277"/>
            <a:ext cx="26687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pv_530_1314_1516_m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4" y="801417"/>
            <a:ext cx="9102436" cy="4051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" y="5172412"/>
            <a:ext cx="2749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1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3AB0FF"/>
                </a:solidFill>
              </a:rPr>
              <a:t>M</a:t>
            </a:r>
            <a:r>
              <a:rPr lang="en-US" sz="2000" b="1" dirty="0" smtClean="0">
                <a:solidFill>
                  <a:srgbClr val="3AB0FF"/>
                </a:solidFill>
              </a:rPr>
              <a:t>omentum and Heat Fluxes (40 </a:t>
            </a:r>
            <a:r>
              <a:rPr lang="en-US" sz="2000" b="1" dirty="0" err="1" smtClean="0">
                <a:solidFill>
                  <a:srgbClr val="3AB0FF"/>
                </a:solidFill>
              </a:rPr>
              <a:t>hPa</a:t>
            </a:r>
            <a:r>
              <a:rPr lang="en-US" sz="2000" b="1" dirty="0" smtClean="0">
                <a:solidFill>
                  <a:srgbClr val="3AB0FF"/>
                </a:solidFill>
              </a:rPr>
              <a:t>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" y="1565279"/>
            <a:ext cx="7236378" cy="32161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6" name="TextBox 25"/>
          <p:cNvSpPr txBox="1"/>
          <p:nvPr/>
        </p:nvSpPr>
        <p:spPr>
          <a:xfrm>
            <a:off x="1411789" y="4896369"/>
            <a:ext cx="6320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Normalized by the Standard Deviation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054408" y="1223904"/>
            <a:ext cx="1478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Momentum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964149" y="1253791"/>
            <a:ext cx="12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Heat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050637" y="1253791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1743365" y="1438457"/>
            <a:ext cx="865908" cy="54736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08044" y="3669100"/>
            <a:ext cx="1374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AB0FF"/>
                </a:solidFill>
              </a:rPr>
              <a:t>1980-2015 Range</a:t>
            </a:r>
            <a:endParaRPr lang="en-US" sz="1400" b="1" dirty="0">
              <a:solidFill>
                <a:srgbClr val="3AB0FF"/>
              </a:solidFill>
            </a:endParaRP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2395340" y="3313546"/>
            <a:ext cx="456387" cy="355554"/>
          </a:xfrm>
          <a:prstGeom prst="straightConnector1">
            <a:avLst/>
          </a:prstGeom>
          <a:ln w="34925">
            <a:solidFill>
              <a:srgbClr val="3AB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-7" y="5172412"/>
            <a:ext cx="2749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v_nd_4panel_0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8" y="1047878"/>
            <a:ext cx="5261484" cy="39461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Horizontal Momentum Flux (February)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1789" y="5050257"/>
            <a:ext cx="63204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Normalized by the Standard Deviation (mean removed)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054408" y="1223904"/>
            <a:ext cx="1478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Momentum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964149" y="1253791"/>
            <a:ext cx="12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Heat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248530" y="1039238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7802" y="3112856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B0FF"/>
                </a:solidFill>
              </a:rPr>
              <a:t>1998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6180" y="1046035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B0FF"/>
                </a:solidFill>
              </a:rPr>
              <a:t>2014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6966" y="3124347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B0FF"/>
                </a:solidFill>
              </a:rPr>
              <a:t>2011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773" y="1860863"/>
            <a:ext cx="529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40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>
          <a:xfrm rot="10800000">
            <a:off x="3371275" y="1973962"/>
            <a:ext cx="669634" cy="321318"/>
          </a:xfrm>
          <a:prstGeom prst="curvedConnector3">
            <a:avLst>
              <a:gd name="adj1" fmla="val -172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7903" y="1556617"/>
            <a:ext cx="17525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Large (+9) 40 </a:t>
            </a:r>
            <a:r>
              <a:rPr lang="en-US" sz="1400" dirty="0" err="1" smtClean="0"/>
              <a:t>hPa</a:t>
            </a:r>
            <a:r>
              <a:rPr lang="en-US" sz="1400" dirty="0" smtClean="0"/>
              <a:t> and</a:t>
            </a:r>
          </a:p>
          <a:p>
            <a:r>
              <a:rPr lang="en-US" sz="1400" dirty="0" smtClean="0"/>
              <a:t>Large (+3) upper troposphere momentum flux. 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-7" y="5172412"/>
            <a:ext cx="2749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17757" r="6826" b="18682"/>
          <a:stretch/>
        </p:blipFill>
        <p:spPr bwMode="auto">
          <a:xfrm>
            <a:off x="477685" y="1134369"/>
            <a:ext cx="6488585" cy="381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66270" y="5073684"/>
            <a:ext cx="21529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85000"/>
                  </a:schemeClr>
                </a:solidFill>
              </a:rPr>
              <a:t>Newman et al. 2016 GRL</a:t>
            </a:r>
            <a:endParaRPr lang="en-US" sz="11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840204" y="673833"/>
            <a:ext cx="995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Wind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4204418" y="672704"/>
            <a:ext cx="2009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Temperature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954" y="3358904"/>
            <a:ext cx="1877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Extensive Warm Upper </a:t>
            </a:r>
            <a:r>
              <a:rPr lang="en-US" sz="1400" dirty="0" err="1" smtClean="0"/>
              <a:t>Tropopause</a:t>
            </a:r>
            <a:r>
              <a:rPr lang="en-US" sz="1400" dirty="0" smtClean="0"/>
              <a:t> Temperatures: </a:t>
            </a:r>
            <a:r>
              <a:rPr lang="en-US" sz="1400" dirty="0" smtClean="0">
                <a:solidFill>
                  <a:srgbClr val="FF0000"/>
                </a:solidFill>
              </a:rPr>
              <a:t>ENSO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375" y="4919795"/>
            <a:ext cx="3541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MERRA-2 January – May 2016 Anomalies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68954" y="2043451"/>
            <a:ext cx="1877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Cold Temperature </a:t>
            </a:r>
            <a:r>
              <a:rPr lang="en-US" sz="1400" dirty="0" smtClean="0">
                <a:sym typeface="Wingdings"/>
              </a:rPr>
              <a:t> Upward Motion</a:t>
            </a:r>
          </a:p>
          <a:p>
            <a:r>
              <a:rPr lang="en-US" sz="1400" dirty="0" smtClean="0">
                <a:sym typeface="Wingdings"/>
              </a:rPr>
              <a:t>(upward </a:t>
            </a:r>
            <a:r>
              <a:rPr lang="en-US" sz="1400" dirty="0" err="1" smtClean="0">
                <a:sym typeface="Wingdings"/>
              </a:rPr>
              <a:t>westerlies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252444" y="2412783"/>
            <a:ext cx="1816510" cy="7789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53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Summary: </a:t>
            </a:r>
            <a:r>
              <a:rPr lang="en-US" b="1" dirty="0" smtClean="0">
                <a:solidFill>
                  <a:srgbClr val="FFFF00"/>
                </a:solidFill>
              </a:rPr>
              <a:t>Wave Activity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111" y="1955800"/>
            <a:ext cx="77923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Record Positive Horizontal Momentum Fluxes at 40 </a:t>
            </a:r>
            <a:r>
              <a:rPr lang="en-US" sz="2000" dirty="0" err="1" smtClean="0"/>
              <a:t>hPa</a:t>
            </a:r>
            <a:r>
              <a:rPr lang="en-US" sz="2000" dirty="0" smtClean="0"/>
              <a:t> in Tropics</a:t>
            </a:r>
          </a:p>
          <a:p>
            <a:r>
              <a:rPr lang="en-US" sz="2000" dirty="0" smtClean="0"/>
              <a:t>Southward EP Fluxes at 40 </a:t>
            </a:r>
            <a:r>
              <a:rPr lang="en-US" sz="2000" dirty="0" err="1" smtClean="0"/>
              <a:t>hPa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Waves Originate in NH</a:t>
            </a:r>
            <a:endParaRPr lang="en-US" sz="2000" dirty="0" smtClean="0"/>
          </a:p>
          <a:p>
            <a:r>
              <a:rPr lang="en-US" sz="2000" dirty="0" smtClean="0"/>
              <a:t>QBO </a:t>
            </a:r>
            <a:r>
              <a:rPr lang="en-US" sz="2000" dirty="0" err="1" smtClean="0"/>
              <a:t>Westerlies</a:t>
            </a:r>
            <a:r>
              <a:rPr lang="en-US" sz="2000" dirty="0" smtClean="0"/>
              <a:t> Effectively “Cut” by Wave Forcing</a:t>
            </a:r>
          </a:p>
          <a:p>
            <a:r>
              <a:rPr lang="en-US" sz="2000" dirty="0" smtClean="0"/>
              <a:t>Upward Motion above 40 </a:t>
            </a:r>
            <a:r>
              <a:rPr lang="en-US" sz="2000" dirty="0" err="1" smtClean="0"/>
              <a:t>hPa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Rising </a:t>
            </a:r>
            <a:r>
              <a:rPr lang="en-US" sz="2000" dirty="0" err="1" smtClean="0">
                <a:sym typeface="Wingdings"/>
              </a:rPr>
              <a:t>Westerlies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8831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kramaro\AppData\Local\Temp\scp10786\vol\squirrel\home\kramarova\IDLWorkspace85\Results\qbo_mzm_adseas_comp_Merra_temp_lat5S_5N.png"/>
          <p:cNvPicPr>
            <a:picLocks noChangeAspect="1" noChangeArrowheads="1"/>
          </p:cNvPicPr>
          <p:nvPr/>
        </p:nvPicPr>
        <p:blipFill rotWithShape="1">
          <a:blip r:embed="rId2" cstate="print"/>
          <a:srcRect l="4427" t="8114" b="6578"/>
          <a:stretch/>
        </p:blipFill>
        <p:spPr bwMode="auto">
          <a:xfrm>
            <a:off x="1708336" y="1036232"/>
            <a:ext cx="5727329" cy="40191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0769" y="803248"/>
            <a:ext cx="128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MLS </a:t>
            </a:r>
            <a:r>
              <a:rPr lang="en-US" smtClean="0">
                <a:solidFill>
                  <a:schemeClr val="bg1"/>
                </a:solidFill>
              </a:rPr>
              <a:t>Time Period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Temperature (%)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69" y="1307215"/>
            <a:ext cx="105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Evolution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73094" y="1157191"/>
            <a:ext cx="124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Happened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673094" y="3292889"/>
            <a:ext cx="1078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Anomaly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0769" y="3292889"/>
            <a:ext cx="117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Variability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601011" y="2182875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3341" y="1181851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280" y="4722998"/>
            <a:ext cx="6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2113" y="4686008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3890" y="4735328"/>
            <a:ext cx="94560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Months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4021" y="5030775"/>
            <a:ext cx="3041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MERRA-2 2004-2015 Anomalies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653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nkramaro\AppData\Local\Temp\scp11641\vol\squirrel\home\kramarova\IDLWorkspace85\Results\qbo_mzm_adseas_comp_MLS_ozone_lat5S_5N.png"/>
          <p:cNvPicPr>
            <a:picLocks noChangeAspect="1" noChangeArrowheads="1"/>
          </p:cNvPicPr>
          <p:nvPr/>
        </p:nvPicPr>
        <p:blipFill rotWithShape="1">
          <a:blip r:embed="rId2" cstate="print"/>
          <a:srcRect l="4530" t="7967" r="-50" b="6413"/>
          <a:stretch/>
        </p:blipFill>
        <p:spPr bwMode="auto">
          <a:xfrm>
            <a:off x="1726155" y="1035729"/>
            <a:ext cx="5720972" cy="40319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390769" y="803248"/>
            <a:ext cx="128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MLS </a:t>
            </a:r>
            <a:r>
              <a:rPr lang="en-US" smtClean="0">
                <a:solidFill>
                  <a:schemeClr val="bg1"/>
                </a:solidFill>
              </a:rPr>
              <a:t>Time Period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MLS Ozone (%)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69" y="1307215"/>
            <a:ext cx="105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Evolution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73094" y="1157191"/>
            <a:ext cx="124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Happened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673094" y="3292889"/>
            <a:ext cx="1078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Anomaly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0769" y="3292889"/>
            <a:ext cx="117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Variability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601011" y="2182875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3341" y="1181851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280" y="4722998"/>
            <a:ext cx="67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2113" y="4686008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3890" y="4735328"/>
            <a:ext cx="94560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Months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47127" y="4124393"/>
            <a:ext cx="1769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Low Ozone Anomaly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473083" y="4488155"/>
            <a:ext cx="1200011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68454" y="5030775"/>
            <a:ext cx="276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MLS 2004-2015 Anomalies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35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kramaro\AppData\Local\Temp\scp12231\vol\squirrel\home\kramarova\IDLWorkspace85\Results\qbo_mzm_adseas_TS_MLS_Temp_lat5S_5N.png"/>
          <p:cNvPicPr>
            <a:picLocks noChangeAspect="1" noChangeArrowheads="1"/>
          </p:cNvPicPr>
          <p:nvPr/>
        </p:nvPicPr>
        <p:blipFill rotWithShape="1">
          <a:blip r:embed="rId2" cstate="print"/>
          <a:srcRect l="3090" t="2123" b="50107"/>
          <a:stretch/>
        </p:blipFill>
        <p:spPr bwMode="auto">
          <a:xfrm>
            <a:off x="276727" y="1122037"/>
            <a:ext cx="8590546" cy="33291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MLS Ozone (%)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727" y="3354234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727" y="1838651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592" y="4081832"/>
            <a:ext cx="77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2004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2668" y="4099171"/>
            <a:ext cx="77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6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Summary: </a:t>
            </a:r>
            <a:r>
              <a:rPr lang="en-US" b="1" dirty="0" smtClean="0">
                <a:solidFill>
                  <a:srgbClr val="FFFF00"/>
                </a:solidFill>
              </a:rPr>
              <a:t>Ozone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111" y="1955800"/>
            <a:ext cx="7792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Ozone Reflects Disrupted QBO</a:t>
            </a:r>
          </a:p>
          <a:p>
            <a:r>
              <a:rPr lang="en-US" sz="2000" dirty="0" smtClean="0"/>
              <a:t>Low Ozone Anomaly Below 40 </a:t>
            </a:r>
            <a:r>
              <a:rPr lang="en-US" sz="2000" dirty="0" err="1" smtClean="0"/>
              <a:t>hPa</a:t>
            </a:r>
            <a:r>
              <a:rPr lang="en-US" sz="2000" dirty="0" smtClean="0"/>
              <a:t>, High Ozone Above</a:t>
            </a:r>
          </a:p>
        </p:txBody>
      </p:sp>
    </p:spTree>
    <p:extLst>
      <p:ext uri="{BB962C8B-B14F-4D97-AF65-F5344CB8AC3E}">
        <p14:creationId xmlns:p14="http://schemas.microsoft.com/office/powerpoint/2010/main" val="356532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3AB0FF"/>
                </a:solidFill>
              </a:rPr>
              <a:t>Outline</a:t>
            </a:r>
            <a:endParaRPr lang="en-US" sz="3600" b="1" dirty="0">
              <a:solidFill>
                <a:srgbClr val="3AB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55800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Overview of 2015-16 QBO Structure</a:t>
            </a:r>
          </a:p>
          <a:p>
            <a:pPr algn="ctr"/>
            <a:r>
              <a:rPr lang="en-US" sz="2000" dirty="0" smtClean="0"/>
              <a:t>Record Breaking Tropical Waves</a:t>
            </a:r>
          </a:p>
          <a:p>
            <a:pPr algn="ctr"/>
            <a:r>
              <a:rPr lang="en-US" sz="2000" dirty="0" smtClean="0"/>
              <a:t>Ozone Response</a:t>
            </a:r>
          </a:p>
          <a:p>
            <a:pPr algn="ctr"/>
            <a:r>
              <a:rPr lang="en-US" sz="2000" dirty="0" smtClean="0"/>
              <a:t>Forecasting the QBO Disruption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841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835932" y="1134094"/>
            <a:ext cx="5283954" cy="4186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>
          <a:xfrm>
            <a:off x="2001846" y="1411391"/>
            <a:ext cx="5002610" cy="38288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Seasonal Forecasts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034" y="767970"/>
            <a:ext cx="1333758" cy="73866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AB0FF"/>
                </a:solidFill>
              </a:rPr>
              <a:t>Zonal Mean Zonal Wind 10</a:t>
            </a:r>
            <a:r>
              <a:rPr lang="en-US" sz="1400" baseline="30000" dirty="0" smtClean="0">
                <a:solidFill>
                  <a:srgbClr val="3AB0FF"/>
                </a:solidFill>
              </a:rPr>
              <a:t>o</a:t>
            </a:r>
            <a:r>
              <a:rPr lang="en-US" sz="1400" dirty="0" smtClean="0">
                <a:solidFill>
                  <a:srgbClr val="3AB0FF"/>
                </a:solidFill>
              </a:rPr>
              <a:t>S-10</a:t>
            </a:r>
            <a:r>
              <a:rPr lang="en-US" sz="1400" baseline="30000" dirty="0" smtClean="0">
                <a:solidFill>
                  <a:srgbClr val="3AB0FF"/>
                </a:solidFill>
              </a:rPr>
              <a:t>o</a:t>
            </a:r>
            <a:r>
              <a:rPr lang="en-US" sz="1400" dirty="0" smtClean="0">
                <a:solidFill>
                  <a:srgbClr val="3AB0FF"/>
                </a:solidFill>
              </a:rPr>
              <a:t>N</a:t>
            </a:r>
            <a:endParaRPr lang="en-US" sz="1400" dirty="0">
              <a:solidFill>
                <a:srgbClr val="3AB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539" y="1210426"/>
            <a:ext cx="113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</a:rPr>
              <a:t>MERRA-2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60365" y="1370707"/>
            <a:ext cx="145229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20194" y="1272891"/>
            <a:ext cx="97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1 Jul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Fcst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30954" y="1416143"/>
            <a:ext cx="208081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98596" y="4463737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9792" y="4199987"/>
            <a:ext cx="66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100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1805" y="2946388"/>
            <a:ext cx="35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4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7585" y="1411391"/>
            <a:ext cx="141115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Forecast calls for descent of vertical shear zones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333817" y="3176096"/>
            <a:ext cx="1411151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Forecast erroneously called for descent of early Jan vertical shear zones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18862" y="3559239"/>
            <a:ext cx="1103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Normal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21626" y="1895562"/>
            <a:ext cx="12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Disrupted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12813" y="4486162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0739" y="4484244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89219" y="4458633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37075" y="2930638"/>
            <a:ext cx="113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</a:rPr>
              <a:t>MERRA-2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22267" y="3069138"/>
            <a:ext cx="812264" cy="6572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34531" y="2912951"/>
            <a:ext cx="97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 Jan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Fcst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681138" y="3069138"/>
            <a:ext cx="208081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98595" y="685149"/>
            <a:ext cx="2839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(Low Horizontal Resolution)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471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_a_f_dif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0" y="1151015"/>
            <a:ext cx="7384477" cy="41024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Higher Horizontal Resolution 10-Day Forecasts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98437" y="1605937"/>
            <a:ext cx="14502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Good Overall 10-Day Forecasts</a:t>
            </a:r>
          </a:p>
          <a:p>
            <a:endParaRPr lang="en-US" sz="1400" dirty="0"/>
          </a:p>
          <a:p>
            <a:r>
              <a:rPr lang="en-US" sz="1400" dirty="0" smtClean="0"/>
              <a:t>Some Bias</a:t>
            </a:r>
          </a:p>
          <a:p>
            <a:endParaRPr lang="en-US" sz="1400" dirty="0"/>
          </a:p>
          <a:p>
            <a:r>
              <a:rPr lang="en-US" sz="1400" dirty="0" smtClean="0"/>
              <a:t>Opportunity?</a:t>
            </a:r>
          </a:p>
          <a:p>
            <a:endParaRPr lang="en-US" sz="1400" dirty="0"/>
          </a:p>
          <a:p>
            <a:r>
              <a:rPr lang="en-US" sz="1400" dirty="0" err="1" smtClean="0"/>
              <a:t>Fcst</a:t>
            </a:r>
            <a:r>
              <a:rPr lang="en-US" sz="1400" dirty="0" smtClean="0"/>
              <a:t> – Analysis Difference</a:t>
            </a:r>
          </a:p>
          <a:p>
            <a:r>
              <a:rPr lang="en-US" sz="1400" dirty="0" smtClean="0"/>
              <a:t>May Highlight 40 </a:t>
            </a:r>
            <a:r>
              <a:rPr lang="en-US" sz="1400" dirty="0" err="1" smtClean="0"/>
              <a:t>hPa</a:t>
            </a:r>
            <a:r>
              <a:rPr lang="en-US" sz="1400" dirty="0" smtClean="0"/>
              <a:t> Wave Forcing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8833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Summary: </a:t>
            </a:r>
            <a:r>
              <a:rPr lang="en-US" b="1" dirty="0" smtClean="0">
                <a:solidFill>
                  <a:srgbClr val="FFFF00"/>
                </a:solidFill>
              </a:rPr>
              <a:t>Seasonal Forecasts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879" y="1955800"/>
            <a:ext cx="8532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Unable to predict QBO disruption with low-res seasonal </a:t>
            </a:r>
            <a:r>
              <a:rPr lang="en-US" sz="2000" dirty="0" err="1" smtClean="0"/>
              <a:t>fcst</a:t>
            </a:r>
            <a:r>
              <a:rPr lang="en-US" sz="2000" dirty="0" smtClean="0"/>
              <a:t> system</a:t>
            </a:r>
          </a:p>
          <a:p>
            <a:r>
              <a:rPr lang="en-US" sz="2000" dirty="0" smtClean="0"/>
              <a:t>Routine 10-day forecasts consistently predict QBO disruption</a:t>
            </a:r>
          </a:p>
          <a:p>
            <a:r>
              <a:rPr lang="en-US" sz="2000" dirty="0" smtClean="0"/>
              <a:t>New GMAO seasonal system in early 2017 </a:t>
            </a:r>
          </a:p>
        </p:txBody>
      </p:sp>
    </p:spTree>
    <p:extLst>
      <p:ext uri="{BB962C8B-B14F-4D97-AF65-F5344CB8AC3E}">
        <p14:creationId xmlns:p14="http://schemas.microsoft.com/office/powerpoint/2010/main" val="383676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bo_nam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6920" r="32447"/>
          <a:stretch/>
        </p:blipFill>
        <p:spPr>
          <a:xfrm rot="21441191">
            <a:off x="616484" y="887767"/>
            <a:ext cx="2789969" cy="3699030"/>
          </a:xfrm>
          <a:prstGeom prst="rect">
            <a:avLst/>
          </a:prstGeom>
          <a:ln w="69850">
            <a:gradFill flip="none" rotWithShape="1">
              <a:gsLst>
                <a:gs pos="0">
                  <a:srgbClr val="800000"/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TextBox 2"/>
          <p:cNvSpPr txBox="1"/>
          <p:nvPr/>
        </p:nvSpPr>
        <p:spPr>
          <a:xfrm>
            <a:off x="4229081" y="578718"/>
            <a:ext cx="2354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AB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AKA</a:t>
            </a:r>
          </a:p>
          <a:p>
            <a:pPr algn="ctr"/>
            <a:endParaRPr lang="en-US" sz="2400" dirty="0" smtClean="0">
              <a:solidFill>
                <a:srgbClr val="3AB0FF"/>
              </a:solidFill>
            </a:endParaRP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Rogue</a:t>
            </a:r>
          </a:p>
          <a:p>
            <a:pPr algn="ctr"/>
            <a:r>
              <a:rPr lang="en-US" sz="2400" dirty="0" smtClean="0">
                <a:solidFill>
                  <a:schemeClr val="accent3"/>
                </a:solidFill>
              </a:rPr>
              <a:t>Oddball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Disrupted</a:t>
            </a:r>
          </a:p>
          <a:p>
            <a:pPr algn="ctr"/>
            <a:r>
              <a:rPr lang="en-US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Unexpected</a:t>
            </a:r>
          </a:p>
          <a:p>
            <a:pPr algn="ctr"/>
            <a:r>
              <a:rPr lang="en-US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Weird</a:t>
            </a:r>
          </a:p>
          <a:p>
            <a:pPr algn="ctr"/>
            <a:r>
              <a:rPr lang="en-US" sz="2400" dirty="0" err="1" smtClean="0">
                <a:solidFill>
                  <a:srgbClr val="568D11"/>
                </a:solidFill>
              </a:rPr>
              <a:t>Anomalis</a:t>
            </a:r>
            <a:endParaRPr lang="en-US" sz="2400" dirty="0" smtClean="0">
              <a:solidFill>
                <a:srgbClr val="568D11"/>
              </a:solidFill>
            </a:endParaRPr>
          </a:p>
          <a:p>
            <a:pPr algn="ctr"/>
            <a:r>
              <a:rPr lang="en-US" sz="2400" dirty="0" smtClean="0">
                <a:solidFill>
                  <a:srgbClr val="3AB0FF"/>
                </a:solidFill>
              </a:rPr>
              <a:t>Rebooted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Hiccup</a:t>
            </a:r>
          </a:p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Death Spiral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275806" y="3711360"/>
            <a:ext cx="1985078" cy="394563"/>
          </a:xfrm>
          <a:prstGeom prst="leftArrow">
            <a:avLst/>
          </a:prstGeom>
          <a:solidFill>
            <a:srgbClr val="3AB0FF"/>
          </a:solidFill>
          <a:ln>
            <a:solidFill>
              <a:srgbClr val="3AB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9527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3AB0FF"/>
                </a:solidFill>
              </a:rPr>
              <a:t>Summary: </a:t>
            </a:r>
            <a:r>
              <a:rPr lang="en-US" sz="2000" b="1" dirty="0" smtClean="0">
                <a:solidFill>
                  <a:srgbClr val="FFFF00"/>
                </a:solidFill>
              </a:rPr>
              <a:t>Quasi-Biennial Oscillation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3450" y="1484290"/>
            <a:ext cx="8490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AB0FF"/>
                </a:solidFill>
              </a:rPr>
              <a:t>Structure</a:t>
            </a:r>
          </a:p>
          <a:p>
            <a:r>
              <a:rPr lang="en-US" sz="1600" dirty="0"/>
              <a:t>The 2016 anomalous QBO structure is </a:t>
            </a:r>
            <a:r>
              <a:rPr lang="en-US" sz="1600" b="1" i="1" dirty="0"/>
              <a:t>unprecedented</a:t>
            </a:r>
            <a:r>
              <a:rPr lang="en-US" sz="1600" dirty="0"/>
              <a:t> since records were begun in 1953 </a:t>
            </a:r>
            <a:r>
              <a:rPr lang="en-US" sz="1600" i="1" dirty="0"/>
              <a:t>(</a:t>
            </a:r>
            <a:r>
              <a:rPr lang="en-US" sz="1600" b="1" i="1" dirty="0"/>
              <a:t>62 years</a:t>
            </a:r>
            <a:r>
              <a:rPr lang="en-US" sz="1600" i="1" dirty="0"/>
              <a:t>).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3AB0FF"/>
                </a:solidFill>
              </a:rPr>
              <a:t>Evolution</a:t>
            </a:r>
          </a:p>
          <a:p>
            <a:r>
              <a:rPr lang="en-US" sz="1600" dirty="0"/>
              <a:t>The descending westerlies appear to be </a:t>
            </a:r>
            <a:r>
              <a:rPr lang="en-US" sz="1600" b="1" dirty="0"/>
              <a:t>split</a:t>
            </a:r>
            <a:r>
              <a:rPr lang="en-US" sz="1600" dirty="0"/>
              <a:t> by easterlies.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3AB0FF"/>
                </a:solidFill>
              </a:rPr>
              <a:t>Waves</a:t>
            </a:r>
          </a:p>
          <a:p>
            <a:r>
              <a:rPr lang="en-US" sz="1600" dirty="0"/>
              <a:t>MERRA-2 shows </a:t>
            </a:r>
            <a:r>
              <a:rPr lang="en-US" sz="1600" b="1" i="1" dirty="0"/>
              <a:t>unprecedentedly large</a:t>
            </a:r>
            <a:r>
              <a:rPr lang="en-US" sz="1600" i="1" dirty="0"/>
              <a:t> </a:t>
            </a:r>
            <a:r>
              <a:rPr lang="en-US" sz="1600" dirty="0"/>
              <a:t>lower stratosphere (~40 </a:t>
            </a:r>
            <a:r>
              <a:rPr lang="en-US" sz="1600" dirty="0" err="1"/>
              <a:t>hPa</a:t>
            </a:r>
            <a:r>
              <a:rPr lang="en-US" sz="1600" dirty="0"/>
              <a:t>) tropical </a:t>
            </a:r>
            <a:r>
              <a:rPr lang="en-US" sz="1600" b="1" i="1" dirty="0"/>
              <a:t>momentum fluxes </a:t>
            </a:r>
            <a:r>
              <a:rPr lang="en-US" sz="1600" dirty="0"/>
              <a:t>in February 2016 with very large fluxes in December 2015 and January 2016 as well.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3AB0FF"/>
                </a:solidFill>
              </a:rPr>
              <a:t>Future </a:t>
            </a:r>
            <a:r>
              <a:rPr lang="en-US" sz="1600" b="1" dirty="0">
                <a:solidFill>
                  <a:srgbClr val="3AB0FF"/>
                </a:solidFill>
                <a:sym typeface="Wingdings"/>
              </a:rPr>
              <a:t> </a:t>
            </a:r>
            <a:r>
              <a:rPr lang="en-US" sz="1600" dirty="0" smtClean="0">
                <a:sym typeface="Wingdings"/>
              </a:rPr>
              <a:t>Continued Forecast Studies and Trace Gas Analyses – New, Higher-Res. Seasonal </a:t>
            </a:r>
            <a:r>
              <a:rPr lang="en-US" sz="1600" dirty="0">
                <a:sym typeface="Wingdings"/>
              </a:rPr>
              <a:t>F</a:t>
            </a:r>
            <a:r>
              <a:rPr lang="en-US" sz="1600" dirty="0" smtClean="0">
                <a:sym typeface="Wingdings"/>
              </a:rPr>
              <a:t>orecast System (2017).</a:t>
            </a:r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 rot="20160000">
            <a:off x="7579401" y="840495"/>
            <a:ext cx="1182768" cy="6463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Strange Days</a:t>
            </a:r>
            <a:endParaRPr lang="en-US" b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2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2657" y="1800194"/>
            <a:ext cx="4438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1779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70" y="1070871"/>
            <a:ext cx="4693659" cy="410695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Zonal Mean Zonal Wind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7042" y="1697525"/>
            <a:ext cx="101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Pressure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94261" y="3403056"/>
            <a:ext cx="960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Latitude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97553" y="2628074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8089" y="2628128"/>
            <a:ext cx="69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B0FF"/>
                </a:solidFill>
              </a:rPr>
              <a:t>2014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8387" y="3249167"/>
            <a:ext cx="101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MERRA-2</a:t>
            </a:r>
          </a:p>
          <a:p>
            <a:pPr algn="ctr"/>
            <a:r>
              <a:rPr lang="en-US" sz="1400" dirty="0" smtClean="0"/>
              <a:t>40 </a:t>
            </a:r>
            <a:r>
              <a:rPr lang="en-US" sz="1400" dirty="0" err="1" smtClean="0"/>
              <a:t>hPa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068387" y="1589341"/>
            <a:ext cx="101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Singapore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708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835932" y="1134094"/>
            <a:ext cx="5283954" cy="4186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Seasonal Forecasts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pic>
        <p:nvPicPr>
          <p:cNvPr id="5" name="Picture 4" descr="recent_qbo_2016_4mb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"/>
          <a:stretch/>
        </p:blipFill>
        <p:spPr>
          <a:xfrm>
            <a:off x="1835932" y="1306102"/>
            <a:ext cx="5283954" cy="40140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336034" y="767970"/>
            <a:ext cx="1333758" cy="73866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AB0FF"/>
                </a:solidFill>
              </a:rPr>
              <a:t>Zonal Mean Zonal Wind 10</a:t>
            </a:r>
            <a:r>
              <a:rPr lang="en-US" sz="1400" baseline="30000" dirty="0" smtClean="0">
                <a:solidFill>
                  <a:srgbClr val="3AB0FF"/>
                </a:solidFill>
              </a:rPr>
              <a:t>o</a:t>
            </a:r>
            <a:r>
              <a:rPr lang="en-US" sz="1400" dirty="0" smtClean="0">
                <a:solidFill>
                  <a:srgbClr val="3AB0FF"/>
                </a:solidFill>
              </a:rPr>
              <a:t>S-10</a:t>
            </a:r>
            <a:r>
              <a:rPr lang="en-US" sz="1400" baseline="30000" dirty="0" smtClean="0">
                <a:solidFill>
                  <a:srgbClr val="3AB0FF"/>
                </a:solidFill>
              </a:rPr>
              <a:t>o</a:t>
            </a:r>
            <a:r>
              <a:rPr lang="en-US" sz="1400" dirty="0" smtClean="0">
                <a:solidFill>
                  <a:srgbClr val="3AB0FF"/>
                </a:solidFill>
              </a:rPr>
              <a:t>N</a:t>
            </a:r>
            <a:endParaRPr lang="en-US" sz="1400" dirty="0">
              <a:solidFill>
                <a:srgbClr val="3AB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539" y="1210426"/>
            <a:ext cx="113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</a:rPr>
              <a:t>MERRA-2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060365" y="1359853"/>
            <a:ext cx="2561785" cy="10853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12176" y="1223361"/>
            <a:ext cx="97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1 May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Fcst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644635" y="1385723"/>
            <a:ext cx="208081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76666" y="4519957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5245" y="4286515"/>
            <a:ext cx="66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100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0430" y="2946388"/>
            <a:ext cx="35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4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7585" y="1411391"/>
            <a:ext cx="141115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Forecast calls for descent of early May vertical shear zones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333817" y="3176096"/>
            <a:ext cx="1411151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Forecast erroneously called for descent of early Dec vertical shear zones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18862" y="3559239"/>
            <a:ext cx="1103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Normal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21626" y="1895562"/>
            <a:ext cx="123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Disrupted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405805" y="4519957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7731" y="4502782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2016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10844" y="4521234"/>
            <a:ext cx="66758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2017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37075" y="2930638"/>
            <a:ext cx="113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</a:rPr>
              <a:t>MERRA-2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22267" y="3069138"/>
            <a:ext cx="2078013" cy="6571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99711" y="2906776"/>
            <a:ext cx="974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</a:rPr>
              <a:t> Dec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</a:rPr>
              <a:t>Fcst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997535" y="3069138"/>
            <a:ext cx="208081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1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04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1" y="625761"/>
            <a:ext cx="4115887" cy="46303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1259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54" y="1047878"/>
            <a:ext cx="5862692" cy="418763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4776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W star (km month</a:t>
            </a:r>
            <a:r>
              <a:rPr lang="en-US" sz="2000" b="1" baseline="30000" dirty="0" smtClean="0">
                <a:solidFill>
                  <a:srgbClr val="3AB0FF"/>
                </a:solidFill>
              </a:rPr>
              <a:t>-1</a:t>
            </a:r>
            <a:r>
              <a:rPr lang="en-US" sz="2000" b="1" dirty="0" smtClean="0">
                <a:solidFill>
                  <a:srgbClr val="3AB0FF"/>
                </a:solidFill>
              </a:rPr>
              <a:t>) Dec-Feb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7716" y="3576176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663" y="1508585"/>
            <a:ext cx="14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B0FF"/>
                </a:solidFill>
              </a:rPr>
              <a:t>1980-2015Mean Subtracted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8034" y="2062037"/>
            <a:ext cx="5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0252" y="1477808"/>
            <a:ext cx="101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Upward Advection of </a:t>
            </a:r>
            <a:r>
              <a:rPr lang="en-US" sz="1400" dirty="0" err="1" smtClean="0"/>
              <a:t>Westerlies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11" idx="1"/>
          </p:cNvCxnSpPr>
          <p:nvPr/>
        </p:nvCxnSpPr>
        <p:spPr>
          <a:xfrm flipH="1">
            <a:off x="4652818" y="1954862"/>
            <a:ext cx="3097434" cy="37732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7" y="5172412"/>
            <a:ext cx="27495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1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Documents:science:QBO:plots:AI:qbo_plot_Fig1_v3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" y="624577"/>
            <a:ext cx="5935345" cy="4589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6090860" y="633703"/>
            <a:ext cx="2942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3AB0FF"/>
                </a:solidFill>
              </a:rPr>
              <a:t>Singapore</a:t>
            </a:r>
            <a:endParaRPr lang="en-US" sz="3600" b="1" dirty="0">
              <a:solidFill>
                <a:srgbClr val="3AB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03259" y="4990527"/>
            <a:ext cx="2029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</a:rPr>
              <a:t>Newman et al. 2016 GRL</a:t>
            </a:r>
            <a:endParaRPr lang="en-US" sz="12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47742" y="3998661"/>
            <a:ext cx="2398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AB0FF"/>
                </a:solidFill>
              </a:rPr>
              <a:t>Easterlies Appear in Strong </a:t>
            </a:r>
            <a:r>
              <a:rPr lang="en-US" dirty="0" err="1" smtClean="0">
                <a:solidFill>
                  <a:srgbClr val="3AB0FF"/>
                </a:solidFill>
              </a:rPr>
              <a:t>Westerlies</a:t>
            </a:r>
            <a:endParaRPr lang="en-US" dirty="0">
              <a:solidFill>
                <a:srgbClr val="3AB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2401" y="3361933"/>
            <a:ext cx="2102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AB0FF"/>
                </a:solidFill>
              </a:rPr>
              <a:t>Upward </a:t>
            </a:r>
            <a:r>
              <a:rPr lang="en-US" dirty="0" err="1" smtClean="0">
                <a:solidFill>
                  <a:srgbClr val="3AB0FF"/>
                </a:solidFill>
              </a:rPr>
              <a:t>Westerlies</a:t>
            </a:r>
            <a:endParaRPr lang="en-US" dirty="0">
              <a:solidFill>
                <a:srgbClr val="3AB0FF"/>
              </a:solidFill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5252444" y="4321827"/>
            <a:ext cx="795298" cy="1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>
            <a:off x="5153808" y="3546599"/>
            <a:ext cx="918593" cy="312721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21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Documents:science:QBO:plots:AI:Fig3_QBO_10_40hpa_wTrans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6769" b="7439"/>
          <a:stretch/>
        </p:blipFill>
        <p:spPr bwMode="auto">
          <a:xfrm>
            <a:off x="1468922" y="1016221"/>
            <a:ext cx="5934896" cy="41254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01854" y="554556"/>
            <a:ext cx="534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Singapore (1954-2016)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7422468" y="1016221"/>
            <a:ext cx="17215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Transition Months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86640" y="1044310"/>
            <a:ext cx="1417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Zonal Wind</a:t>
            </a:r>
            <a:endParaRPr lang="en-US" b="1" dirty="0">
              <a:solidFill>
                <a:srgbClr val="3AB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9219" y="5141651"/>
            <a:ext cx="1877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85000"/>
                  </a:schemeClr>
                </a:solidFill>
              </a:rPr>
              <a:t>Newman et al. 2016 GRL</a:t>
            </a:r>
            <a:endParaRPr lang="en-US" sz="11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66828" y="3734425"/>
            <a:ext cx="1849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Unique 40 </a:t>
            </a:r>
            <a:r>
              <a:rPr lang="en-US" dirty="0" err="1" smtClean="0">
                <a:solidFill>
                  <a:srgbClr val="FF0000"/>
                </a:solidFill>
              </a:rPr>
              <a:t>hPa</a:t>
            </a:r>
            <a:r>
              <a:rPr lang="en-US" dirty="0" smtClean="0">
                <a:solidFill>
                  <a:srgbClr val="FF0000"/>
                </a:solidFill>
              </a:rPr>
              <a:t> Transition Month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20906" y="4204563"/>
            <a:ext cx="2601562" cy="45319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18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10642" y="1371474"/>
            <a:ext cx="19059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14 MERRA-2 Zonal Mean Zonal Wind Transitions:</a:t>
            </a:r>
          </a:p>
          <a:p>
            <a:r>
              <a:rPr lang="en-US" sz="1400" b="1" dirty="0"/>
              <a:t>Very Similar.</a:t>
            </a:r>
          </a:p>
          <a:p>
            <a:endParaRPr lang="en-US" sz="1400" dirty="0"/>
          </a:p>
          <a:p>
            <a:r>
              <a:rPr lang="en-US" sz="1400" dirty="0"/>
              <a:t>2016 (Red), Westerlies change back to Easterlies very quickly.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19814" y="781077"/>
            <a:ext cx="5695844" cy="4271882"/>
            <a:chOff x="2202301" y="139801"/>
            <a:chExt cx="6451217" cy="4838412"/>
          </a:xfrm>
          <a:effectLst>
            <a:reflection blurRad="6350" stA="15000" endPos="7000" dir="5400000" sy="-100000" algn="bl" rotWithShape="0"/>
          </a:effectLst>
        </p:grpSpPr>
        <p:pic>
          <p:nvPicPr>
            <p:cNvPr id="6" name="Picture 5" descr="composite_qbo_v5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301" y="139801"/>
              <a:ext cx="6451217" cy="483841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5488147" y="4543153"/>
              <a:ext cx="792344" cy="3834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Jan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3078" y="4530448"/>
              <a:ext cx="792344" cy="3834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Jan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45246" y="4544682"/>
              <a:ext cx="942901" cy="3834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2015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491" y="4532662"/>
              <a:ext cx="792344" cy="3834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2016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20734" y="4555963"/>
              <a:ext cx="792344" cy="38345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2014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373707" y="664053"/>
              <a:ext cx="0" cy="37629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osite_qbo_v5p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28" y="777833"/>
            <a:ext cx="5692238" cy="4269179"/>
          </a:xfrm>
          <a:prstGeom prst="rect">
            <a:avLst/>
          </a:prstGeom>
          <a:solidFill>
            <a:schemeClr val="tx1"/>
          </a:solidFill>
          <a:effectLst>
            <a:reflection blurRad="6350" stA="12000" endPos="6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672786" y="3379026"/>
            <a:ext cx="117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03888" y="3609859"/>
            <a:ext cx="2784856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7345" y="878270"/>
            <a:ext cx="1905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2016 Easterlies at 40 </a:t>
            </a:r>
            <a:r>
              <a:rPr lang="en-US" sz="1400" dirty="0" err="1" smtClean="0"/>
              <a:t>hPa</a:t>
            </a:r>
            <a:r>
              <a:rPr lang="en-US" sz="1400" dirty="0" smtClean="0"/>
              <a:t> create an “extra” shear layer.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609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osite_qbo_v4_GMT_relie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03" y="676893"/>
            <a:ext cx="5828188" cy="46625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336934" y="802765"/>
            <a:ext cx="1246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What Happened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75746" y="798147"/>
            <a:ext cx="105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Evolution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6990" y="2962944"/>
            <a:ext cx="1078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Anomaly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575746" y="2915443"/>
            <a:ext cx="117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Variability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256" y="4077050"/>
            <a:ext cx="112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QBO Reboot?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507648" y="3818362"/>
            <a:ext cx="2221566" cy="5220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35289" y="2962944"/>
            <a:ext cx="0" cy="1710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3763" y="3486358"/>
            <a:ext cx="1403886" cy="523220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Rapid change at all levels.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55791" y="4809247"/>
            <a:ext cx="1544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117622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b="1" dirty="0" smtClean="0">
                <a:solidFill>
                  <a:srgbClr val="3AB0FF"/>
                </a:solidFill>
              </a:rPr>
              <a:t>Summary: </a:t>
            </a:r>
            <a:r>
              <a:rPr lang="en-US" b="1" dirty="0" smtClean="0">
                <a:solidFill>
                  <a:srgbClr val="FFFF00"/>
                </a:solidFill>
              </a:rPr>
              <a:t>Not “Business as Usual”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111" y="1955800"/>
            <a:ext cx="7632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Extensive Upward Displacement of </a:t>
            </a:r>
            <a:r>
              <a:rPr lang="en-US" sz="2000" dirty="0" err="1" smtClean="0"/>
              <a:t>Westerlies</a:t>
            </a:r>
            <a:endParaRPr lang="en-US" sz="2000" dirty="0" smtClean="0"/>
          </a:p>
          <a:p>
            <a:r>
              <a:rPr lang="en-US" sz="2000" dirty="0" smtClean="0"/>
              <a:t>Acceleration at 40 </a:t>
            </a:r>
            <a:r>
              <a:rPr lang="en-US" sz="2000" dirty="0" err="1" smtClean="0"/>
              <a:t>hPa</a:t>
            </a:r>
            <a:r>
              <a:rPr lang="en-US" sz="2000" dirty="0" smtClean="0"/>
              <a:t> not Associated with Vertical Wind Shear</a:t>
            </a:r>
          </a:p>
          <a:p>
            <a:r>
              <a:rPr lang="en-US" sz="2000" dirty="0" smtClean="0"/>
              <a:t>Simultaneous Accelerations over Large Vertical Domain</a:t>
            </a:r>
          </a:p>
          <a:p>
            <a:r>
              <a:rPr lang="en-US" sz="2000" dirty="0" smtClean="0"/>
              <a:t>Unusual Mid-Winter W-E Transition</a:t>
            </a:r>
          </a:p>
          <a:p>
            <a:r>
              <a:rPr lang="en-US" sz="2000" dirty="0" smtClean="0"/>
              <a:t>Increased Vertical Structure</a:t>
            </a:r>
          </a:p>
        </p:txBody>
      </p:sp>
    </p:spTree>
    <p:extLst>
      <p:ext uri="{BB962C8B-B14F-4D97-AF65-F5344CB8AC3E}">
        <p14:creationId xmlns:p14="http://schemas.microsoft.com/office/powerpoint/2010/main" val="400881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0" y="69527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3AB0FF"/>
                </a:solidFill>
              </a:rPr>
              <a:t>Momentum </a:t>
            </a:r>
            <a:r>
              <a:rPr lang="en-US" sz="2000" b="1" dirty="0" smtClean="0">
                <a:solidFill>
                  <a:srgbClr val="3AB0FF"/>
                </a:solidFill>
              </a:rPr>
              <a:t>Flux (Horizontal)</a:t>
            </a:r>
            <a:endParaRPr lang="en-US" sz="2000" b="1" dirty="0">
              <a:solidFill>
                <a:srgbClr val="3AB0FF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3AB0FF"/>
                </a:solidFill>
              </a:rPr>
              <a:t>MERRA-2  </a:t>
            </a:r>
            <a:r>
              <a:rPr lang="en-US" sz="2000" b="1" dirty="0" smtClean="0">
                <a:solidFill>
                  <a:srgbClr val="3AB0FF"/>
                </a:solidFill>
              </a:rPr>
              <a:t>10º S-10º N  </a:t>
            </a:r>
            <a:r>
              <a:rPr lang="en-US" sz="2000" b="1" dirty="0">
                <a:solidFill>
                  <a:srgbClr val="3AB0FF"/>
                </a:solidFill>
              </a:rPr>
              <a:t>40 </a:t>
            </a:r>
            <a:r>
              <a:rPr lang="en-US" sz="2000" b="1" dirty="0" err="1">
                <a:solidFill>
                  <a:srgbClr val="3AB0FF"/>
                </a:solidFill>
              </a:rPr>
              <a:t>hPa</a:t>
            </a:r>
            <a:endParaRPr lang="en-US" sz="2000" b="1" dirty="0">
              <a:solidFill>
                <a:srgbClr val="3AB0FF"/>
              </a:solidFill>
            </a:endParaRPr>
          </a:p>
        </p:txBody>
      </p:sp>
      <p:pic>
        <p:nvPicPr>
          <p:cNvPr id="5" name="Picture 4" descr="uv_m2_40m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8" y="1609312"/>
            <a:ext cx="8644575" cy="27014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296653" y="4270472"/>
            <a:ext cx="82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B0FF"/>
                </a:solidFill>
              </a:rPr>
              <a:t>1980</a:t>
            </a:r>
            <a:endParaRPr lang="en-US" sz="1600" b="1" dirty="0">
              <a:solidFill>
                <a:srgbClr val="3AB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6050" y="4271384"/>
            <a:ext cx="82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B0FF"/>
                </a:solidFill>
              </a:rPr>
              <a:t>2010</a:t>
            </a:r>
            <a:endParaRPr lang="en-US" sz="1600" b="1" dirty="0">
              <a:solidFill>
                <a:srgbClr val="3AB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4082" y="4290841"/>
            <a:ext cx="82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B0FF"/>
                </a:solidFill>
              </a:rPr>
              <a:t>2000</a:t>
            </a:r>
            <a:endParaRPr lang="en-US" sz="1600" b="1" dirty="0">
              <a:solidFill>
                <a:srgbClr val="3AB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9430" y="4290841"/>
            <a:ext cx="82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AB0FF"/>
                </a:solidFill>
              </a:rPr>
              <a:t>1990</a:t>
            </a:r>
            <a:endParaRPr lang="en-US" sz="1600" b="1" dirty="0">
              <a:solidFill>
                <a:srgbClr val="3AB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11" y="1633336"/>
            <a:ext cx="2915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4767" y="1776122"/>
            <a:ext cx="2312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Huge Peak in Feb 2016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490011" y="1930011"/>
            <a:ext cx="1984306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55271" y="3704214"/>
            <a:ext cx="271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366FF"/>
                </a:solidFill>
              </a:rPr>
              <a:t>Huge Peak in Feb 2016</a:t>
            </a:r>
            <a:endParaRPr lang="en-US" sz="1400" b="1" dirty="0">
              <a:solidFill>
                <a:srgbClr val="3366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68333" y="3869383"/>
            <a:ext cx="1905984" cy="184666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6653" y="3780072"/>
            <a:ext cx="41048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smtClean="0">
                <a:solidFill>
                  <a:schemeClr val="bg1"/>
                </a:solidFill>
              </a:rPr>
              <a:t>- 4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7" y="4718388"/>
            <a:ext cx="9144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Unprecedented Wave Forcing of the Zonal Mean Zonal Wind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648183" y="5103359"/>
            <a:ext cx="244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7F7F7F"/>
                </a:solidFill>
              </a:rPr>
              <a:t>From MERRA-2 Monthly Averaged Files</a:t>
            </a:r>
            <a:endParaRPr lang="en-US" sz="1000" i="1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" y="5133724"/>
            <a:ext cx="23179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</a:schemeClr>
                </a:solidFill>
              </a:rPr>
              <a:t>Coy et al. submitted to J. Climate</a:t>
            </a:r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2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MAO-16x10-V1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22473</TotalTime>
  <Words>876</Words>
  <Application>Microsoft Macintosh PowerPoint</Application>
  <PresentationFormat>On-screen Show (16:10)</PresentationFormat>
  <Paragraphs>232</Paragraphs>
  <Slides>29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GMAO-16x10-V1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Global Modeling and Assimilation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 Pawson</dc:creator>
  <cp:lastModifiedBy>Lawrence Coy</cp:lastModifiedBy>
  <cp:revision>501</cp:revision>
  <cp:lastPrinted>2016-09-16T15:16:27Z</cp:lastPrinted>
  <dcterms:created xsi:type="dcterms:W3CDTF">2014-08-28T13:35:13Z</dcterms:created>
  <dcterms:modified xsi:type="dcterms:W3CDTF">2016-09-26T09:48:57Z</dcterms:modified>
</cp:coreProperties>
</file>