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142" r:id="rId1"/>
    <p:sldMasterId id="2147486154" r:id="rId2"/>
    <p:sldMasterId id="2147486851" r:id="rId3"/>
  </p:sldMasterIdLst>
  <p:notesMasterIdLst>
    <p:notesMasterId r:id="rId43"/>
  </p:notesMasterIdLst>
  <p:handoutMasterIdLst>
    <p:handoutMasterId r:id="rId44"/>
  </p:handoutMasterIdLst>
  <p:sldIdLst>
    <p:sldId id="264" r:id="rId4"/>
    <p:sldId id="263" r:id="rId5"/>
    <p:sldId id="352" r:id="rId6"/>
    <p:sldId id="351" r:id="rId7"/>
    <p:sldId id="350" r:id="rId8"/>
    <p:sldId id="266" r:id="rId9"/>
    <p:sldId id="302" r:id="rId10"/>
    <p:sldId id="303" r:id="rId11"/>
    <p:sldId id="298" r:id="rId12"/>
    <p:sldId id="341" r:id="rId13"/>
    <p:sldId id="308" r:id="rId14"/>
    <p:sldId id="330" r:id="rId15"/>
    <p:sldId id="322" r:id="rId16"/>
    <p:sldId id="318" r:id="rId17"/>
    <p:sldId id="300" r:id="rId18"/>
    <p:sldId id="320" r:id="rId19"/>
    <p:sldId id="321" r:id="rId20"/>
    <p:sldId id="325" r:id="rId21"/>
    <p:sldId id="271" r:id="rId22"/>
    <p:sldId id="272" r:id="rId23"/>
    <p:sldId id="326" r:id="rId24"/>
    <p:sldId id="323" r:id="rId25"/>
    <p:sldId id="335" r:id="rId26"/>
    <p:sldId id="336" r:id="rId27"/>
    <p:sldId id="296" r:id="rId28"/>
    <p:sldId id="277" r:id="rId29"/>
    <p:sldId id="338" r:id="rId30"/>
    <p:sldId id="340" r:id="rId31"/>
    <p:sldId id="339" r:id="rId32"/>
    <p:sldId id="293" r:id="rId33"/>
    <p:sldId id="301" r:id="rId34"/>
    <p:sldId id="314" r:id="rId35"/>
    <p:sldId id="342" r:id="rId36"/>
    <p:sldId id="343" r:id="rId37"/>
    <p:sldId id="353" r:id="rId38"/>
    <p:sldId id="315" r:id="rId39"/>
    <p:sldId id="316" r:id="rId40"/>
    <p:sldId id="324" r:id="rId41"/>
    <p:sldId id="29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800080"/>
    <a:srgbClr val="FF6FCF"/>
    <a:srgbClr val="400080"/>
    <a:srgbClr val="66FFCC"/>
    <a:srgbClr val="00FF80"/>
    <a:srgbClr val="0080FF"/>
    <a:srgbClr val="66FF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32" autoAdjust="0"/>
  </p:normalViewPr>
  <p:slideViewPr>
    <p:cSldViewPr snapToGrid="0" snapToObjects="1">
      <p:cViewPr>
        <p:scale>
          <a:sx n="100" d="100"/>
          <a:sy n="100" d="100"/>
        </p:scale>
        <p:origin x="-5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89F55-5908-BF4B-9BB4-17A815D12B8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CF13C-5AA6-AC4E-A136-217D67D58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09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B25C-1DC4-344D-9F10-E8082A8B866B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DF80F-0839-A043-926D-3C1A48416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46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10s – 10n monthly</a:t>
            </a:r>
            <a:r>
              <a:rPr lang="en-US" baseline="0" dirty="0" smtClean="0"/>
              <a:t> averaged U fields, from pressure level files.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F80F-0839-A043-926D-3C1A48416A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0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Residual Mean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Circulation stream function, annual average, for MERRA-2 (a and c) and MERRA (b and d).  The bottom panels show a close up of the -20 to 20 degree latitude range and the 100 – 10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 pressure altitude range to highlight equatorial, lower stratospheric, differences between MERRA-2 and MERRA.  The contour interval is 1 from 1000—100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 and .025 from 100—0.1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.  The units are 10</a:t>
            </a:r>
            <a:r>
              <a:rPr lang="en-US" baseline="30000" dirty="0" smtClean="0"/>
              <a:t>10</a:t>
            </a:r>
            <a:r>
              <a:rPr lang="en-US" baseline="0" dirty="0" smtClean="0"/>
              <a:t> Kg s</a:t>
            </a:r>
            <a:r>
              <a:rPr lang="en-US" baseline="30000" dirty="0" smtClean="0"/>
              <a:t>-1</a:t>
            </a:r>
            <a:r>
              <a:rPr lang="en-US" baseline="0" dirty="0" smtClean="0"/>
              <a:t>.  The circulation is based on v, T, </a:t>
            </a:r>
            <a:r>
              <a:rPr lang="en-US" baseline="0" dirty="0" err="1" smtClean="0"/>
              <a:t>v’T</a:t>
            </a:r>
            <a:r>
              <a:rPr lang="en-US" baseline="0" dirty="0" smtClean="0"/>
              <a:t>’, and omega from monthly averaged ASM collections.  Only the reduced horizontal resolution </a:t>
            </a:r>
            <a:r>
              <a:rPr lang="en-US" baseline="0" dirty="0" err="1" smtClean="0"/>
              <a:t>Cp</a:t>
            </a:r>
            <a:r>
              <a:rPr lang="en-US" baseline="0" dirty="0" smtClean="0"/>
              <a:t> files are available for MERRA.  The stream function is integrated from v with omega used for the upper boundary.  The average stability is based on the monthly averaged T field.  Only months with both MERRA-2 and MERRA availability were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B771-E528-0C4C-B3EC-06E1647D76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1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</a:t>
            </a:r>
            <a:r>
              <a:rPr lang="en-US" baseline="0" dirty="0" smtClean="0"/>
              <a:t> read from</a:t>
            </a:r>
            <a:r>
              <a:rPr lang="en-US" dirty="0" smtClean="0"/>
              <a:t> MERRA-2 analysis</a:t>
            </a:r>
            <a:r>
              <a:rPr lang="en-US" baseline="0" dirty="0" smtClean="0"/>
              <a:t>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B771-E528-0C4C-B3EC-06E1647D76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0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polar flow at 1 </a:t>
            </a:r>
            <a:r>
              <a:rPr lang="en-US" dirty="0" err="1" smtClean="0"/>
              <a:t>hPa</a:t>
            </a:r>
            <a:r>
              <a:rPr lang="en-US" dirty="0" smtClean="0"/>
              <a:t> is greater than 170 m/s.</a:t>
            </a:r>
          </a:p>
          <a:p>
            <a:r>
              <a:rPr lang="en-US" dirty="0" smtClean="0"/>
              <a:t>EPV read from MERRA and MERRA-2 Diagnostic files.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B771-E528-0C4C-B3EC-06E1647D76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03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polar flow at 1 </a:t>
            </a:r>
            <a:r>
              <a:rPr lang="en-US" dirty="0" err="1" smtClean="0"/>
              <a:t>hPa</a:t>
            </a:r>
            <a:r>
              <a:rPr lang="en-US" dirty="0" smtClean="0"/>
              <a:t> is greater than 170 m/s.</a:t>
            </a:r>
          </a:p>
          <a:p>
            <a:r>
              <a:rPr lang="en-US" dirty="0" smtClean="0"/>
              <a:t>EPV read from MERRA and MERRA-2 </a:t>
            </a:r>
            <a:r>
              <a:rPr lang="en-US" smtClean="0"/>
              <a:t>Diagnostic files.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B771-E528-0C4C-B3EC-06E1647D76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0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2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2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32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93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7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73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28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2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30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7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1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51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34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0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7267-CB05-844D-84A1-8809FCD4800D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52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0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98E3-E235-D743-B1E9-D2380CDC8668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259D-14A8-3442-A01B-64FD2E014228}" type="datetime1">
              <a:rPr lang="en-US" smtClean="0"/>
              <a:t>10/13/15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78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6350-8B2B-D54A-BDC8-BDF07E35DD83}" type="datetime1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2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4488-29B2-8343-8E4B-3371CEF56BA0}" type="datetime1">
              <a:rPr lang="en-US" smtClean="0"/>
              <a:t>10/13/15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3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69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3B7-738E-FF4E-9502-B0855A5DC30D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01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B033-9F5F-E645-9768-19A32FEAE876}" type="datetime1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6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EB90-F7DB-AD43-9E52-525894513100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54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34AB-B563-6E49-9A9D-9D3D683AE3F6}" type="datetime1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DFB7-DBC2-DA46-AB2E-67B8AE42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5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6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6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3" r:id="rId1"/>
    <p:sldLayoutId id="2147486144" r:id="rId2"/>
    <p:sldLayoutId id="2147486145" r:id="rId3"/>
    <p:sldLayoutId id="2147486146" r:id="rId4"/>
    <p:sldLayoutId id="2147486147" r:id="rId5"/>
    <p:sldLayoutId id="2147486148" r:id="rId6"/>
    <p:sldLayoutId id="2147486149" r:id="rId7"/>
    <p:sldLayoutId id="2147486150" r:id="rId8"/>
    <p:sldLayoutId id="2147486151" r:id="rId9"/>
    <p:sldLayoutId id="2147486152" r:id="rId10"/>
    <p:sldLayoutId id="21474861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77F5E-7728-0C41-82A1-52B1AFFBF986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67C01-C236-3445-B7CD-3D413F7A1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5" r:id="rId1"/>
    <p:sldLayoutId id="2147486156" r:id="rId2"/>
    <p:sldLayoutId id="2147486157" r:id="rId3"/>
    <p:sldLayoutId id="2147486158" r:id="rId4"/>
    <p:sldLayoutId id="2147486159" r:id="rId5"/>
    <p:sldLayoutId id="2147486160" r:id="rId6"/>
    <p:sldLayoutId id="2147486161" r:id="rId7"/>
    <p:sldLayoutId id="2147486162" r:id="rId8"/>
    <p:sldLayoutId id="2147486163" r:id="rId9"/>
    <p:sldLayoutId id="2147486164" r:id="rId10"/>
    <p:sldLayoutId id="214748616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679C-D008-4341-8B9A-ABE5021E4612}" type="datetimeFigureOut">
              <a:rPr lang="en-US" smtClean="0"/>
              <a:t>10/13/15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78A46-DE56-6449-AAEF-D89BDE67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2" r:id="rId1"/>
    <p:sldLayoutId id="2147486853" r:id="rId2"/>
    <p:sldLayoutId id="2147486854" r:id="rId3"/>
    <p:sldLayoutId id="2147486855" r:id="rId4"/>
    <p:sldLayoutId id="2147486856" r:id="rId5"/>
    <p:sldLayoutId id="2147486857" r:id="rId6"/>
    <p:sldLayoutId id="2147486858" r:id="rId7"/>
    <p:sldLayoutId id="2147486859" r:id="rId8"/>
    <p:sldLayoutId id="2147486860" r:id="rId9"/>
    <p:sldLayoutId id="2147486861" r:id="rId10"/>
    <p:sldLayoutId id="214748686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://gmao.gsfc.nasa.gov/pubs/on/" TargetMode="External"/><Relationship Id="rId3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.gif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png"/><Relationship Id="rId3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604" y="377544"/>
            <a:ext cx="81527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SPARC-Reanalysis </a:t>
            </a:r>
            <a:r>
              <a:rPr lang="en-US" sz="1400" dirty="0" err="1" smtClean="0"/>
              <a:t>Intercomparison</a:t>
            </a:r>
            <a:r>
              <a:rPr lang="en-US" sz="1400" dirty="0" smtClean="0"/>
              <a:t> Project (S-</a:t>
            </a:r>
            <a:r>
              <a:rPr lang="en-US" sz="1400" dirty="0" err="1" smtClean="0"/>
              <a:t>RiP</a:t>
            </a:r>
            <a:r>
              <a:rPr lang="en-US" sz="1400" dirty="0" smtClean="0"/>
              <a:t>) and SPARC Data Assimilation (DA) Workshops</a:t>
            </a:r>
            <a:endParaRPr lang="en-US" sz="1400" dirty="0"/>
          </a:p>
          <a:p>
            <a:r>
              <a:rPr lang="en-US" sz="1400" dirty="0" smtClean="0"/>
              <a:t>12-16 October 2015</a:t>
            </a:r>
          </a:p>
          <a:p>
            <a:r>
              <a:rPr lang="en-US" sz="1400" dirty="0" err="1" smtClean="0"/>
              <a:t>Universite</a:t>
            </a:r>
            <a:r>
              <a:rPr lang="en-US" sz="1400" dirty="0" smtClean="0"/>
              <a:t> Pierre et Marie Curie (UPMC)</a:t>
            </a:r>
            <a:endParaRPr lang="en-US" sz="1400" dirty="0"/>
          </a:p>
          <a:p>
            <a:r>
              <a:rPr lang="en-US" sz="1400" dirty="0" smtClean="0"/>
              <a:t>Paris, France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S-RIP/SPARC-DA Joint Session on Reanalysis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NASA Activities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1400" dirty="0"/>
              <a:t> </a:t>
            </a:r>
          </a:p>
          <a:p>
            <a:pPr algn="ctr"/>
            <a:r>
              <a:rPr lang="en-US" b="1" dirty="0" smtClean="0"/>
              <a:t>Lawrence Coy* , Kris </a:t>
            </a:r>
            <a:r>
              <a:rPr lang="en-US" b="1" dirty="0" err="1" smtClean="0"/>
              <a:t>Wargan</a:t>
            </a:r>
            <a:r>
              <a:rPr lang="en-US" b="1" dirty="0" smtClean="0"/>
              <a:t>*, Will McCarty, Steven </a:t>
            </a:r>
            <a:r>
              <a:rPr lang="en-US" b="1" dirty="0" err="1" smtClean="0"/>
              <a:t>Pawson</a:t>
            </a:r>
            <a:endParaRPr lang="en-US" b="1" dirty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PLUS</a:t>
            </a:r>
          </a:p>
          <a:p>
            <a:pPr algn="ctr"/>
            <a:r>
              <a:rPr lang="en-US" b="1" dirty="0" smtClean="0"/>
              <a:t>All the NASA Goddard Space Flight Center GMAO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An Introduction to MERRA-2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2A3DFB7-DBC2-DA46-AB2E-67B8AE425140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nas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72" y="5207900"/>
            <a:ext cx="1397000" cy="116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9980" y="5413880"/>
            <a:ext cx="63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NASA Global Modeling and Assimilation Office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(GMAO)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Goddard Space Flight Center, Greenbelt, Maryland, USA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604" y="6184900"/>
            <a:ext cx="595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*Science Systems and Applications, Inc. (SSAI), Lanham,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a1_merra2-to3-glob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71" y="570420"/>
            <a:ext cx="6578600" cy="4493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9795" y="20174"/>
            <a:ext cx="4397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Globally averaged  total ozone</a:t>
            </a:r>
            <a:endParaRPr lang="en-US" sz="2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24085" y="790515"/>
            <a:ext cx="1387068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MERRA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MERRA-2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9013" y="4177181"/>
            <a:ext cx="110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Nimbus-7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378619" y="3686115"/>
            <a:ext cx="1" cy="8603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78619" y="4177181"/>
            <a:ext cx="64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N-11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26177" y="3686115"/>
            <a:ext cx="1" cy="8603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95566" y="4177181"/>
            <a:ext cx="64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N-14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046977" y="3651363"/>
            <a:ext cx="1" cy="8603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29734" y="4035485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N-16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N-17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627153" y="3710187"/>
            <a:ext cx="1" cy="8603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58030" y="4209269"/>
            <a:ext cx="64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Aura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26177" y="991348"/>
            <a:ext cx="710120" cy="2138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16815" y="1084928"/>
            <a:ext cx="347579" cy="2941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69447" y="790515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Poor SBUV coverage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999013" y="1379032"/>
            <a:ext cx="1891198" cy="1000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98211" y="2192432"/>
            <a:ext cx="27652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065853" y="2606842"/>
            <a:ext cx="0" cy="641684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581789" y="2652298"/>
            <a:ext cx="0" cy="641684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324981" y="2671018"/>
            <a:ext cx="0" cy="641684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961229" y="2689738"/>
            <a:ext cx="0" cy="641684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994314" y="2649634"/>
            <a:ext cx="132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cycle maxima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3221" y="1859086"/>
            <a:ext cx="124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hlorine trends 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72847" y="3029907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Mt. Pinatubo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959237" y="3029908"/>
            <a:ext cx="282635" cy="1538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3803" y="5188839"/>
            <a:ext cx="844884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MERRA-2 is slightly lower globally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1994: NOAA-11 SBUV loses coverage in SH extratropics </a:t>
            </a:r>
            <a:r>
              <a:rPr lang="en-US" dirty="0" smtClean="0">
                <a:sym typeface="Wingdings"/>
              </a:rPr>
              <a:t> both reanalysis develop high bias; less of a problem in MERRA-2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Large differences in austral winter during the EOS Aura period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Overall, the evolution of global ozone is in qualitative agreement with known science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>
            <a:off x="6541701" y="4147996"/>
            <a:ext cx="1452613" cy="612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994314" y="3347777"/>
            <a:ext cx="10694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Mostly high-latitude differences.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Again: SBUV coverage is an issue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803" y="223308"/>
            <a:ext cx="1710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Kris </a:t>
            </a:r>
            <a:r>
              <a:rPr lang="en-US" dirty="0" err="1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Wargan</a:t>
            </a:r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Slide…</a:t>
            </a:r>
          </a:p>
          <a:p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Ozone Assimilation System</a:t>
            </a:r>
            <a:endParaRPr lang="en-US" dirty="0">
              <a:solidFill>
                <a:srgbClr val="3366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UV-total-ozone-OmF-tseri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178878"/>
            <a:ext cx="5492923" cy="5493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710" y="317500"/>
            <a:ext cx="667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Total Ozone O-F and O-A Global Monthly Average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94623" y="1460500"/>
            <a:ext cx="2457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a typeface="Calibri"/>
                <a:cs typeface="Times New Roman"/>
              </a:rPr>
              <a:t>Global </a:t>
            </a:r>
            <a:r>
              <a:rPr lang="en-US" b="1" dirty="0">
                <a:ea typeface="Calibri"/>
                <a:cs typeface="Times New Roman"/>
              </a:rPr>
              <a:t>mean monthly O-Fs (solid) and O-As (</a:t>
            </a:r>
            <a:r>
              <a:rPr lang="en-US" b="1" dirty="0" smtClean="0">
                <a:ea typeface="Calibri"/>
                <a:cs typeface="Times New Roman"/>
              </a:rPr>
              <a:t>diamonds)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47023" y="3721100"/>
            <a:ext cx="245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a typeface="Calibri"/>
                <a:cs typeface="Times New Roman"/>
              </a:rPr>
              <a:t>Monthly </a:t>
            </a:r>
            <a:r>
              <a:rPr lang="en-US" b="1" dirty="0">
                <a:ea typeface="Calibri"/>
                <a:cs typeface="Times New Roman"/>
              </a:rPr>
              <a:t>data counts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94623" y="5016500"/>
            <a:ext cx="245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a typeface="Calibri"/>
                <a:cs typeface="Times New Roman"/>
              </a:rPr>
              <a:t>Highest Observed Latitudes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98500" y="6096000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1980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53273" y="6057900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859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bo_1990_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563958"/>
            <a:ext cx="5605272" cy="2057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2593975"/>
            <a:ext cx="5651500" cy="4114800"/>
          </a:xfrm>
          <a:prstGeom prst="rect">
            <a:avLst/>
          </a:prstGeom>
        </p:spPr>
      </p:pic>
      <p:pic>
        <p:nvPicPr>
          <p:cNvPr id="4" name="Picture 3" descr="qbo_colorb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75" y="159145"/>
            <a:ext cx="6667500" cy="55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460" y="293092"/>
            <a:ext cx="1395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QBO</a:t>
            </a:r>
          </a:p>
          <a:p>
            <a:r>
              <a:rPr lang="en-US" sz="1400" dirty="0" smtClean="0"/>
              <a:t>Quasi-Biennial Oscillation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297547" y="410434"/>
            <a:ext cx="17313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Zonally Averaged Zonal Wind (ms</a:t>
            </a:r>
            <a:r>
              <a:rPr lang="en-US" sz="1600" b="1" baseline="30000" dirty="0" smtClean="0"/>
              <a:t>-1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2143" y="3848836"/>
            <a:ext cx="115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100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2143" y="2436625"/>
            <a:ext cx="115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 flipV="1">
            <a:off x="1311275" y="2805957"/>
            <a:ext cx="0" cy="10428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81701" y="5692172"/>
            <a:ext cx="115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1990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74235" y="5656758"/>
            <a:ext cx="115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2001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3042572"/>
            <a:ext cx="16374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MERRA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Rienecker</a:t>
            </a:r>
            <a:r>
              <a:rPr lang="en-US" sz="1400" dirty="0" smtClean="0"/>
              <a:t> et al., 2011)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62386" y="1348596"/>
            <a:ext cx="123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MERRA-2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81277" y="4603480"/>
            <a:ext cx="139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ERA-Interim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Rienecker</a:t>
            </a:r>
            <a:r>
              <a:rPr lang="en-US" sz="1400" dirty="0"/>
              <a:t> et al., 2011)</a:t>
            </a:r>
          </a:p>
          <a:p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9989" y="1143773"/>
            <a:ext cx="1486699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MERRA-2</a:t>
            </a:r>
          </a:p>
          <a:p>
            <a:r>
              <a:rPr lang="en-US" sz="1400" dirty="0" smtClean="0"/>
              <a:t>Mid-Stratospheric </a:t>
            </a:r>
            <a:r>
              <a:rPr lang="en-US" sz="1400" dirty="0" err="1" smtClean="0"/>
              <a:t>westerlies</a:t>
            </a:r>
            <a:r>
              <a:rPr lang="en-US" sz="1400" dirty="0" smtClean="0"/>
              <a:t> are stronger; Semi-annual oscillation is more westerly.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356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5710" y="317500"/>
            <a:ext cx="667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QBO Zonal Wind at Singapore (104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E, 1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N)</a:t>
            </a:r>
          </a:p>
          <a:p>
            <a:pPr algn="ctr"/>
            <a:r>
              <a:rPr lang="en-US" sz="2400" b="1" dirty="0" smtClean="0"/>
              <a:t>50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314" y="1676399"/>
            <a:ext cx="9137686" cy="3062817"/>
            <a:chOff x="6314" y="1676399"/>
            <a:chExt cx="9137686" cy="3062817"/>
          </a:xfrm>
        </p:grpSpPr>
        <p:pic>
          <p:nvPicPr>
            <p:cNvPr id="2" name="Picture 1" descr="qbo_3levels-eps-converted-to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81"/>
            <a:stretch/>
          </p:blipFill>
          <p:spPr>
            <a:xfrm>
              <a:off x="6314" y="1676399"/>
              <a:ext cx="9137686" cy="306281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4300" y="1676399"/>
              <a:ext cx="330200" cy="342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9000" y="5219700"/>
            <a:ext cx="30099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Singapore</a:t>
            </a:r>
            <a:r>
              <a:rPr lang="en-US" b="1" dirty="0" smtClean="0"/>
              <a:t> (gray shading)</a:t>
            </a:r>
          </a:p>
          <a:p>
            <a:r>
              <a:rPr lang="en-US" b="1" dirty="0" smtClean="0">
                <a:solidFill>
                  <a:srgbClr val="FF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MERRA</a:t>
            </a:r>
          </a:p>
          <a:p>
            <a:r>
              <a:rPr lang="en-US" b="1" dirty="0" smtClean="0">
                <a:solidFill>
                  <a:srgbClr val="008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MERRA-2</a:t>
            </a:r>
            <a:endParaRPr lang="en-US" b="1" dirty="0">
              <a:solidFill>
                <a:srgbClr val="008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5219700"/>
            <a:ext cx="397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MERRA-2 fits the Singapore observations better, especially during the westerly phase of the QBO.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8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irobi-MERRA-MERRA2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7"/>
          <a:stretch/>
        </p:blipFill>
        <p:spPr>
          <a:xfrm>
            <a:off x="609600" y="838201"/>
            <a:ext cx="7791158" cy="52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5710" y="203200"/>
            <a:ext cx="667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QBO Ozone at Nairobi (37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E, 1</a:t>
            </a:r>
            <a:r>
              <a:rPr lang="en-US" sz="2400" b="1" baseline="30000" dirty="0" smtClean="0"/>
              <a:t>o</a:t>
            </a:r>
            <a:r>
              <a:rPr lang="en-US" sz="2400" b="1" dirty="0"/>
              <a:t>S</a:t>
            </a:r>
            <a:r>
              <a:rPr lang="en-US" sz="2400" b="1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8158" y="670868"/>
            <a:ext cx="14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50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35710" y="668636"/>
            <a:ext cx="14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</a:t>
            </a:r>
            <a:r>
              <a:rPr lang="en-US" sz="2400" b="1" dirty="0" smtClean="0"/>
              <a:t>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68358" y="1183334"/>
            <a:ext cx="14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Ozone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68600" y="3591868"/>
            <a:ext cx="179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Difference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1994" y="38101"/>
            <a:ext cx="122330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Nairobi</a:t>
            </a:r>
            <a:endParaRPr lang="en-US" b="1" dirty="0" smtClean="0"/>
          </a:p>
          <a:p>
            <a:r>
              <a:rPr lang="en-US" b="1" dirty="0" smtClean="0">
                <a:solidFill>
                  <a:srgbClr val="66FF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MERRA</a:t>
            </a:r>
          </a:p>
          <a:p>
            <a:r>
              <a:rPr lang="en-US" b="1" dirty="0" smtClean="0">
                <a:solidFill>
                  <a:srgbClr val="008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MERRA-2</a:t>
            </a:r>
            <a:endParaRPr lang="en-US" b="1" dirty="0">
              <a:solidFill>
                <a:srgbClr val="008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" y="5895945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1998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44900" y="5857846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2014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46600" y="5848290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1998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38758" y="5787935"/>
            <a:ext cx="115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2014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35710" y="6296055"/>
            <a:ext cx="626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</a:t>
            </a:r>
            <a:r>
              <a:rPr lang="en-US" dirty="0" err="1" smtClean="0"/>
              <a:t>Ozonesondes</a:t>
            </a:r>
            <a:r>
              <a:rPr lang="en-US" dirty="0" smtClean="0"/>
              <a:t> are not included in the MERRA-2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4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2A3DFB7-DBC2-DA46-AB2E-67B8AE425140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728517"/>
            <a:ext cx="7132320" cy="2674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3478125"/>
            <a:ext cx="7132320" cy="2674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406" y="188567"/>
            <a:ext cx="7775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Quasi-Biennial Oscillation (Filtered)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653" y="696398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969" y="3439562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292" y="1452063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653" y="4195654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824" y="5090923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492" y="2331439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2787" y="6171684"/>
            <a:ext cx="155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Years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5160" y="419399"/>
            <a:ext cx="187564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Zonal Wind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160" y="3198453"/>
            <a:ext cx="13944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Ozone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1749" y="6022727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1980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0616" y="6016919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2015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4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2_qbo_rmstar_v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406" y="188567"/>
            <a:ext cx="7775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Quasi-Biennial Oscillation</a:t>
            </a:r>
          </a:p>
          <a:p>
            <a:pPr algn="ctr"/>
            <a:r>
              <a:rPr lang="en-US" sz="2400" b="1" dirty="0" smtClean="0"/>
              <a:t>Zonal Wind and </a:t>
            </a:r>
            <a:r>
              <a:rPr lang="en-US" sz="2400" b="1" dirty="0" err="1" smtClean="0"/>
              <a:t>Meridional</a:t>
            </a:r>
            <a:r>
              <a:rPr lang="en-US" sz="2400" b="1" dirty="0" smtClean="0"/>
              <a:t> Circulation Composites</a:t>
            </a:r>
          </a:p>
        </p:txBody>
      </p:sp>
    </p:spTree>
    <p:extLst>
      <p:ext uri="{BB962C8B-B14F-4D97-AF65-F5344CB8AC3E}">
        <p14:creationId xmlns:p14="http://schemas.microsoft.com/office/powerpoint/2010/main" val="10212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bo_inc_m1_dud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398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406" y="106870"/>
            <a:ext cx="7775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MERRA Quasi-Biennial Oscillation</a:t>
            </a:r>
          </a:p>
          <a:p>
            <a:pPr algn="ctr"/>
            <a:r>
              <a:rPr lang="en-US" sz="2400" b="1" dirty="0" smtClean="0"/>
              <a:t>Zonal Wind </a:t>
            </a:r>
            <a:r>
              <a:rPr lang="en-US" sz="2400" b="1" dirty="0" err="1" smtClean="0"/>
              <a:t>Forcings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86542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bo_inc_m2_dud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398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406" y="106870"/>
            <a:ext cx="7775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MERRA-2 Quasi-Biennial Oscillation</a:t>
            </a:r>
          </a:p>
          <a:p>
            <a:pPr algn="ctr"/>
            <a:r>
              <a:rPr lang="en-US" sz="2400" b="1" dirty="0" smtClean="0"/>
              <a:t>Zonal Wind </a:t>
            </a:r>
            <a:r>
              <a:rPr lang="en-US" sz="2400" b="1" dirty="0" err="1" smtClean="0"/>
              <a:t>Forcings</a:t>
            </a:r>
            <a:endParaRPr lang="en-US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4406" y="1346200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Increased GWD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1530866"/>
            <a:ext cx="133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Decreased Analysis Increments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1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idual_m2_m1_annu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76" y="781578"/>
            <a:ext cx="6319248" cy="5617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9707" y="187594"/>
            <a:ext cx="470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Residual Circulation (Annual)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19699" y="4912612"/>
            <a:ext cx="13565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MERRA shows a Region of Downward Motion near the equator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15636" y="5431117"/>
            <a:ext cx="0" cy="343647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64300" y="5431117"/>
            <a:ext cx="308536" cy="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09236" y="5321300"/>
            <a:ext cx="301064" cy="130734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824072" y="5648510"/>
            <a:ext cx="346636" cy="132976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254936" y="5321300"/>
            <a:ext cx="0" cy="262217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604000" y="5648510"/>
            <a:ext cx="320294" cy="132976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659844" y="5196496"/>
            <a:ext cx="0" cy="38702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933700" y="5196495"/>
            <a:ext cx="0" cy="387023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50811" y="5774764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0811" y="3021783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1000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0811" y="3618898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10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0811" y="781578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0.1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25880" y="6144096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-20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3580" y="6105996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-20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8080" y="6128692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20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27171" y="6077211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20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48487" y="3271660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-90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85387" y="3270026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-90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97987" y="3271875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90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44911" y="3272090"/>
            <a:ext cx="6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90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5896" y="1316335"/>
            <a:ext cx="12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Global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8234" y="4448182"/>
            <a:ext cx="18983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Tropical Lower Stratosphere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1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258" y="3280393"/>
            <a:ext cx="8152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original MERRA reanalysis was a success!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However…</a:t>
            </a:r>
          </a:p>
          <a:p>
            <a:r>
              <a:rPr lang="en-US" sz="2000" dirty="0" smtClean="0"/>
              <a:t>It was unable to accommodate </a:t>
            </a:r>
            <a:r>
              <a:rPr lang="en-US" sz="2000" dirty="0"/>
              <a:t>new data types or system </a:t>
            </a:r>
            <a:r>
              <a:rPr lang="en-US" sz="2000" dirty="0" smtClean="0"/>
              <a:t>improvements, and also,</a:t>
            </a:r>
            <a:r>
              <a:rPr lang="en-US" sz="2000" dirty="0"/>
              <a:t> </a:t>
            </a:r>
            <a:r>
              <a:rPr lang="en-US" sz="2000" dirty="0" smtClean="0"/>
              <a:t>old satellite instruments fail.  Therefore a new reanalysis, based on model and data assimilation improvements was necessary.</a:t>
            </a:r>
            <a:endParaRPr lang="en-US" sz="2000" dirty="0"/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2A3DFB7-DBC2-DA46-AB2E-67B8AE425140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nas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72" y="5207900"/>
            <a:ext cx="13970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280" y="233950"/>
            <a:ext cx="8152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MERRA</a:t>
            </a:r>
            <a:r>
              <a:rPr lang="en-US" sz="2800" b="1" dirty="0">
                <a:solidFill>
                  <a:srgbClr val="000090"/>
                </a:solidFill>
              </a:rPr>
              <a:t>-</a:t>
            </a:r>
            <a:r>
              <a:rPr lang="en-US" sz="2800" b="1" dirty="0" smtClean="0">
                <a:solidFill>
                  <a:srgbClr val="000090"/>
                </a:solidFill>
              </a:rPr>
              <a:t>2</a:t>
            </a:r>
          </a:p>
          <a:p>
            <a:pPr algn="ctr"/>
            <a:r>
              <a:rPr lang="en-US" sz="2800" dirty="0"/>
              <a:t>Modern-Era Retrospective analysis for Research and </a:t>
            </a:r>
            <a:r>
              <a:rPr lang="en-US" sz="2800" dirty="0" smtClean="0"/>
              <a:t>Applications-2</a:t>
            </a:r>
            <a:endParaRPr lang="en-US" sz="2800" b="1" dirty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New Reanalysis (2015)</a:t>
            </a:r>
          </a:p>
          <a:p>
            <a:pPr algn="ctr"/>
            <a:r>
              <a:rPr lang="en-US" sz="2400" b="1" dirty="0" smtClean="0"/>
              <a:t>Covering 1980 </a:t>
            </a:r>
            <a:r>
              <a:rPr lang="en-US" sz="2400" b="1" dirty="0"/>
              <a:t>to the </a:t>
            </a:r>
            <a:r>
              <a:rPr lang="en-US" sz="2400" b="1" dirty="0" smtClean="0"/>
              <a:t>present (35 years, ongoing)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417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6" y="1870603"/>
            <a:ext cx="7807788" cy="3903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1277" y="209351"/>
            <a:ext cx="590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Cubed Sphere Grid and Cross Polar Flow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1588" y="641979"/>
            <a:ext cx="772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One consequence of using the cubed sphere for MERRA-2 is the improvement of analyzed winds over the pole.  Strong winds across the pole are common during the Northern Hemisphere winter season.</a:t>
            </a:r>
          </a:p>
        </p:txBody>
      </p:sp>
    </p:spTree>
    <p:extLst>
      <p:ext uri="{BB962C8B-B14F-4D97-AF65-F5344CB8AC3E}">
        <p14:creationId xmlns:p14="http://schemas.microsoft.com/office/powerpoint/2010/main" val="252447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581025" y="134938"/>
            <a:ext cx="7981950" cy="609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Cross Polar Flow Improvements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1" descr="epv_850k_20090122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44588"/>
            <a:ext cx="40195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144588"/>
            <a:ext cx="40195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55750" y="774700"/>
            <a:ext cx="1911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MERRA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21338" y="774700"/>
            <a:ext cx="1909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MERRA-2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81025" y="1168400"/>
            <a:ext cx="12477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Polar Flow Anomalous Structure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1204913" y="1722438"/>
            <a:ext cx="1049337" cy="118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254250" y="3225800"/>
            <a:ext cx="628650" cy="5492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786188" y="4632325"/>
            <a:ext cx="124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Improved Vortex Edge </a:t>
            </a:r>
          </a:p>
        </p:txBody>
      </p:sp>
      <p:sp>
        <p:nvSpPr>
          <p:cNvPr id="11" name="Oval 10"/>
          <p:cNvSpPr/>
          <p:nvPr/>
        </p:nvSpPr>
        <p:spPr>
          <a:xfrm>
            <a:off x="6261100" y="3263900"/>
            <a:ext cx="630238" cy="5492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882900" y="3775075"/>
            <a:ext cx="1235075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70388" y="3775075"/>
            <a:ext cx="1890712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3581400" y="1144588"/>
            <a:ext cx="1958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chemeClr val="bg1"/>
                </a:solidFill>
              </a:rPr>
              <a:t>Polar Vorticity</a:t>
            </a:r>
          </a:p>
          <a:p>
            <a:pPr algn="ctr" eaLnBrk="1" hangingPunct="1"/>
            <a:r>
              <a:rPr lang="en-US" sz="1200" b="1">
                <a:solidFill>
                  <a:schemeClr val="bg1"/>
                </a:solidFill>
              </a:rPr>
              <a:t>Mid-Stratosphere Level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2900" y="5295900"/>
            <a:ext cx="384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EPV at 850 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4487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_epv_850_2009ssw_notit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581025" y="134938"/>
            <a:ext cx="7981950" cy="609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Cross Polar Flow Improvements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4538"/>
            <a:ext cx="2108200" cy="538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5800" y="739776"/>
            <a:ext cx="2108200" cy="538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2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8" y="1309091"/>
            <a:ext cx="8203143" cy="4329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194" y="209351"/>
            <a:ext cx="507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Cross Polar Flow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99654" y="628051"/>
            <a:ext cx="47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 January 1995 12 UTC</a:t>
            </a:r>
          </a:p>
          <a:p>
            <a:pPr algn="ctr"/>
            <a:r>
              <a:rPr lang="en-US" b="1" dirty="0" smtClean="0"/>
              <a:t>0.7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00129" y="5638529"/>
            <a:ext cx="6628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MERRA-2 EPV has a more continuous high EPV region (red) near the pole, created by downward motion, While MERRA has two distinct high EPV regions with relatively low EPV  (green) near the pole.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8326" y="843862"/>
            <a:ext cx="251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Polar Wind &gt; 170 ms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738" y="826645"/>
            <a:ext cx="301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Influence of the pole on EPV</a:t>
            </a:r>
          </a:p>
        </p:txBody>
      </p:sp>
    </p:spTree>
    <p:extLst>
      <p:ext uri="{BB962C8B-B14F-4D97-AF65-F5344CB8AC3E}">
        <p14:creationId xmlns:p14="http://schemas.microsoft.com/office/powerpoint/2010/main" val="361544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8" y="1309091"/>
            <a:ext cx="8203143" cy="4329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194" y="209351"/>
            <a:ext cx="507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Cross Polar Flow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99654" y="628051"/>
            <a:ext cx="47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 January 1995 12 UTC</a:t>
            </a:r>
          </a:p>
          <a:p>
            <a:pPr algn="ctr"/>
            <a:r>
              <a:rPr lang="en-US" b="1" dirty="0" smtClean="0"/>
              <a:t>0.7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90566" y="5638529"/>
            <a:ext cx="616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80</a:t>
            </a:r>
            <a:r>
              <a:rPr lang="en-US" b="1" baseline="30000" dirty="0" smtClean="0">
                <a:solidFill>
                  <a:srgbClr val="000090"/>
                </a:solidFill>
              </a:rPr>
              <a:t>o</a:t>
            </a:r>
            <a:r>
              <a:rPr lang="en-US" b="1" dirty="0" smtClean="0">
                <a:solidFill>
                  <a:srgbClr val="000090"/>
                </a:solidFill>
              </a:rPr>
              <a:t>N to the NP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MERRA diagnostic EPV contains small-scale structures radiating from the pole that are not evident in MERRA-2.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8326" y="843862"/>
            <a:ext cx="251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Polar Wind &gt; 170 ms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43" y="91240"/>
            <a:ext cx="3283462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MERRA-2: </a:t>
            </a:r>
            <a:r>
              <a:rPr lang="en-US" sz="1600" dirty="0" smtClean="0"/>
              <a:t>Use of the cubed-sphere grid greatly improves the EPV fields near the pole.</a:t>
            </a:r>
          </a:p>
          <a:p>
            <a:r>
              <a:rPr lang="en-US" sz="1600" dirty="0" smtClean="0"/>
              <a:t>Stratospheric researchers celebrate!</a:t>
            </a:r>
          </a:p>
        </p:txBody>
      </p:sp>
    </p:spTree>
    <p:extLst>
      <p:ext uri="{BB962C8B-B14F-4D97-AF65-F5344CB8AC3E}">
        <p14:creationId xmlns:p14="http://schemas.microsoft.com/office/powerpoint/2010/main" val="284116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406" y="200067"/>
            <a:ext cx="7775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Effects </a:t>
            </a:r>
            <a:r>
              <a:rPr lang="en-US" sz="2400" b="1" dirty="0"/>
              <a:t>of New Data </a:t>
            </a:r>
            <a:r>
              <a:rPr lang="en-US" sz="2400" b="1" dirty="0" smtClean="0"/>
              <a:t>Types:  Aura MLS Temperature Profiles</a:t>
            </a:r>
            <a:endParaRPr lang="en-US" sz="2400" b="1" dirty="0"/>
          </a:p>
        </p:txBody>
      </p:sp>
      <p:pic>
        <p:nvPicPr>
          <p:cNvPr id="5" name="Picture 4" descr="ms_mlst_omf_d5124_m2_jan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2"/>
          <a:stretch/>
        </p:blipFill>
        <p:spPr>
          <a:xfrm>
            <a:off x="414378" y="3455628"/>
            <a:ext cx="8188784" cy="3110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4260" y="1992500"/>
            <a:ext cx="1807540" cy="369332"/>
          </a:xfrm>
          <a:prstGeom prst="rect">
            <a:avLst/>
          </a:prstGeom>
          <a:solidFill>
            <a:srgbClr val="CCFFCC"/>
          </a:solidFill>
          <a:ln w="19050" cmpd="sng"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January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9050" y="3255573"/>
            <a:ext cx="114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4968" y="3247246"/>
            <a:ext cx="114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EQ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5891" y="3247246"/>
            <a:ext cx="114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66FF"/>
                </a:solidFill>
              </a:rPr>
              <a:t>N</a:t>
            </a:r>
            <a:r>
              <a:rPr lang="en-US" sz="2000" b="1" dirty="0" smtClean="0">
                <a:solidFill>
                  <a:srgbClr val="3366FF"/>
                </a:solidFill>
              </a:rPr>
              <a:t>H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4260" y="2361832"/>
            <a:ext cx="180754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</a:t>
            </a:r>
          </a:p>
          <a:p>
            <a:r>
              <a:rPr lang="en-US" dirty="0" smtClean="0"/>
              <a:t>O–F  (Solid)</a:t>
            </a:r>
          </a:p>
          <a:p>
            <a:r>
              <a:rPr lang="en-US" dirty="0" smtClean="0"/>
              <a:t>O-A (Dashed)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4378" y="670250"/>
            <a:ext cx="5681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Aura MLS temperature profiles are being assimilated at altitudes greater than </a:t>
            </a:r>
            <a:r>
              <a:rPr lang="en-US" b="1" dirty="0" smtClean="0">
                <a:solidFill>
                  <a:srgbClr val="0000FF"/>
                </a:solidFill>
              </a:rPr>
              <a:t>5 </a:t>
            </a:r>
            <a:r>
              <a:rPr lang="en-US" b="1" dirty="0" err="1" smtClean="0">
                <a:solidFill>
                  <a:srgbClr val="0000FF"/>
                </a:solidFill>
              </a:rPr>
              <a:t>hPa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to improve the </a:t>
            </a:r>
            <a:r>
              <a:rPr lang="en-US" dirty="0" err="1" smtClean="0"/>
              <a:t>stratopause</a:t>
            </a:r>
            <a:r>
              <a:rPr lang="en-US" dirty="0" smtClean="0"/>
              <a:t> and lower mesosphere temperatures in MERRA-2.</a:t>
            </a:r>
          </a:p>
          <a:p>
            <a:endParaRPr lang="en-US" dirty="0" smtClean="0"/>
          </a:p>
          <a:p>
            <a:r>
              <a:rPr lang="en-US" dirty="0" smtClean="0"/>
              <a:t>The Aura MLS temperature profiles are available starting in August 2004.</a:t>
            </a:r>
          </a:p>
          <a:p>
            <a:endParaRPr lang="en-US" dirty="0" smtClean="0"/>
          </a:p>
          <a:p>
            <a:r>
              <a:rPr lang="en-US" dirty="0" smtClean="0"/>
              <a:t>Here we examine an example of </a:t>
            </a:r>
            <a:r>
              <a:rPr lang="en-US" dirty="0" err="1" smtClean="0"/>
              <a:t>stratopause</a:t>
            </a:r>
            <a:r>
              <a:rPr lang="en-US" dirty="0" smtClean="0"/>
              <a:t>/lower mesosphere dynamics during January 2010.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-156453" y="5998773"/>
            <a:ext cx="114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56453" y="3500621"/>
            <a:ext cx="114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0.01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985209" y="5435600"/>
            <a:ext cx="7066591" cy="38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70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6101" y="1016000"/>
            <a:ext cx="6400800" cy="4622800"/>
            <a:chOff x="546101" y="1016000"/>
            <a:chExt cx="6400800" cy="462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37494" r="5571" b="32187"/>
            <a:stretch/>
          </p:blipFill>
          <p:spPr>
            <a:xfrm>
              <a:off x="546101" y="1016000"/>
              <a:ext cx="6400800" cy="1663700"/>
            </a:xfrm>
            <a:prstGeom prst="rect">
              <a:avLst/>
            </a:prstGeom>
          </p:spPr>
        </p:pic>
        <p:pic>
          <p:nvPicPr>
            <p:cNvPr id="7" name="Picture 6" descr="d5124_m2_jan00.pseries.L14.2004080100-2004083118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5" t="37957" r="7133" b="32418"/>
            <a:stretch/>
          </p:blipFill>
          <p:spPr>
            <a:xfrm>
              <a:off x="596901" y="2489200"/>
              <a:ext cx="6210300" cy="1625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5" t="38651" r="5397" b="31724"/>
            <a:stretch/>
          </p:blipFill>
          <p:spPr>
            <a:xfrm>
              <a:off x="596901" y="4013200"/>
              <a:ext cx="6337300" cy="1625600"/>
            </a:xfrm>
            <a:prstGeom prst="rect">
              <a:avLst/>
            </a:prstGeom>
          </p:spPr>
        </p:pic>
      </p:grpSp>
      <p:pic>
        <p:nvPicPr>
          <p:cNvPr id="13" name="Picture 12" descr="d5124_m2_jan00.pseries.L14.2004080100-2004083118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39577" r="38205" b="56951"/>
          <a:stretch/>
        </p:blipFill>
        <p:spPr>
          <a:xfrm>
            <a:off x="266701" y="635000"/>
            <a:ext cx="7899400" cy="381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000000"/>
              </a:gs>
            </a:gsLst>
            <a:lin ang="0" scaled="1"/>
            <a:tileRect/>
          </a:gra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8900" y="254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MLS Temperature at 1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07201" y="1536700"/>
            <a:ext cx="154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Aura </a:t>
            </a:r>
          </a:p>
          <a:p>
            <a:r>
              <a:rPr lang="en-US" dirty="0" smtClean="0"/>
              <a:t>MLS T (K)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07201" y="3035300"/>
            <a:ext cx="222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Aqua </a:t>
            </a:r>
          </a:p>
          <a:p>
            <a:r>
              <a:rPr lang="en-US" dirty="0" smtClean="0"/>
              <a:t>AMSUA </a:t>
            </a:r>
            <a:r>
              <a:rPr lang="en-US" dirty="0" err="1" smtClean="0"/>
              <a:t>Ch</a:t>
            </a:r>
            <a:r>
              <a:rPr lang="en-US" dirty="0" smtClean="0"/>
              <a:t> 14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07201" y="4597400"/>
            <a:ext cx="22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NOAA-16 </a:t>
            </a:r>
          </a:p>
          <a:p>
            <a:r>
              <a:rPr lang="en-US" dirty="0" smtClean="0"/>
              <a:t>AMSUA </a:t>
            </a:r>
            <a:r>
              <a:rPr lang="en-US" dirty="0" err="1" smtClean="0"/>
              <a:t>Ch</a:t>
            </a:r>
            <a:r>
              <a:rPr lang="en-US" dirty="0" smtClean="0"/>
              <a:t> 14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71900" y="5765800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August 2004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302" y="5438745"/>
            <a:ext cx="33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2999" y="5438745"/>
            <a:ext cx="49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31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2102" y="5397500"/>
            <a:ext cx="469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13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4500" y="6165910"/>
            <a:ext cx="195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Start of MLS Data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984500" y="5765800"/>
            <a:ext cx="0" cy="400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3"/>
          </p:cNvCxnSpPr>
          <p:nvPr/>
        </p:nvCxnSpPr>
        <p:spPr>
          <a:xfrm>
            <a:off x="5397500" y="5965855"/>
            <a:ext cx="8254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t_100mb_jan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0" y="2018978"/>
            <a:ext cx="3622674" cy="3018895"/>
          </a:xfrm>
          <a:prstGeom prst="rect">
            <a:avLst/>
          </a:prstGeom>
        </p:spPr>
      </p:pic>
      <p:pic>
        <p:nvPicPr>
          <p:cNvPr id="4" name="Picture 3" descr="vt_profile_jan20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50" y="1868627"/>
            <a:ext cx="3752850" cy="3127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406" y="-6831"/>
            <a:ext cx="7775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Stratospheric Dynamics</a:t>
            </a:r>
          </a:p>
          <a:p>
            <a:pPr algn="ctr"/>
            <a:r>
              <a:rPr lang="en-US" dirty="0" smtClean="0"/>
              <a:t>(January 2010, Major Sudden Stratospheric Warming Case)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0740" y="5373355"/>
            <a:ext cx="7258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Newman and Nash (JGR, 2000) compared 5 analyses and found </a:t>
            </a:r>
            <a:r>
              <a:rPr lang="en-US" dirty="0" err="1" smtClean="0"/>
              <a:t>meridional</a:t>
            </a:r>
            <a:r>
              <a:rPr lang="en-US" dirty="0" smtClean="0"/>
              <a:t> heat flux differences up to 15% during disturbed conditions.  Since the </a:t>
            </a:r>
            <a:r>
              <a:rPr lang="en-US" dirty="0" err="1" smtClean="0"/>
              <a:t>meridional</a:t>
            </a:r>
            <a:r>
              <a:rPr lang="en-US" dirty="0" smtClean="0"/>
              <a:t> heat flux is proportional to the vertical EP (wave activity) flux it represents an important measure of stratospheric dynamics.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0740" y="892205"/>
            <a:ext cx="346083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 100 </a:t>
            </a:r>
            <a:r>
              <a:rPr lang="en-US" dirty="0" err="1" smtClean="0"/>
              <a:t>hPa</a:t>
            </a:r>
            <a:r>
              <a:rPr lang="en-US" dirty="0" smtClean="0"/>
              <a:t> MERRA and MERRA-2 both show similar heat fluxes.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4215" y="700082"/>
            <a:ext cx="3834656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Above 5 </a:t>
            </a:r>
            <a:r>
              <a:rPr lang="en-US" dirty="0" err="1" smtClean="0"/>
              <a:t>hPa</a:t>
            </a:r>
            <a:r>
              <a:rPr lang="en-US" dirty="0" smtClean="0"/>
              <a:t>, the addition of MLS temperatures creates significant  MERRA and MERRA-2 differences.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6474" y="3101692"/>
            <a:ext cx="185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Flux (K ms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07138" y="3058701"/>
            <a:ext cx="185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ressure (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0192" y="4842475"/>
            <a:ext cx="16885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January 2010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1342" y="4807589"/>
            <a:ext cx="185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Flux (K ms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07137" y="1812322"/>
            <a:ext cx="2609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40-70</a:t>
            </a:r>
            <a:r>
              <a:rPr lang="en-US" baseline="30000" dirty="0" smtClean="0"/>
              <a:t>o</a:t>
            </a:r>
            <a:r>
              <a:rPr lang="en-US" dirty="0" smtClean="0"/>
              <a:t>N        100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50013" y="1655570"/>
            <a:ext cx="2609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40-70</a:t>
            </a:r>
            <a:r>
              <a:rPr lang="en-US" baseline="30000" dirty="0" smtClean="0"/>
              <a:t>o</a:t>
            </a:r>
            <a:r>
              <a:rPr lang="en-US" dirty="0" smtClean="0"/>
              <a:t>N        Jan 2010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63663" y="3140268"/>
            <a:ext cx="92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3366FF"/>
                </a:solidFill>
              </a:rPr>
              <a:t>5 </a:t>
            </a:r>
            <a:r>
              <a:rPr lang="en-US" b="1" dirty="0" err="1" smtClean="0">
                <a:solidFill>
                  <a:srgbClr val="3366FF"/>
                </a:solidFill>
              </a:rPr>
              <a:t>hPa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6558" y="4354515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71498" y="1868627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  <a:r>
              <a:rPr lang="en-US" dirty="0" smtClean="0"/>
              <a:t>.01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9855" y="4438257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6001" y="1989019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94215" y="4668541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236502" y="4681456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350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31284" y="4737210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67246" y="4738326"/>
            <a:ext cx="794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602" y="183597"/>
            <a:ext cx="803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MERRA Zonally Average Temperature at 70</a:t>
            </a:r>
            <a:r>
              <a:rPr lang="en-US" sz="2800" b="1" baseline="30000" dirty="0" smtClean="0"/>
              <a:t>o</a:t>
            </a:r>
            <a:r>
              <a:rPr lang="en-US" sz="2800" b="1" dirty="0" smtClean="0"/>
              <a:t>N</a:t>
            </a:r>
          </a:p>
          <a:p>
            <a:pPr algn="ctr"/>
            <a:r>
              <a:rPr lang="en-US" sz="2800" b="1" dirty="0" smtClean="0"/>
              <a:t>NH Winter of 2005-2006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33334" y="5707988"/>
            <a:ext cx="7655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Major Stratospheric Sudden Warming of January 2006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Polar </a:t>
            </a:r>
            <a:r>
              <a:rPr lang="en-US" sz="2000" dirty="0" err="1" smtClean="0">
                <a:solidFill>
                  <a:srgbClr val="0000FF"/>
                </a:solidFill>
              </a:rPr>
              <a:t>stratopause</a:t>
            </a:r>
            <a:r>
              <a:rPr lang="en-US" sz="2000" dirty="0" smtClean="0">
                <a:solidFill>
                  <a:srgbClr val="0000FF"/>
                </a:solidFill>
              </a:rPr>
              <a:t> should </a:t>
            </a:r>
            <a:r>
              <a:rPr lang="en-US" sz="2000" b="1" dirty="0" smtClean="0">
                <a:solidFill>
                  <a:srgbClr val="0000FF"/>
                </a:solidFill>
              </a:rPr>
              <a:t>descend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</a:rPr>
              <a:t>vanish</a:t>
            </a:r>
            <a:r>
              <a:rPr lang="en-US" sz="2000" dirty="0" smtClean="0">
                <a:solidFill>
                  <a:srgbClr val="0000FF"/>
                </a:solidFill>
              </a:rPr>
              <a:t>, and </a:t>
            </a:r>
            <a:r>
              <a:rPr lang="en-US" sz="2000" b="1" dirty="0" smtClean="0">
                <a:solidFill>
                  <a:srgbClr val="0000FF"/>
                </a:solidFill>
              </a:rPr>
              <a:t>reform</a:t>
            </a:r>
            <a:r>
              <a:rPr lang="en-US" sz="2000" dirty="0" smtClean="0">
                <a:solidFill>
                  <a:srgbClr val="0000FF"/>
                </a:solidFill>
              </a:rPr>
              <a:t> at high altitudes</a:t>
            </a:r>
          </a:p>
        </p:txBody>
      </p:sp>
    </p:spTree>
    <p:extLst>
      <p:ext uri="{BB962C8B-B14F-4D97-AF65-F5344CB8AC3E}">
        <p14:creationId xmlns:p14="http://schemas.microsoft.com/office/powerpoint/2010/main" val="169013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2_2005120100_2006033121_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602" y="183597"/>
            <a:ext cx="803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MERRA-2 Zonally Average Temperature at 70</a:t>
            </a:r>
            <a:r>
              <a:rPr lang="en-US" sz="2800" b="1" baseline="30000" dirty="0" smtClean="0"/>
              <a:t>o</a:t>
            </a:r>
            <a:r>
              <a:rPr lang="en-US" sz="2800" b="1" dirty="0" smtClean="0"/>
              <a:t>N</a:t>
            </a:r>
          </a:p>
          <a:p>
            <a:pPr algn="ctr"/>
            <a:r>
              <a:rPr lang="en-US" sz="2800" b="1" dirty="0" smtClean="0"/>
              <a:t>NH Winter of 2005-2006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33335" y="5624246"/>
            <a:ext cx="7328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Major Stratospheric Sudden Warming of January 2006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Polar </a:t>
            </a:r>
            <a:r>
              <a:rPr lang="en-US" sz="2000" dirty="0" err="1" smtClean="0">
                <a:solidFill>
                  <a:srgbClr val="0000FF"/>
                </a:solidFill>
              </a:rPr>
              <a:t>stratopause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descends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</a:rPr>
              <a:t>vanishes</a:t>
            </a:r>
            <a:r>
              <a:rPr lang="en-US" sz="2000" dirty="0" smtClean="0">
                <a:solidFill>
                  <a:srgbClr val="0000FF"/>
                </a:solidFill>
              </a:rPr>
              <a:t>, and </a:t>
            </a:r>
            <a:r>
              <a:rPr lang="en-US" sz="2000" b="1" dirty="0" smtClean="0">
                <a:solidFill>
                  <a:srgbClr val="0000FF"/>
                </a:solidFill>
              </a:rPr>
              <a:t>reforms</a:t>
            </a:r>
            <a:r>
              <a:rPr lang="en-US" sz="2000" dirty="0" smtClean="0">
                <a:solidFill>
                  <a:srgbClr val="0000FF"/>
                </a:solidFill>
              </a:rPr>
              <a:t> at high altitudes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Addition of MLS temperature profiles improves these dynamics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0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00157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MERRA-2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Release</a:t>
            </a:r>
            <a:b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Friday, 9 October 2015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100" y="817969"/>
            <a:ext cx="81407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</a:t>
            </a:r>
            <a:r>
              <a:rPr lang="en-US" sz="2400" b="1" dirty="0" smtClean="0"/>
              <a:t>ile </a:t>
            </a:r>
            <a:r>
              <a:rPr lang="en-US" sz="2400" b="1" dirty="0"/>
              <a:t>S</a:t>
            </a:r>
            <a:r>
              <a:rPr lang="en-US" sz="2400" b="1" dirty="0" smtClean="0"/>
              <a:t>pecification </a:t>
            </a:r>
            <a:r>
              <a:rPr lang="en-US" sz="2400" b="1" dirty="0"/>
              <a:t>D</a:t>
            </a:r>
            <a:r>
              <a:rPr lang="en-US" sz="2400" b="1" dirty="0" smtClean="0"/>
              <a:t>ocument</a:t>
            </a:r>
          </a:p>
          <a:p>
            <a:r>
              <a:rPr lang="en-US" sz="2000" dirty="0" smtClean="0"/>
              <a:t>Office </a:t>
            </a:r>
            <a:r>
              <a:rPr lang="en-US" sz="2000" dirty="0"/>
              <a:t>Note (#9</a:t>
            </a:r>
            <a:r>
              <a:rPr lang="en-US" sz="2000" dirty="0" smtClean="0"/>
              <a:t>): </a:t>
            </a:r>
            <a:r>
              <a:rPr lang="en-US" sz="2000" dirty="0">
                <a:hlinkClick r:id="rId2"/>
              </a:rPr>
              <a:t>gmao.gsfc.nasa.gov/pubs</a:t>
            </a:r>
            <a:r>
              <a:rPr lang="en-US" sz="2000" dirty="0" smtClean="0">
                <a:hlinkClick r:id="rId2"/>
              </a:rPr>
              <a:t>/on/ </a:t>
            </a:r>
            <a:endParaRPr lang="en-US" sz="2000" dirty="0">
              <a:hlinkClick r:id="rId2"/>
            </a:endParaRPr>
          </a:p>
          <a:p>
            <a:endParaRPr lang="en-US" sz="2000" dirty="0"/>
          </a:p>
          <a:p>
            <a:r>
              <a:rPr lang="en-US" sz="2000" b="1" dirty="0" smtClean="0"/>
              <a:t>Note: </a:t>
            </a:r>
            <a:r>
              <a:rPr lang="en-US" sz="2000" dirty="0" smtClean="0"/>
              <a:t>The </a:t>
            </a:r>
            <a:r>
              <a:rPr lang="en-US" sz="2000" dirty="0"/>
              <a:t>file specification document includes a list of the </a:t>
            </a:r>
            <a:r>
              <a:rPr lang="en-US" sz="2000" b="1" dirty="0">
                <a:solidFill>
                  <a:srgbClr val="FF0000"/>
                </a:solidFill>
              </a:rPr>
              <a:t>citable </a:t>
            </a:r>
            <a:r>
              <a:rPr lang="en-US" sz="2000" b="1" dirty="0" err="1">
                <a:solidFill>
                  <a:srgbClr val="FF0000"/>
                </a:solidFill>
              </a:rPr>
              <a:t>doi</a:t>
            </a:r>
            <a:r>
              <a:rPr lang="en-US" sz="2000" b="1" dirty="0">
                <a:solidFill>
                  <a:srgbClr val="FF0000"/>
                </a:solidFill>
              </a:rPr>
              <a:t> numbers </a:t>
            </a:r>
            <a:r>
              <a:rPr lang="en-US" sz="2000" dirty="0"/>
              <a:t>for each of the data collections and the collections used </a:t>
            </a:r>
            <a:r>
              <a:rPr lang="en-US" sz="2000" b="1" dirty="0">
                <a:solidFill>
                  <a:srgbClr val="FF0000"/>
                </a:solidFill>
              </a:rPr>
              <a:t>should be cited </a:t>
            </a:r>
            <a:r>
              <a:rPr lang="en-US" sz="2000" dirty="0"/>
              <a:t>in each MERRA-2 publication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u="sng" dirty="0"/>
          </a:p>
          <a:p>
            <a:r>
              <a:rPr lang="en-US" sz="2400" b="1" dirty="0" smtClean="0"/>
              <a:t>MERRA</a:t>
            </a:r>
            <a:r>
              <a:rPr lang="en-US" sz="2400" b="1" dirty="0"/>
              <a:t>-2 system-description </a:t>
            </a:r>
            <a:r>
              <a:rPr lang="en-US" sz="2400" b="1" dirty="0" smtClean="0"/>
              <a:t>documents: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Published:</a:t>
            </a:r>
          </a:p>
          <a:p>
            <a:r>
              <a:rPr lang="en-US" sz="2000" dirty="0" err="1" smtClean="0"/>
              <a:t>Molod</a:t>
            </a:r>
            <a:r>
              <a:rPr lang="en-US" sz="2000" dirty="0" smtClean="0"/>
              <a:t> </a:t>
            </a:r>
            <a:r>
              <a:rPr lang="en-US" sz="2000" dirty="0"/>
              <a:t>et al. (2015) </a:t>
            </a:r>
            <a:r>
              <a:rPr lang="en-US" sz="2000" dirty="0" smtClean="0"/>
              <a:t>GMD paper</a:t>
            </a:r>
          </a:p>
          <a:p>
            <a:r>
              <a:rPr lang="en-US" sz="2000" dirty="0" err="1" smtClean="0"/>
              <a:t>Takacs</a:t>
            </a:r>
            <a:r>
              <a:rPr lang="en-US" sz="2000" dirty="0" smtClean="0"/>
              <a:t> </a:t>
            </a:r>
            <a:r>
              <a:rPr lang="en-US" sz="2000" dirty="0"/>
              <a:t>et al. (2015) Technical </a:t>
            </a:r>
            <a:r>
              <a:rPr lang="en-US" sz="2000" dirty="0" smtClean="0"/>
              <a:t>Memorandum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0000FF"/>
                </a:solidFill>
              </a:rPr>
              <a:t>New Technical Memorandum to appear </a:t>
            </a:r>
            <a:r>
              <a:rPr lang="en-US" sz="2000" b="1" dirty="0">
                <a:solidFill>
                  <a:srgbClr val="0000FF"/>
                </a:solidFill>
              </a:rPr>
              <a:t>over the next </a:t>
            </a:r>
            <a:r>
              <a:rPr lang="en-US" sz="2000" b="1" dirty="0" smtClean="0">
                <a:solidFill>
                  <a:srgbClr val="0000FF"/>
                </a:solidFill>
              </a:rPr>
              <a:t>weeks: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" </a:t>
            </a:r>
            <a:r>
              <a:rPr lang="en-US" sz="2000" dirty="0"/>
              <a:t>Observations</a:t>
            </a:r>
            <a:r>
              <a:rPr lang="en-US" sz="2000" dirty="0" smtClean="0"/>
              <a:t>,” </a:t>
            </a:r>
            <a:r>
              <a:rPr lang="en-US" sz="2000" dirty="0"/>
              <a:t> </a:t>
            </a:r>
            <a:r>
              <a:rPr lang="en-US" sz="2000" dirty="0" smtClean="0"/>
              <a:t>McCarty </a:t>
            </a:r>
            <a:r>
              <a:rPr lang="en-US" sz="2000" dirty="0"/>
              <a:t>et al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"</a:t>
            </a:r>
            <a:r>
              <a:rPr lang="en-US" sz="2000" dirty="0"/>
              <a:t>Climate Validation</a:t>
            </a:r>
            <a:r>
              <a:rPr lang="en-US" sz="2000" dirty="0" smtClean="0"/>
              <a:t>,” </a:t>
            </a:r>
            <a:r>
              <a:rPr lang="en-US" sz="2000" dirty="0"/>
              <a:t> </a:t>
            </a:r>
            <a:r>
              <a:rPr lang="en-US" sz="2000" dirty="0" err="1" smtClean="0"/>
              <a:t>Bosilovich</a:t>
            </a:r>
            <a:r>
              <a:rPr lang="en-US" sz="2000" dirty="0" smtClean="0"/>
              <a:t> </a:t>
            </a:r>
            <a:r>
              <a:rPr lang="en-US" sz="2000" dirty="0"/>
              <a:t>et al</a:t>
            </a:r>
            <a:r>
              <a:rPr lang="en-US" sz="2000" dirty="0" smtClean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"</a:t>
            </a:r>
            <a:r>
              <a:rPr lang="en-US" sz="2000" dirty="0"/>
              <a:t>Aerosols</a:t>
            </a:r>
            <a:r>
              <a:rPr lang="en-US" sz="2000" dirty="0" smtClean="0"/>
              <a:t>,” </a:t>
            </a:r>
            <a:r>
              <a:rPr lang="en-US" sz="2000" dirty="0" err="1" smtClean="0"/>
              <a:t>Randles</a:t>
            </a:r>
            <a:r>
              <a:rPr lang="en-US" sz="2000" dirty="0" smtClean="0"/>
              <a:t> </a:t>
            </a:r>
            <a:r>
              <a:rPr lang="en-US" sz="2000" dirty="0"/>
              <a:t>et al</a:t>
            </a:r>
            <a:r>
              <a:rPr lang="en-US" sz="2000" dirty="0" smtClean="0"/>
              <a:t>.</a:t>
            </a:r>
            <a:r>
              <a:rPr lang="en-US" sz="2000" dirty="0"/>
              <a:t>  </a:t>
            </a:r>
            <a:endParaRPr lang="en-US" sz="2000" dirty="0" smtClean="0"/>
          </a:p>
          <a:p>
            <a:r>
              <a:rPr lang="en-US" sz="2000" dirty="0" smtClean="0"/>
              <a:t>They </a:t>
            </a:r>
            <a:r>
              <a:rPr lang="en-US" sz="2000" dirty="0"/>
              <a:t>will appear in the "Technical Memoranda" section </a:t>
            </a:r>
            <a:r>
              <a:rPr lang="en-US" sz="2000" dirty="0" smtClean="0"/>
              <a:t>of </a:t>
            </a:r>
            <a:r>
              <a:rPr lang="en-US" sz="2000" dirty="0" smtClean="0">
                <a:solidFill>
                  <a:srgbClr val="0000FF"/>
                </a:solidFill>
              </a:rPr>
              <a:t>gmao.gsfc.nasa.gov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en-US" sz="2000" dirty="0" smtClean="0">
                <a:solidFill>
                  <a:srgbClr val="0000FF"/>
                </a:solidFill>
              </a:rPr>
              <a:t>pubs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 descr="nasa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571004"/>
            <a:ext cx="1397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48756"/>
            <a:ext cx="8229600" cy="60463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SSU Assimilation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1200" y="878786"/>
            <a:ext cx="680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SSU Channels 1, 2, and 3</a:t>
            </a:r>
          </a:p>
          <a:p>
            <a:r>
              <a:rPr lang="en-US" dirty="0" smtClean="0"/>
              <a:t>MERRA: Forward </a:t>
            </a:r>
            <a:r>
              <a:rPr lang="en-US" dirty="0"/>
              <a:t>radiances: GLA-</a:t>
            </a:r>
            <a:r>
              <a:rPr lang="en-US" dirty="0" smtClean="0"/>
              <a:t>TOVS</a:t>
            </a:r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MERRA-2: </a:t>
            </a:r>
            <a:r>
              <a:rPr lang="en-US" b="1" dirty="0">
                <a:solidFill>
                  <a:srgbClr val="FF0000"/>
                </a:solidFill>
              </a:rPr>
              <a:t>Forward radiances: </a:t>
            </a:r>
            <a:r>
              <a:rPr lang="en-US" b="1" dirty="0" smtClean="0">
                <a:solidFill>
                  <a:srgbClr val="FF0000"/>
                </a:solidFill>
              </a:rPr>
              <a:t>CRTM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ssu_weigh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2" y="2088645"/>
            <a:ext cx="3008753" cy="4177291"/>
          </a:xfrm>
          <a:prstGeom prst="rect">
            <a:avLst/>
          </a:prstGeom>
        </p:spPr>
      </p:pic>
      <p:pic>
        <p:nvPicPr>
          <p:cNvPr id="8" name="Picture 7" descr="original_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81" y="2154674"/>
            <a:ext cx="3972592" cy="3684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606" y="5835573"/>
            <a:ext cx="4477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From Wang et al., 2012,  J. Climate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86081" y="51435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1979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438" y="5149334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5288" y="41529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5288" y="24511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5288" y="32639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9788" y="3448566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9788" y="3645932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9788" y="3968234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_m1_m2_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927100"/>
            <a:ext cx="6642100" cy="53136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19271"/>
            <a:ext cx="8229600" cy="6046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Global Averaged Temperature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25596" y="723902"/>
            <a:ext cx="1550804" cy="10540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Improved stability in the early TOVS years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597" y="1999358"/>
            <a:ext cx="1550804" cy="13836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Smaller annual cycle in the TOVS era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596" y="3382989"/>
            <a:ext cx="1422400" cy="13836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Overall good agreement in the ATOVS ERA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1" y="6271260"/>
            <a:ext cx="1993900" cy="3174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MLS does no harm!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697" y="4633096"/>
            <a:ext cx="1422400" cy="13836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Volcanic heating visible at 30 </a:t>
            </a:r>
            <a:r>
              <a:rPr lang="en-US" sz="1600" dirty="0" err="1" smtClean="0">
                <a:solidFill>
                  <a:srgbClr val="FF0000"/>
                </a:solidFill>
              </a:rPr>
              <a:t>hPa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8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38"/>
          <a:stretch/>
        </p:blipFill>
        <p:spPr bwMode="auto">
          <a:xfrm>
            <a:off x="114300" y="1094740"/>
            <a:ext cx="7835900" cy="536956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81400" y="119271"/>
            <a:ext cx="1981200" cy="6046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SSU</a:t>
            </a:r>
          </a:p>
          <a:p>
            <a:r>
              <a:rPr lang="en-US" sz="2400" b="1" dirty="0" smtClean="0"/>
              <a:t>Channel 1</a:t>
            </a:r>
            <a:endParaRPr lang="en-US" sz="24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0" t="24620" b="33646"/>
          <a:stretch/>
        </p:blipFill>
        <p:spPr bwMode="auto">
          <a:xfrm>
            <a:off x="7224078" y="119271"/>
            <a:ext cx="1858644" cy="163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753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r="37896"/>
          <a:stretch/>
        </p:blipFill>
        <p:spPr bwMode="auto">
          <a:xfrm>
            <a:off x="118872" y="1097280"/>
            <a:ext cx="7836408" cy="5367528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0" t="24620" b="33646"/>
          <a:stretch/>
        </p:blipFill>
        <p:spPr bwMode="auto">
          <a:xfrm>
            <a:off x="7224078" y="119271"/>
            <a:ext cx="1858644" cy="16383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81400" y="119271"/>
            <a:ext cx="1981200" cy="6046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SSU</a:t>
            </a:r>
          </a:p>
          <a:p>
            <a:r>
              <a:rPr lang="en-US" sz="2400" b="1" dirty="0" smtClean="0"/>
              <a:t>Channel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2270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3" r="7101"/>
          <a:stretch/>
        </p:blipFill>
        <p:spPr bwMode="auto">
          <a:xfrm>
            <a:off x="118872" y="1097280"/>
            <a:ext cx="7836408" cy="5367528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0" t="24620" b="33646"/>
          <a:stretch/>
        </p:blipFill>
        <p:spPr bwMode="auto">
          <a:xfrm>
            <a:off x="7224078" y="119271"/>
            <a:ext cx="1858644" cy="16383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81400" y="119271"/>
            <a:ext cx="1981200" cy="6046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SSU</a:t>
            </a:r>
          </a:p>
          <a:p>
            <a:r>
              <a:rPr lang="en-US" sz="2400" b="1" dirty="0" smtClean="0"/>
              <a:t>Channel 3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9972" y="4485838"/>
            <a:ext cx="633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highest peaking band (Channel 3) from the SSU was </a:t>
            </a:r>
            <a:r>
              <a:rPr lang="en-US" sz="1200" dirty="0" smtClean="0"/>
              <a:t>assimilated </a:t>
            </a:r>
            <a:r>
              <a:rPr lang="en-US" sz="1200" dirty="0"/>
              <a:t>without bias correction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476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0"/>
          <a:stretch/>
        </p:blipFill>
        <p:spPr bwMode="auto">
          <a:xfrm>
            <a:off x="809306" y="1276350"/>
            <a:ext cx="7485699" cy="473075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81400" y="119270"/>
            <a:ext cx="1981200" cy="9221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AMSU-A</a:t>
            </a:r>
            <a:endParaRPr lang="en-US" sz="2400" b="1" dirty="0" smtClean="0"/>
          </a:p>
          <a:p>
            <a:r>
              <a:rPr lang="en-US" sz="2400" b="1" dirty="0" smtClean="0"/>
              <a:t>Channel </a:t>
            </a:r>
            <a:r>
              <a:rPr lang="en-US" sz="2400" b="1" dirty="0" smtClean="0"/>
              <a:t>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7796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100" y="5461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MERRA-2 Replay (non hydrostatic)</a:t>
            </a:r>
          </a:p>
          <a:p>
            <a:r>
              <a:rPr lang="en-US" dirty="0" smtClean="0"/>
              <a:t>12 km horizontal resolution (1/8 degree gridded files)</a:t>
            </a:r>
          </a:p>
          <a:p>
            <a:r>
              <a:rPr lang="en-US" dirty="0" smtClean="0"/>
              <a:t>1999 12 – 2011 06 (as of 6 Oct 2015, ongoing)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230"/>
            <a:ext cx="9144000" cy="4982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2350" y="122535"/>
            <a:ext cx="709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New MERRA-2 Based Experiment (not released)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2350" y="146943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80"/>
                </a:solidFill>
              </a:rPr>
              <a:t>Vertical Velocity</a:t>
            </a:r>
            <a:endParaRPr lang="en-US" b="1" dirty="0">
              <a:solidFill>
                <a:srgbClr val="FF0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1350" y="146943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80"/>
                </a:solidFill>
              </a:rPr>
              <a:t>EPV</a:t>
            </a:r>
            <a:endParaRPr lang="en-US" b="1" dirty="0">
              <a:solidFill>
                <a:srgbClr val="FF0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4250" y="1531898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80"/>
                </a:solidFill>
              </a:rPr>
              <a:t>850 K</a:t>
            </a:r>
            <a:endParaRPr lang="en-US" b="1" dirty="0">
              <a:solidFill>
                <a:srgbClr val="FF0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0" y="2400300"/>
            <a:ext cx="1447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xcellent for GW Studies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8900" y="256540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January 2006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8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7027"/>
            <a:ext cx="9144000" cy="4982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9100" y="5461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MERRA-2 Replay (non hydrostatic)</a:t>
            </a:r>
          </a:p>
          <a:p>
            <a:r>
              <a:rPr lang="en-US" dirty="0" smtClean="0"/>
              <a:t>12 km horizontal resolution (1/8 degree gridded files)</a:t>
            </a:r>
          </a:p>
          <a:p>
            <a:r>
              <a:rPr lang="en-US" dirty="0" smtClean="0"/>
              <a:t>1999 12 – 2011 06 (as of 6 Oct 2015, ongoing)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2350" y="122535"/>
            <a:ext cx="709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New MERRA-2 Based Experiment (not released)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22350" y="146943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80"/>
                </a:solidFill>
              </a:rPr>
              <a:t>Vertical Velocity</a:t>
            </a:r>
            <a:endParaRPr lang="en-US" b="1" dirty="0">
              <a:solidFill>
                <a:srgbClr val="FF0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1350" y="146943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80"/>
                </a:solidFill>
              </a:rPr>
              <a:t>EPV</a:t>
            </a:r>
            <a:endParaRPr lang="en-US" b="1" dirty="0">
              <a:solidFill>
                <a:srgbClr val="FF0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4250" y="1531898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80"/>
                </a:solidFill>
              </a:rPr>
              <a:t>850 K</a:t>
            </a:r>
            <a:endParaRPr lang="en-US" b="1" dirty="0">
              <a:solidFill>
                <a:srgbClr val="FF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300" y="2400300"/>
            <a:ext cx="1447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xcellent for GW Studies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98900" y="256540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January 2006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5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v_10mb_2015_e513a_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950" y="5549900"/>
            <a:ext cx="2863850" cy="923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Near-real-time system development. </a:t>
            </a:r>
          </a:p>
          <a:p>
            <a:r>
              <a:rPr lang="en-US" b="1" dirty="0" smtClean="0"/>
              <a:t>12 </a:t>
            </a:r>
            <a:r>
              <a:rPr lang="en-US" b="1" dirty="0"/>
              <a:t>km horizontal resolution.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950" y="165100"/>
            <a:ext cx="181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Minor Warming of January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251767"/>
            <a:ext cx="2667000" cy="461665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Future Directions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92950" y="5181600"/>
            <a:ext cx="1816100" cy="1200329"/>
          </a:xfrm>
          <a:prstGeom prst="rect">
            <a:avLst/>
          </a:prstGeom>
          <a:solidFill>
            <a:srgbClr val="FF6FC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COMING SOON: 137 Levels Currently under development.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820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001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MERRA-2 Stratosphere Summary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100" y="1071969"/>
            <a:ext cx="8140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MERRA-2 enables the continuation of the successful MERRA system with recent observations incorporated along with model updates.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Specific Middle Atmosphere Benefits Include: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Improved ozone (latest SBUV/2 Version 8.6, MLS+OMI, no periods with missing SBUV/2 data)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Potential improvements in lower stratosphere tropical circulations including the QBO.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mproved representation of cross polar flow.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Improved upper stratosphere and lower mesosphere temperatures (MLS, after August 2004).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CRTM-based SSU assimilation significantly impacts stratospheric temperatures, particularly in the 1980s and early 1990s.</a:t>
            </a:r>
          </a:p>
        </p:txBody>
      </p:sp>
      <p:pic>
        <p:nvPicPr>
          <p:cNvPr id="4" name="Picture 3" descr="nas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571004"/>
            <a:ext cx="1397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6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00157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MERRA-2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Release</a:t>
            </a:r>
            <a:b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Friday, 9 October 2015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100" y="1071969"/>
            <a:ext cx="814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Acknowledgements</a:t>
            </a:r>
            <a:r>
              <a:rPr lang="en-US" sz="2400" b="1" dirty="0"/>
              <a:t>: NASA MAP, NCCS, GES-DISC</a:t>
            </a:r>
            <a:r>
              <a:rPr lang="en-US" sz="2400" u="sng" dirty="0"/>
              <a:t> </a:t>
            </a:r>
          </a:p>
          <a:p>
            <a:endParaRPr lang="en-US" sz="2000" u="sng" dirty="0"/>
          </a:p>
          <a:p>
            <a:r>
              <a:rPr lang="en-US" sz="2000" dirty="0"/>
              <a:t>Papers with GMAO co-authors should give credit in the "Acknowledgements" to NASA's Modeling, Analysis and Prediction (MAP) program for supporting the work and to the allocation of High-Performance Computing (HPC) awards allocated to GMAO to produce the MERRA-2 dataset on Discover.  </a:t>
            </a:r>
          </a:p>
          <a:p>
            <a:endParaRPr lang="en-US" sz="2000" dirty="0"/>
          </a:p>
          <a:p>
            <a:r>
              <a:rPr lang="en-US" sz="2000" dirty="0" smtClean="0"/>
              <a:t>MERRA</a:t>
            </a:r>
            <a:r>
              <a:rPr lang="en-US" sz="2000" dirty="0"/>
              <a:t>-2 users </a:t>
            </a:r>
            <a:r>
              <a:rPr lang="en-US" sz="2000" dirty="0" smtClean="0"/>
              <a:t>should </a:t>
            </a:r>
            <a:r>
              <a:rPr lang="en-US" sz="2000" dirty="0"/>
              <a:t>acknowledge the GES-DISC for data provision (or HPC, if they are collaborators who have access to our data via NCCS)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400" b="1" dirty="0" smtClean="0"/>
              <a:t>Journal </a:t>
            </a:r>
            <a:r>
              <a:rPr lang="en-US" sz="2400" b="1" dirty="0"/>
              <a:t>S</a:t>
            </a:r>
            <a:r>
              <a:rPr lang="en-US" sz="2400" b="1" dirty="0" smtClean="0"/>
              <a:t>pecial Section</a:t>
            </a:r>
            <a:r>
              <a:rPr lang="en-US" sz="2400" b="1" dirty="0"/>
              <a:t> </a:t>
            </a:r>
            <a:r>
              <a:rPr lang="en-US" sz="2400" b="1" dirty="0" smtClean="0"/>
              <a:t>for MERRA</a:t>
            </a:r>
            <a:r>
              <a:rPr lang="en-US" sz="2400" b="1" dirty="0"/>
              <a:t>-2 </a:t>
            </a:r>
            <a:r>
              <a:rPr lang="en-US" sz="2400" b="1" dirty="0" smtClean="0"/>
              <a:t>papers:  </a:t>
            </a:r>
          </a:p>
          <a:p>
            <a:r>
              <a:rPr lang="en-US" sz="2000" dirty="0" smtClean="0"/>
              <a:t>J</a:t>
            </a:r>
            <a:r>
              <a:rPr lang="en-US" sz="2000" dirty="0"/>
              <a:t>. </a:t>
            </a:r>
            <a:r>
              <a:rPr lang="en-US" sz="2000" dirty="0" smtClean="0"/>
              <a:t>Climate and other AMS journals.</a:t>
            </a:r>
            <a:r>
              <a:rPr lang="en-US" sz="2000" dirty="0"/>
              <a:t>  </a:t>
            </a:r>
            <a:r>
              <a:rPr lang="en-US" sz="2000" dirty="0" smtClean="0"/>
              <a:t>Contact Mike </a:t>
            </a:r>
            <a:r>
              <a:rPr lang="en-US" sz="2000" dirty="0" err="1" smtClean="0"/>
              <a:t>Bosilovich</a:t>
            </a:r>
            <a:r>
              <a:rPr lang="en-US" sz="2000" dirty="0" smtClean="0"/>
              <a:t> (NASA GMAO)</a:t>
            </a:r>
            <a:endParaRPr lang="en-US" sz="2000" dirty="0"/>
          </a:p>
        </p:txBody>
      </p:sp>
      <p:pic>
        <p:nvPicPr>
          <p:cNvPr id="4" name="Picture 3" descr="nas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571004"/>
            <a:ext cx="1397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4500" y="547757"/>
            <a:ext cx="317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Outline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446143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MERRA-2 Overview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Ozone Assimilation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QBO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Cubed Sphere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MLS Temperature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SSU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Recent Developments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79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78815" y="1676400"/>
            <a:ext cx="767591" cy="237855"/>
          </a:xfrm>
          <a:prstGeom prst="rect">
            <a:avLst/>
          </a:prstGeom>
          <a:solidFill>
            <a:schemeClr val="bg2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730" y="3591146"/>
            <a:ext cx="5393884" cy="1154936"/>
          </a:xfrm>
          <a:prstGeom prst="rect">
            <a:avLst/>
          </a:prstGeom>
          <a:solidFill>
            <a:schemeClr val="bg2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6258" y="37100"/>
            <a:ext cx="8152792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MERRA</a:t>
            </a:r>
            <a:r>
              <a:rPr lang="en-US" sz="2800" b="1" dirty="0">
                <a:solidFill>
                  <a:srgbClr val="000090"/>
                </a:solidFill>
              </a:rPr>
              <a:t>-</a:t>
            </a:r>
            <a:r>
              <a:rPr lang="en-US" sz="2800" b="1" dirty="0" smtClean="0">
                <a:solidFill>
                  <a:srgbClr val="000090"/>
                </a:solidFill>
              </a:rPr>
              <a:t>2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sz="2000" b="1" dirty="0" smtClean="0"/>
              <a:t>MERRA-2 System Notes: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Latest satellite data (IASI, GPSRO, ATMS, CRIS)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Updated satellite data (SBUV v8, SSMI v7, AMV)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Assimilated and interactive aerosols (black and organic carbon, sea salt and dust)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Global constraint on water vapor mass analysis increments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Revised planetary boundary layer parameterization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Bias corrected land precipitation forcing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output data in native spatial resolution in netcdf4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Updated gravity wave drag tuning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Run on Cubed Sphere grid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Aura MLS temperatures included above 5 </a:t>
            </a:r>
            <a:r>
              <a:rPr lang="en-US" dirty="0" err="1" smtClean="0"/>
              <a:t>hPa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CRTM used for SSU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2A3DFB7-DBC2-DA46-AB2E-67B8AE42514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nasa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72" y="5207900"/>
            <a:ext cx="1397000" cy="116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6831" y="5360286"/>
            <a:ext cx="81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6426" y="5381641"/>
            <a:ext cx="3618681" cy="646331"/>
          </a:xfrm>
          <a:prstGeom prst="rect">
            <a:avLst/>
          </a:prstGeom>
          <a:solidFill>
            <a:schemeClr val="bg2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Middle Atmosphere Change Highlights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H="1" flipV="1">
            <a:off x="2498941" y="4746083"/>
            <a:ext cx="6826" cy="6355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-train_au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57" y="314055"/>
            <a:ext cx="2527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357" y="879157"/>
            <a:ext cx="7029287" cy="5217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nasa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77800"/>
            <a:ext cx="1397000" cy="116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9800" y="4064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ea typeface="Calibri"/>
                <a:cs typeface="Times New Roman"/>
              </a:rPr>
              <a:t>I</a:t>
            </a:r>
            <a:r>
              <a:rPr lang="en-US" sz="2400" b="1" dirty="0" smtClean="0">
                <a:latin typeface="+mj-lt"/>
                <a:ea typeface="Calibri"/>
                <a:cs typeface="Times New Roman"/>
              </a:rPr>
              <a:t>nput Observations </a:t>
            </a:r>
            <a:r>
              <a:rPr lang="en-US" sz="2400" b="1" dirty="0">
                <a:latin typeface="+mj-lt"/>
                <a:ea typeface="Calibri"/>
                <a:cs typeface="Times New Roman"/>
              </a:rPr>
              <a:t>for MERRA-</a:t>
            </a:r>
            <a:r>
              <a:rPr lang="en-US" sz="2400" b="1" dirty="0" smtClean="0">
                <a:latin typeface="+mj-lt"/>
                <a:ea typeface="Calibri"/>
                <a:cs typeface="Times New Roman"/>
              </a:rPr>
              <a:t>2</a:t>
            </a:r>
          </a:p>
          <a:p>
            <a:pPr algn="ctr"/>
            <a:r>
              <a:rPr lang="en-US" sz="2400" b="1" dirty="0" smtClean="0">
                <a:latin typeface="+mj-lt"/>
                <a:ea typeface="Calibri"/>
                <a:cs typeface="Times New Roman"/>
              </a:rPr>
              <a:t>1 </a:t>
            </a:r>
            <a:r>
              <a:rPr lang="en-US" sz="2400" b="1" dirty="0">
                <a:latin typeface="+mj-lt"/>
                <a:ea typeface="Calibri"/>
                <a:cs typeface="Times New Roman"/>
              </a:rPr>
              <a:t>January 1980 – 31 December </a:t>
            </a:r>
            <a:r>
              <a:rPr lang="en-US" sz="2400" b="1" dirty="0" smtClean="0">
                <a:latin typeface="+mj-lt"/>
                <a:ea typeface="Calibri"/>
                <a:cs typeface="Times New Roman"/>
              </a:rPr>
              <a:t>2014</a:t>
            </a:r>
            <a:endParaRPr lang="en-US" sz="2000" b="1" dirty="0"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894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rmccart\Pictures\sat (1)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6478" r="8914" b="6877"/>
          <a:stretch/>
        </p:blipFill>
        <p:spPr bwMode="auto">
          <a:xfrm>
            <a:off x="447675" y="478155"/>
            <a:ext cx="8248650" cy="5740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035" y="478155"/>
            <a:ext cx="78740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MSU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70" y="1143040"/>
            <a:ext cx="78740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AC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SSU</a:t>
            </a:r>
            <a:endParaRPr lang="en-US" sz="2400" b="1" dirty="0">
              <a:solidFill>
                <a:srgbClr val="FAC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5970" y="2176244"/>
            <a:ext cx="148723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AMSU-A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5970" y="2622937"/>
            <a:ext cx="148723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FF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AMSU-B</a:t>
            </a:r>
            <a:endParaRPr lang="en-US" sz="2400" b="1" dirty="0">
              <a:solidFill>
                <a:srgbClr val="66FF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155" y="3084602"/>
            <a:ext cx="148723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SSMI</a:t>
            </a:r>
            <a:endParaRPr lang="en-US" sz="2400" b="1" dirty="0">
              <a:solidFill>
                <a:srgbClr val="66FFCC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694470"/>
            <a:ext cx="1039555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HIRS</a:t>
            </a:r>
            <a:endParaRPr lang="en-US" sz="2400" b="1" dirty="0">
              <a:solidFill>
                <a:srgbClr val="008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3470" y="4529455"/>
            <a:ext cx="232543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AIRS</a:t>
            </a:r>
            <a:r>
              <a:rPr lang="en-US" sz="2400" b="1" smtClean="0">
                <a:solidFill>
                  <a:srgbClr val="4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IASI</a:t>
            </a:r>
            <a:r>
              <a:rPr lang="en-US" sz="2400" b="1" dirty="0" smtClean="0">
                <a:solidFill>
                  <a:srgbClr val="40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CRIS</a:t>
            </a:r>
            <a:endParaRPr lang="en-US" sz="2400" b="1" dirty="0">
              <a:solidFill>
                <a:srgbClr val="40008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0695" y="4991120"/>
            <a:ext cx="108201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FC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SNDR</a:t>
            </a:r>
            <a:endParaRPr lang="en-US" sz="2400" b="1" dirty="0">
              <a:solidFill>
                <a:srgbClr val="FF6FC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135" y="5452785"/>
            <a:ext cx="1169066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SEVIRI</a:t>
            </a:r>
            <a:endParaRPr lang="en-US" sz="2400" b="1" dirty="0">
              <a:solidFill>
                <a:srgbClr val="FF008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435" y="62656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  <a:ea typeface="Calibri"/>
                <a:cs typeface="Times New Roman"/>
              </a:rPr>
              <a:t>MERRA</a:t>
            </a:r>
            <a:r>
              <a:rPr lang="en-US" sz="2400" b="1" dirty="0">
                <a:latin typeface="+mj-lt"/>
                <a:ea typeface="Calibri"/>
                <a:cs typeface="Times New Roman"/>
              </a:rPr>
              <a:t>-</a:t>
            </a:r>
            <a:r>
              <a:rPr lang="en-US" sz="2400" b="1" dirty="0" smtClean="0">
                <a:latin typeface="+mj-lt"/>
                <a:ea typeface="Calibri"/>
                <a:cs typeface="Times New Roman"/>
              </a:rPr>
              <a:t>2 Input - Satellite </a:t>
            </a:r>
            <a:r>
              <a:rPr lang="en-US" sz="2400" b="1" dirty="0">
                <a:latin typeface="+mj-lt"/>
                <a:ea typeface="Calibri"/>
                <a:cs typeface="Times New Roman"/>
              </a:rPr>
              <a:t>R</a:t>
            </a:r>
            <a:r>
              <a:rPr lang="en-US" sz="2400" b="1" dirty="0" smtClean="0">
                <a:latin typeface="+mj-lt"/>
                <a:ea typeface="Calibri"/>
                <a:cs typeface="Times New Roman"/>
              </a:rPr>
              <a:t>adiances</a:t>
            </a:r>
          </a:p>
          <a:p>
            <a:pPr algn="ctr"/>
            <a:endParaRPr lang="en-US" sz="20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255" y="6002767"/>
            <a:ext cx="78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1980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92755" y="5980512"/>
            <a:ext cx="78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2015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92155" y="5980512"/>
            <a:ext cx="78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1990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22555" y="5993212"/>
            <a:ext cx="78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2000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14855" y="5985734"/>
            <a:ext cx="78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4663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02273" y="735248"/>
            <a:ext cx="8991600" cy="2464575"/>
            <a:chOff x="102273" y="1219867"/>
            <a:chExt cx="8991600" cy="2464575"/>
          </a:xfrm>
        </p:grpSpPr>
        <p:pic>
          <p:nvPicPr>
            <p:cNvPr id="38" name="Picture 37" descr="sounders_timeline_nonames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2"/>
            <a:stretch/>
          </p:blipFill>
          <p:spPr>
            <a:xfrm>
              <a:off x="102273" y="1219867"/>
              <a:ext cx="8991600" cy="24645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39431" y="1346224"/>
              <a:ext cx="9546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chemeClr val="bg1"/>
                  </a:solidFill>
                </a:rPr>
                <a:t>Nimbus-7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28092" y="1529892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NOAA-11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0058" y="1702517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NOAA-14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41467" y="1864099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NOAA-16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25510" y="2041317"/>
              <a:ext cx="5652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N-17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0967" y="2397611"/>
              <a:ext cx="5250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MLS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08765" y="2575165"/>
              <a:ext cx="53416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OMI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6200" y="3257290"/>
            <a:ext cx="8991600" cy="2249508"/>
            <a:chOff x="76200" y="4159684"/>
            <a:chExt cx="8991600" cy="2249508"/>
          </a:xfrm>
        </p:grpSpPr>
        <p:pic>
          <p:nvPicPr>
            <p:cNvPr id="47" name="Picture 46" descr="sounders_timeline_nonames_merra1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25"/>
            <a:stretch/>
          </p:blipFill>
          <p:spPr>
            <a:xfrm>
              <a:off x="76200" y="4159684"/>
              <a:ext cx="8991600" cy="2249508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017172" y="4159684"/>
              <a:ext cx="9546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Nimbus-7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567311" y="4386736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NOAA-11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50453" y="4382008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NOAA-11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92226" y="4599878"/>
              <a:ext cx="467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N-9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44410" y="4822476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NOAA-16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09715" y="5040346"/>
              <a:ext cx="928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NOAA-17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209555" y="5258216"/>
              <a:ext cx="5652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</a:rPr>
                <a:t>N-19</a:t>
              </a:r>
              <a:endParaRPr lang="en-US" sz="15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71"/>
            <a:ext cx="8229600" cy="49033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Ozone: Input data streams</a:t>
            </a:r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928239" y="789691"/>
            <a:ext cx="186271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MERRA-2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8239" y="3484342"/>
            <a:ext cx="186271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</a:rPr>
              <a:t>MERRA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200" y="5494098"/>
            <a:ext cx="5157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MERRA-2: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Improved SBUV/2 version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MLS and OMI replaces SBUV/2 in 2004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916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45686</TotalTime>
  <Words>2058</Words>
  <Application>Microsoft Macintosh PowerPoint</Application>
  <PresentationFormat>On-screen Show (4:3)</PresentationFormat>
  <Paragraphs>368</Paragraphs>
  <Slides>39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Custom Design</vt:lpstr>
      <vt:lpstr>1_Custom Design</vt:lpstr>
      <vt:lpstr>Office Theme</vt:lpstr>
      <vt:lpstr>PowerPoint Presentation</vt:lpstr>
      <vt:lpstr>PowerPoint Presentation</vt:lpstr>
      <vt:lpstr>MERRA-2 Release Friday, 9 October 2015</vt:lpstr>
      <vt:lpstr>MERRA-2 Release Friday, 9 October 2015</vt:lpstr>
      <vt:lpstr>PowerPoint Presentation</vt:lpstr>
      <vt:lpstr>PowerPoint Presentation</vt:lpstr>
      <vt:lpstr>PowerPoint Presentation</vt:lpstr>
      <vt:lpstr>PowerPoint Presentation</vt:lpstr>
      <vt:lpstr>Ozone: Input data streams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SSU Assimilation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MERRA-2 Stratosphere Summary</vt:lpstr>
    </vt:vector>
  </TitlesOfParts>
  <Company>SSAI at 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Coy</dc:creator>
  <cp:lastModifiedBy>Lawrence Coy</cp:lastModifiedBy>
  <cp:revision>160</cp:revision>
  <dcterms:created xsi:type="dcterms:W3CDTF">2014-12-17T14:43:17Z</dcterms:created>
  <dcterms:modified xsi:type="dcterms:W3CDTF">2015-10-14T05:58:15Z</dcterms:modified>
</cp:coreProperties>
</file>