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8" r:id="rId2"/>
    <p:sldId id="260" r:id="rId3"/>
    <p:sldId id="261" r:id="rId4"/>
    <p:sldId id="262" r:id="rId5"/>
    <p:sldId id="264" r:id="rId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DE3"/>
    <a:srgbClr val="4F4E4E"/>
    <a:srgbClr val="85FFF3"/>
    <a:srgbClr val="8C4703"/>
    <a:srgbClr val="038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8" autoAdjust="0"/>
    <p:restoredTop sz="94554" autoAdjust="0"/>
  </p:normalViewPr>
  <p:slideViewPr>
    <p:cSldViewPr>
      <p:cViewPr>
        <p:scale>
          <a:sx n="130" d="100"/>
          <a:sy n="130" d="100"/>
        </p:scale>
        <p:origin x="152" y="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A5B73B02-1638-B34A-1FF2-0EED7A16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1803948" y="2843"/>
            <a:ext cx="16484052" cy="10284157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DAAFE465-CAD5-4490-2708-84C7F374F318}"/>
              </a:ext>
            </a:extLst>
          </p:cNvPr>
          <p:cNvSpPr/>
          <p:nvPr userDrawn="1"/>
        </p:nvSpPr>
        <p:spPr>
          <a:xfrm rot="-5400000">
            <a:off x="-1769440" y="6671349"/>
            <a:ext cx="5342828" cy="1133125"/>
          </a:xfrm>
          <a:custGeom>
            <a:avLst/>
            <a:gdLst/>
            <a:ahLst/>
            <a:cxnLst/>
            <a:rect l="l" t="t" r="r" b="b"/>
            <a:pathLst>
              <a:path w="5342828" h="1133125">
                <a:moveTo>
                  <a:pt x="0" y="0"/>
                </a:moveTo>
                <a:lnTo>
                  <a:pt x="5342828" y="0"/>
                </a:lnTo>
                <a:lnTo>
                  <a:pt x="5342828" y="1133125"/>
                </a:lnTo>
                <a:lnTo>
                  <a:pt x="0" y="1133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0570" y="5317313"/>
            <a:ext cx="15773400" cy="1989137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7200" b="1">
                <a:solidFill>
                  <a:srgbClr val="F2EDE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7429500"/>
            <a:ext cx="15773400" cy="1295400"/>
          </a:xfrm>
        </p:spPr>
        <p:txBody>
          <a:bodyPr/>
          <a:lstStyle>
            <a:lvl1pPr marL="0" indent="0" algn="r">
              <a:buNone/>
              <a:defRPr>
                <a:solidFill>
                  <a:srgbClr val="F2EDE3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 userDrawn="1"/>
        </p:nvSpPr>
        <p:spPr>
          <a:xfrm>
            <a:off x="15937240" y="387027"/>
            <a:ext cx="1900893" cy="161031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6901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2/22/24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7CA3F22-0980-BE28-874C-3A094E17E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80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2/22/24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0A20AB-1682-4A09-5F4F-06C2877AF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331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FA33144-FA9C-DB53-8A66-D8DBD5E6E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4"/>
          <a:stretch/>
        </p:blipFill>
        <p:spPr>
          <a:xfrm>
            <a:off x="0" y="1384588"/>
            <a:ext cx="18288000" cy="8902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50494-F724-DE95-DEC4-D723E61F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2BEED-DA46-D37F-152E-6D33D185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53850-2468-82D1-8330-EF24ED0C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4F4E4E"/>
                </a:solidFill>
              </a:defRPr>
            </a:lvl1pPr>
          </a:lstStyle>
          <a:p>
            <a:fld id="{78792595-69C6-45E5-A469-B26AE8909CF3}" type="datetimeFigureOut">
              <a:rPr lang="en-US" smtClean="0"/>
              <a:pPr/>
              <a:t>2/22/24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42C7-918D-4B25-ADC0-C9BCFEB1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F4E4E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A1C6-6E62-03BA-0F44-A958DBDF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rgbClr val="4F4E4E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A64F4422-B227-8985-211E-FC7FA2E5E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2"/>
            <a:ext cx="2586846" cy="54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2A8F63-CAA4-76EB-D58A-F6A4E6E7F9E2}"/>
              </a:ext>
            </a:extLst>
          </p:cNvPr>
          <p:cNvSpPr/>
          <p:nvPr userDrawn="1"/>
        </p:nvSpPr>
        <p:spPr>
          <a:xfrm>
            <a:off x="0" y="1384588"/>
            <a:ext cx="18288000" cy="89153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1000">
                <a:srgbClr val="F4F3F0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84C1A359-36C8-45D0-98FB-C64184F5A1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8223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2/22/24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6B03349E-5F27-FA1A-FD60-3B4902F413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6D32B6D-AF9D-76B3-1876-C11BFA13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67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2/22/24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CA6AE3-4DC9-227A-A94D-223CF78CE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8E5313E0-4495-8196-7546-5DE34B3F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67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2/22/24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8C58D82D-3A56-5A75-06DB-3A279126AE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3A4C0145-E038-D501-CA3A-7142C25F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704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2/22/24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92812D-68C0-EB9A-D6F8-16443D7435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0" name="Title 13">
            <a:extLst>
              <a:ext uri="{FF2B5EF4-FFF2-40B4-BE49-F238E27FC236}">
                <a16:creationId xmlns:a16="http://schemas.microsoft.com/office/drawing/2014/main" id="{FF96D2B2-AB4D-FBF2-044F-6BBFEDF1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645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9E87A-3661-3B97-79D9-C4E734DF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C2034-B6BC-F173-E47F-239547208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B0B0-77DC-3479-34A8-CC7C2994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92595-69C6-45E5-A469-B26AE8909CF3}" type="datetimeFigureOut">
              <a:rPr lang="en-US" smtClean="0"/>
              <a:t>2/22/24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CBD1-0FC6-9EC5-E2B9-0DFF63A76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28B6-2988-4949-4A1B-E3180253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D73F-B332-456D-9DFE-EDBF5BC62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70" r:id="rId2"/>
    <p:sldLayoutId id="2147483671" r:id="rId3"/>
    <p:sldLayoutId id="2147483663" r:id="rId4"/>
    <p:sldLayoutId id="2147483664" r:id="rId5"/>
    <p:sldLayoutId id="2147483672" r:id="rId6"/>
    <p:sldLayoutId id="2147483665" r:id="rId7"/>
    <p:sldLayoutId id="214748367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FF7665-65C9-7A2C-D22B-114FF3062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NH winter of 2023-2024 has had two Major Stratospheric Sudden Warming (SSW) Events</a:t>
            </a:r>
          </a:p>
          <a:p>
            <a:r>
              <a:rPr lang="en-US" dirty="0"/>
              <a:t>How “major” are these events?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7D4FE5-4EB6-9E13-C6D4-EE2D5449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Major Stratospheric Warmings (?)</a:t>
            </a:r>
            <a:endParaRPr lang="en-US" dirty="0"/>
          </a:p>
        </p:txBody>
      </p:sp>
      <p:pic>
        <p:nvPicPr>
          <p:cNvPr id="5" name="Picture 4" descr="A graph showing the temperature of the earth&#10;&#10;Description automatically generated with medium confidence">
            <a:extLst>
              <a:ext uri="{FF2B5EF4-FFF2-40B4-BE49-F238E27FC236}">
                <a16:creationId xmlns:a16="http://schemas.microsoft.com/office/drawing/2014/main" id="{384AB730-E8E9-A9EB-BFCC-93192B234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378481"/>
            <a:ext cx="7772400" cy="388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3F4743-BAA6-85C0-92E7-D2EB94D35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1800" y="6134100"/>
            <a:ext cx="7772400" cy="38862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3976A9-F522-5209-A7DC-08A45B9D1E55}"/>
              </a:ext>
            </a:extLst>
          </p:cNvPr>
          <p:cNvCxnSpPr/>
          <p:nvPr/>
        </p:nvCxnSpPr>
        <p:spPr>
          <a:xfrm>
            <a:off x="10082555" y="2628900"/>
            <a:ext cx="104091" cy="678180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247630-5A4F-A626-BD80-29485FBD4778}"/>
              </a:ext>
            </a:extLst>
          </p:cNvPr>
          <p:cNvCxnSpPr/>
          <p:nvPr/>
        </p:nvCxnSpPr>
        <p:spPr>
          <a:xfrm>
            <a:off x="11849340" y="2628900"/>
            <a:ext cx="27411" cy="678180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0A17A24-9528-3A8E-F652-6974FD0C4BC6}"/>
              </a:ext>
            </a:extLst>
          </p:cNvPr>
          <p:cNvSpPr txBox="1"/>
          <p:nvPr/>
        </p:nvSpPr>
        <p:spPr>
          <a:xfrm>
            <a:off x="2067849" y="3461644"/>
            <a:ext cx="4713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Zonal mean, zonal wind (m/s)</a:t>
            </a:r>
          </a:p>
          <a:p>
            <a:r>
              <a:rPr lang="en-US" sz="2800" b="1" dirty="0"/>
              <a:t>10 </a:t>
            </a:r>
            <a:r>
              <a:rPr lang="en-US" sz="2800" b="1" dirty="0" err="1"/>
              <a:t>hPa</a:t>
            </a:r>
            <a:r>
              <a:rPr lang="en-US" sz="2800" b="1" dirty="0"/>
              <a:t>, 60</a:t>
            </a:r>
            <a:r>
              <a:rPr lang="en-US" sz="2800" b="1" baseline="30000" dirty="0"/>
              <a:t>o</a:t>
            </a:r>
            <a:r>
              <a:rPr lang="en-US" sz="2800" b="1" dirty="0"/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06D4CB-9EDB-FD35-8980-5EE66DEEAF78}"/>
              </a:ext>
            </a:extLst>
          </p:cNvPr>
          <p:cNvSpPr txBox="1"/>
          <p:nvPr/>
        </p:nvSpPr>
        <p:spPr>
          <a:xfrm>
            <a:off x="2237451" y="6819900"/>
            <a:ext cx="373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Temperature (K)</a:t>
            </a:r>
          </a:p>
          <a:p>
            <a:r>
              <a:rPr lang="en-US" sz="2800" b="1" dirty="0"/>
              <a:t>10 </a:t>
            </a:r>
            <a:r>
              <a:rPr lang="en-US" sz="2800" b="1" dirty="0" err="1"/>
              <a:t>hPa</a:t>
            </a:r>
            <a:r>
              <a:rPr lang="en-US" sz="2800" b="1" dirty="0"/>
              <a:t>, 90</a:t>
            </a:r>
            <a:r>
              <a:rPr lang="en-US" sz="2800" b="1" baseline="30000" dirty="0"/>
              <a:t>o</a:t>
            </a:r>
            <a:r>
              <a:rPr lang="en-US" sz="2800" b="1" dirty="0"/>
              <a:t>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3F41EA-28C0-054B-A5BA-BCC8E035F590}"/>
              </a:ext>
            </a:extLst>
          </p:cNvPr>
          <p:cNvSpPr txBox="1"/>
          <p:nvPr/>
        </p:nvSpPr>
        <p:spPr>
          <a:xfrm>
            <a:off x="10470643" y="4993746"/>
            <a:ext cx="136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Winds &lt; 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3314C90-5D93-60AE-05F3-072155F5A8B0}"/>
              </a:ext>
            </a:extLst>
          </p:cNvPr>
          <p:cNvCxnSpPr>
            <a:cxnSpLocks/>
          </p:cNvCxnSpPr>
          <p:nvPr/>
        </p:nvCxnSpPr>
        <p:spPr>
          <a:xfrm flipV="1">
            <a:off x="11433745" y="4486660"/>
            <a:ext cx="335345" cy="523101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406391-C9AC-8F32-5385-99F5329FF2D7}"/>
              </a:ext>
            </a:extLst>
          </p:cNvPr>
          <p:cNvCxnSpPr>
            <a:cxnSpLocks/>
          </p:cNvCxnSpPr>
          <p:nvPr/>
        </p:nvCxnSpPr>
        <p:spPr>
          <a:xfrm flipH="1" flipV="1">
            <a:off x="10181578" y="4486660"/>
            <a:ext cx="351228" cy="585165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3DB7F95-262A-12C9-2C00-8086E9352691}"/>
              </a:ext>
            </a:extLst>
          </p:cNvPr>
          <p:cNvSpPr txBox="1"/>
          <p:nvPr/>
        </p:nvSpPr>
        <p:spPr>
          <a:xfrm>
            <a:off x="10532806" y="6376733"/>
            <a:ext cx="136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Warmings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69C2C5D-35C1-855C-A938-29ED58254AD7}"/>
              </a:ext>
            </a:extLst>
          </p:cNvPr>
          <p:cNvCxnSpPr>
            <a:cxnSpLocks/>
          </p:cNvCxnSpPr>
          <p:nvPr/>
        </p:nvCxnSpPr>
        <p:spPr>
          <a:xfrm>
            <a:off x="11495812" y="6728842"/>
            <a:ext cx="162788" cy="7190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7B6E04C-5955-AB28-54F9-C4104347407E}"/>
              </a:ext>
            </a:extLst>
          </p:cNvPr>
          <p:cNvCxnSpPr>
            <a:cxnSpLocks/>
          </p:cNvCxnSpPr>
          <p:nvPr/>
        </p:nvCxnSpPr>
        <p:spPr>
          <a:xfrm flipH="1">
            <a:off x="9507699" y="6617306"/>
            <a:ext cx="962944" cy="732514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02D293B-2CFA-DEAA-8859-1FE9DA8A3F45}"/>
              </a:ext>
            </a:extLst>
          </p:cNvPr>
          <p:cNvCxnSpPr>
            <a:cxnSpLocks/>
          </p:cNvCxnSpPr>
          <p:nvPr/>
        </p:nvCxnSpPr>
        <p:spPr>
          <a:xfrm flipH="1">
            <a:off x="10339046" y="6691118"/>
            <a:ext cx="263195" cy="75676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56D12CA-79AE-BCA3-4FBB-32FE17136D6D}"/>
              </a:ext>
            </a:extLst>
          </p:cNvPr>
          <p:cNvSpPr txBox="1"/>
          <p:nvPr/>
        </p:nvSpPr>
        <p:spPr>
          <a:xfrm rot="19531163">
            <a:off x="9417858" y="6746065"/>
            <a:ext cx="962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Minor?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298089-885F-D236-3A45-24AD5AEB2CD0}"/>
              </a:ext>
            </a:extLst>
          </p:cNvPr>
          <p:cNvSpPr txBox="1"/>
          <p:nvPr/>
        </p:nvSpPr>
        <p:spPr>
          <a:xfrm>
            <a:off x="14325600" y="3086100"/>
            <a:ext cx="2951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MERRA-2 Climatology</a:t>
            </a:r>
          </a:p>
          <a:p>
            <a:r>
              <a:rPr lang="en-US" sz="1600" dirty="0"/>
              <a:t>Mean: Black </a:t>
            </a:r>
          </a:p>
          <a:p>
            <a:r>
              <a:rPr lang="en-US" sz="1600" dirty="0"/>
              <a:t>Standard Deviation: Dark Gray</a:t>
            </a:r>
          </a:p>
          <a:p>
            <a:r>
              <a:rPr lang="en-US" sz="1600" dirty="0"/>
              <a:t>Records: Light Gray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48C03F-AB3A-9912-4CF7-471D656F8EF9}"/>
              </a:ext>
            </a:extLst>
          </p:cNvPr>
          <p:cNvSpPr txBox="1"/>
          <p:nvPr/>
        </p:nvSpPr>
        <p:spPr>
          <a:xfrm>
            <a:off x="5410200" y="464501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Below average winds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9298B4-677B-F577-31AA-FD4C0E79D054}"/>
              </a:ext>
            </a:extLst>
          </p:cNvPr>
          <p:cNvSpPr txBox="1"/>
          <p:nvPr/>
        </p:nvSpPr>
        <p:spPr>
          <a:xfrm>
            <a:off x="5277464" y="8002735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Above average temperatures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AA6DFE-FC96-F2DD-4351-608C82683971}"/>
              </a:ext>
            </a:extLst>
          </p:cNvPr>
          <p:cNvSpPr txBox="1"/>
          <p:nvPr/>
        </p:nvSpPr>
        <p:spPr>
          <a:xfrm>
            <a:off x="9842163" y="9740638"/>
            <a:ext cx="67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E3E793-7BEA-5E90-0C9F-A02966B1DE81}"/>
              </a:ext>
            </a:extLst>
          </p:cNvPr>
          <p:cNvSpPr txBox="1"/>
          <p:nvPr/>
        </p:nvSpPr>
        <p:spPr>
          <a:xfrm>
            <a:off x="11554542" y="9695803"/>
            <a:ext cx="67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19</a:t>
            </a:r>
          </a:p>
        </p:txBody>
      </p:sp>
      <p:pic>
        <p:nvPicPr>
          <p:cNvPr id="42" name="Picture 41" descr="A satellite image of the earth&#10;&#10;Description automatically generated">
            <a:extLst>
              <a:ext uri="{FF2B5EF4-FFF2-40B4-BE49-F238E27FC236}">
                <a16:creationId xmlns:a16="http://schemas.microsoft.com/office/drawing/2014/main" id="{34FF6617-0BD8-E85E-8616-0C48658F1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67" y="9301239"/>
            <a:ext cx="923208" cy="9232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AD92F1D-1B3B-75DF-3039-EA99A909E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1593" y="9308277"/>
            <a:ext cx="923208" cy="92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93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9FBE24-17A7-4375-D64B-6E0E6658DE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17 January 2024</a:t>
            </a:r>
          </a:p>
        </p:txBody>
      </p:sp>
      <p:pic>
        <p:nvPicPr>
          <p:cNvPr id="8" name="Content Placeholder 7" descr="A satellite image of the earth&#10;&#10;Description automatically generated">
            <a:extLst>
              <a:ext uri="{FF2B5EF4-FFF2-40B4-BE49-F238E27FC236}">
                <a16:creationId xmlns:a16="http://schemas.microsoft.com/office/drawing/2014/main" id="{3C1C170B-B690-4E7B-FA74-C7B091E61F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13" y="3135313"/>
            <a:ext cx="6145212" cy="614521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8CE2B-B68B-C138-A15A-97A4608D0E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19 February 2024</a:t>
            </a:r>
          </a:p>
        </p:txBody>
      </p:sp>
      <p:pic>
        <p:nvPicPr>
          <p:cNvPr id="10" name="Content Placeholder 9" descr="A screenshot of a satellite image of the earth&#10;&#10;Description automatically generated">
            <a:extLst>
              <a:ext uri="{FF2B5EF4-FFF2-40B4-BE49-F238E27FC236}">
                <a16:creationId xmlns:a16="http://schemas.microsoft.com/office/drawing/2014/main" id="{FBB4D54A-F9ED-11D0-5543-AD37E7DDDD0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481" y="3135313"/>
            <a:ext cx="6145212" cy="6145212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08A5B95-559D-44FE-B561-6F65BD18F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Warming Comparison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49385-34A5-DE11-6972-7B4492D40C80}"/>
              </a:ext>
            </a:extLst>
          </p:cNvPr>
          <p:cNvSpPr txBox="1"/>
          <p:nvPr/>
        </p:nvSpPr>
        <p:spPr>
          <a:xfrm>
            <a:off x="6324600" y="1932347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Vortex is off the pole but remains coherent in both warmings.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two warmings vary in longitude.</a:t>
            </a:r>
          </a:p>
        </p:txBody>
      </p:sp>
    </p:spTree>
    <p:extLst>
      <p:ext uri="{BB962C8B-B14F-4D97-AF65-F5344CB8AC3E}">
        <p14:creationId xmlns:p14="http://schemas.microsoft.com/office/powerpoint/2010/main" val="4284849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57F994-0B8D-9D16-009C-DEE423D5EA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17 January 2024</a:t>
            </a:r>
          </a:p>
        </p:txBody>
      </p:sp>
      <p:pic>
        <p:nvPicPr>
          <p:cNvPr id="8" name="Content Placeholder 7" descr="A screenshot of a satellite&#10;&#10;Description automatically generated">
            <a:extLst>
              <a:ext uri="{FF2B5EF4-FFF2-40B4-BE49-F238E27FC236}">
                <a16:creationId xmlns:a16="http://schemas.microsoft.com/office/drawing/2014/main" id="{64B534D5-4206-B672-7B27-FC1C981B2C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13" y="3135313"/>
            <a:ext cx="6145212" cy="614521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15929-3FA8-1B9A-AA68-F792DC543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19 February 2024</a:t>
            </a:r>
          </a:p>
        </p:txBody>
      </p:sp>
      <p:pic>
        <p:nvPicPr>
          <p:cNvPr id="10" name="Content Placeholder 9" descr="A satellite image of a hurricane&#10;&#10;Description automatically generated">
            <a:extLst>
              <a:ext uri="{FF2B5EF4-FFF2-40B4-BE49-F238E27FC236}">
                <a16:creationId xmlns:a16="http://schemas.microsoft.com/office/drawing/2014/main" id="{A688C763-1E99-6C1B-0F75-02D78CD8AE1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481" y="3135313"/>
            <a:ext cx="6145212" cy="6145212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6B5C312-3AC0-83D2-1FD8-3DB67863E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Warming Comparison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1F27EB-E84D-C0BB-CAEE-189CBF001AC9}"/>
              </a:ext>
            </a:extLst>
          </p:cNvPr>
          <p:cNvSpPr txBox="1"/>
          <p:nvPr/>
        </p:nvSpPr>
        <p:spPr>
          <a:xfrm>
            <a:off x="6324600" y="1932347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Vortex is off the pole but remains coherent in both warmings.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two warmings vary in longitude.</a:t>
            </a:r>
          </a:p>
        </p:txBody>
      </p:sp>
    </p:spTree>
    <p:extLst>
      <p:ext uri="{BB962C8B-B14F-4D97-AF65-F5344CB8AC3E}">
        <p14:creationId xmlns:p14="http://schemas.microsoft.com/office/powerpoint/2010/main" val="2900923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743A9D-F673-F0FC-0BC3-8F17A94F1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Forecast Validation for 22 February 2024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70750D-EE23-C8E3-9CFC-C771D3DD3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Happening Now?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D57D98-BD43-7D5B-7460-8FEBBFBA4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45326"/>
            <a:ext cx="6754096" cy="67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BDEC3F-92D2-B714-3D4D-37D357D3C6CC}"/>
              </a:ext>
            </a:extLst>
          </p:cNvPr>
          <p:cNvSpPr txBox="1"/>
          <p:nvPr/>
        </p:nvSpPr>
        <p:spPr>
          <a:xfrm>
            <a:off x="3438731" y="3443748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98D044-0B81-DF55-AF4C-A63D63669DC2}"/>
              </a:ext>
            </a:extLst>
          </p:cNvPr>
          <p:cNvSpPr txBox="1"/>
          <p:nvPr/>
        </p:nvSpPr>
        <p:spPr>
          <a:xfrm>
            <a:off x="12192000" y="6327457"/>
            <a:ext cx="220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10-Day Forecast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1DB82-8412-1F22-EE14-CBC0D3F933DE}"/>
              </a:ext>
            </a:extLst>
          </p:cNvPr>
          <p:cNvSpPr txBox="1"/>
          <p:nvPr/>
        </p:nvSpPr>
        <p:spPr>
          <a:xfrm>
            <a:off x="2895600" y="6573678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8-Day Forecast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7E4C92-80C7-B3B0-EFFF-70DD9824C2D4}"/>
              </a:ext>
            </a:extLst>
          </p:cNvPr>
          <p:cNvSpPr txBox="1"/>
          <p:nvPr/>
        </p:nvSpPr>
        <p:spPr>
          <a:xfrm>
            <a:off x="12434683" y="3336498"/>
            <a:ext cx="2694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5-Day Forecast</a:t>
            </a:r>
          </a:p>
        </p:txBody>
      </p:sp>
      <p:pic>
        <p:nvPicPr>
          <p:cNvPr id="9" name="Picture 8" descr="A satellite image of the earth with Crust in the background&#10;&#10;Description automatically generated">
            <a:extLst>
              <a:ext uri="{FF2B5EF4-FFF2-40B4-BE49-F238E27FC236}">
                <a16:creationId xmlns:a16="http://schemas.microsoft.com/office/drawing/2014/main" id="{69914AC4-7CD9-B68D-2FC4-105FDA117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365" y="5859781"/>
            <a:ext cx="3355822" cy="33558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81B3DE-929C-14F3-912E-39AE08D279BB}"/>
              </a:ext>
            </a:extLst>
          </p:cNvPr>
          <p:cNvSpPr txBox="1"/>
          <p:nvPr/>
        </p:nvSpPr>
        <p:spPr>
          <a:xfrm>
            <a:off x="15021796" y="5490449"/>
            <a:ext cx="269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12 February 2024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3D5A91-E591-A7DD-FD00-2B84029695B9}"/>
              </a:ext>
            </a:extLst>
          </p:cNvPr>
          <p:cNvSpPr txBox="1"/>
          <p:nvPr/>
        </p:nvSpPr>
        <p:spPr>
          <a:xfrm>
            <a:off x="571500" y="4406378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Forecast for this time, even out to 10-days.</a:t>
            </a:r>
          </a:p>
        </p:txBody>
      </p:sp>
    </p:spTree>
    <p:extLst>
      <p:ext uri="{BB962C8B-B14F-4D97-AF65-F5344CB8AC3E}">
        <p14:creationId xmlns:p14="http://schemas.microsoft.com/office/powerpoint/2010/main" val="1267286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EF580A-BA40-09AD-F992-B0F9004EA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Future: A Third SSW?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EB8D2FC-8AED-2B76-EB59-E05F6BFC4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24500"/>
            <a:ext cx="6712803" cy="298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13FDC97-F892-0B64-9DC6-B007BDF15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166598"/>
            <a:ext cx="6712801" cy="298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FECDDF-52F2-266B-070B-6FB273E224F4}"/>
              </a:ext>
            </a:extLst>
          </p:cNvPr>
          <p:cNvSpPr txBox="1"/>
          <p:nvPr/>
        </p:nvSpPr>
        <p:spPr>
          <a:xfrm>
            <a:off x="8915400" y="8817869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gmao.gsfc.nasa.gov</a:t>
            </a:r>
            <a:r>
              <a:rPr lang="en-US" dirty="0"/>
              <a:t>/</a:t>
            </a:r>
            <a:r>
              <a:rPr lang="en-US" dirty="0" err="1"/>
              <a:t>gmaoftp</a:t>
            </a:r>
            <a:r>
              <a:rPr lang="en-US" dirty="0"/>
              <a:t>/</a:t>
            </a:r>
            <a:r>
              <a:rPr lang="en-US" dirty="0" err="1"/>
              <a:t>larrycoy</a:t>
            </a:r>
            <a:r>
              <a:rPr lang="en-US" dirty="0"/>
              <a:t>/</a:t>
            </a:r>
            <a:r>
              <a:rPr lang="en-US" dirty="0" err="1"/>
              <a:t>strat_fcst</a:t>
            </a:r>
            <a:r>
              <a:rPr lang="en-US" dirty="0"/>
              <a:t>/epv_850_fcst.mp4</a:t>
            </a:r>
          </a:p>
        </p:txBody>
      </p:sp>
      <p:pic>
        <p:nvPicPr>
          <p:cNvPr id="5" name="epv_850_fcst.mp4">
            <a:hlinkClick r:id="" action="ppaction://media"/>
            <a:extLst>
              <a:ext uri="{FF2B5EF4-FFF2-40B4-BE49-F238E27FC236}">
                <a16:creationId xmlns:a16="http://schemas.microsoft.com/office/drawing/2014/main" id="{C0FD9926-F786-9D33-7882-BA4CE0C992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4216" y="2724150"/>
            <a:ext cx="6014884" cy="60148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60D2D7-838A-3902-5FB8-01758BA9900A}"/>
              </a:ext>
            </a:extLst>
          </p:cNvPr>
          <p:cNvSpPr txBox="1"/>
          <p:nvPr/>
        </p:nvSpPr>
        <p:spPr>
          <a:xfrm>
            <a:off x="7064784" y="3749094"/>
            <a:ext cx="136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Wind &lt; 0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C24FF8-975A-9DD0-C50F-1CAA3DEC08DA}"/>
              </a:ext>
            </a:extLst>
          </p:cNvPr>
          <p:cNvSpPr txBox="1"/>
          <p:nvPr/>
        </p:nvSpPr>
        <p:spPr>
          <a:xfrm>
            <a:off x="7064784" y="65151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Temperature Increasing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B56381-9FA4-3E82-76A1-9EF18C15C8EA}"/>
              </a:ext>
            </a:extLst>
          </p:cNvPr>
          <p:cNvSpPr txBox="1"/>
          <p:nvPr/>
        </p:nvSpPr>
        <p:spPr>
          <a:xfrm>
            <a:off x="1143000" y="9002535"/>
            <a:ext cx="641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However, some folks say that there must be a 20-day interval to count as separate SSW events!</a:t>
            </a:r>
          </a:p>
        </p:txBody>
      </p:sp>
    </p:spTree>
    <p:extLst>
      <p:ext uri="{BB962C8B-B14F-4D97-AF65-F5344CB8AC3E}">
        <p14:creationId xmlns:p14="http://schemas.microsoft.com/office/powerpoint/2010/main" val="236248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</TotalTime>
  <Words>222</Words>
  <Application>Microsoft Macintosh PowerPoint</Application>
  <PresentationFormat>Custom</PresentationFormat>
  <Paragraphs>41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Times New Roman</vt:lpstr>
      <vt:lpstr>Calibri</vt:lpstr>
      <vt:lpstr>Custom Design</vt:lpstr>
      <vt:lpstr>Two Major Stratospheric Warmings (?)</vt:lpstr>
      <vt:lpstr>Warming Comparison</vt:lpstr>
      <vt:lpstr>Warming Comparison</vt:lpstr>
      <vt:lpstr>What’s Happening Now?</vt:lpstr>
      <vt:lpstr>The Future: A Third SSW?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Deck</dc:title>
  <cp:lastModifiedBy>Coy, Lawrence (GSFC-610.1)[SCIENCE SYSTEMS AND APPLICATIONS INC]</cp:lastModifiedBy>
  <cp:revision>7</cp:revision>
  <dcterms:created xsi:type="dcterms:W3CDTF">2006-08-16T00:00:00Z</dcterms:created>
  <dcterms:modified xsi:type="dcterms:W3CDTF">2024-02-22T19:41:59Z</dcterms:modified>
  <dc:identifier>DAF4U0ThXf8</dc:identifier>
</cp:coreProperties>
</file>