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8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BDBDB"/>
    <a:srgbClr val="CDCDCD"/>
    <a:srgbClr val="CAE2F6"/>
    <a:srgbClr val="EBF3FE"/>
    <a:srgbClr val="1C75BC"/>
    <a:srgbClr val="DCF3FE"/>
    <a:srgbClr val="90B737"/>
    <a:srgbClr val="92D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2"/>
    <p:restoredTop sz="96327"/>
  </p:normalViewPr>
  <p:slideViewPr>
    <p:cSldViewPr snapToGrid="0" snapToObjects="1">
      <p:cViewPr varScale="1">
        <p:scale>
          <a:sx n="132" d="100"/>
          <a:sy n="132" d="100"/>
        </p:scale>
        <p:origin x="17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E87B-38EC-5F42-B4DC-C4A057027F4C}" type="datetimeFigureOut">
              <a:rPr lang="en-US" smtClean="0"/>
              <a:t>8/18/23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C583-F4B1-834B-9486-C22126F4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6791" y="185231"/>
            <a:ext cx="9298623" cy="113428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8/18/23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6791" y="1490663"/>
            <a:ext cx="11598415" cy="4594225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pPr lvl="0"/>
            <a:r>
              <a:rPr lang="en-US" dirty="0"/>
              <a:t>Click to edit text.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pPr/>
              <a:t>8/18/23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8/18/23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4178" y="6445501"/>
            <a:ext cx="529730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0140"/>
            <a:ext cx="10515600" cy="46021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8/18/23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3151" y="733778"/>
            <a:ext cx="3932237" cy="1134533"/>
          </a:xfrm>
        </p:spPr>
        <p:txBody>
          <a:bodyPr anchor="t" anchorCtr="0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919" y="733778"/>
            <a:ext cx="6172200" cy="51352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952978"/>
            <a:ext cx="3932237" cy="3916010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8/18/23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  <a:r>
              <a:rPr lang="en-US"/>
              <a:t>text.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8/18/23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1C8F4B49-F8B7-7949-9C28-BF428A8465A9}"/>
              </a:ext>
            </a:extLst>
          </p:cNvPr>
          <p:cNvSpPr/>
          <p:nvPr userDrawn="1"/>
        </p:nvSpPr>
        <p:spPr>
          <a:xfrm flipV="1">
            <a:off x="12327008" y="310556"/>
            <a:ext cx="2923160" cy="688745"/>
          </a:xfrm>
          <a:prstGeom prst="round2SameRect">
            <a:avLst>
              <a:gd name="adj1" fmla="val 29744"/>
              <a:gd name="adj2" fmla="val 0"/>
            </a:avLst>
          </a:prstGeom>
          <a:solidFill>
            <a:srgbClr val="DBDBD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C1A24936-C200-1F4F-A086-CF0CE45ABAB3}"/>
              </a:ext>
            </a:extLst>
          </p:cNvPr>
          <p:cNvSpPr/>
          <p:nvPr userDrawn="1"/>
        </p:nvSpPr>
        <p:spPr>
          <a:xfrm>
            <a:off x="254147" y="6388893"/>
            <a:ext cx="11683705" cy="469107"/>
          </a:xfrm>
          <a:prstGeom prst="round2SameRect">
            <a:avLst>
              <a:gd name="adj1" fmla="val 29744"/>
              <a:gd name="adj2" fmla="val 0"/>
            </a:avLst>
          </a:prstGeom>
          <a:solidFill>
            <a:srgbClr val="DBDBD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792" y="187841"/>
            <a:ext cx="9204790" cy="115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791" y="1490140"/>
            <a:ext cx="11598418" cy="4602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680022" y="6460333"/>
            <a:ext cx="2581079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800" b="1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800" b="1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1C75BC"/>
                </a:solidFill>
                <a:ea typeface="Arial Regular" charset="0"/>
              </a:rPr>
              <a:t>gmao.gsfc.nasa.gov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962" y="6009417"/>
            <a:ext cx="567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4674" y="6009417"/>
            <a:ext cx="122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80A0F2B-E692-5549-89C0-DEF97C653501}" type="datetimeFigureOut">
              <a:rPr lang="en-US" smtClean="0"/>
              <a:pPr/>
              <a:t>8/18/23</a:t>
            </a:fld>
            <a:endParaRPr lang="en-US" dirty="0"/>
          </a:p>
        </p:txBody>
      </p:sp>
      <p:pic>
        <p:nvPicPr>
          <p:cNvPr id="13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8542" y="97427"/>
            <a:ext cx="575446" cy="48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ED0B9B-9887-9A47-94D6-3EAAF774207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244428" y="6460333"/>
            <a:ext cx="1521837" cy="322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6E619-8AEE-C94F-B790-5BC7501047F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9634" y="6470272"/>
            <a:ext cx="1120627" cy="2864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67A393-44F6-A443-A176-FD799F4F7164}"/>
              </a:ext>
            </a:extLst>
          </p:cNvPr>
          <p:cNvSpPr txBox="1"/>
          <p:nvPr userDrawn="1"/>
        </p:nvSpPr>
        <p:spPr>
          <a:xfrm>
            <a:off x="9797143" y="172057"/>
            <a:ext cx="14072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National Aeronautics and</a:t>
            </a:r>
          </a:p>
          <a:p>
            <a:pPr algn="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Space Administration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82477E-2E5A-EF42-9B2F-9E1BB2260986}"/>
              </a:ext>
            </a:extLst>
          </p:cNvPr>
          <p:cNvCxnSpPr>
            <a:cxnSpLocks/>
          </p:cNvCxnSpPr>
          <p:nvPr userDrawn="1"/>
        </p:nvCxnSpPr>
        <p:spPr>
          <a:xfrm>
            <a:off x="11344545" y="100958"/>
            <a:ext cx="0" cy="481693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5" r:id="rId3"/>
    <p:sldLayoutId id="2147483649" r:id="rId4"/>
    <p:sldLayoutId id="2147483650" r:id="rId5"/>
    <p:sldLayoutId id="2147483657" r:id="rId6"/>
    <p:sldLayoutId id="214748365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90B73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27432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5151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159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indent="-17145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42E7B-9F76-F502-EAE1-A1447D0696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05951" y="593019"/>
            <a:ext cx="5317464" cy="5671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527AA7-279C-17E5-28D0-F837FF395A0F}"/>
              </a:ext>
            </a:extLst>
          </p:cNvPr>
          <p:cNvSpPr txBox="1"/>
          <p:nvPr/>
        </p:nvSpPr>
        <p:spPr>
          <a:xfrm>
            <a:off x="1905000" y="223687"/>
            <a:ext cx="521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f5271_fp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6E406-3DF6-6E52-74B9-F21B57188E87}"/>
              </a:ext>
            </a:extLst>
          </p:cNvPr>
          <p:cNvSpPr txBox="1"/>
          <p:nvPr/>
        </p:nvSpPr>
        <p:spPr>
          <a:xfrm>
            <a:off x="7922029" y="1780889"/>
            <a:ext cx="37942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January 2022, the middle stratosphere (~10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was disturbed by breaking gravity waves that in turn created an unstable flow, generating strong (very high PV) mini-vortices along the edge of the stratospheric polar vortex.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4111EE-B21A-1972-F97F-6C8147811D5E}"/>
              </a:ext>
            </a:extLst>
          </p:cNvPr>
          <p:cNvSpPr txBox="1"/>
          <p:nvPr/>
        </p:nvSpPr>
        <p:spPr>
          <a:xfrm>
            <a:off x="7922029" y="889462"/>
            <a:ext cx="331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Propagation of “mini-vortices” January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99312-6D1C-646C-3C55-17C4CCB127AA}"/>
              </a:ext>
            </a:extLst>
          </p:cNvPr>
          <p:cNvSpPr txBox="1"/>
          <p:nvPr/>
        </p:nvSpPr>
        <p:spPr>
          <a:xfrm>
            <a:off x="322515" y="150798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00"/>
                </a:solidFill>
              </a:rPr>
              <a:t>Ertel’s</a:t>
            </a:r>
            <a:r>
              <a:rPr lang="en-US" sz="1400" dirty="0">
                <a:solidFill>
                  <a:srgbClr val="000000"/>
                </a:solidFill>
              </a:rPr>
              <a:t> potential vorticity on the 850 K potential temperature 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2775C-A96B-B882-75EF-E348060C546E}"/>
              </a:ext>
            </a:extLst>
          </p:cNvPr>
          <p:cNvSpPr txBox="1"/>
          <p:nvPr/>
        </p:nvSpPr>
        <p:spPr>
          <a:xfrm>
            <a:off x="514377" y="1172710"/>
            <a:ext cx="129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Vortex Edge (~500 PVU)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4DE0EF5-AAC5-856D-D517-F9964741D03A}"/>
              </a:ext>
            </a:extLst>
          </p:cNvPr>
          <p:cNvSpPr/>
          <p:nvPr/>
        </p:nvSpPr>
        <p:spPr>
          <a:xfrm>
            <a:off x="1787236" y="1305016"/>
            <a:ext cx="1097280" cy="149730"/>
          </a:xfrm>
          <a:custGeom>
            <a:avLst/>
            <a:gdLst>
              <a:gd name="connsiteX0" fmla="*/ 0 w 1097280"/>
              <a:gd name="connsiteY0" fmla="*/ 8395 h 149730"/>
              <a:gd name="connsiteX1" fmla="*/ 698269 w 1097280"/>
              <a:gd name="connsiteY1" fmla="*/ 149711 h 149730"/>
              <a:gd name="connsiteX2" fmla="*/ 615142 w 1097280"/>
              <a:gd name="connsiteY2" fmla="*/ 82 h 149730"/>
              <a:gd name="connsiteX3" fmla="*/ 1097280 w 1097280"/>
              <a:gd name="connsiteY3" fmla="*/ 133086 h 14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" h="149730">
                <a:moveTo>
                  <a:pt x="0" y="8395"/>
                </a:moveTo>
                <a:cubicBezTo>
                  <a:pt x="297872" y="79746"/>
                  <a:pt x="595745" y="151097"/>
                  <a:pt x="698269" y="149711"/>
                </a:cubicBezTo>
                <a:cubicBezTo>
                  <a:pt x="800793" y="148326"/>
                  <a:pt x="548640" y="2853"/>
                  <a:pt x="615142" y="82"/>
                </a:cubicBezTo>
                <a:cubicBezTo>
                  <a:pt x="681644" y="-2689"/>
                  <a:pt x="889462" y="65198"/>
                  <a:pt x="1097280" y="133086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7709B-D23F-2595-A5EA-F8D1FB90B04F}"/>
              </a:ext>
            </a:extLst>
          </p:cNvPr>
          <p:cNvSpPr txBox="1"/>
          <p:nvPr/>
        </p:nvSpPr>
        <p:spPr>
          <a:xfrm>
            <a:off x="418447" y="4758911"/>
            <a:ext cx="1291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Mini-Vortex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7522008-191D-4CC0-2037-5F76809122A1}"/>
              </a:ext>
            </a:extLst>
          </p:cNvPr>
          <p:cNvSpPr/>
          <p:nvPr/>
        </p:nvSpPr>
        <p:spPr>
          <a:xfrm>
            <a:off x="1614088" y="4912800"/>
            <a:ext cx="1174350" cy="141050"/>
          </a:xfrm>
          <a:custGeom>
            <a:avLst/>
            <a:gdLst>
              <a:gd name="connsiteX0" fmla="*/ 0 w 1097280"/>
              <a:gd name="connsiteY0" fmla="*/ 8395 h 149730"/>
              <a:gd name="connsiteX1" fmla="*/ 698269 w 1097280"/>
              <a:gd name="connsiteY1" fmla="*/ 149711 h 149730"/>
              <a:gd name="connsiteX2" fmla="*/ 615142 w 1097280"/>
              <a:gd name="connsiteY2" fmla="*/ 82 h 149730"/>
              <a:gd name="connsiteX3" fmla="*/ 1097280 w 1097280"/>
              <a:gd name="connsiteY3" fmla="*/ 133086 h 14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" h="149730">
                <a:moveTo>
                  <a:pt x="0" y="8395"/>
                </a:moveTo>
                <a:cubicBezTo>
                  <a:pt x="297872" y="79746"/>
                  <a:pt x="595745" y="151097"/>
                  <a:pt x="698269" y="149711"/>
                </a:cubicBezTo>
                <a:cubicBezTo>
                  <a:pt x="800793" y="148326"/>
                  <a:pt x="548640" y="2853"/>
                  <a:pt x="615142" y="82"/>
                </a:cubicBezTo>
                <a:cubicBezTo>
                  <a:pt x="681644" y="-2689"/>
                  <a:pt x="889462" y="65198"/>
                  <a:pt x="1097280" y="133086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D3F56A-FB0B-7A72-4EA0-56BE3D5F6785}"/>
              </a:ext>
            </a:extLst>
          </p:cNvPr>
          <p:cNvSpPr txBox="1"/>
          <p:nvPr/>
        </p:nvSpPr>
        <p:spPr>
          <a:xfrm>
            <a:off x="7842542" y="3516626"/>
            <a:ext cx="38737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real are these mini-vortices and breaking gravity wave signatures and the extremely high EPV values associated with them?</a:t>
            </a:r>
          </a:p>
          <a:p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Examine other GMAO systems, such as X0048…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F253BD-0FB9-EAA5-22B4-774B639BF28C}"/>
              </a:ext>
            </a:extLst>
          </p:cNvPr>
          <p:cNvSpPr txBox="1"/>
          <p:nvPr/>
        </p:nvSpPr>
        <p:spPr>
          <a:xfrm>
            <a:off x="2532317" y="523170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06A1AE-C376-03B0-95D0-E7587F750204}"/>
              </a:ext>
            </a:extLst>
          </p:cNvPr>
          <p:cNvSpPr txBox="1"/>
          <p:nvPr/>
        </p:nvSpPr>
        <p:spPr>
          <a:xfrm>
            <a:off x="5159561" y="520130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56C96-AA37-4247-8F02-30364682FBCB}"/>
              </a:ext>
            </a:extLst>
          </p:cNvPr>
          <p:cNvSpPr txBox="1"/>
          <p:nvPr/>
        </p:nvSpPr>
        <p:spPr>
          <a:xfrm>
            <a:off x="2527992" y="3351570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4A30F-1721-993D-1453-5DB341CEC67D}"/>
              </a:ext>
            </a:extLst>
          </p:cNvPr>
          <p:cNvSpPr txBox="1"/>
          <p:nvPr/>
        </p:nvSpPr>
        <p:spPr>
          <a:xfrm>
            <a:off x="5167343" y="3362738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B7641E-6328-CD2A-5ED5-3622AD75F71E}"/>
              </a:ext>
            </a:extLst>
          </p:cNvPr>
          <p:cNvSpPr txBox="1"/>
          <p:nvPr/>
        </p:nvSpPr>
        <p:spPr>
          <a:xfrm>
            <a:off x="5511760" y="3127850"/>
            <a:ext cx="13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3000 </a:t>
            </a:r>
            <a:r>
              <a:rPr lang="en-US" sz="1200" b="1" dirty="0">
                <a:solidFill>
                  <a:srgbClr val="00B0F0"/>
                </a:solidFill>
              </a:rPr>
              <a:t>4000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0070C0"/>
                </a:solidFill>
              </a:rPr>
              <a:t>5000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680379-3473-48E0-F7D3-D6CAFDA8081D}"/>
              </a:ext>
            </a:extLst>
          </p:cNvPr>
          <p:cNvCxnSpPr>
            <a:cxnSpLocks/>
          </p:cNvCxnSpPr>
          <p:nvPr/>
        </p:nvCxnSpPr>
        <p:spPr>
          <a:xfrm flipV="1">
            <a:off x="5511760" y="3335922"/>
            <a:ext cx="138599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31238E4-13AF-9A03-CD7F-6E882F8F06BB}"/>
              </a:ext>
            </a:extLst>
          </p:cNvPr>
          <p:cNvSpPr txBox="1"/>
          <p:nvPr/>
        </p:nvSpPr>
        <p:spPr>
          <a:xfrm>
            <a:off x="6196984" y="674018"/>
            <a:ext cx="129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Breaking GW Region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D9D1460-60AF-C274-96EF-E6246886A6BB}"/>
              </a:ext>
            </a:extLst>
          </p:cNvPr>
          <p:cNvSpPr/>
          <p:nvPr/>
        </p:nvSpPr>
        <p:spPr>
          <a:xfrm>
            <a:off x="6251713" y="1143000"/>
            <a:ext cx="512309" cy="536713"/>
          </a:xfrm>
          <a:custGeom>
            <a:avLst/>
            <a:gdLst>
              <a:gd name="connsiteX0" fmla="*/ 457200 w 512309"/>
              <a:gd name="connsiteY0" fmla="*/ 0 h 536713"/>
              <a:gd name="connsiteX1" fmla="*/ 278296 w 512309"/>
              <a:gd name="connsiteY1" fmla="*/ 248478 h 536713"/>
              <a:gd name="connsiteX2" fmla="*/ 506896 w 512309"/>
              <a:gd name="connsiteY2" fmla="*/ 198783 h 536713"/>
              <a:gd name="connsiteX3" fmla="*/ 0 w 512309"/>
              <a:gd name="connsiteY3" fmla="*/ 536713 h 53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309" h="536713">
                <a:moveTo>
                  <a:pt x="457200" y="0"/>
                </a:moveTo>
                <a:cubicBezTo>
                  <a:pt x="363606" y="107673"/>
                  <a:pt x="270013" y="215347"/>
                  <a:pt x="278296" y="248478"/>
                </a:cubicBezTo>
                <a:cubicBezTo>
                  <a:pt x="286579" y="281609"/>
                  <a:pt x="553279" y="150744"/>
                  <a:pt x="506896" y="198783"/>
                </a:cubicBezTo>
                <a:cubicBezTo>
                  <a:pt x="460513" y="246822"/>
                  <a:pt x="230256" y="391767"/>
                  <a:pt x="0" y="536713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02D4E9-81FB-596B-809B-9096C258915C}"/>
              </a:ext>
            </a:extLst>
          </p:cNvPr>
          <p:cNvSpPr txBox="1"/>
          <p:nvPr/>
        </p:nvSpPr>
        <p:spPr>
          <a:xfrm>
            <a:off x="6176786" y="3476345"/>
            <a:ext cx="129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Max EPV Value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C9E5E0-2BCD-6954-0A7E-5AD6BCD2C001}"/>
              </a:ext>
            </a:extLst>
          </p:cNvPr>
          <p:cNvSpPr/>
          <p:nvPr/>
        </p:nvSpPr>
        <p:spPr>
          <a:xfrm>
            <a:off x="5824203" y="3685377"/>
            <a:ext cx="340799" cy="27699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FD8D421-7163-02D9-8E44-1BA94641C60C}"/>
              </a:ext>
            </a:extLst>
          </p:cNvPr>
          <p:cNvSpPr/>
          <p:nvPr/>
        </p:nvSpPr>
        <p:spPr>
          <a:xfrm>
            <a:off x="6142383" y="3607879"/>
            <a:ext cx="248478" cy="89478"/>
          </a:xfrm>
          <a:custGeom>
            <a:avLst/>
            <a:gdLst>
              <a:gd name="connsiteX0" fmla="*/ 248478 w 248478"/>
              <a:gd name="connsiteY0" fmla="*/ 9964 h 89478"/>
              <a:gd name="connsiteX1" fmla="*/ 129208 w 248478"/>
              <a:gd name="connsiteY1" fmla="*/ 79538 h 89478"/>
              <a:gd name="connsiteX2" fmla="*/ 129208 w 248478"/>
              <a:gd name="connsiteY2" fmla="*/ 25 h 89478"/>
              <a:gd name="connsiteX3" fmla="*/ 0 w 248478"/>
              <a:gd name="connsiteY3" fmla="*/ 89478 h 8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478" h="89478">
                <a:moveTo>
                  <a:pt x="248478" y="9964"/>
                </a:moveTo>
                <a:cubicBezTo>
                  <a:pt x="198782" y="45579"/>
                  <a:pt x="149086" y="81194"/>
                  <a:pt x="129208" y="79538"/>
                </a:cubicBezTo>
                <a:cubicBezTo>
                  <a:pt x="109330" y="77882"/>
                  <a:pt x="150743" y="-1632"/>
                  <a:pt x="129208" y="25"/>
                </a:cubicBezTo>
                <a:cubicBezTo>
                  <a:pt x="107673" y="1682"/>
                  <a:pt x="53836" y="45580"/>
                  <a:pt x="0" y="89478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77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images of a person's face&#10;&#10;Description automatically generated">
            <a:extLst>
              <a:ext uri="{FF2B5EF4-FFF2-40B4-BE49-F238E27FC236}">
                <a16:creationId xmlns:a16="http://schemas.microsoft.com/office/drawing/2014/main" id="{AD842E7B-9F76-F502-EAE1-A1447D069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951" y="593019"/>
            <a:ext cx="5317465" cy="5671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527AA7-279C-17E5-28D0-F837FF395A0F}"/>
              </a:ext>
            </a:extLst>
          </p:cNvPr>
          <p:cNvSpPr txBox="1"/>
          <p:nvPr/>
        </p:nvSpPr>
        <p:spPr>
          <a:xfrm>
            <a:off x="1905000" y="223687"/>
            <a:ext cx="521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X0048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49022-801C-BCFE-8020-5589CBA53381}"/>
              </a:ext>
            </a:extLst>
          </p:cNvPr>
          <p:cNvSpPr txBox="1"/>
          <p:nvPr/>
        </p:nvSpPr>
        <p:spPr>
          <a:xfrm>
            <a:off x="322515" y="150798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00"/>
                </a:solidFill>
              </a:rPr>
              <a:t>Ertel’s</a:t>
            </a:r>
            <a:r>
              <a:rPr lang="en-US" sz="1400" dirty="0">
                <a:solidFill>
                  <a:srgbClr val="000000"/>
                </a:solidFill>
              </a:rPr>
              <a:t> potential vorticity on the 850 K potential temperature 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569B6-B14C-B774-7B9D-5B63933CB458}"/>
              </a:ext>
            </a:extLst>
          </p:cNvPr>
          <p:cNvSpPr txBox="1"/>
          <p:nvPr/>
        </p:nvSpPr>
        <p:spPr>
          <a:xfrm>
            <a:off x="2532317" y="523170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FA085-4C2D-5935-DB54-A5F893C00BDA}"/>
              </a:ext>
            </a:extLst>
          </p:cNvPr>
          <p:cNvSpPr txBox="1"/>
          <p:nvPr/>
        </p:nvSpPr>
        <p:spPr>
          <a:xfrm>
            <a:off x="5159561" y="520130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957E0-AF21-5717-FB12-A378F4CE1751}"/>
              </a:ext>
            </a:extLst>
          </p:cNvPr>
          <p:cNvSpPr txBox="1"/>
          <p:nvPr/>
        </p:nvSpPr>
        <p:spPr>
          <a:xfrm>
            <a:off x="2527992" y="3351570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3C66A-4A8C-6D99-ED26-C69EE8C2AE36}"/>
              </a:ext>
            </a:extLst>
          </p:cNvPr>
          <p:cNvSpPr txBox="1"/>
          <p:nvPr/>
        </p:nvSpPr>
        <p:spPr>
          <a:xfrm>
            <a:off x="5167343" y="3362738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7C40B5-0DCF-0E3E-D123-E4726B0ECB35}"/>
              </a:ext>
            </a:extLst>
          </p:cNvPr>
          <p:cNvSpPr txBox="1"/>
          <p:nvPr/>
        </p:nvSpPr>
        <p:spPr>
          <a:xfrm>
            <a:off x="5511760" y="3127850"/>
            <a:ext cx="13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3000 </a:t>
            </a:r>
            <a:r>
              <a:rPr lang="en-US" sz="1200" b="1" dirty="0">
                <a:solidFill>
                  <a:srgbClr val="00B0F0"/>
                </a:solidFill>
              </a:rPr>
              <a:t>4000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0070C0"/>
                </a:solidFill>
              </a:rPr>
              <a:t>5000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3B8732-5607-7718-8724-B515C74096C5}"/>
              </a:ext>
            </a:extLst>
          </p:cNvPr>
          <p:cNvSpPr txBox="1"/>
          <p:nvPr/>
        </p:nvSpPr>
        <p:spPr>
          <a:xfrm>
            <a:off x="8013469" y="1920239"/>
            <a:ext cx="37942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Huzzah! X0048 also shows the mini-vortices. 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maximum EPV values are smaller than the FP values, however this is consistent with the lower horizontal resolution in X0048.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And, there are still signs of very small scale EPV values in the breaking region. 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again consistent with the lower horizontal resolution in X0048.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39FFA9-07F6-B415-D9AE-5B46440D0633}"/>
              </a:ext>
            </a:extLst>
          </p:cNvPr>
          <p:cNvSpPr txBox="1"/>
          <p:nvPr/>
        </p:nvSpPr>
        <p:spPr>
          <a:xfrm>
            <a:off x="7922029" y="889462"/>
            <a:ext cx="331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Propagation of “mini-vortices” January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CAAED3-B9A6-F14E-184A-7AEDFECC8314}"/>
              </a:ext>
            </a:extLst>
          </p:cNvPr>
          <p:cNvSpPr txBox="1"/>
          <p:nvPr/>
        </p:nvSpPr>
        <p:spPr>
          <a:xfrm>
            <a:off x="7922029" y="5081469"/>
            <a:ext cx="3834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mini-vortices persist at lower horizontal resolution…?</a:t>
            </a:r>
          </a:p>
        </p:txBody>
      </p:sp>
    </p:spTree>
    <p:extLst>
      <p:ext uri="{BB962C8B-B14F-4D97-AF65-F5344CB8AC3E}">
        <p14:creationId xmlns:p14="http://schemas.microsoft.com/office/powerpoint/2010/main" val="378846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42E7B-9F76-F502-EAE1-A1447D0696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05951" y="593019"/>
            <a:ext cx="5317464" cy="5671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527AA7-279C-17E5-28D0-F837FF395A0F}"/>
              </a:ext>
            </a:extLst>
          </p:cNvPr>
          <p:cNvSpPr txBox="1"/>
          <p:nvPr/>
        </p:nvSpPr>
        <p:spPr>
          <a:xfrm>
            <a:off x="1905000" y="223687"/>
            <a:ext cx="521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MERRA-2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FEFBA-39EB-598D-552A-4744E9F1160B}"/>
              </a:ext>
            </a:extLst>
          </p:cNvPr>
          <p:cNvSpPr txBox="1"/>
          <p:nvPr/>
        </p:nvSpPr>
        <p:spPr>
          <a:xfrm>
            <a:off x="322515" y="150798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00"/>
                </a:solidFill>
              </a:rPr>
              <a:t>Ertel’s</a:t>
            </a:r>
            <a:r>
              <a:rPr lang="en-US" sz="1400" dirty="0">
                <a:solidFill>
                  <a:srgbClr val="000000"/>
                </a:solidFill>
              </a:rPr>
              <a:t> potential vorticity on the 850 K potential temperature surface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8F8DE8-9284-A094-48C6-589E7CB646D8}"/>
              </a:ext>
            </a:extLst>
          </p:cNvPr>
          <p:cNvSpPr txBox="1"/>
          <p:nvPr/>
        </p:nvSpPr>
        <p:spPr>
          <a:xfrm>
            <a:off x="2532317" y="523170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00356-71D3-C257-4B02-01180DB80A91}"/>
              </a:ext>
            </a:extLst>
          </p:cNvPr>
          <p:cNvSpPr txBox="1"/>
          <p:nvPr/>
        </p:nvSpPr>
        <p:spPr>
          <a:xfrm>
            <a:off x="5159561" y="520130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B45DA-77C2-C588-C1C2-137F6BE7A15C}"/>
              </a:ext>
            </a:extLst>
          </p:cNvPr>
          <p:cNvSpPr txBox="1"/>
          <p:nvPr/>
        </p:nvSpPr>
        <p:spPr>
          <a:xfrm>
            <a:off x="2527992" y="3351570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3DD19-6397-4081-55D4-8DED77CB0452}"/>
              </a:ext>
            </a:extLst>
          </p:cNvPr>
          <p:cNvSpPr txBox="1"/>
          <p:nvPr/>
        </p:nvSpPr>
        <p:spPr>
          <a:xfrm>
            <a:off x="5167343" y="3362738"/>
            <a:ext cx="70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Jan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5A3654-4DB1-8680-36C7-1EA3D519B235}"/>
              </a:ext>
            </a:extLst>
          </p:cNvPr>
          <p:cNvSpPr txBox="1"/>
          <p:nvPr/>
        </p:nvSpPr>
        <p:spPr>
          <a:xfrm>
            <a:off x="5511760" y="3127850"/>
            <a:ext cx="13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3000 </a:t>
            </a:r>
            <a:r>
              <a:rPr lang="en-US" sz="1200" b="1" dirty="0">
                <a:solidFill>
                  <a:srgbClr val="00B0F0"/>
                </a:solidFill>
              </a:rPr>
              <a:t>4000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0070C0"/>
                </a:solidFill>
              </a:rPr>
              <a:t>5000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F23B90-36BB-5E87-B3A8-44C45E32847D}"/>
              </a:ext>
            </a:extLst>
          </p:cNvPr>
          <p:cNvSpPr txBox="1"/>
          <p:nvPr/>
        </p:nvSpPr>
        <p:spPr>
          <a:xfrm>
            <a:off x="8013469" y="1920239"/>
            <a:ext cx="37942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Well, at this resolution the large values of EPV are gone, however the signature of the mini-vortices remains.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that the breaking GW signature is gone.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not as dynamic looking as at higher resolution, the presence of these muted mini-vortex features is consistent with the more detailed representation seen at higher resolution.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may even be able to use MERRA-2 to develop a climatology of these mini-vortices.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Conclusion: The mini-vortices are real---go ahead and publish results!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F0200B-ED7B-9F1E-9AB6-2B0E236A5AC8}"/>
              </a:ext>
            </a:extLst>
          </p:cNvPr>
          <p:cNvSpPr txBox="1"/>
          <p:nvPr/>
        </p:nvSpPr>
        <p:spPr>
          <a:xfrm>
            <a:off x="7922029" y="889462"/>
            <a:ext cx="331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Propagation of “mini-vortices” January 2022</a:t>
            </a:r>
          </a:p>
        </p:txBody>
      </p:sp>
    </p:spTree>
    <p:extLst>
      <p:ext uri="{BB962C8B-B14F-4D97-AF65-F5344CB8AC3E}">
        <p14:creationId xmlns:p14="http://schemas.microsoft.com/office/powerpoint/2010/main" val="2554243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planet&#10;&#10;Description automatically generated">
            <a:extLst>
              <a:ext uri="{FF2B5EF4-FFF2-40B4-BE49-F238E27FC236}">
                <a16:creationId xmlns:a16="http://schemas.microsoft.com/office/drawing/2014/main" id="{19AFFBF6-984B-596F-F111-49039F62A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0" y="1357162"/>
            <a:ext cx="9326880" cy="3108960"/>
          </a:xfrm>
          <a:prstGeom prst="rect">
            <a:avLst/>
          </a:prstGeom>
        </p:spPr>
      </p:pic>
      <p:pic>
        <p:nvPicPr>
          <p:cNvPr id="3" name="Picture 2" descr="A graph of a number of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5508B826-13B3-2DFC-403F-E157D8F85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568" y="804932"/>
            <a:ext cx="2362402" cy="4049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54D6A8-0641-1535-E4F7-70D7285143EC}"/>
              </a:ext>
            </a:extLst>
          </p:cNvPr>
          <p:cNvSpPr txBox="1"/>
          <p:nvPr/>
        </p:nvSpPr>
        <p:spPr>
          <a:xfrm>
            <a:off x="1636295" y="4854764"/>
            <a:ext cx="285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Increasing Resolution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1ADB7B3-58B6-C485-9785-6B9241A403DA}"/>
              </a:ext>
            </a:extLst>
          </p:cNvPr>
          <p:cNvSpPr/>
          <p:nvPr/>
        </p:nvSpPr>
        <p:spPr>
          <a:xfrm>
            <a:off x="4331369" y="4951381"/>
            <a:ext cx="4403558" cy="272715"/>
          </a:xfrm>
          <a:prstGeom prst="rightArrow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1EFDF-AAB5-25A7-E4C9-848AC77FC79D}"/>
              </a:ext>
            </a:extLst>
          </p:cNvPr>
          <p:cNvSpPr txBox="1"/>
          <p:nvPr/>
        </p:nvSpPr>
        <p:spPr>
          <a:xfrm>
            <a:off x="7399623" y="5500838"/>
            <a:ext cx="4604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Enstrophy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increases with increasing resolution, however, the increase from x0048 is smaller suggesting that the mesoscale features are converging. 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396F514-0678-A9E6-0E8C-641A54321285}"/>
              </a:ext>
            </a:extLst>
          </p:cNvPr>
          <p:cNvSpPr/>
          <p:nvPr/>
        </p:nvSpPr>
        <p:spPr>
          <a:xfrm>
            <a:off x="9753600" y="4957011"/>
            <a:ext cx="778042" cy="601578"/>
          </a:xfrm>
          <a:custGeom>
            <a:avLst/>
            <a:gdLst>
              <a:gd name="connsiteX0" fmla="*/ 0 w 778042"/>
              <a:gd name="connsiteY0" fmla="*/ 601578 h 601578"/>
              <a:gd name="connsiteX1" fmla="*/ 256674 w 778042"/>
              <a:gd name="connsiteY1" fmla="*/ 328863 h 601578"/>
              <a:gd name="connsiteX2" fmla="*/ 376989 w 778042"/>
              <a:gd name="connsiteY2" fmla="*/ 457200 h 601578"/>
              <a:gd name="connsiteX3" fmla="*/ 778042 w 778042"/>
              <a:gd name="connsiteY3" fmla="*/ 0 h 60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42" h="601578">
                <a:moveTo>
                  <a:pt x="0" y="601578"/>
                </a:moveTo>
                <a:cubicBezTo>
                  <a:pt x="96921" y="477252"/>
                  <a:pt x="193842" y="352926"/>
                  <a:pt x="256674" y="328863"/>
                </a:cubicBezTo>
                <a:cubicBezTo>
                  <a:pt x="319506" y="304800"/>
                  <a:pt x="290094" y="512011"/>
                  <a:pt x="376989" y="457200"/>
                </a:cubicBezTo>
                <a:cubicBezTo>
                  <a:pt x="463884" y="402389"/>
                  <a:pt x="620963" y="201194"/>
                  <a:pt x="778042" y="0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57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MAO-light-template-16x9_new_v2 (1)" id="{910F9222-27CD-BB4D-A2F0-5EF774B6F49C}" vid="{3946BE8B-2F56-9E46-9B4C-9B71F94DCF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4240</TotalTime>
  <Words>341</Words>
  <Application>Microsoft Macintosh PowerPoint</Application>
  <PresentationFormat>Widescreen</PresentationFormat>
  <Paragraphs>51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Coy, Lawrence (GSFC-610.1)[SCIENCE SYSTEMS AND APPLICATIONS INC]</dc:creator>
  <cp:lastModifiedBy>Coy, Lawrence (GSFC-610.1)[SCIENCE SYSTEMS AND APPLICATIONS INC]</cp:lastModifiedBy>
  <cp:revision>6</cp:revision>
  <dcterms:created xsi:type="dcterms:W3CDTF">2023-07-20T14:29:40Z</dcterms:created>
  <dcterms:modified xsi:type="dcterms:W3CDTF">2023-08-21T17:11:15Z</dcterms:modified>
</cp:coreProperties>
</file>