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9" r:id="rId2"/>
    <p:sldId id="297" r:id="rId3"/>
    <p:sldId id="267" r:id="rId4"/>
    <p:sldId id="258" r:id="rId5"/>
    <p:sldId id="295" r:id="rId6"/>
    <p:sldId id="268" r:id="rId7"/>
    <p:sldId id="296" r:id="rId8"/>
    <p:sldId id="261" r:id="rId9"/>
    <p:sldId id="262" r:id="rId10"/>
    <p:sldId id="263" r:id="rId11"/>
    <p:sldId id="264" r:id="rId12"/>
    <p:sldId id="265" r:id="rId13"/>
    <p:sldId id="281" r:id="rId14"/>
    <p:sldId id="298" r:id="rId15"/>
    <p:sldId id="299" r:id="rId16"/>
    <p:sldId id="300" r:id="rId17"/>
    <p:sldId id="301" r:id="rId18"/>
    <p:sldId id="303" r:id="rId19"/>
    <p:sldId id="2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0B737"/>
    <a:srgbClr val="DBDBDB"/>
    <a:srgbClr val="CDCDCD"/>
    <a:srgbClr val="CAE2F6"/>
    <a:srgbClr val="EBF3FE"/>
    <a:srgbClr val="1C75BC"/>
    <a:srgbClr val="DCF3FE"/>
    <a:srgbClr val="92D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54"/>
    <p:restoredTop sz="77687"/>
  </p:normalViewPr>
  <p:slideViewPr>
    <p:cSldViewPr snapToGrid="0" snapToObjects="1">
      <p:cViewPr varScale="1">
        <p:scale>
          <a:sx n="93" d="100"/>
          <a:sy n="93" d="100"/>
        </p:scale>
        <p:origin x="1408" y="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BE87B-38EC-5F42-B4DC-C4A057027F4C}" type="datetimeFigureOut">
              <a:rPr lang="en-US" smtClean="0"/>
              <a:t>1/10/23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EC583-F4B1-834B-9486-C22126F4F188}" type="slidenum">
              <a:rPr lang="en-US" smtClean="0"/>
              <a:t>‹#›</a:t>
            </a:fld>
            <a:endParaRPr lang="en-US"/>
          </a:p>
        </p:txBody>
      </p:sp>
    </p:spTree>
    <p:extLst>
      <p:ext uri="{BB962C8B-B14F-4D97-AF65-F5344CB8AC3E}">
        <p14:creationId xmlns:p14="http://schemas.microsoft.com/office/powerpoint/2010/main" val="298803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Larry Coy and my talk today is Stratospheric Circulation Changes Associated the </a:t>
            </a:r>
            <a:r>
              <a:rPr lang="en-US" dirty="0" err="1"/>
              <a:t>Hunga</a:t>
            </a:r>
            <a:r>
              <a:rPr lang="en-US" dirty="0"/>
              <a:t> Tonga-</a:t>
            </a:r>
            <a:r>
              <a:rPr lang="en-US" dirty="0" err="1"/>
              <a:t>Hunga</a:t>
            </a:r>
            <a:r>
              <a:rPr lang="en-US" dirty="0"/>
              <a:t> </a:t>
            </a:r>
            <a:r>
              <a:rPr lang="en-US" dirty="0" err="1"/>
              <a:t>Ha’apai</a:t>
            </a:r>
            <a:r>
              <a:rPr lang="en-US" dirty="0"/>
              <a:t> Eruption. My co-authors are Paul Newman, Gary </a:t>
            </a:r>
            <a:r>
              <a:rPr lang="en-US" dirty="0" err="1"/>
              <a:t>Partyka</a:t>
            </a:r>
            <a:r>
              <a:rPr lang="en-US" dirty="0"/>
              <a:t>, Susan Strahan, Kris </a:t>
            </a:r>
            <a:r>
              <a:rPr lang="en-US" dirty="0" err="1"/>
              <a:t>Wargan</a:t>
            </a:r>
            <a:r>
              <a:rPr lang="en-US" dirty="0"/>
              <a:t>, and Steven Pawson. We’re all from the NASA Goddard Space Flight Center. The Tonga volcano of January 2022 injected a huge amount of water vapor into the stratosphere, increasing the total stratospheric water vapor by about 10 per cent. Since water vapor is a strong IR emitter, stratospheric cooling is expected along with changes in the stratospheric circulation.</a:t>
            </a:r>
          </a:p>
        </p:txBody>
      </p:sp>
      <p:sp>
        <p:nvSpPr>
          <p:cNvPr id="4" name="Slide Number Placeholder 3"/>
          <p:cNvSpPr>
            <a:spLocks noGrp="1"/>
          </p:cNvSpPr>
          <p:nvPr>
            <p:ph type="sldNum" sz="quarter" idx="10"/>
          </p:nvPr>
        </p:nvSpPr>
        <p:spPr/>
        <p:txBody>
          <a:bodyPr/>
          <a:lstStyle/>
          <a:p>
            <a:fld id="{E6BEC583-F4B1-834B-9486-C22126F4F188}" type="slidenum">
              <a:rPr lang="en-US" smtClean="0"/>
              <a:t>1</a:t>
            </a:fld>
            <a:endParaRPr lang="en-US"/>
          </a:p>
        </p:txBody>
      </p:sp>
    </p:spTree>
    <p:extLst>
      <p:ext uri="{BB962C8B-B14F-4D97-AF65-F5344CB8AC3E}">
        <p14:creationId xmlns:p14="http://schemas.microsoft.com/office/powerpoint/2010/main" val="3946924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residual mean circulation during June 2022 denoted by the dark curves is highly distorted compared to the gray curves of the climatology with most of the differences near the location of the temperature and wind extremes. Note that the 2022 circulation shows a region where the descent is weakened. We can difference these fields to examine the circulation extremes.</a:t>
            </a:r>
          </a:p>
        </p:txBody>
      </p:sp>
      <p:sp>
        <p:nvSpPr>
          <p:cNvPr id="4" name="Slide Number Placeholder 3"/>
          <p:cNvSpPr>
            <a:spLocks noGrp="1"/>
          </p:cNvSpPr>
          <p:nvPr>
            <p:ph type="sldNum" sz="quarter" idx="5"/>
          </p:nvPr>
        </p:nvSpPr>
        <p:spPr/>
        <p:txBody>
          <a:bodyPr/>
          <a:lstStyle/>
          <a:p>
            <a:fld id="{E6BEC583-F4B1-834B-9486-C22126F4F188}" type="slidenum">
              <a:rPr lang="en-US" smtClean="0"/>
              <a:t>10</a:t>
            </a:fld>
            <a:endParaRPr lang="en-US"/>
          </a:p>
        </p:txBody>
      </p:sp>
    </p:spTree>
    <p:extLst>
      <p:ext uri="{BB962C8B-B14F-4D97-AF65-F5344CB8AC3E}">
        <p14:creationId xmlns:p14="http://schemas.microsoft.com/office/powerpoint/2010/main" val="3417015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magenta contours show the record clockwise residual mean circulation for June 2022. Note that there is not really an upward mean motion, just a weakening of the normal downward circulation and that the location of the record circulation anomaly corresponds closely to the record wind and temperatures, shown by the light blue and red contours.</a:t>
            </a:r>
          </a:p>
        </p:txBody>
      </p:sp>
      <p:sp>
        <p:nvSpPr>
          <p:cNvPr id="4" name="Slide Number Placeholder 3"/>
          <p:cNvSpPr>
            <a:spLocks noGrp="1"/>
          </p:cNvSpPr>
          <p:nvPr>
            <p:ph type="sldNum" sz="quarter" idx="5"/>
          </p:nvPr>
        </p:nvSpPr>
        <p:spPr/>
        <p:txBody>
          <a:bodyPr/>
          <a:lstStyle/>
          <a:p>
            <a:fld id="{E6BEC583-F4B1-834B-9486-C22126F4F188}" type="slidenum">
              <a:rPr lang="en-US" smtClean="0"/>
              <a:t>11</a:t>
            </a:fld>
            <a:endParaRPr lang="en-US"/>
          </a:p>
        </p:txBody>
      </p:sp>
    </p:spTree>
    <p:extLst>
      <p:ext uri="{BB962C8B-B14F-4D97-AF65-F5344CB8AC3E}">
        <p14:creationId xmlns:p14="http://schemas.microsoft.com/office/powerpoint/2010/main" val="673102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June circulation anomaly can also be expressed  in terms of the w star and v stars anomalies, in this case normalized by their standard deviations from the mean. The meridional wind, v star, is more than three standard deviations below the mean while the vertical motion, w star, is more than two standard deviations above the mean. In summary, in June 2022, in the lower stratosphere,, significant temperature, wind, and circulations anomalies are associated with the eruption injected water vapor.</a:t>
            </a:r>
          </a:p>
        </p:txBody>
      </p:sp>
      <p:sp>
        <p:nvSpPr>
          <p:cNvPr id="4" name="Slide Number Placeholder 3"/>
          <p:cNvSpPr>
            <a:spLocks noGrp="1"/>
          </p:cNvSpPr>
          <p:nvPr>
            <p:ph type="sldNum" sz="quarter" idx="5"/>
          </p:nvPr>
        </p:nvSpPr>
        <p:spPr/>
        <p:txBody>
          <a:bodyPr/>
          <a:lstStyle/>
          <a:p>
            <a:fld id="{E6BEC583-F4B1-834B-9486-C22126F4F188}" type="slidenum">
              <a:rPr lang="en-US" smtClean="0"/>
              <a:t>12</a:t>
            </a:fld>
            <a:endParaRPr lang="en-US"/>
          </a:p>
        </p:txBody>
      </p:sp>
    </p:spTree>
    <p:extLst>
      <p:ext uri="{BB962C8B-B14F-4D97-AF65-F5344CB8AC3E}">
        <p14:creationId xmlns:p14="http://schemas.microsoft.com/office/powerpoint/2010/main" val="353021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same thing again but this time with the anomalous clockwise circulation plotted. It looks like a duck with a tail pointing upward well into the stratosphere. </a:t>
            </a:r>
          </a:p>
        </p:txBody>
      </p:sp>
      <p:sp>
        <p:nvSpPr>
          <p:cNvPr id="4" name="Slide Number Placeholder 3"/>
          <p:cNvSpPr>
            <a:spLocks noGrp="1"/>
          </p:cNvSpPr>
          <p:nvPr>
            <p:ph type="sldNum" sz="quarter" idx="5"/>
          </p:nvPr>
        </p:nvSpPr>
        <p:spPr/>
        <p:txBody>
          <a:bodyPr/>
          <a:lstStyle/>
          <a:p>
            <a:fld id="{E6BEC583-F4B1-834B-9486-C22126F4F188}" type="slidenum">
              <a:rPr lang="en-US" smtClean="0"/>
              <a:t>13</a:t>
            </a:fld>
            <a:endParaRPr lang="en-US"/>
          </a:p>
        </p:txBody>
      </p:sp>
    </p:spTree>
    <p:extLst>
      <p:ext uri="{BB962C8B-B14F-4D97-AF65-F5344CB8AC3E}">
        <p14:creationId xmlns:p14="http://schemas.microsoft.com/office/powerpoint/2010/main" val="1511362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to the next month, July, shows the anomalous circulation extending even more upward, suggesting the the effects of the water vapor anomaly are now extending out of the diagram and into the mesosphere. Note the the record circulation in magenta is now in the upper stratosphere. However, the residual circulation winds with large standard deviations are still around 20 </a:t>
            </a:r>
            <a:r>
              <a:rPr lang="en-US" dirty="0" err="1"/>
              <a:t>hPa</a:t>
            </a:r>
            <a:r>
              <a:rPr lang="en-US" dirty="0"/>
              <a:t>.</a:t>
            </a:r>
          </a:p>
        </p:txBody>
      </p:sp>
      <p:sp>
        <p:nvSpPr>
          <p:cNvPr id="4" name="Slide Number Placeholder 3"/>
          <p:cNvSpPr>
            <a:spLocks noGrp="1"/>
          </p:cNvSpPr>
          <p:nvPr>
            <p:ph type="sldNum" sz="quarter" idx="5"/>
          </p:nvPr>
        </p:nvSpPr>
        <p:spPr/>
        <p:txBody>
          <a:bodyPr/>
          <a:lstStyle/>
          <a:p>
            <a:fld id="{E6BEC583-F4B1-834B-9486-C22126F4F188}" type="slidenum">
              <a:rPr lang="en-US" smtClean="0"/>
              <a:t>14</a:t>
            </a:fld>
            <a:endParaRPr lang="en-US"/>
          </a:p>
        </p:txBody>
      </p:sp>
    </p:spTree>
    <p:extLst>
      <p:ext uri="{BB962C8B-B14F-4D97-AF65-F5344CB8AC3E}">
        <p14:creationId xmlns:p14="http://schemas.microsoft.com/office/powerpoint/2010/main" val="662490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now to October, we find there are still record low temperatures but that they now centered at 40 </a:t>
            </a:r>
            <a:r>
              <a:rPr lang="en-US" dirty="0" err="1"/>
              <a:t>hPa</a:t>
            </a:r>
            <a:r>
              <a:rPr lang="en-US" dirty="0"/>
              <a:t> instead of 20 </a:t>
            </a:r>
            <a:r>
              <a:rPr lang="en-US" dirty="0" err="1"/>
              <a:t>hPa</a:t>
            </a:r>
            <a:r>
              <a:rPr lang="en-US" dirty="0"/>
              <a:t> and extend from 100 to approximately 8 </a:t>
            </a:r>
            <a:r>
              <a:rPr lang="en-US" dirty="0" err="1"/>
              <a:t>hPa</a:t>
            </a:r>
            <a:r>
              <a:rPr lang="en-US" dirty="0"/>
              <a:t>. They are still outside of the mean polar vortex winds and extend to 30 south. Note also that some record cold values are showing up in the polar upper stratosphere. The record positive wind covers a broad region but with values less than 5 m/s.</a:t>
            </a:r>
          </a:p>
        </p:txBody>
      </p:sp>
      <p:sp>
        <p:nvSpPr>
          <p:cNvPr id="4" name="Slide Number Placeholder 3"/>
          <p:cNvSpPr>
            <a:spLocks noGrp="1"/>
          </p:cNvSpPr>
          <p:nvPr>
            <p:ph type="sldNum" sz="quarter" idx="5"/>
          </p:nvPr>
        </p:nvSpPr>
        <p:spPr/>
        <p:txBody>
          <a:bodyPr/>
          <a:lstStyle/>
          <a:p>
            <a:fld id="{E6BEC583-F4B1-834B-9486-C22126F4F188}" type="slidenum">
              <a:rPr lang="en-US" smtClean="0"/>
              <a:t>15</a:t>
            </a:fld>
            <a:endParaRPr lang="en-US"/>
          </a:p>
        </p:txBody>
      </p:sp>
    </p:spTree>
    <p:extLst>
      <p:ext uri="{BB962C8B-B14F-4D97-AF65-F5344CB8AC3E}">
        <p14:creationId xmlns:p14="http://schemas.microsoft.com/office/powerpoint/2010/main" val="5436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normalized by their standard deviations, the October 2022 temperature and wind anomalies remain strong, deviating by more than three standard deviations from the climatology . </a:t>
            </a:r>
          </a:p>
        </p:txBody>
      </p:sp>
      <p:sp>
        <p:nvSpPr>
          <p:cNvPr id="4" name="Slide Number Placeholder 3"/>
          <p:cNvSpPr>
            <a:spLocks noGrp="1"/>
          </p:cNvSpPr>
          <p:nvPr>
            <p:ph type="sldNum" sz="quarter" idx="5"/>
          </p:nvPr>
        </p:nvSpPr>
        <p:spPr/>
        <p:txBody>
          <a:bodyPr/>
          <a:lstStyle/>
          <a:p>
            <a:fld id="{E6BEC583-F4B1-834B-9486-C22126F4F188}" type="slidenum">
              <a:rPr lang="en-US" smtClean="0"/>
              <a:t>16</a:t>
            </a:fld>
            <a:endParaRPr lang="en-US"/>
          </a:p>
        </p:txBody>
      </p:sp>
    </p:spTree>
    <p:extLst>
      <p:ext uri="{BB962C8B-B14F-4D97-AF65-F5344CB8AC3E}">
        <p14:creationId xmlns:p14="http://schemas.microsoft.com/office/powerpoint/2010/main" val="3004027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October residual circulation anomaly has descended from the June location is is now mostly below 20 </a:t>
            </a:r>
            <a:r>
              <a:rPr lang="en-US" dirty="0" err="1"/>
              <a:t>hPa</a:t>
            </a:r>
            <a:r>
              <a:rPr lang="en-US" dirty="0"/>
              <a:t>.</a:t>
            </a:r>
          </a:p>
        </p:txBody>
      </p:sp>
      <p:sp>
        <p:nvSpPr>
          <p:cNvPr id="4" name="Slide Number Placeholder 3"/>
          <p:cNvSpPr>
            <a:spLocks noGrp="1"/>
          </p:cNvSpPr>
          <p:nvPr>
            <p:ph type="sldNum" sz="quarter" idx="5"/>
          </p:nvPr>
        </p:nvSpPr>
        <p:spPr/>
        <p:txBody>
          <a:bodyPr/>
          <a:lstStyle/>
          <a:p>
            <a:fld id="{E6BEC583-F4B1-834B-9486-C22126F4F188}" type="slidenum">
              <a:rPr lang="en-US" smtClean="0"/>
              <a:t>17</a:t>
            </a:fld>
            <a:endParaRPr lang="en-US"/>
          </a:p>
        </p:txBody>
      </p:sp>
    </p:spTree>
    <p:extLst>
      <p:ext uri="{BB962C8B-B14F-4D97-AF65-F5344CB8AC3E}">
        <p14:creationId xmlns:p14="http://schemas.microsoft.com/office/powerpoint/2010/main" val="3414254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not looked in detail at how these circulation anomalies effect ozone in the lower stratosphere. However, this figure for October 2022 ozone variability show high than normal ozone in the region of anomalous upward circulation perturbation, suggesting the the increase in ozone there may be created by reduced downward transport.</a:t>
            </a:r>
          </a:p>
        </p:txBody>
      </p:sp>
      <p:sp>
        <p:nvSpPr>
          <p:cNvPr id="4" name="Slide Number Placeholder 3"/>
          <p:cNvSpPr>
            <a:spLocks noGrp="1"/>
          </p:cNvSpPr>
          <p:nvPr>
            <p:ph type="sldNum" sz="quarter" idx="5"/>
          </p:nvPr>
        </p:nvSpPr>
        <p:spPr/>
        <p:txBody>
          <a:bodyPr/>
          <a:lstStyle/>
          <a:p>
            <a:fld id="{E6BEC583-F4B1-834B-9486-C22126F4F188}" type="slidenum">
              <a:rPr lang="en-US" smtClean="0"/>
              <a:t>18</a:t>
            </a:fld>
            <a:endParaRPr lang="en-US"/>
          </a:p>
        </p:txBody>
      </p:sp>
    </p:spTree>
    <p:extLst>
      <p:ext uri="{BB962C8B-B14F-4D97-AF65-F5344CB8AC3E}">
        <p14:creationId xmlns:p14="http://schemas.microsoft.com/office/powerpoint/2010/main" val="3621499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conclusion, </a:t>
            </a:r>
            <a:r>
              <a:rPr lang="en-US" sz="1200" dirty="0">
                <a:solidFill>
                  <a:srgbClr val="000000"/>
                </a:solidFill>
                <a:latin typeface="Times New Roman" panose="02020603050405020304" pitchFamily="18" charset="0"/>
                <a:cs typeface="Times New Roman" panose="02020603050405020304" pitchFamily="18" charset="0"/>
              </a:rPr>
              <a:t>data assimilation can provide assessment of model biases and even missing model physics, such as the anomalous water vapor. Water vapor from the </a:t>
            </a:r>
            <a:r>
              <a:rPr lang="en-US" sz="1200" dirty="0" err="1">
                <a:solidFill>
                  <a:srgbClr val="000000"/>
                </a:solidFill>
                <a:latin typeface="Times New Roman" panose="02020603050405020304" pitchFamily="18" charset="0"/>
                <a:cs typeface="Times New Roman" panose="02020603050405020304" pitchFamily="18" charset="0"/>
              </a:rPr>
              <a:t>Hunga</a:t>
            </a:r>
            <a:r>
              <a:rPr lang="en-US" sz="1200" dirty="0">
                <a:solidFill>
                  <a:srgbClr val="000000"/>
                </a:solidFill>
                <a:latin typeface="Times New Roman" panose="02020603050405020304" pitchFamily="18" charset="0"/>
                <a:cs typeface="Times New Roman" panose="02020603050405020304" pitchFamily="18" charset="0"/>
              </a:rPr>
              <a:t>-Tonga </a:t>
            </a:r>
            <a:r>
              <a:rPr lang="en-US" sz="1200" dirty="0" err="1">
                <a:solidFill>
                  <a:srgbClr val="000000"/>
                </a:solidFill>
                <a:latin typeface="Times New Roman" panose="02020603050405020304" pitchFamily="18" charset="0"/>
                <a:cs typeface="Times New Roman" panose="02020603050405020304" pitchFamily="18" charset="0"/>
              </a:rPr>
              <a:t>Hunga</a:t>
            </a:r>
            <a:r>
              <a:rPr lang="en-US" sz="1200" dirty="0">
                <a:solidFill>
                  <a:srgbClr val="000000"/>
                </a:solidFill>
                <a:latin typeface="Times New Roman" panose="02020603050405020304" pitchFamily="18" charset="0"/>
                <a:cs typeface="Times New Roman" panose="02020603050405020304" pitchFamily="18" charset="0"/>
              </a:rPr>
              <a:t> Ha-</a:t>
            </a:r>
            <a:r>
              <a:rPr lang="en-US" sz="1200" dirty="0" err="1">
                <a:solidFill>
                  <a:srgbClr val="000000"/>
                </a:solidFill>
                <a:latin typeface="Times New Roman" panose="02020603050405020304" pitchFamily="18" charset="0"/>
                <a:cs typeface="Times New Roman" panose="02020603050405020304" pitchFamily="18" charset="0"/>
              </a:rPr>
              <a:t>apai</a:t>
            </a:r>
            <a:r>
              <a:rPr lang="en-US" sz="1200" dirty="0">
                <a:solidFill>
                  <a:srgbClr val="000000"/>
                </a:solidFill>
                <a:latin typeface="Times New Roman" panose="02020603050405020304" pitchFamily="18" charset="0"/>
                <a:cs typeface="Times New Roman" panose="02020603050405020304" pitchFamily="18" charset="0"/>
              </a:rPr>
              <a:t> eruption disrupted the global middle atmosphere circulation for at least 10 months and is expected to continue for years.  To further study the circulation effects of the Tonga volcano, we are planning future ensemble forecast experiments that will include the anomalous water vapor. 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6BEC583-F4B1-834B-9486-C22126F4F188}" type="slidenum">
              <a:rPr lang="en-US" smtClean="0"/>
              <a:t>19</a:t>
            </a:fld>
            <a:endParaRPr lang="en-US"/>
          </a:p>
        </p:txBody>
      </p:sp>
    </p:spTree>
    <p:extLst>
      <p:ext uri="{BB962C8B-B14F-4D97-AF65-F5344CB8AC3E}">
        <p14:creationId xmlns:p14="http://schemas.microsoft.com/office/powerpoint/2010/main" val="1027750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I’ll show how the data going into MERRA-2 can capture the effects of the Tonga water vapor anomaly, even though the MERRA-2 physics doesn’t include the water vapor perturbation. I’ll then present some of the changes in the lower stratospheric circulation created by the Tonga water vapor anomaly. Most of these results come from the MERRA-2 data assimilation system. The MERRA-2 years from 1980 through 2021 provide a baseline climatology for evaluation of the 2022 changes</a:t>
            </a:r>
          </a:p>
        </p:txBody>
      </p:sp>
      <p:sp>
        <p:nvSpPr>
          <p:cNvPr id="4" name="Slide Number Placeholder 3"/>
          <p:cNvSpPr>
            <a:spLocks noGrp="1"/>
          </p:cNvSpPr>
          <p:nvPr>
            <p:ph type="sldNum" sz="quarter" idx="10"/>
          </p:nvPr>
        </p:nvSpPr>
        <p:spPr/>
        <p:txBody>
          <a:bodyPr/>
          <a:lstStyle/>
          <a:p>
            <a:fld id="{E6BEC583-F4B1-834B-9486-C22126F4F188}" type="slidenum">
              <a:rPr lang="en-US" smtClean="0"/>
              <a:t>2</a:t>
            </a:fld>
            <a:endParaRPr lang="en-US"/>
          </a:p>
        </p:txBody>
      </p:sp>
    </p:spTree>
    <p:extLst>
      <p:ext uri="{BB962C8B-B14F-4D97-AF65-F5344CB8AC3E}">
        <p14:creationId xmlns:p14="http://schemas.microsoft.com/office/powerpoint/2010/main" val="186502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start today with an animation from the M2-SCREAM system created by Kris </a:t>
            </a:r>
            <a:r>
              <a:rPr lang="en-US" dirty="0" err="1"/>
              <a:t>Wargan</a:t>
            </a:r>
            <a:r>
              <a:rPr lang="en-US" dirty="0"/>
              <a:t> that shows the spread of the volcanic water in the lower stratosphere starting from January 15</a:t>
            </a:r>
            <a:r>
              <a:rPr lang="en-US" baseline="30000" dirty="0"/>
              <a:t>th</a:t>
            </a:r>
            <a:r>
              <a:rPr lang="en-US" dirty="0"/>
              <a:t> 2022, the date of the main Tonga eruption. M2-SCREAM assimilates the MLS water vapor measurements shown in the circles. This is a great illustration of how data assimilation can change orbital observations into global fields. Note that it takes some time for the observations to begin capture the water vapor from the eruption. The rapid longitudinal spread of the water vapor perturbation seen here justifies the examination of zonally averaged circulation changes. Most of the water anomaly was close to 26 km or about 20 </a:t>
            </a:r>
            <a:r>
              <a:rPr lang="en-US" dirty="0" err="1"/>
              <a:t>hPa</a:t>
            </a:r>
            <a:r>
              <a:rPr lang="en-US" dirty="0"/>
              <a:t>, so the following figures will focus on that level.</a:t>
            </a:r>
          </a:p>
        </p:txBody>
      </p:sp>
      <p:sp>
        <p:nvSpPr>
          <p:cNvPr id="4" name="Slide Number Placeholder 3"/>
          <p:cNvSpPr>
            <a:spLocks noGrp="1"/>
          </p:cNvSpPr>
          <p:nvPr>
            <p:ph type="sldNum" sz="quarter" idx="5"/>
          </p:nvPr>
        </p:nvSpPr>
        <p:spPr/>
        <p:txBody>
          <a:bodyPr/>
          <a:lstStyle/>
          <a:p>
            <a:fld id="{E6BEC583-F4B1-834B-9486-C22126F4F188}" type="slidenum">
              <a:rPr lang="en-US" smtClean="0"/>
              <a:t>3</a:t>
            </a:fld>
            <a:endParaRPr lang="en-US"/>
          </a:p>
        </p:txBody>
      </p:sp>
    </p:spTree>
    <p:extLst>
      <p:ext uri="{BB962C8B-B14F-4D97-AF65-F5344CB8AC3E}">
        <p14:creationId xmlns:p14="http://schemas.microsoft.com/office/powerpoint/2010/main" val="3671612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excess water vapor is expected to radiatively cool to space, and indeed, comparing the monthly averaged 2022 global temperatures to past years shows much lower temperatures in 2022. The black plus symbols denote values for the years 1980 to 2021 while the red curve denotes 2022. MERRA-2 assimilates temperature observations that capture this </a:t>
            </a:r>
            <a:r>
              <a:rPr lang="en-US" dirty="0" err="1"/>
              <a:t>ususual</a:t>
            </a:r>
            <a:r>
              <a:rPr lang="en-US" dirty="0"/>
              <a:t> cooling even though the water vapor anomaly is not included.</a:t>
            </a:r>
          </a:p>
        </p:txBody>
      </p:sp>
      <p:sp>
        <p:nvSpPr>
          <p:cNvPr id="4" name="Slide Number Placeholder 3"/>
          <p:cNvSpPr>
            <a:spLocks noGrp="1"/>
          </p:cNvSpPr>
          <p:nvPr>
            <p:ph type="sldNum" sz="quarter" idx="5"/>
          </p:nvPr>
        </p:nvSpPr>
        <p:spPr/>
        <p:txBody>
          <a:bodyPr/>
          <a:lstStyle/>
          <a:p>
            <a:fld id="{E6BEC583-F4B1-834B-9486-C22126F4F188}" type="slidenum">
              <a:rPr lang="en-US" smtClean="0"/>
              <a:t>4</a:t>
            </a:fld>
            <a:endParaRPr lang="en-US"/>
          </a:p>
        </p:txBody>
      </p:sp>
    </p:spTree>
    <p:extLst>
      <p:ext uri="{BB962C8B-B14F-4D97-AF65-F5344CB8AC3E}">
        <p14:creationId xmlns:p14="http://schemas.microsoft.com/office/powerpoint/2010/main" val="1141671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MERRA-2 system uses the observations to generate temperature tendency fields, also called temperature increments. The gray, average, curve shows that at 20 </a:t>
            </a:r>
            <a:r>
              <a:rPr lang="en-US" dirty="0" err="1"/>
              <a:t>hPa</a:t>
            </a:r>
            <a:r>
              <a:rPr lang="en-US" dirty="0"/>
              <a:t> the MERRA-2 model has a global bias that warms at about  ¾ K per month compared to the observations, so the increments act to cool slightly on average to match the observations. There is a fair amount of interannual variability as well.  In 2022 however, the globally averaged increments fell to about -3 K/month in April through June, much lower than in any of the past years and remained at record low values for July through November. The results that follow focus mainly on June and October.</a:t>
            </a:r>
          </a:p>
        </p:txBody>
      </p:sp>
      <p:sp>
        <p:nvSpPr>
          <p:cNvPr id="4" name="Slide Number Placeholder 3"/>
          <p:cNvSpPr>
            <a:spLocks noGrp="1"/>
          </p:cNvSpPr>
          <p:nvPr>
            <p:ph type="sldNum" sz="quarter" idx="5"/>
          </p:nvPr>
        </p:nvSpPr>
        <p:spPr/>
        <p:txBody>
          <a:bodyPr/>
          <a:lstStyle/>
          <a:p>
            <a:fld id="{E6BEC583-F4B1-834B-9486-C22126F4F188}" type="slidenum">
              <a:rPr lang="en-US" smtClean="0"/>
              <a:t>5</a:t>
            </a:fld>
            <a:endParaRPr lang="en-US"/>
          </a:p>
        </p:txBody>
      </p:sp>
    </p:spTree>
    <p:extLst>
      <p:ext uri="{BB962C8B-B14F-4D97-AF65-F5344CB8AC3E}">
        <p14:creationId xmlns:p14="http://schemas.microsoft.com/office/powerpoint/2010/main" val="3283766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interpret these temperature increments? Typically, the data analysis tendency corrects both the dynamical and radiative tendencies, however with the extremely large increments in 2022 and the knowledge of the volcanic water perturbation, we can ascribe most of the increments as being a correction to the radiative tendency. That is, the temperature increments provide the missing radiative cooling. This give confidence that the stratospheric residual mean circulation perturbations will also reflect the water perturbation correctly.</a:t>
            </a:r>
          </a:p>
        </p:txBody>
      </p:sp>
      <p:sp>
        <p:nvSpPr>
          <p:cNvPr id="4" name="Slide Number Placeholder 3"/>
          <p:cNvSpPr>
            <a:spLocks noGrp="1"/>
          </p:cNvSpPr>
          <p:nvPr>
            <p:ph type="sldNum" sz="quarter" idx="5"/>
          </p:nvPr>
        </p:nvSpPr>
        <p:spPr/>
        <p:txBody>
          <a:bodyPr/>
          <a:lstStyle/>
          <a:p>
            <a:fld id="{E6BEC583-F4B1-834B-9486-C22126F4F188}" type="slidenum">
              <a:rPr lang="en-US" smtClean="0"/>
              <a:t>6</a:t>
            </a:fld>
            <a:endParaRPr lang="en-US"/>
          </a:p>
        </p:txBody>
      </p:sp>
    </p:spTree>
    <p:extLst>
      <p:ext uri="{BB962C8B-B14F-4D97-AF65-F5344CB8AC3E}">
        <p14:creationId xmlns:p14="http://schemas.microsoft.com/office/powerpoint/2010/main" val="3492525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gain further confidence that the temperature increments are correcting the radiative tendency by examining the M2-SCREAM assimilation that includes the Tonga water vapor. In the Southern Hemisphere shown here, the assimilation including the water vapor perturbation, M2-SCREAM, has much smaller temperature increments than MERRA-2 as indicated by the dashed curves. However, the sum of the temperature increments and radiative tendencies, the sold curves, are nearly identical for M2-SCREAM and MERRA-2, indicating that the MERRA-2 increments are making up for the missing water vapor cooling.</a:t>
            </a:r>
          </a:p>
        </p:txBody>
      </p:sp>
      <p:sp>
        <p:nvSpPr>
          <p:cNvPr id="4" name="Slide Number Placeholder 3"/>
          <p:cNvSpPr>
            <a:spLocks noGrp="1"/>
          </p:cNvSpPr>
          <p:nvPr>
            <p:ph type="sldNum" sz="quarter" idx="5"/>
          </p:nvPr>
        </p:nvSpPr>
        <p:spPr/>
        <p:txBody>
          <a:bodyPr/>
          <a:lstStyle/>
          <a:p>
            <a:fld id="{E6BEC583-F4B1-834B-9486-C22126F4F188}" type="slidenum">
              <a:rPr lang="en-US" smtClean="0"/>
              <a:t>7</a:t>
            </a:fld>
            <a:endParaRPr lang="en-US"/>
          </a:p>
        </p:txBody>
      </p:sp>
    </p:spTree>
    <p:extLst>
      <p:ext uri="{BB962C8B-B14F-4D97-AF65-F5344CB8AC3E}">
        <p14:creationId xmlns:p14="http://schemas.microsoft.com/office/powerpoint/2010/main" val="3553627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knowledge that MERRA-2 is correctly representing the Tonga water vapor cooling, we move on to the temperature and circulation changes. The remainder of the talk shows zonally averaged cross sections from 90 south to 30 north and from 100 to 1 </a:t>
            </a:r>
            <a:r>
              <a:rPr lang="en-US" dirty="0" err="1"/>
              <a:t>hPa</a:t>
            </a:r>
            <a:r>
              <a:rPr lang="en-US" dirty="0"/>
              <a:t>.  The zonal mean zonal winds are plotted in the background with filled contours. Five months after the eruption, June 2022 shows record low temperatures and record positive winds, with respect to the MERRA-2 climatology. The low temperatures extend from the edge of the polar vortex to the latitude of the volcano, and from about 30 </a:t>
            </a:r>
            <a:r>
              <a:rPr lang="en-US" dirty="0" err="1"/>
              <a:t>hPa</a:t>
            </a:r>
            <a:r>
              <a:rPr lang="en-US" dirty="0"/>
              <a:t> into the upper stratosphere. The record strong winds are located above the record low temperatures.</a:t>
            </a:r>
          </a:p>
        </p:txBody>
      </p:sp>
      <p:sp>
        <p:nvSpPr>
          <p:cNvPr id="4" name="Slide Number Placeholder 3"/>
          <p:cNvSpPr>
            <a:spLocks noGrp="1"/>
          </p:cNvSpPr>
          <p:nvPr>
            <p:ph type="sldNum" sz="quarter" idx="5"/>
          </p:nvPr>
        </p:nvSpPr>
        <p:spPr/>
        <p:txBody>
          <a:bodyPr/>
          <a:lstStyle/>
          <a:p>
            <a:fld id="{E6BEC583-F4B1-834B-9486-C22126F4F188}" type="slidenum">
              <a:rPr lang="en-US" smtClean="0"/>
              <a:t>8</a:t>
            </a:fld>
            <a:endParaRPr lang="en-US"/>
          </a:p>
        </p:txBody>
      </p:sp>
    </p:spTree>
    <p:extLst>
      <p:ext uri="{BB962C8B-B14F-4D97-AF65-F5344CB8AC3E}">
        <p14:creationId xmlns:p14="http://schemas.microsoft.com/office/powerpoint/2010/main" val="3495143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fields can be normalized by their standard deviations showing that the records are 2 to 3 standard deviations from the climate mean. </a:t>
            </a:r>
          </a:p>
        </p:txBody>
      </p:sp>
      <p:sp>
        <p:nvSpPr>
          <p:cNvPr id="4" name="Slide Number Placeholder 3"/>
          <p:cNvSpPr>
            <a:spLocks noGrp="1"/>
          </p:cNvSpPr>
          <p:nvPr>
            <p:ph type="sldNum" sz="quarter" idx="5"/>
          </p:nvPr>
        </p:nvSpPr>
        <p:spPr/>
        <p:txBody>
          <a:bodyPr/>
          <a:lstStyle/>
          <a:p>
            <a:fld id="{E6BEC583-F4B1-834B-9486-C22126F4F188}" type="slidenum">
              <a:rPr lang="en-US" smtClean="0"/>
              <a:t>9</a:t>
            </a:fld>
            <a:endParaRPr lang="en-US"/>
          </a:p>
        </p:txBody>
      </p:sp>
    </p:spTree>
    <p:extLst>
      <p:ext uri="{BB962C8B-B14F-4D97-AF65-F5344CB8AC3E}">
        <p14:creationId xmlns:p14="http://schemas.microsoft.com/office/powerpoint/2010/main" val="3811479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ic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6791" y="185231"/>
            <a:ext cx="9298623" cy="1134283"/>
          </a:xfrm>
        </p:spPr>
        <p:txBody>
          <a:bodyPr/>
          <a:lstStyle>
            <a:lvl1pPr algn="l">
              <a:defRPr/>
            </a:lvl1pPr>
          </a:lstStyle>
          <a:p>
            <a:r>
              <a:rPr lang="en-US" dirty="0"/>
              <a:t>Click to Edit Title</a:t>
            </a:r>
          </a:p>
        </p:txBody>
      </p:sp>
      <p:sp>
        <p:nvSpPr>
          <p:cNvPr id="3" name="Date Placeholder 2"/>
          <p:cNvSpPr>
            <a:spLocks noGrp="1"/>
          </p:cNvSpPr>
          <p:nvPr>
            <p:ph type="dt" sz="half" idx="10"/>
          </p:nvPr>
        </p:nvSpPr>
        <p:spPr/>
        <p:txBody>
          <a:bodyPr/>
          <a:lstStyle/>
          <a:p>
            <a:fld id="{B80A0F2B-E692-5549-89C0-DEF97C653501}" type="datetimeFigureOut">
              <a:rPr lang="en-US" smtClean="0"/>
              <a:t>1/10/23</a:t>
            </a:fld>
            <a:endParaRPr lang="en-US" dirty="0"/>
          </a:p>
        </p:txBody>
      </p:sp>
      <p:sp>
        <p:nvSpPr>
          <p:cNvPr id="5" name="Slide Number Placeholder 4"/>
          <p:cNvSpPr>
            <a:spLocks noGrp="1"/>
          </p:cNvSpPr>
          <p:nvPr>
            <p:ph type="sldNum" sz="quarter" idx="12"/>
          </p:nvPr>
        </p:nvSpPr>
        <p:spPr/>
        <p:txBody>
          <a:bodyPr/>
          <a:lstStyle/>
          <a:p>
            <a:fld id="{BDB8D1E3-1DAE-664E-B350-75CA63E753F0}" type="slidenum">
              <a:rPr lang="en-US" smtClean="0"/>
              <a:t>‹#›</a:t>
            </a:fld>
            <a:endParaRPr lang="en-US"/>
          </a:p>
        </p:txBody>
      </p:sp>
      <p:sp>
        <p:nvSpPr>
          <p:cNvPr id="9" name="Text Placeholder 8"/>
          <p:cNvSpPr>
            <a:spLocks noGrp="1"/>
          </p:cNvSpPr>
          <p:nvPr>
            <p:ph type="body" sz="quarter" idx="13" hasCustomPrompt="1"/>
          </p:nvPr>
        </p:nvSpPr>
        <p:spPr>
          <a:xfrm>
            <a:off x="296791" y="1490663"/>
            <a:ext cx="11598415" cy="4594225"/>
          </a:xfrm>
        </p:spPr>
        <p:txBody>
          <a:bodyPr>
            <a:noAutofit/>
          </a:bodyPr>
          <a:lstStyle>
            <a:lvl1pPr algn="l">
              <a:defRPr/>
            </a:lvl1pPr>
          </a:lstStyle>
          <a:p>
            <a:pPr lvl="0"/>
            <a:r>
              <a:rPr lang="en-US" dirty="0"/>
              <a:t>Click to edit text.</a:t>
            </a:r>
          </a:p>
        </p:txBody>
      </p:sp>
    </p:spTree>
    <p:extLst>
      <p:ext uri="{BB962C8B-B14F-4D97-AF65-F5344CB8AC3E}">
        <p14:creationId xmlns:p14="http://schemas.microsoft.com/office/powerpoint/2010/main" val="705006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Slide Number Placeholder 2"/>
          <p:cNvSpPr>
            <a:spLocks noGrp="1"/>
          </p:cNvSpPr>
          <p:nvPr>
            <p:ph type="sldNum" sz="quarter" idx="10"/>
          </p:nvPr>
        </p:nvSpPr>
        <p:spPr/>
        <p:txBody>
          <a:bodyPr/>
          <a:lstStyle/>
          <a:p>
            <a:fld id="{BDB8D1E3-1DAE-664E-B350-75CA63E753F0}" type="slidenum">
              <a:rPr lang="en-US" smtClean="0"/>
              <a:t>‹#›</a:t>
            </a:fld>
            <a:endParaRPr lang="en-US"/>
          </a:p>
        </p:txBody>
      </p:sp>
      <p:sp>
        <p:nvSpPr>
          <p:cNvPr id="4" name="Date Placeholder 3"/>
          <p:cNvSpPr>
            <a:spLocks noGrp="1"/>
          </p:cNvSpPr>
          <p:nvPr>
            <p:ph type="dt" sz="half" idx="11"/>
          </p:nvPr>
        </p:nvSpPr>
        <p:spPr/>
        <p:txBody>
          <a:bodyPr/>
          <a:lstStyle/>
          <a:p>
            <a:fld id="{B80A0F2B-E692-5549-89C0-DEF97C653501}" type="datetimeFigureOut">
              <a:rPr lang="en-US" smtClean="0"/>
              <a:pPr/>
              <a:t>1/10/23</a:t>
            </a:fld>
            <a:endParaRPr lang="en-US" dirty="0"/>
          </a:p>
        </p:txBody>
      </p:sp>
    </p:spTree>
    <p:extLst>
      <p:ext uri="{BB962C8B-B14F-4D97-AF65-F5344CB8AC3E}">
        <p14:creationId xmlns:p14="http://schemas.microsoft.com/office/powerpoint/2010/main" val="261877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A0F2B-E692-5549-89C0-DEF97C653501}" type="datetimeFigureOut">
              <a:rPr lang="en-US" smtClean="0"/>
              <a:t>1/10/23</a:t>
            </a:fld>
            <a:endParaRPr lang="en-US"/>
          </a:p>
        </p:txBody>
      </p:sp>
      <p:sp>
        <p:nvSpPr>
          <p:cNvPr id="4" name="Slide Number Placeholder 3"/>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381435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and Subtitle Only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ctr" anchorCtr="0">
            <a:normAutofit/>
          </a:bodyPr>
          <a:lstStyle>
            <a:lvl1pPr algn="ctr">
              <a:defRPr sz="4800"/>
            </a:lvl1pPr>
          </a:lstStyle>
          <a:p>
            <a:r>
              <a:rPr lang="en-US" dirty="0"/>
              <a:t>Click to Edit Title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4" name="Date Placeholder 3"/>
          <p:cNvSpPr>
            <a:spLocks noGrp="1"/>
          </p:cNvSpPr>
          <p:nvPr>
            <p:ph type="dt" sz="half" idx="10"/>
          </p:nvPr>
        </p:nvSpPr>
        <p:spPr/>
        <p:txBody>
          <a:bodyPr/>
          <a:lstStyle/>
          <a:p>
            <a:fld id="{B80A0F2B-E692-5549-89C0-DEF97C653501}" type="datetimeFigureOut">
              <a:rPr lang="en-US" smtClean="0"/>
              <a:t>1/10/23</a:t>
            </a:fld>
            <a:endParaRPr lang="en-US"/>
          </a:p>
        </p:txBody>
      </p:sp>
      <p:sp>
        <p:nvSpPr>
          <p:cNvPr id="5" name="Footer Placeholder 4"/>
          <p:cNvSpPr>
            <a:spLocks noGrp="1"/>
          </p:cNvSpPr>
          <p:nvPr>
            <p:ph type="ftr" sz="quarter" idx="11"/>
          </p:nvPr>
        </p:nvSpPr>
        <p:spPr>
          <a:xfrm>
            <a:off x="3934178" y="6445501"/>
            <a:ext cx="5297307"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143118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Text and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838200" y="1490140"/>
            <a:ext cx="10515600" cy="46021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80A0F2B-E692-5549-89C0-DEF97C653501}" type="datetimeFigureOut">
              <a:rPr lang="en-US" smtClean="0"/>
              <a:t>1/10/23</a:t>
            </a:fld>
            <a:endParaRPr lang="en-US"/>
          </a:p>
        </p:txBody>
      </p:sp>
      <p:sp>
        <p:nvSpPr>
          <p:cNvPr id="6" name="Slide Number Placeholder 5"/>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00446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23151" y="733778"/>
            <a:ext cx="3932237" cy="1134533"/>
          </a:xfrm>
        </p:spPr>
        <p:txBody>
          <a:bodyPr anchor="t" anchorCtr="0">
            <a:normAutofit/>
          </a:bodyPr>
          <a:lstStyle>
            <a:lvl1pPr algn="l">
              <a:defRPr sz="2000"/>
            </a:lvl1pPr>
          </a:lstStyle>
          <a:p>
            <a:r>
              <a:rPr lang="en-US" dirty="0"/>
              <a:t>Click to Edit Title</a:t>
            </a:r>
          </a:p>
        </p:txBody>
      </p:sp>
      <p:sp>
        <p:nvSpPr>
          <p:cNvPr id="3" name="Picture Placeholder 2"/>
          <p:cNvSpPr>
            <a:spLocks noGrp="1"/>
          </p:cNvSpPr>
          <p:nvPr>
            <p:ph type="pic" idx="1" hasCustomPrompt="1"/>
          </p:nvPr>
        </p:nvSpPr>
        <p:spPr>
          <a:xfrm>
            <a:off x="675919" y="733778"/>
            <a:ext cx="6172200" cy="51352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a:t>
            </a:r>
          </a:p>
        </p:txBody>
      </p:sp>
      <p:sp>
        <p:nvSpPr>
          <p:cNvPr id="4" name="Text Placeholder 3"/>
          <p:cNvSpPr>
            <a:spLocks noGrp="1"/>
          </p:cNvSpPr>
          <p:nvPr>
            <p:ph type="body" sz="half" idx="2" hasCustomPrompt="1"/>
          </p:nvPr>
        </p:nvSpPr>
        <p:spPr>
          <a:xfrm>
            <a:off x="7423151" y="1952978"/>
            <a:ext cx="3932237" cy="391601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5" name="Date Placeholder 4"/>
          <p:cNvSpPr>
            <a:spLocks noGrp="1"/>
          </p:cNvSpPr>
          <p:nvPr>
            <p:ph type="dt" sz="half" idx="10"/>
          </p:nvPr>
        </p:nvSpPr>
        <p:spPr/>
        <p:txBody>
          <a:bodyPr/>
          <a:lstStyle/>
          <a:p>
            <a:fld id="{B80A0F2B-E692-5549-89C0-DEF97C653501}" type="datetimeFigureOut">
              <a:rPr lang="en-US" smtClean="0"/>
              <a:t>1/10/23</a:t>
            </a:fld>
            <a:endParaRPr lang="en-US"/>
          </a:p>
        </p:txBody>
      </p:sp>
      <p:sp>
        <p:nvSpPr>
          <p:cNvPr id="7" name="Slide Number Placeholder 6"/>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230740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sz="half" idx="1" hasCustomPrompt="1"/>
          </p:nvPr>
        </p:nvSpPr>
        <p:spPr>
          <a:xfrm>
            <a:off x="838200" y="1825625"/>
            <a:ext cx="518160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en-US" dirty="0"/>
              <a:t>Click to edit </a:t>
            </a:r>
            <a:r>
              <a:rPr lang="en-US"/>
              <a:t>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80A0F2B-E692-5549-89C0-DEF97C653501}" type="datetimeFigureOut">
              <a:rPr lang="en-US" smtClean="0"/>
              <a:t>1/10/23</a:t>
            </a:fld>
            <a:endParaRPr lang="en-US"/>
          </a:p>
        </p:txBody>
      </p:sp>
      <p:sp>
        <p:nvSpPr>
          <p:cNvPr id="7" name="Slide Number Placeholder 6"/>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458084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emf"/><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2000">
              <a:schemeClr val="accent3">
                <a:lumMod val="0"/>
                <a:lumOff val="100000"/>
              </a:schemeClr>
            </a:gs>
            <a:gs pos="100000">
              <a:schemeClr val="accent3">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ound Same Side Corner Rectangle 14">
            <a:extLst>
              <a:ext uri="{FF2B5EF4-FFF2-40B4-BE49-F238E27FC236}">
                <a16:creationId xmlns:a16="http://schemas.microsoft.com/office/drawing/2014/main" id="{1C8F4B49-F8B7-7949-9C28-BF428A8465A9}"/>
              </a:ext>
            </a:extLst>
          </p:cNvPr>
          <p:cNvSpPr/>
          <p:nvPr userDrawn="1"/>
        </p:nvSpPr>
        <p:spPr>
          <a:xfrm flipV="1">
            <a:off x="12327008" y="310556"/>
            <a:ext cx="2923160" cy="688745"/>
          </a:xfrm>
          <a:prstGeom prst="round2SameRect">
            <a:avLst>
              <a:gd name="adj1" fmla="val 29744"/>
              <a:gd name="adj2" fmla="val 0"/>
            </a:avLst>
          </a:prstGeom>
          <a:solidFill>
            <a:srgbClr val="DBDBD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ame Side Corner Rectangle 11">
            <a:extLst>
              <a:ext uri="{FF2B5EF4-FFF2-40B4-BE49-F238E27FC236}">
                <a16:creationId xmlns:a16="http://schemas.microsoft.com/office/drawing/2014/main" id="{C1A24936-C200-1F4F-A086-CF0CE45ABAB3}"/>
              </a:ext>
            </a:extLst>
          </p:cNvPr>
          <p:cNvSpPr/>
          <p:nvPr userDrawn="1"/>
        </p:nvSpPr>
        <p:spPr>
          <a:xfrm>
            <a:off x="254147" y="6388893"/>
            <a:ext cx="11683705" cy="469107"/>
          </a:xfrm>
          <a:prstGeom prst="round2SameRect">
            <a:avLst>
              <a:gd name="adj1" fmla="val 29744"/>
              <a:gd name="adj2" fmla="val 0"/>
            </a:avLst>
          </a:prstGeom>
          <a:solidFill>
            <a:srgbClr val="DBDBD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96792" y="187841"/>
            <a:ext cx="9204790" cy="1154878"/>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96791" y="1490140"/>
            <a:ext cx="11598418" cy="4602163"/>
          </a:xfrm>
          <a:prstGeom prst="rect">
            <a:avLst/>
          </a:prstGeom>
        </p:spPr>
        <p:txBody>
          <a:bodyPr vert="horz" lIns="0" tIns="0" rIns="0" bIns="0" rtlCol="0">
            <a:noAutofit/>
          </a:bodyPr>
          <a:lstStyle/>
          <a:p>
            <a:pPr lvl="0"/>
            <a:r>
              <a:rPr lang="en-US" dirty="0"/>
              <a:t>Click to edit Master text styles</a:t>
            </a:r>
          </a:p>
        </p:txBody>
      </p:sp>
      <p:sp>
        <p:nvSpPr>
          <p:cNvPr id="9" name="TextBox 8"/>
          <p:cNvSpPr txBox="1"/>
          <p:nvPr userDrawn="1"/>
        </p:nvSpPr>
        <p:spPr>
          <a:xfrm>
            <a:off x="1680022" y="6460333"/>
            <a:ext cx="2581079" cy="221599"/>
          </a:xfrm>
          <a:prstGeom prst="rect">
            <a:avLst/>
          </a:prstGeom>
          <a:noFill/>
        </p:spPr>
        <p:txBody>
          <a:bodyPr wrap="square" lIns="0" tIns="0" rIns="0" bIns="0" rtlCol="0">
            <a:spAutoFit/>
          </a:bodyPr>
          <a:lstStyle/>
          <a:p>
            <a:pPr algn="l">
              <a:lnSpc>
                <a:spcPct val="90000"/>
              </a:lnSpc>
            </a:pPr>
            <a:r>
              <a:rPr lang="en-US" sz="800" b="1" i="0" dirty="0">
                <a:solidFill>
                  <a:srgbClr val="1C75BC"/>
                </a:solidFill>
                <a:ea typeface="Arial Regular" charset="0"/>
              </a:rPr>
              <a:t>Global Modeling</a:t>
            </a:r>
            <a:r>
              <a:rPr lang="en-US" sz="800" b="1" i="0" baseline="0" dirty="0">
                <a:solidFill>
                  <a:srgbClr val="1C75BC"/>
                </a:solidFill>
                <a:ea typeface="Arial Regular" charset="0"/>
              </a:rPr>
              <a:t> </a:t>
            </a:r>
            <a:r>
              <a:rPr lang="en-US" sz="800" b="1" i="0" dirty="0">
                <a:solidFill>
                  <a:srgbClr val="1C75BC"/>
                </a:solidFill>
                <a:ea typeface="Arial Regular" charset="0"/>
              </a:rPr>
              <a:t>and</a:t>
            </a:r>
            <a:r>
              <a:rPr lang="en-US" sz="800" b="1" i="0" baseline="0" dirty="0">
                <a:solidFill>
                  <a:srgbClr val="1C75BC"/>
                </a:solidFill>
                <a:ea typeface="Arial Regular" charset="0"/>
              </a:rPr>
              <a:t> </a:t>
            </a:r>
            <a:r>
              <a:rPr lang="en-US" sz="800" b="1" i="0" dirty="0">
                <a:solidFill>
                  <a:srgbClr val="1C75BC"/>
                </a:solidFill>
                <a:ea typeface="Arial Regular" charset="0"/>
              </a:rPr>
              <a:t>Assimilation Office</a:t>
            </a:r>
          </a:p>
          <a:p>
            <a:pPr marL="0" marR="0" indent="0" algn="l" defTabSz="914400" rtl="0" eaLnBrk="1" fontAlgn="auto" latinLnBrk="0" hangingPunct="1">
              <a:lnSpc>
                <a:spcPct val="90000"/>
              </a:lnSpc>
              <a:spcBef>
                <a:spcPts val="0"/>
              </a:spcBef>
              <a:spcAft>
                <a:spcPts val="0"/>
              </a:spcAft>
              <a:buClrTx/>
              <a:buSzTx/>
              <a:buFontTx/>
              <a:buNone/>
              <a:tabLst/>
              <a:defRPr/>
            </a:pPr>
            <a:r>
              <a:rPr lang="en-US" sz="800" b="0" i="0" dirty="0">
                <a:solidFill>
                  <a:srgbClr val="1C75BC"/>
                </a:solidFill>
                <a:ea typeface="Arial Regular" charset="0"/>
              </a:rPr>
              <a:t>gmao.gsfc.nasa.gov</a:t>
            </a:r>
          </a:p>
        </p:txBody>
      </p:sp>
      <p:sp>
        <p:nvSpPr>
          <p:cNvPr id="6" name="Slide Number Placeholder 5"/>
          <p:cNvSpPr>
            <a:spLocks noGrp="1"/>
          </p:cNvSpPr>
          <p:nvPr>
            <p:ph type="sldNum" sz="quarter" idx="4"/>
          </p:nvPr>
        </p:nvSpPr>
        <p:spPr>
          <a:xfrm>
            <a:off x="11375962" y="6009417"/>
            <a:ext cx="567267" cy="365125"/>
          </a:xfrm>
          <a:prstGeom prst="rect">
            <a:avLst/>
          </a:prstGeom>
        </p:spPr>
        <p:txBody>
          <a:bodyPr vert="horz" lIns="91440" tIns="45720" rIns="91440" bIns="45720" rtlCol="0" anchor="ctr"/>
          <a:lstStyle>
            <a:lvl1pPr algn="r">
              <a:defRPr sz="1000">
                <a:solidFill>
                  <a:schemeClr val="bg1">
                    <a:lumMod val="75000"/>
                  </a:schemeClr>
                </a:solidFill>
              </a:defRPr>
            </a:lvl1pPr>
          </a:lstStyle>
          <a:p>
            <a:fld id="{BDB8D1E3-1DAE-664E-B350-75CA63E753F0}" type="slidenum">
              <a:rPr lang="en-US" smtClean="0"/>
              <a:pPr/>
              <a:t>‹#›</a:t>
            </a:fld>
            <a:endParaRPr lang="en-US" dirty="0"/>
          </a:p>
        </p:txBody>
      </p:sp>
      <p:sp>
        <p:nvSpPr>
          <p:cNvPr id="4" name="Date Placeholder 3"/>
          <p:cNvSpPr>
            <a:spLocks noGrp="1"/>
          </p:cNvSpPr>
          <p:nvPr>
            <p:ph type="dt" sz="half" idx="2"/>
          </p:nvPr>
        </p:nvSpPr>
        <p:spPr>
          <a:xfrm>
            <a:off x="10094674" y="6009417"/>
            <a:ext cx="1224844" cy="365125"/>
          </a:xfrm>
          <a:prstGeom prst="rect">
            <a:avLst/>
          </a:prstGeom>
        </p:spPr>
        <p:txBody>
          <a:bodyPr vert="horz" lIns="91440" tIns="45720" rIns="91440" bIns="45720" rtlCol="0" anchor="ctr"/>
          <a:lstStyle>
            <a:lvl1pPr algn="r">
              <a:defRPr sz="1000">
                <a:solidFill>
                  <a:schemeClr val="bg1">
                    <a:lumMod val="75000"/>
                  </a:schemeClr>
                </a:solidFill>
              </a:defRPr>
            </a:lvl1pPr>
          </a:lstStyle>
          <a:p>
            <a:fld id="{B80A0F2B-E692-5549-89C0-DEF97C653501}" type="datetimeFigureOut">
              <a:rPr lang="en-US" smtClean="0"/>
              <a:pPr/>
              <a:t>1/10/23</a:t>
            </a:fld>
            <a:endParaRPr lang="en-US" dirty="0"/>
          </a:p>
        </p:txBody>
      </p:sp>
      <p:pic>
        <p:nvPicPr>
          <p:cNvPr id="13" name="Picture 25" descr="NASA insigniaCMYK"/>
          <p:cNvPicPr preferRelativeResize="0">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11478542" y="97427"/>
            <a:ext cx="575446" cy="48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BED0B9B-9887-9A47-94D6-3EAAF7742079}"/>
              </a:ext>
            </a:extLst>
          </p:cNvPr>
          <p:cNvPicPr>
            <a:picLocks noChangeAspect="1"/>
          </p:cNvPicPr>
          <p:nvPr userDrawn="1"/>
        </p:nvPicPr>
        <p:blipFill>
          <a:blip r:embed="rId10"/>
          <a:stretch>
            <a:fillRect/>
          </a:stretch>
        </p:blipFill>
        <p:spPr>
          <a:xfrm>
            <a:off x="10244428" y="6460333"/>
            <a:ext cx="1521837" cy="322856"/>
          </a:xfrm>
          <a:prstGeom prst="rect">
            <a:avLst/>
          </a:prstGeom>
        </p:spPr>
      </p:pic>
      <p:pic>
        <p:nvPicPr>
          <p:cNvPr id="5" name="Picture 4">
            <a:extLst>
              <a:ext uri="{FF2B5EF4-FFF2-40B4-BE49-F238E27FC236}">
                <a16:creationId xmlns:a16="http://schemas.microsoft.com/office/drawing/2014/main" id="{EF36E619-8AEE-C94F-B790-5BC7501047F8}"/>
              </a:ext>
            </a:extLst>
          </p:cNvPr>
          <p:cNvPicPr>
            <a:picLocks noChangeAspect="1"/>
          </p:cNvPicPr>
          <p:nvPr userDrawn="1"/>
        </p:nvPicPr>
        <p:blipFill>
          <a:blip r:embed="rId11"/>
          <a:stretch>
            <a:fillRect/>
          </a:stretch>
        </p:blipFill>
        <p:spPr>
          <a:xfrm>
            <a:off x="469634" y="6470272"/>
            <a:ext cx="1120627" cy="286476"/>
          </a:xfrm>
          <a:prstGeom prst="rect">
            <a:avLst/>
          </a:prstGeom>
        </p:spPr>
      </p:pic>
      <p:sp>
        <p:nvSpPr>
          <p:cNvPr id="18" name="TextBox 17">
            <a:extLst>
              <a:ext uri="{FF2B5EF4-FFF2-40B4-BE49-F238E27FC236}">
                <a16:creationId xmlns:a16="http://schemas.microsoft.com/office/drawing/2014/main" id="{7B67A393-44F6-A443-A176-FD799F4F7164}"/>
              </a:ext>
            </a:extLst>
          </p:cNvPr>
          <p:cNvSpPr txBox="1"/>
          <p:nvPr userDrawn="1"/>
        </p:nvSpPr>
        <p:spPr>
          <a:xfrm>
            <a:off x="9797143" y="172057"/>
            <a:ext cx="1407271" cy="276999"/>
          </a:xfrm>
          <a:prstGeom prst="rect">
            <a:avLst/>
          </a:prstGeom>
          <a:noFill/>
        </p:spPr>
        <p:txBody>
          <a:bodyPr wrap="square" lIns="0" tIns="0" rIns="0" bIns="0" rtlCol="0">
            <a:spAutoFit/>
          </a:bodyPr>
          <a:lstStyle/>
          <a:p>
            <a:pPr algn="r"/>
            <a:r>
              <a:rPr lang="en-US" sz="900" dirty="0">
                <a:solidFill>
                  <a:schemeClr val="bg2">
                    <a:lumMod val="50000"/>
                  </a:schemeClr>
                </a:solidFill>
                <a:latin typeface="Arial" charset="0"/>
                <a:ea typeface="Arial" charset="0"/>
                <a:cs typeface="Arial" charset="0"/>
              </a:rPr>
              <a:t>National Aeronautics and</a:t>
            </a:r>
          </a:p>
          <a:p>
            <a:pPr algn="r"/>
            <a:r>
              <a:rPr lang="en-US" sz="900" dirty="0">
                <a:solidFill>
                  <a:schemeClr val="bg2">
                    <a:lumMod val="50000"/>
                  </a:schemeClr>
                </a:solidFill>
                <a:latin typeface="Arial" charset="0"/>
                <a:ea typeface="Arial" charset="0"/>
                <a:cs typeface="Arial" charset="0"/>
              </a:rPr>
              <a:t>Space Administration</a:t>
            </a:r>
          </a:p>
        </p:txBody>
      </p:sp>
      <p:cxnSp>
        <p:nvCxnSpPr>
          <p:cNvPr id="19" name="Straight Connector 18">
            <a:extLst>
              <a:ext uri="{FF2B5EF4-FFF2-40B4-BE49-F238E27FC236}">
                <a16:creationId xmlns:a16="http://schemas.microsoft.com/office/drawing/2014/main" id="{4A82477E-2E5A-EF42-9B2F-9E1BB2260986}"/>
              </a:ext>
            </a:extLst>
          </p:cNvPr>
          <p:cNvCxnSpPr>
            <a:cxnSpLocks/>
          </p:cNvCxnSpPr>
          <p:nvPr userDrawn="1"/>
        </p:nvCxnSpPr>
        <p:spPr>
          <a:xfrm>
            <a:off x="11344545" y="100958"/>
            <a:ext cx="0" cy="481693"/>
          </a:xfrm>
          <a:prstGeom prst="line">
            <a:avLst/>
          </a:prstGeom>
          <a:ln w="6350">
            <a:solidFill>
              <a:schemeClr val="bg2">
                <a:lumMod val="50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515587"/>
      </p:ext>
    </p:extLst>
  </p:cSld>
  <p:clrMap bg1="lt1" tx1="dk1" bg2="lt2" tx2="dk2" accent1="accent1" accent2="accent2" accent3="accent3" accent4="accent4" accent5="accent5" accent6="accent6" hlink="hlink" folHlink="folHlink"/>
  <p:sldLayoutIdLst>
    <p:sldLayoutId id="2147483654" r:id="rId1"/>
    <p:sldLayoutId id="2147483658" r:id="rId2"/>
    <p:sldLayoutId id="2147483655" r:id="rId3"/>
    <p:sldLayoutId id="2147483649" r:id="rId4"/>
    <p:sldLayoutId id="2147483650" r:id="rId5"/>
    <p:sldLayoutId id="2147483657" r:id="rId6"/>
    <p:sldLayoutId id="2147483652" r:id="rId7"/>
  </p:sldLayoutIdLst>
  <p:txStyles>
    <p:titleStyle>
      <a:lvl1pPr algn="l" defTabSz="914400" rtl="0" eaLnBrk="1" latinLnBrk="0" hangingPunct="1">
        <a:lnSpc>
          <a:spcPct val="90000"/>
        </a:lnSpc>
        <a:spcBef>
          <a:spcPct val="0"/>
        </a:spcBef>
        <a:buNone/>
        <a:defRPr sz="2800" b="1" kern="1200">
          <a:solidFill>
            <a:srgbClr val="90B737"/>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000" kern="1200">
          <a:solidFill>
            <a:srgbClr val="000000"/>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tx1"/>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tx1"/>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29/2022GL10098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43A498-C07F-B3F4-646D-2A9748D2321C}"/>
              </a:ext>
            </a:extLst>
          </p:cNvPr>
          <p:cNvSpPr>
            <a:spLocks noGrp="1"/>
          </p:cNvSpPr>
          <p:nvPr>
            <p:ph type="title"/>
          </p:nvPr>
        </p:nvSpPr>
        <p:spPr/>
        <p:txBody>
          <a:bodyPr>
            <a:normAutofit/>
          </a:bodyPr>
          <a:lstStyle/>
          <a:p>
            <a:r>
              <a:rPr lang="en-US" dirty="0">
                <a:solidFill>
                  <a:srgbClr val="000000"/>
                </a:solidFill>
              </a:rPr>
              <a:t>Stratospheric Circulation Changes Associated with the </a:t>
            </a:r>
            <a:r>
              <a:rPr lang="en-US" dirty="0" err="1">
                <a:solidFill>
                  <a:srgbClr val="000000"/>
                </a:solidFill>
              </a:rPr>
              <a:t>Hunga</a:t>
            </a:r>
            <a:r>
              <a:rPr lang="en-US" dirty="0">
                <a:solidFill>
                  <a:srgbClr val="000000"/>
                </a:solidFill>
              </a:rPr>
              <a:t> Tonga-</a:t>
            </a:r>
            <a:r>
              <a:rPr lang="en-US" dirty="0" err="1">
                <a:solidFill>
                  <a:srgbClr val="000000"/>
                </a:solidFill>
              </a:rPr>
              <a:t>Hunga</a:t>
            </a:r>
            <a:r>
              <a:rPr lang="en-US" dirty="0">
                <a:solidFill>
                  <a:srgbClr val="000000"/>
                </a:solidFill>
              </a:rPr>
              <a:t> </a:t>
            </a:r>
            <a:r>
              <a:rPr lang="en-US" dirty="0" err="1">
                <a:solidFill>
                  <a:srgbClr val="000000"/>
                </a:solidFill>
              </a:rPr>
              <a:t>Ha’apai</a:t>
            </a:r>
            <a:r>
              <a:rPr lang="en-US" dirty="0">
                <a:solidFill>
                  <a:srgbClr val="000000"/>
                </a:solidFill>
              </a:rPr>
              <a:t> Eruption</a:t>
            </a:r>
          </a:p>
        </p:txBody>
      </p:sp>
      <p:sp>
        <p:nvSpPr>
          <p:cNvPr id="4" name="Text Placeholder 3">
            <a:extLst>
              <a:ext uri="{FF2B5EF4-FFF2-40B4-BE49-F238E27FC236}">
                <a16:creationId xmlns:a16="http://schemas.microsoft.com/office/drawing/2014/main" id="{AD45D040-8585-AED2-C745-1E2BC4AA17FA}"/>
              </a:ext>
            </a:extLst>
          </p:cNvPr>
          <p:cNvSpPr>
            <a:spLocks noGrp="1"/>
          </p:cNvSpPr>
          <p:nvPr>
            <p:ph type="body" sz="quarter" idx="13"/>
          </p:nvPr>
        </p:nvSpPr>
        <p:spPr>
          <a:xfrm>
            <a:off x="406759" y="1580339"/>
            <a:ext cx="4332516" cy="3067861"/>
          </a:xfrm>
        </p:spPr>
        <p:txBody>
          <a:bodyPr/>
          <a:lstStyle/>
          <a:p>
            <a:r>
              <a:rPr lang="en-US" sz="1600" dirty="0"/>
              <a:t>Lawrence Coy </a:t>
            </a:r>
          </a:p>
          <a:p>
            <a:r>
              <a:rPr lang="en-US" sz="1600" dirty="0"/>
              <a:t>Paul A. Newman</a:t>
            </a:r>
          </a:p>
          <a:p>
            <a:r>
              <a:rPr lang="en-US" sz="1600" dirty="0"/>
              <a:t>Gary </a:t>
            </a:r>
            <a:r>
              <a:rPr lang="en-US" sz="1600" dirty="0" err="1"/>
              <a:t>Partyka</a:t>
            </a:r>
            <a:endParaRPr lang="en-US" sz="1600" dirty="0"/>
          </a:p>
          <a:p>
            <a:r>
              <a:rPr lang="en-US" sz="1600" dirty="0"/>
              <a:t>Susan E. Strahan</a:t>
            </a:r>
          </a:p>
          <a:p>
            <a:r>
              <a:rPr lang="en-US" sz="1600" dirty="0"/>
              <a:t>Krzysztof </a:t>
            </a:r>
            <a:r>
              <a:rPr lang="en-US" sz="1600" dirty="0" err="1"/>
              <a:t>Wargan</a:t>
            </a:r>
            <a:endParaRPr lang="en-US" sz="1600" dirty="0"/>
          </a:p>
          <a:p>
            <a:r>
              <a:rPr lang="en-US" sz="1600" dirty="0"/>
              <a:t>Steven Pawson</a:t>
            </a:r>
          </a:p>
          <a:p>
            <a:r>
              <a:rPr lang="en-US" sz="1600" b="1" dirty="0">
                <a:solidFill>
                  <a:schemeClr val="accent6"/>
                </a:solidFill>
              </a:rPr>
              <a:t>NASA Goddard Space Flight Center </a:t>
            </a:r>
          </a:p>
          <a:p>
            <a:r>
              <a:rPr lang="en-US" sz="1600" b="1" dirty="0">
                <a:solidFill>
                  <a:schemeClr val="accent6"/>
                </a:solidFill>
              </a:rPr>
              <a:t>Earth Sciences</a:t>
            </a:r>
          </a:p>
        </p:txBody>
      </p:sp>
      <p:sp>
        <p:nvSpPr>
          <p:cNvPr id="5" name="TextBox 4">
            <a:extLst>
              <a:ext uri="{FF2B5EF4-FFF2-40B4-BE49-F238E27FC236}">
                <a16:creationId xmlns:a16="http://schemas.microsoft.com/office/drawing/2014/main" id="{8F74F482-88EA-94D4-FCF7-E4E169F7C2A8}"/>
              </a:ext>
            </a:extLst>
          </p:cNvPr>
          <p:cNvSpPr txBox="1"/>
          <p:nvPr/>
        </p:nvSpPr>
        <p:spPr>
          <a:xfrm>
            <a:off x="1272209" y="6005375"/>
            <a:ext cx="10048934" cy="369332"/>
          </a:xfrm>
          <a:prstGeom prst="rect">
            <a:avLst/>
          </a:prstGeom>
          <a:noFill/>
        </p:spPr>
        <p:txBody>
          <a:bodyPr wrap="square" rtlCol="0">
            <a:spAutoFit/>
          </a:bodyPr>
          <a:lstStyle/>
          <a:p>
            <a:r>
              <a:rPr lang="en-US" b="1" dirty="0">
                <a:solidFill>
                  <a:srgbClr val="000000"/>
                </a:solidFill>
                <a:latin typeface="Times New Roman" panose="02020603050405020304" pitchFamily="18" charset="0"/>
                <a:cs typeface="Times New Roman" panose="02020603050405020304" pitchFamily="18" charset="0"/>
              </a:rPr>
              <a:t>MERRA-2</a:t>
            </a:r>
            <a:r>
              <a:rPr lang="en-US" b="1" dirty="0">
                <a:solidFill>
                  <a:srgbClr val="FF0000"/>
                </a:solidFill>
                <a:latin typeface="Times New Roman" panose="02020603050405020304" pitchFamily="18" charset="0"/>
                <a:cs typeface="Times New Roman" panose="02020603050405020304" pitchFamily="18" charset="0"/>
              </a:rPr>
              <a:t>:</a:t>
            </a:r>
            <a:r>
              <a:rPr lang="en-US" b="1"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Modern-Era Retrospective analysis for Research and Applications, Version 2</a:t>
            </a:r>
          </a:p>
        </p:txBody>
      </p:sp>
      <p:pic>
        <p:nvPicPr>
          <p:cNvPr id="10" name="Picture 9" descr="Diagram&#10;&#10;Description automatically generated">
            <a:extLst>
              <a:ext uri="{FF2B5EF4-FFF2-40B4-BE49-F238E27FC236}">
                <a16:creationId xmlns:a16="http://schemas.microsoft.com/office/drawing/2014/main" id="{75D809A8-60CE-D722-1CAA-4BFCBF0D4714}"/>
              </a:ext>
            </a:extLst>
          </p:cNvPr>
          <p:cNvPicPr>
            <a:picLocks noChangeAspect="1"/>
          </p:cNvPicPr>
          <p:nvPr/>
        </p:nvPicPr>
        <p:blipFill>
          <a:blip r:embed="rId3"/>
          <a:stretch>
            <a:fillRect/>
          </a:stretch>
        </p:blipFill>
        <p:spPr>
          <a:xfrm>
            <a:off x="5589672" y="1415596"/>
            <a:ext cx="5628055" cy="4026807"/>
          </a:xfrm>
          <a:prstGeom prst="rect">
            <a:avLst/>
          </a:prstGeom>
        </p:spPr>
      </p:pic>
      <p:sp>
        <p:nvSpPr>
          <p:cNvPr id="11" name="TextBox 10">
            <a:extLst>
              <a:ext uri="{FF2B5EF4-FFF2-40B4-BE49-F238E27FC236}">
                <a16:creationId xmlns:a16="http://schemas.microsoft.com/office/drawing/2014/main" id="{E2B6F763-9587-A9BC-6D02-EB10BF5CC2CA}"/>
              </a:ext>
            </a:extLst>
          </p:cNvPr>
          <p:cNvSpPr txBox="1"/>
          <p:nvPr/>
        </p:nvSpPr>
        <p:spPr>
          <a:xfrm>
            <a:off x="1272209" y="5642738"/>
            <a:ext cx="10179702" cy="369332"/>
          </a:xfrm>
          <a:prstGeom prst="rect">
            <a:avLst/>
          </a:prstGeom>
          <a:noFill/>
        </p:spPr>
        <p:txBody>
          <a:bodyPr wrap="square" rtlCol="0">
            <a:spAutoFit/>
          </a:bodyPr>
          <a:lstStyle/>
          <a:p>
            <a:r>
              <a:rPr lang="en-US" b="1" dirty="0">
                <a:solidFill>
                  <a:srgbClr val="000000"/>
                </a:solidFill>
                <a:latin typeface="Times New Roman" panose="02020603050405020304" pitchFamily="18" charset="0"/>
                <a:cs typeface="Times New Roman" panose="02020603050405020304" pitchFamily="18" charset="0"/>
              </a:rPr>
              <a:t>M2-SCREAM</a:t>
            </a:r>
            <a:r>
              <a:rPr lang="en-US" b="1" dirty="0">
                <a:solidFill>
                  <a:srgbClr val="FF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MERRA-2 Stratospheric Composition Reanalysis of Aura Microwave Limb Sounder</a:t>
            </a:r>
          </a:p>
        </p:txBody>
      </p:sp>
      <p:sp>
        <p:nvSpPr>
          <p:cNvPr id="12" name="TextBox 11">
            <a:extLst>
              <a:ext uri="{FF2B5EF4-FFF2-40B4-BE49-F238E27FC236}">
                <a16:creationId xmlns:a16="http://schemas.microsoft.com/office/drawing/2014/main" id="{839A153F-C954-0637-74F0-6BFCCBB8A6C1}"/>
              </a:ext>
            </a:extLst>
          </p:cNvPr>
          <p:cNvSpPr txBox="1"/>
          <p:nvPr/>
        </p:nvSpPr>
        <p:spPr>
          <a:xfrm>
            <a:off x="3088365" y="4403512"/>
            <a:ext cx="3715473" cy="659757"/>
          </a:xfrm>
          <a:prstGeom prst="rect">
            <a:avLst/>
          </a:prstGeom>
          <a:noFill/>
          <a:ln w="12700">
            <a:noFill/>
          </a:ln>
        </p:spPr>
        <p:txBody>
          <a:bodyPr wrap="square" rtlCol="0">
            <a:spAutoFit/>
          </a:bodyPr>
          <a:lstStyle/>
          <a:p>
            <a:r>
              <a:rPr lang="en-US" b="1" dirty="0">
                <a:solidFill>
                  <a:srgbClr val="FF0000"/>
                </a:solidFill>
              </a:rPr>
              <a:t>Location: </a:t>
            </a:r>
            <a:r>
              <a:rPr lang="en-US" b="1" dirty="0">
                <a:solidFill>
                  <a:srgbClr val="0070C0"/>
                </a:solidFill>
              </a:rPr>
              <a:t>20</a:t>
            </a:r>
            <a:r>
              <a:rPr lang="en-US" b="1" baseline="30000" dirty="0">
                <a:solidFill>
                  <a:srgbClr val="0070C0"/>
                </a:solidFill>
              </a:rPr>
              <a:t>o</a:t>
            </a:r>
            <a:r>
              <a:rPr lang="en-US" b="1" dirty="0">
                <a:solidFill>
                  <a:srgbClr val="0070C0"/>
                </a:solidFill>
              </a:rPr>
              <a:t>S 175</a:t>
            </a:r>
            <a:r>
              <a:rPr lang="en-US" b="1" baseline="30000" dirty="0">
                <a:solidFill>
                  <a:srgbClr val="0070C0"/>
                </a:solidFill>
              </a:rPr>
              <a:t>o</a:t>
            </a:r>
            <a:r>
              <a:rPr lang="en-US" b="1" dirty="0">
                <a:solidFill>
                  <a:srgbClr val="0070C0"/>
                </a:solidFill>
              </a:rPr>
              <a:t>W</a:t>
            </a:r>
          </a:p>
          <a:p>
            <a:r>
              <a:rPr lang="en-US" b="1" dirty="0">
                <a:solidFill>
                  <a:srgbClr val="FF0000"/>
                </a:solidFill>
              </a:rPr>
              <a:t>Eruption Date: </a:t>
            </a:r>
            <a:r>
              <a:rPr lang="en-US" b="1" dirty="0">
                <a:solidFill>
                  <a:srgbClr val="0070C0"/>
                </a:solidFill>
              </a:rPr>
              <a:t>15 January 2022</a:t>
            </a:r>
          </a:p>
        </p:txBody>
      </p:sp>
      <p:sp>
        <p:nvSpPr>
          <p:cNvPr id="13" name="Up Arrow 12">
            <a:extLst>
              <a:ext uri="{FF2B5EF4-FFF2-40B4-BE49-F238E27FC236}">
                <a16:creationId xmlns:a16="http://schemas.microsoft.com/office/drawing/2014/main" id="{990813D3-BABC-D55C-AF5C-526BAB035C4A}"/>
              </a:ext>
            </a:extLst>
          </p:cNvPr>
          <p:cNvSpPr/>
          <p:nvPr/>
        </p:nvSpPr>
        <p:spPr>
          <a:xfrm rot="3971669">
            <a:off x="5130255" y="3839997"/>
            <a:ext cx="344356" cy="62701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50B3D0C9-B5D1-8684-5BAC-584371C99BB4}"/>
              </a:ext>
            </a:extLst>
          </p:cNvPr>
          <p:cNvSpPr/>
          <p:nvPr/>
        </p:nvSpPr>
        <p:spPr>
          <a:xfrm>
            <a:off x="7785463" y="3513909"/>
            <a:ext cx="1881051" cy="91440"/>
          </a:xfrm>
          <a:custGeom>
            <a:avLst/>
            <a:gdLst>
              <a:gd name="connsiteX0" fmla="*/ 1881051 w 1881051"/>
              <a:gd name="connsiteY0" fmla="*/ 91440 h 91440"/>
              <a:gd name="connsiteX1" fmla="*/ 914400 w 1881051"/>
              <a:gd name="connsiteY1" fmla="*/ 26125 h 91440"/>
              <a:gd name="connsiteX2" fmla="*/ 0 w 1881051"/>
              <a:gd name="connsiteY2" fmla="*/ 0 h 91440"/>
            </a:gdLst>
            <a:ahLst/>
            <a:cxnLst>
              <a:cxn ang="0">
                <a:pos x="connsiteX0" y="connsiteY0"/>
              </a:cxn>
              <a:cxn ang="0">
                <a:pos x="connsiteX1" y="connsiteY1"/>
              </a:cxn>
              <a:cxn ang="0">
                <a:pos x="connsiteX2" y="connsiteY2"/>
              </a:cxn>
            </a:cxnLst>
            <a:rect l="l" t="t" r="r" b="b"/>
            <a:pathLst>
              <a:path w="1881051" h="91440">
                <a:moveTo>
                  <a:pt x="1881051" y="91440"/>
                </a:moveTo>
                <a:lnTo>
                  <a:pt x="914400" y="26125"/>
                </a:lnTo>
                <a:cubicBezTo>
                  <a:pt x="600891" y="10885"/>
                  <a:pt x="300445" y="5442"/>
                  <a:pt x="0" y="0"/>
                </a:cubicBezTo>
              </a:path>
            </a:pathLst>
          </a:custGeom>
          <a:noFill/>
          <a:ln w="635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CFBBCA5-1286-CA2B-4D2B-88A6A92BC495}"/>
              </a:ext>
            </a:extLst>
          </p:cNvPr>
          <p:cNvSpPr txBox="1"/>
          <p:nvPr/>
        </p:nvSpPr>
        <p:spPr>
          <a:xfrm>
            <a:off x="4402632" y="1852861"/>
            <a:ext cx="1959428" cy="369332"/>
          </a:xfrm>
          <a:prstGeom prst="rect">
            <a:avLst/>
          </a:prstGeom>
          <a:solidFill>
            <a:schemeClr val="bg1"/>
          </a:solidFill>
          <a:ln>
            <a:solidFill>
              <a:srgbClr val="000000"/>
            </a:solidFill>
          </a:ln>
        </p:spPr>
        <p:txBody>
          <a:bodyPr wrap="square" rtlCol="0">
            <a:spAutoFit/>
          </a:bodyPr>
          <a:lstStyle/>
          <a:p>
            <a:pPr algn="ctr"/>
            <a:r>
              <a:rPr lang="en-US" dirty="0">
                <a:solidFill>
                  <a:srgbClr val="0070C0"/>
                </a:solidFill>
              </a:rPr>
              <a:t>11 Feb 2022</a:t>
            </a:r>
          </a:p>
        </p:txBody>
      </p:sp>
    </p:spTree>
    <p:extLst>
      <p:ext uri="{BB962C8B-B14F-4D97-AF65-F5344CB8AC3E}">
        <p14:creationId xmlns:p14="http://schemas.microsoft.com/office/powerpoint/2010/main" val="2704425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4EC0B75-4337-D5D8-F3C3-D78751D1043E}"/>
              </a:ext>
            </a:extLst>
          </p:cNvPr>
          <p:cNvGrpSpPr/>
          <p:nvPr/>
        </p:nvGrpSpPr>
        <p:grpSpPr>
          <a:xfrm>
            <a:off x="1947134" y="1342719"/>
            <a:ext cx="6648225" cy="4421070"/>
            <a:chOff x="1947134" y="1342719"/>
            <a:chExt cx="6648225" cy="4421070"/>
          </a:xfrm>
        </p:grpSpPr>
        <p:pic>
          <p:nvPicPr>
            <p:cNvPr id="4" name="Picture 3">
              <a:extLst>
                <a:ext uri="{FF2B5EF4-FFF2-40B4-BE49-F238E27FC236}">
                  <a16:creationId xmlns:a16="http://schemas.microsoft.com/office/drawing/2014/main" id="{FB385AEB-A735-4C0A-6F4C-88F94D13C13B}"/>
                </a:ext>
              </a:extLst>
            </p:cNvPr>
            <p:cNvPicPr>
              <a:picLocks noChangeAspect="1"/>
            </p:cNvPicPr>
            <p:nvPr/>
          </p:nvPicPr>
          <p:blipFill>
            <a:blip r:embed="rId3"/>
            <a:srcRect/>
            <a:stretch/>
          </p:blipFill>
          <p:spPr>
            <a:xfrm>
              <a:off x="1947134" y="1342719"/>
              <a:ext cx="6648225" cy="4421070"/>
            </a:xfrm>
            <a:prstGeom prst="rect">
              <a:avLst/>
            </a:prstGeom>
          </p:spPr>
        </p:pic>
        <p:sp>
          <p:nvSpPr>
            <p:cNvPr id="6" name="TextBox 5">
              <a:extLst>
                <a:ext uri="{FF2B5EF4-FFF2-40B4-BE49-F238E27FC236}">
                  <a16:creationId xmlns:a16="http://schemas.microsoft.com/office/drawing/2014/main" id="{8EDDC3FD-3191-AB0B-069D-B5CB94D7F04A}"/>
                </a:ext>
              </a:extLst>
            </p:cNvPr>
            <p:cNvSpPr txBox="1"/>
            <p:nvPr/>
          </p:nvSpPr>
          <p:spPr>
            <a:xfrm>
              <a:off x="3459893" y="1342719"/>
              <a:ext cx="333632" cy="177162"/>
            </a:xfrm>
            <a:prstGeom prst="rect">
              <a:avLst/>
            </a:prstGeom>
            <a:solidFill>
              <a:schemeClr val="bg1"/>
            </a:solidFill>
          </p:spPr>
          <p:txBody>
            <a:bodyPr wrap="square" rtlCol="0">
              <a:spAutoFit/>
            </a:bodyPr>
            <a:lstStyle/>
            <a:p>
              <a:pPr algn="ctr"/>
              <a:endParaRPr lang="en-US" dirty="0"/>
            </a:p>
          </p:txBody>
        </p:sp>
      </p:grpSp>
      <p:grpSp>
        <p:nvGrpSpPr>
          <p:cNvPr id="41" name="Group 40">
            <a:extLst>
              <a:ext uri="{FF2B5EF4-FFF2-40B4-BE49-F238E27FC236}">
                <a16:creationId xmlns:a16="http://schemas.microsoft.com/office/drawing/2014/main" id="{9111F258-619F-A8FE-7921-18BF9F8FBBC6}"/>
              </a:ext>
            </a:extLst>
          </p:cNvPr>
          <p:cNvGrpSpPr/>
          <p:nvPr/>
        </p:nvGrpSpPr>
        <p:grpSpPr>
          <a:xfrm>
            <a:off x="1947133" y="1342719"/>
            <a:ext cx="6648225" cy="4421070"/>
            <a:chOff x="1947134" y="1342719"/>
            <a:chExt cx="6648225" cy="4421070"/>
          </a:xfrm>
        </p:grpSpPr>
        <p:pic>
          <p:nvPicPr>
            <p:cNvPr id="42" name="Picture 41">
              <a:extLst>
                <a:ext uri="{FF2B5EF4-FFF2-40B4-BE49-F238E27FC236}">
                  <a16:creationId xmlns:a16="http://schemas.microsoft.com/office/drawing/2014/main" id="{E629B94A-CC6E-1CF1-7E94-09576822043B}"/>
                </a:ext>
              </a:extLst>
            </p:cNvPr>
            <p:cNvPicPr>
              <a:picLocks noChangeAspect="1"/>
            </p:cNvPicPr>
            <p:nvPr/>
          </p:nvPicPr>
          <p:blipFill>
            <a:blip r:embed="rId3"/>
            <a:srcRect/>
            <a:stretch/>
          </p:blipFill>
          <p:spPr>
            <a:xfrm>
              <a:off x="1947134" y="1342719"/>
              <a:ext cx="6648225" cy="4421070"/>
            </a:xfrm>
            <a:prstGeom prst="rect">
              <a:avLst/>
            </a:prstGeom>
          </p:spPr>
        </p:pic>
        <p:sp>
          <p:nvSpPr>
            <p:cNvPr id="43" name="TextBox 42">
              <a:extLst>
                <a:ext uri="{FF2B5EF4-FFF2-40B4-BE49-F238E27FC236}">
                  <a16:creationId xmlns:a16="http://schemas.microsoft.com/office/drawing/2014/main" id="{5C2498AD-B919-B5DE-1ACE-75CA6C754BCB}"/>
                </a:ext>
              </a:extLst>
            </p:cNvPr>
            <p:cNvSpPr txBox="1"/>
            <p:nvPr/>
          </p:nvSpPr>
          <p:spPr>
            <a:xfrm>
              <a:off x="3459893" y="1342719"/>
              <a:ext cx="333632" cy="177162"/>
            </a:xfrm>
            <a:prstGeom prst="rect">
              <a:avLst/>
            </a:prstGeom>
            <a:solidFill>
              <a:schemeClr val="bg1"/>
            </a:solidFill>
          </p:spPr>
          <p:txBody>
            <a:bodyPr wrap="square" rtlCol="0">
              <a:spAutoFit/>
            </a:bodyPr>
            <a:lstStyle/>
            <a:p>
              <a:pPr algn="ctr"/>
              <a:endParaRPr lang="en-US" dirty="0"/>
            </a:p>
          </p:txBody>
        </p:sp>
      </p:grpSp>
      <p:sp>
        <p:nvSpPr>
          <p:cNvPr id="2" name="Title 1">
            <a:extLst>
              <a:ext uri="{FF2B5EF4-FFF2-40B4-BE49-F238E27FC236}">
                <a16:creationId xmlns:a16="http://schemas.microsoft.com/office/drawing/2014/main" id="{E86C6CC0-E061-6DBF-1238-F202547481A2}"/>
              </a:ext>
            </a:extLst>
          </p:cNvPr>
          <p:cNvSpPr>
            <a:spLocks noGrp="1"/>
          </p:cNvSpPr>
          <p:nvPr>
            <p:ph type="title"/>
          </p:nvPr>
        </p:nvSpPr>
        <p:spPr/>
        <p:txBody>
          <a:bodyPr/>
          <a:lstStyle/>
          <a:p>
            <a:r>
              <a:rPr lang="en-US" dirty="0">
                <a:solidFill>
                  <a:srgbClr val="000000"/>
                </a:solidFill>
              </a:rPr>
              <a:t>The residual mean stream function was greatly distorted in June 2022</a:t>
            </a:r>
          </a:p>
        </p:txBody>
      </p:sp>
      <p:sp>
        <p:nvSpPr>
          <p:cNvPr id="5" name="TextBox 4">
            <a:extLst>
              <a:ext uri="{FF2B5EF4-FFF2-40B4-BE49-F238E27FC236}">
                <a16:creationId xmlns:a16="http://schemas.microsoft.com/office/drawing/2014/main" id="{BE6D7CFD-AA20-27E7-36D1-7C6814839E73}"/>
              </a:ext>
            </a:extLst>
          </p:cNvPr>
          <p:cNvSpPr txBox="1"/>
          <p:nvPr/>
        </p:nvSpPr>
        <p:spPr>
          <a:xfrm>
            <a:off x="5392780" y="5702005"/>
            <a:ext cx="1118795" cy="369332"/>
          </a:xfrm>
          <a:prstGeom prst="rect">
            <a:avLst/>
          </a:prstGeom>
          <a:noFill/>
        </p:spPr>
        <p:txBody>
          <a:bodyPr wrap="square" rtlCol="0">
            <a:spAutoFit/>
          </a:bodyPr>
          <a:lstStyle/>
          <a:p>
            <a:pPr algn="ctr"/>
            <a:r>
              <a:rPr lang="en-US" dirty="0">
                <a:solidFill>
                  <a:srgbClr val="000000"/>
                </a:solidFill>
              </a:rPr>
              <a:t>Volcano</a:t>
            </a:r>
          </a:p>
        </p:txBody>
      </p:sp>
      <p:cxnSp>
        <p:nvCxnSpPr>
          <p:cNvPr id="7" name="Straight Arrow Connector 6">
            <a:extLst>
              <a:ext uri="{FF2B5EF4-FFF2-40B4-BE49-F238E27FC236}">
                <a16:creationId xmlns:a16="http://schemas.microsoft.com/office/drawing/2014/main" id="{877EAD4D-066B-8325-6606-A6E279D89A19}"/>
              </a:ext>
            </a:extLst>
          </p:cNvPr>
          <p:cNvCxnSpPr/>
          <p:nvPr/>
        </p:nvCxnSpPr>
        <p:spPr>
          <a:xfrm flipV="1">
            <a:off x="5990848" y="5335793"/>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78BB55-C4AF-68C6-1FDA-04534013641F}"/>
              </a:ext>
            </a:extLst>
          </p:cNvPr>
          <p:cNvSpPr txBox="1"/>
          <p:nvPr/>
        </p:nvSpPr>
        <p:spPr>
          <a:xfrm>
            <a:off x="1040911" y="3778470"/>
            <a:ext cx="1118795" cy="369332"/>
          </a:xfrm>
          <a:prstGeom prst="rect">
            <a:avLst/>
          </a:prstGeom>
          <a:noFill/>
        </p:spPr>
        <p:txBody>
          <a:bodyPr wrap="square" rtlCol="0">
            <a:spAutoFit/>
          </a:bodyPr>
          <a:lstStyle/>
          <a:p>
            <a:pPr algn="ctr"/>
            <a:r>
              <a:rPr lang="en-US" dirty="0">
                <a:solidFill>
                  <a:srgbClr val="000000"/>
                </a:solidFill>
              </a:rPr>
              <a:t>20 </a:t>
            </a:r>
            <a:r>
              <a:rPr lang="en-US" dirty="0" err="1">
                <a:solidFill>
                  <a:srgbClr val="000000"/>
                </a:solidFill>
              </a:rPr>
              <a:t>hPa</a:t>
            </a:r>
            <a:endParaRPr lang="en-US" dirty="0">
              <a:solidFill>
                <a:srgbClr val="000000"/>
              </a:solidFill>
            </a:endParaRPr>
          </a:p>
        </p:txBody>
      </p:sp>
      <p:cxnSp>
        <p:nvCxnSpPr>
          <p:cNvPr id="9" name="Straight Arrow Connector 8">
            <a:extLst>
              <a:ext uri="{FF2B5EF4-FFF2-40B4-BE49-F238E27FC236}">
                <a16:creationId xmlns:a16="http://schemas.microsoft.com/office/drawing/2014/main" id="{81676048-7351-2132-D936-26B247962C38}"/>
              </a:ext>
            </a:extLst>
          </p:cNvPr>
          <p:cNvCxnSpPr>
            <a:cxnSpLocks/>
          </p:cNvCxnSpPr>
          <p:nvPr/>
        </p:nvCxnSpPr>
        <p:spPr>
          <a:xfrm>
            <a:off x="2053162" y="3992468"/>
            <a:ext cx="517043"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FAD38D8-CDF2-8159-9278-E5113A03CF03}"/>
              </a:ext>
            </a:extLst>
          </p:cNvPr>
          <p:cNvSpPr txBox="1"/>
          <p:nvPr/>
        </p:nvSpPr>
        <p:spPr>
          <a:xfrm>
            <a:off x="8763272" y="2762317"/>
            <a:ext cx="2619633" cy="1631216"/>
          </a:xfrm>
          <a:prstGeom prst="rect">
            <a:avLst/>
          </a:prstGeom>
          <a:noFill/>
        </p:spPr>
        <p:txBody>
          <a:bodyPr wrap="square" rtlCol="0">
            <a:spAutoFit/>
          </a:bodyPr>
          <a:lstStyle/>
          <a:p>
            <a:r>
              <a:rPr lang="en-US" sz="2000" b="1" dirty="0">
                <a:solidFill>
                  <a:schemeClr val="bg1">
                    <a:lumMod val="50000"/>
                  </a:schemeClr>
                </a:solidFill>
              </a:rPr>
              <a:t>Gray</a:t>
            </a:r>
          </a:p>
          <a:p>
            <a:r>
              <a:rPr lang="en-US" sz="2000" b="1" dirty="0">
                <a:solidFill>
                  <a:schemeClr val="bg1">
                    <a:lumMod val="50000"/>
                  </a:schemeClr>
                </a:solidFill>
              </a:rPr>
              <a:t>1980-2021 Average</a:t>
            </a:r>
          </a:p>
          <a:p>
            <a:endParaRPr lang="en-US" sz="2000" b="1" dirty="0">
              <a:solidFill>
                <a:srgbClr val="000000"/>
              </a:solidFill>
            </a:endParaRPr>
          </a:p>
          <a:p>
            <a:r>
              <a:rPr lang="en-US" sz="2000" b="1" dirty="0">
                <a:solidFill>
                  <a:srgbClr val="000000"/>
                </a:solidFill>
              </a:rPr>
              <a:t>Black</a:t>
            </a:r>
          </a:p>
          <a:p>
            <a:r>
              <a:rPr lang="en-US" sz="2000" b="1" dirty="0">
                <a:solidFill>
                  <a:srgbClr val="000000"/>
                </a:solidFill>
              </a:rPr>
              <a:t>2022</a:t>
            </a:r>
          </a:p>
        </p:txBody>
      </p:sp>
      <p:sp>
        <p:nvSpPr>
          <p:cNvPr id="3" name="Freeform 2">
            <a:extLst>
              <a:ext uri="{FF2B5EF4-FFF2-40B4-BE49-F238E27FC236}">
                <a16:creationId xmlns:a16="http://schemas.microsoft.com/office/drawing/2014/main" id="{0293C8B4-D412-343E-C836-D70B712A99DB}"/>
              </a:ext>
            </a:extLst>
          </p:cNvPr>
          <p:cNvSpPr/>
          <p:nvPr/>
        </p:nvSpPr>
        <p:spPr>
          <a:xfrm>
            <a:off x="4196549" y="1613647"/>
            <a:ext cx="784242" cy="3679115"/>
          </a:xfrm>
          <a:custGeom>
            <a:avLst/>
            <a:gdLst>
              <a:gd name="connsiteX0" fmla="*/ 784242 w 784242"/>
              <a:gd name="connsiteY0" fmla="*/ 0 h 3679115"/>
              <a:gd name="connsiteX1" fmla="*/ 483027 w 784242"/>
              <a:gd name="connsiteY1" fmla="*/ 537882 h 3679115"/>
              <a:gd name="connsiteX2" fmla="*/ 106510 w 784242"/>
              <a:gd name="connsiteY2" fmla="*/ 1527586 h 3679115"/>
              <a:gd name="connsiteX3" fmla="*/ 9691 w 784242"/>
              <a:gd name="connsiteY3" fmla="*/ 2183802 h 3679115"/>
              <a:gd name="connsiteX4" fmla="*/ 20449 w 784242"/>
              <a:gd name="connsiteY4" fmla="*/ 3012141 h 3679115"/>
              <a:gd name="connsiteX5" fmla="*/ 160298 w 784242"/>
              <a:gd name="connsiteY5" fmla="*/ 3679115 h 367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242" h="3679115">
                <a:moveTo>
                  <a:pt x="784242" y="0"/>
                </a:moveTo>
                <a:cubicBezTo>
                  <a:pt x="690112" y="141642"/>
                  <a:pt x="595982" y="283284"/>
                  <a:pt x="483027" y="537882"/>
                </a:cubicBezTo>
                <a:cubicBezTo>
                  <a:pt x="370072" y="792480"/>
                  <a:pt x="185399" y="1253266"/>
                  <a:pt x="106510" y="1527586"/>
                </a:cubicBezTo>
                <a:cubicBezTo>
                  <a:pt x="27621" y="1801906"/>
                  <a:pt x="24035" y="1936376"/>
                  <a:pt x="9691" y="2183802"/>
                </a:cubicBezTo>
                <a:cubicBezTo>
                  <a:pt x="-4653" y="2431228"/>
                  <a:pt x="-4652" y="2762922"/>
                  <a:pt x="20449" y="3012141"/>
                </a:cubicBezTo>
                <a:cubicBezTo>
                  <a:pt x="45550" y="3261360"/>
                  <a:pt x="102924" y="3470237"/>
                  <a:pt x="160298" y="3679115"/>
                </a:cubicBezTo>
              </a:path>
            </a:pathLst>
          </a:custGeom>
          <a:noFill/>
          <a:ln w="25400">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208F4E6-4C1B-90A4-70D4-1299EBC232F0}"/>
              </a:ext>
            </a:extLst>
          </p:cNvPr>
          <p:cNvSpPr txBox="1"/>
          <p:nvPr/>
        </p:nvSpPr>
        <p:spPr>
          <a:xfrm>
            <a:off x="3500231" y="5688290"/>
            <a:ext cx="1621643" cy="369332"/>
          </a:xfrm>
          <a:prstGeom prst="rect">
            <a:avLst/>
          </a:prstGeom>
          <a:noFill/>
        </p:spPr>
        <p:txBody>
          <a:bodyPr wrap="square" rtlCol="0">
            <a:spAutoFit/>
          </a:bodyPr>
          <a:lstStyle/>
          <a:p>
            <a:pPr algn="ctr"/>
            <a:r>
              <a:rPr lang="en-US" dirty="0">
                <a:solidFill>
                  <a:srgbClr val="000000"/>
                </a:solidFill>
              </a:rPr>
              <a:t>Vortex Edge</a:t>
            </a:r>
          </a:p>
        </p:txBody>
      </p:sp>
      <p:cxnSp>
        <p:nvCxnSpPr>
          <p:cNvPr id="14" name="Straight Arrow Connector 13">
            <a:extLst>
              <a:ext uri="{FF2B5EF4-FFF2-40B4-BE49-F238E27FC236}">
                <a16:creationId xmlns:a16="http://schemas.microsoft.com/office/drawing/2014/main" id="{FA3B130F-3EA4-79F1-C0A5-DDAB4BC7BAB3}"/>
              </a:ext>
            </a:extLst>
          </p:cNvPr>
          <p:cNvCxnSpPr/>
          <p:nvPr/>
        </p:nvCxnSpPr>
        <p:spPr>
          <a:xfrm flipV="1">
            <a:off x="4351519" y="5335792"/>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331C442-C41B-8EB3-9D4C-268C9A1CB63A}"/>
              </a:ext>
            </a:extLst>
          </p:cNvPr>
          <p:cNvCxnSpPr>
            <a:cxnSpLocks/>
          </p:cNvCxnSpPr>
          <p:nvPr/>
        </p:nvCxnSpPr>
        <p:spPr>
          <a:xfrm flipH="1">
            <a:off x="4613384" y="1915297"/>
            <a:ext cx="181038" cy="383060"/>
          </a:xfrm>
          <a:prstGeom prst="straightConnector1">
            <a:avLst/>
          </a:prstGeom>
          <a:ln w="3492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CCF4D18-19F3-5095-4C03-E6BC9DE8CE3E}"/>
              </a:ext>
            </a:extLst>
          </p:cNvPr>
          <p:cNvCxnSpPr>
            <a:cxnSpLocks/>
          </p:cNvCxnSpPr>
          <p:nvPr/>
        </p:nvCxnSpPr>
        <p:spPr>
          <a:xfrm flipH="1">
            <a:off x="4899187" y="2693546"/>
            <a:ext cx="398131" cy="366940"/>
          </a:xfrm>
          <a:prstGeom prst="straightConnector1">
            <a:avLst/>
          </a:prstGeom>
          <a:ln w="3492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4F58DF0-5623-316E-8F66-EA0041879D37}"/>
              </a:ext>
            </a:extLst>
          </p:cNvPr>
          <p:cNvCxnSpPr>
            <a:cxnSpLocks/>
          </p:cNvCxnSpPr>
          <p:nvPr/>
        </p:nvCxnSpPr>
        <p:spPr>
          <a:xfrm flipH="1">
            <a:off x="5121874" y="3412709"/>
            <a:ext cx="312028" cy="285926"/>
          </a:xfrm>
          <a:prstGeom prst="straightConnector1">
            <a:avLst/>
          </a:prstGeom>
          <a:ln w="3492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12A0BED-3B13-4BD5-0EE7-EDFB6B77E2E9}"/>
              </a:ext>
            </a:extLst>
          </p:cNvPr>
          <p:cNvCxnSpPr>
            <a:cxnSpLocks/>
          </p:cNvCxnSpPr>
          <p:nvPr/>
        </p:nvCxnSpPr>
        <p:spPr>
          <a:xfrm flipH="1">
            <a:off x="5392780" y="3992468"/>
            <a:ext cx="494234" cy="282970"/>
          </a:xfrm>
          <a:prstGeom prst="straightConnector1">
            <a:avLst/>
          </a:prstGeom>
          <a:ln w="3492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39D9A75-D8E7-8DC8-677C-72C6FC3EAF4B}"/>
              </a:ext>
            </a:extLst>
          </p:cNvPr>
          <p:cNvCxnSpPr>
            <a:cxnSpLocks/>
          </p:cNvCxnSpPr>
          <p:nvPr/>
        </p:nvCxnSpPr>
        <p:spPr>
          <a:xfrm flipH="1">
            <a:off x="4703903" y="2351717"/>
            <a:ext cx="228638" cy="145880"/>
          </a:xfrm>
          <a:prstGeom prst="straightConnector1">
            <a:avLst/>
          </a:prstGeom>
          <a:ln w="3492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8A0AA86-88B7-7B46-AAFF-782EDD4BA951}"/>
              </a:ext>
            </a:extLst>
          </p:cNvPr>
          <p:cNvCxnSpPr>
            <a:cxnSpLocks/>
          </p:cNvCxnSpPr>
          <p:nvPr/>
        </p:nvCxnSpPr>
        <p:spPr>
          <a:xfrm flipH="1">
            <a:off x="5024735" y="3305415"/>
            <a:ext cx="325777" cy="107293"/>
          </a:xfrm>
          <a:prstGeom prst="straightConnector1">
            <a:avLst/>
          </a:prstGeom>
          <a:ln w="3492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FC38827-F88C-339C-3F3D-C4F4BCC2B3FD}"/>
              </a:ext>
            </a:extLst>
          </p:cNvPr>
          <p:cNvCxnSpPr>
            <a:cxnSpLocks/>
          </p:cNvCxnSpPr>
          <p:nvPr/>
        </p:nvCxnSpPr>
        <p:spPr>
          <a:xfrm flipH="1">
            <a:off x="5271246" y="3817256"/>
            <a:ext cx="368651" cy="145880"/>
          </a:xfrm>
          <a:prstGeom prst="straightConnector1">
            <a:avLst/>
          </a:prstGeom>
          <a:ln w="3492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BC97C01-E521-E4CC-9DFF-881F67B50D5E}"/>
              </a:ext>
            </a:extLst>
          </p:cNvPr>
          <p:cNvCxnSpPr>
            <a:cxnSpLocks/>
          </p:cNvCxnSpPr>
          <p:nvPr/>
        </p:nvCxnSpPr>
        <p:spPr>
          <a:xfrm flipH="1">
            <a:off x="5639897" y="4217837"/>
            <a:ext cx="350951" cy="86933"/>
          </a:xfrm>
          <a:prstGeom prst="straightConnector1">
            <a:avLst/>
          </a:prstGeom>
          <a:ln w="3492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5126018-D568-0160-356B-4E43B37F72FF}"/>
              </a:ext>
            </a:extLst>
          </p:cNvPr>
          <p:cNvSpPr txBox="1"/>
          <p:nvPr/>
        </p:nvSpPr>
        <p:spPr>
          <a:xfrm>
            <a:off x="1305679" y="5028245"/>
            <a:ext cx="849890" cy="369332"/>
          </a:xfrm>
          <a:prstGeom prst="rect">
            <a:avLst/>
          </a:prstGeom>
          <a:noFill/>
        </p:spPr>
        <p:txBody>
          <a:bodyPr wrap="square" rtlCol="0">
            <a:spAutoFit/>
          </a:bodyPr>
          <a:lstStyle/>
          <a:p>
            <a:pPr algn="ctr"/>
            <a:r>
              <a:rPr lang="en-US" b="1" dirty="0">
                <a:solidFill>
                  <a:srgbClr val="000000"/>
                </a:solidFill>
              </a:rPr>
              <a:t>16 km</a:t>
            </a:r>
          </a:p>
        </p:txBody>
      </p:sp>
      <p:sp>
        <p:nvSpPr>
          <p:cNvPr id="12" name="TextBox 11">
            <a:extLst>
              <a:ext uri="{FF2B5EF4-FFF2-40B4-BE49-F238E27FC236}">
                <a16:creationId xmlns:a16="http://schemas.microsoft.com/office/drawing/2014/main" id="{0251488E-815E-495C-78A9-3DFD44FFEB02}"/>
              </a:ext>
            </a:extLst>
          </p:cNvPr>
          <p:cNvSpPr txBox="1"/>
          <p:nvPr/>
        </p:nvSpPr>
        <p:spPr>
          <a:xfrm>
            <a:off x="1461793" y="1391463"/>
            <a:ext cx="849890" cy="369332"/>
          </a:xfrm>
          <a:prstGeom prst="rect">
            <a:avLst/>
          </a:prstGeom>
          <a:noFill/>
        </p:spPr>
        <p:txBody>
          <a:bodyPr wrap="square" rtlCol="0">
            <a:spAutoFit/>
          </a:bodyPr>
          <a:lstStyle/>
          <a:p>
            <a:pPr algn="ctr"/>
            <a:r>
              <a:rPr lang="en-US" b="1" dirty="0">
                <a:solidFill>
                  <a:srgbClr val="000000"/>
                </a:solidFill>
              </a:rPr>
              <a:t>48 km</a:t>
            </a:r>
          </a:p>
        </p:txBody>
      </p:sp>
      <p:sp>
        <p:nvSpPr>
          <p:cNvPr id="16" name="TextBox 15">
            <a:extLst>
              <a:ext uri="{FF2B5EF4-FFF2-40B4-BE49-F238E27FC236}">
                <a16:creationId xmlns:a16="http://schemas.microsoft.com/office/drawing/2014/main" id="{6653365A-92C3-88D4-C9FC-5CA4E54B53AC}"/>
              </a:ext>
            </a:extLst>
          </p:cNvPr>
          <p:cNvSpPr txBox="1"/>
          <p:nvPr/>
        </p:nvSpPr>
        <p:spPr>
          <a:xfrm>
            <a:off x="2267736" y="5472123"/>
            <a:ext cx="849890" cy="369332"/>
          </a:xfrm>
          <a:prstGeom prst="rect">
            <a:avLst/>
          </a:prstGeom>
          <a:noFill/>
        </p:spPr>
        <p:txBody>
          <a:bodyPr wrap="square" rtlCol="0">
            <a:spAutoFit/>
          </a:bodyPr>
          <a:lstStyle/>
          <a:p>
            <a:pPr algn="ctr"/>
            <a:r>
              <a:rPr lang="en-US" b="1" dirty="0">
                <a:solidFill>
                  <a:srgbClr val="000000"/>
                </a:solidFill>
              </a:rPr>
              <a:t>90 S</a:t>
            </a:r>
          </a:p>
        </p:txBody>
      </p:sp>
      <p:sp>
        <p:nvSpPr>
          <p:cNvPr id="18" name="TextBox 17">
            <a:extLst>
              <a:ext uri="{FF2B5EF4-FFF2-40B4-BE49-F238E27FC236}">
                <a16:creationId xmlns:a16="http://schemas.microsoft.com/office/drawing/2014/main" id="{3B9D05B1-6D8E-4C30-3733-76E2B0306E0B}"/>
              </a:ext>
            </a:extLst>
          </p:cNvPr>
          <p:cNvSpPr txBox="1"/>
          <p:nvPr/>
        </p:nvSpPr>
        <p:spPr>
          <a:xfrm>
            <a:off x="8005831" y="5397577"/>
            <a:ext cx="849890" cy="369332"/>
          </a:xfrm>
          <a:prstGeom prst="rect">
            <a:avLst/>
          </a:prstGeom>
          <a:noFill/>
        </p:spPr>
        <p:txBody>
          <a:bodyPr wrap="square" rtlCol="0">
            <a:spAutoFit/>
          </a:bodyPr>
          <a:lstStyle/>
          <a:p>
            <a:pPr algn="ctr"/>
            <a:r>
              <a:rPr lang="en-US" b="1" dirty="0">
                <a:solidFill>
                  <a:srgbClr val="000000"/>
                </a:solidFill>
              </a:rPr>
              <a:t>30 N</a:t>
            </a:r>
          </a:p>
        </p:txBody>
      </p:sp>
      <p:sp>
        <p:nvSpPr>
          <p:cNvPr id="22" name="TextBox 21">
            <a:extLst>
              <a:ext uri="{FF2B5EF4-FFF2-40B4-BE49-F238E27FC236}">
                <a16:creationId xmlns:a16="http://schemas.microsoft.com/office/drawing/2014/main" id="{014FC8DC-7663-E537-7A22-6CCD21D2D3A5}"/>
              </a:ext>
            </a:extLst>
          </p:cNvPr>
          <p:cNvSpPr txBox="1"/>
          <p:nvPr/>
        </p:nvSpPr>
        <p:spPr>
          <a:xfrm>
            <a:off x="9156356" y="6003746"/>
            <a:ext cx="3028641" cy="307777"/>
          </a:xfrm>
          <a:prstGeom prst="rect">
            <a:avLst/>
          </a:prstGeom>
          <a:noFill/>
        </p:spPr>
        <p:txBody>
          <a:bodyPr wrap="square" rtlCol="0">
            <a:spAutoFit/>
          </a:bodyPr>
          <a:lstStyle/>
          <a:p>
            <a:pPr algn="ctr"/>
            <a:r>
              <a:rPr lang="en-US" sz="1400" dirty="0">
                <a:solidFill>
                  <a:srgbClr val="000000"/>
                </a:solidFill>
              </a:rPr>
              <a:t>WRT 1980-2021 MERRA-2</a:t>
            </a:r>
          </a:p>
        </p:txBody>
      </p:sp>
      <p:sp>
        <p:nvSpPr>
          <p:cNvPr id="23" name="TextBox 22">
            <a:extLst>
              <a:ext uri="{FF2B5EF4-FFF2-40B4-BE49-F238E27FC236}">
                <a16:creationId xmlns:a16="http://schemas.microsoft.com/office/drawing/2014/main" id="{F70FFE59-636E-4A8B-F9DE-78CBAD7885BF}"/>
              </a:ext>
            </a:extLst>
          </p:cNvPr>
          <p:cNvSpPr txBox="1"/>
          <p:nvPr/>
        </p:nvSpPr>
        <p:spPr>
          <a:xfrm>
            <a:off x="8571810" y="1971458"/>
            <a:ext cx="2673133" cy="461665"/>
          </a:xfrm>
          <a:prstGeom prst="rect">
            <a:avLst/>
          </a:prstGeom>
          <a:noFill/>
        </p:spPr>
        <p:txBody>
          <a:bodyPr wrap="square" rtlCol="0">
            <a:spAutoFit/>
          </a:bodyPr>
          <a:lstStyle/>
          <a:p>
            <a:pPr algn="ctr"/>
            <a:r>
              <a:rPr lang="en-US" sz="2400" dirty="0">
                <a:solidFill>
                  <a:srgbClr val="000000"/>
                </a:solidFill>
              </a:rPr>
              <a:t>June 2022</a:t>
            </a:r>
          </a:p>
        </p:txBody>
      </p:sp>
    </p:spTree>
    <p:extLst>
      <p:ext uri="{BB962C8B-B14F-4D97-AF65-F5344CB8AC3E}">
        <p14:creationId xmlns:p14="http://schemas.microsoft.com/office/powerpoint/2010/main" val="2560431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4EC0B75-4337-D5D8-F3C3-D78751D1043E}"/>
              </a:ext>
            </a:extLst>
          </p:cNvPr>
          <p:cNvGrpSpPr/>
          <p:nvPr/>
        </p:nvGrpSpPr>
        <p:grpSpPr>
          <a:xfrm>
            <a:off x="1947134" y="1342719"/>
            <a:ext cx="6648225" cy="4421069"/>
            <a:chOff x="1947134" y="1342719"/>
            <a:chExt cx="6648225" cy="4421069"/>
          </a:xfrm>
        </p:grpSpPr>
        <p:pic>
          <p:nvPicPr>
            <p:cNvPr id="4" name="Picture 3">
              <a:extLst>
                <a:ext uri="{FF2B5EF4-FFF2-40B4-BE49-F238E27FC236}">
                  <a16:creationId xmlns:a16="http://schemas.microsoft.com/office/drawing/2014/main" id="{FB385AEB-A735-4C0A-6F4C-88F94D13C13B}"/>
                </a:ext>
              </a:extLst>
            </p:cNvPr>
            <p:cNvPicPr>
              <a:picLocks noChangeAspect="1"/>
            </p:cNvPicPr>
            <p:nvPr/>
          </p:nvPicPr>
          <p:blipFill>
            <a:blip r:embed="rId3"/>
            <a:srcRect/>
            <a:stretch/>
          </p:blipFill>
          <p:spPr>
            <a:xfrm>
              <a:off x="1947134" y="1342719"/>
              <a:ext cx="6648225" cy="4421069"/>
            </a:xfrm>
            <a:prstGeom prst="rect">
              <a:avLst/>
            </a:prstGeom>
          </p:spPr>
        </p:pic>
        <p:sp>
          <p:nvSpPr>
            <p:cNvPr id="6" name="TextBox 5">
              <a:extLst>
                <a:ext uri="{FF2B5EF4-FFF2-40B4-BE49-F238E27FC236}">
                  <a16:creationId xmlns:a16="http://schemas.microsoft.com/office/drawing/2014/main" id="{8EDDC3FD-3191-AB0B-069D-B5CB94D7F04A}"/>
                </a:ext>
              </a:extLst>
            </p:cNvPr>
            <p:cNvSpPr txBox="1"/>
            <p:nvPr/>
          </p:nvSpPr>
          <p:spPr>
            <a:xfrm>
              <a:off x="3459893" y="1342719"/>
              <a:ext cx="333632" cy="177162"/>
            </a:xfrm>
            <a:prstGeom prst="rect">
              <a:avLst/>
            </a:prstGeom>
            <a:solidFill>
              <a:schemeClr val="bg1"/>
            </a:solidFill>
          </p:spPr>
          <p:txBody>
            <a:bodyPr wrap="square" rtlCol="0">
              <a:spAutoFit/>
            </a:bodyPr>
            <a:lstStyle/>
            <a:p>
              <a:pPr algn="ctr"/>
              <a:endParaRPr lang="en-US" dirty="0"/>
            </a:p>
          </p:txBody>
        </p:sp>
      </p:grpSp>
      <p:sp>
        <p:nvSpPr>
          <p:cNvPr id="2" name="Title 1">
            <a:extLst>
              <a:ext uri="{FF2B5EF4-FFF2-40B4-BE49-F238E27FC236}">
                <a16:creationId xmlns:a16="http://schemas.microsoft.com/office/drawing/2014/main" id="{E86C6CC0-E061-6DBF-1238-F202547481A2}"/>
              </a:ext>
            </a:extLst>
          </p:cNvPr>
          <p:cNvSpPr>
            <a:spLocks noGrp="1"/>
          </p:cNvSpPr>
          <p:nvPr>
            <p:ph type="title"/>
          </p:nvPr>
        </p:nvSpPr>
        <p:spPr/>
        <p:txBody>
          <a:bodyPr/>
          <a:lstStyle/>
          <a:p>
            <a:r>
              <a:rPr lang="en-US" dirty="0">
                <a:solidFill>
                  <a:srgbClr val="000000"/>
                </a:solidFill>
              </a:rPr>
              <a:t>The residual circulation had a record strong anomaly near the volcano location</a:t>
            </a:r>
          </a:p>
        </p:txBody>
      </p:sp>
      <p:sp>
        <p:nvSpPr>
          <p:cNvPr id="5" name="TextBox 4">
            <a:extLst>
              <a:ext uri="{FF2B5EF4-FFF2-40B4-BE49-F238E27FC236}">
                <a16:creationId xmlns:a16="http://schemas.microsoft.com/office/drawing/2014/main" id="{BE6D7CFD-AA20-27E7-36D1-7C6814839E73}"/>
              </a:ext>
            </a:extLst>
          </p:cNvPr>
          <p:cNvSpPr txBox="1"/>
          <p:nvPr/>
        </p:nvSpPr>
        <p:spPr>
          <a:xfrm>
            <a:off x="5392780" y="5702005"/>
            <a:ext cx="1118795" cy="369332"/>
          </a:xfrm>
          <a:prstGeom prst="rect">
            <a:avLst/>
          </a:prstGeom>
          <a:noFill/>
        </p:spPr>
        <p:txBody>
          <a:bodyPr wrap="square" rtlCol="0">
            <a:spAutoFit/>
          </a:bodyPr>
          <a:lstStyle/>
          <a:p>
            <a:pPr algn="ctr"/>
            <a:r>
              <a:rPr lang="en-US" dirty="0">
                <a:solidFill>
                  <a:srgbClr val="000000"/>
                </a:solidFill>
              </a:rPr>
              <a:t>Volcano</a:t>
            </a:r>
          </a:p>
        </p:txBody>
      </p:sp>
      <p:cxnSp>
        <p:nvCxnSpPr>
          <p:cNvPr id="7" name="Straight Arrow Connector 6">
            <a:extLst>
              <a:ext uri="{FF2B5EF4-FFF2-40B4-BE49-F238E27FC236}">
                <a16:creationId xmlns:a16="http://schemas.microsoft.com/office/drawing/2014/main" id="{877EAD4D-066B-8325-6606-A6E279D89A19}"/>
              </a:ext>
            </a:extLst>
          </p:cNvPr>
          <p:cNvCxnSpPr/>
          <p:nvPr/>
        </p:nvCxnSpPr>
        <p:spPr>
          <a:xfrm flipV="1">
            <a:off x="5990848" y="5335793"/>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78BB55-C4AF-68C6-1FDA-04534013641F}"/>
              </a:ext>
            </a:extLst>
          </p:cNvPr>
          <p:cNvSpPr txBox="1"/>
          <p:nvPr/>
        </p:nvSpPr>
        <p:spPr>
          <a:xfrm>
            <a:off x="1040911" y="3778470"/>
            <a:ext cx="1118795" cy="369332"/>
          </a:xfrm>
          <a:prstGeom prst="rect">
            <a:avLst/>
          </a:prstGeom>
          <a:noFill/>
        </p:spPr>
        <p:txBody>
          <a:bodyPr wrap="square" rtlCol="0">
            <a:spAutoFit/>
          </a:bodyPr>
          <a:lstStyle/>
          <a:p>
            <a:pPr algn="ctr"/>
            <a:r>
              <a:rPr lang="en-US" dirty="0">
                <a:solidFill>
                  <a:srgbClr val="000000"/>
                </a:solidFill>
              </a:rPr>
              <a:t>20 </a:t>
            </a:r>
            <a:r>
              <a:rPr lang="en-US" dirty="0" err="1">
                <a:solidFill>
                  <a:srgbClr val="000000"/>
                </a:solidFill>
              </a:rPr>
              <a:t>hPa</a:t>
            </a:r>
            <a:endParaRPr lang="en-US" dirty="0">
              <a:solidFill>
                <a:srgbClr val="000000"/>
              </a:solidFill>
            </a:endParaRPr>
          </a:p>
        </p:txBody>
      </p:sp>
      <p:cxnSp>
        <p:nvCxnSpPr>
          <p:cNvPr id="9" name="Straight Arrow Connector 8">
            <a:extLst>
              <a:ext uri="{FF2B5EF4-FFF2-40B4-BE49-F238E27FC236}">
                <a16:creationId xmlns:a16="http://schemas.microsoft.com/office/drawing/2014/main" id="{81676048-7351-2132-D936-26B247962C38}"/>
              </a:ext>
            </a:extLst>
          </p:cNvPr>
          <p:cNvCxnSpPr>
            <a:cxnSpLocks/>
          </p:cNvCxnSpPr>
          <p:nvPr/>
        </p:nvCxnSpPr>
        <p:spPr>
          <a:xfrm>
            <a:off x="2053162" y="3992468"/>
            <a:ext cx="517043"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FAD38D8-CDF2-8159-9278-E5113A03CF03}"/>
              </a:ext>
            </a:extLst>
          </p:cNvPr>
          <p:cNvSpPr txBox="1"/>
          <p:nvPr/>
        </p:nvSpPr>
        <p:spPr>
          <a:xfrm>
            <a:off x="8531456" y="3249561"/>
            <a:ext cx="2619633" cy="923330"/>
          </a:xfrm>
          <a:prstGeom prst="rect">
            <a:avLst/>
          </a:prstGeom>
          <a:noFill/>
        </p:spPr>
        <p:txBody>
          <a:bodyPr wrap="square" rtlCol="0">
            <a:spAutoFit/>
          </a:bodyPr>
          <a:lstStyle/>
          <a:p>
            <a:r>
              <a:rPr lang="en-US" dirty="0">
                <a:solidFill>
                  <a:srgbClr val="C00000"/>
                </a:solidFill>
              </a:rPr>
              <a:t>Residual Circulation Record Maximum Anomaly</a:t>
            </a:r>
          </a:p>
        </p:txBody>
      </p:sp>
      <p:sp>
        <p:nvSpPr>
          <p:cNvPr id="3" name="Freeform 2">
            <a:extLst>
              <a:ext uri="{FF2B5EF4-FFF2-40B4-BE49-F238E27FC236}">
                <a16:creationId xmlns:a16="http://schemas.microsoft.com/office/drawing/2014/main" id="{0293C8B4-D412-343E-C836-D70B712A99DB}"/>
              </a:ext>
            </a:extLst>
          </p:cNvPr>
          <p:cNvSpPr/>
          <p:nvPr/>
        </p:nvSpPr>
        <p:spPr>
          <a:xfrm>
            <a:off x="4196549" y="1613647"/>
            <a:ext cx="784242" cy="3679115"/>
          </a:xfrm>
          <a:custGeom>
            <a:avLst/>
            <a:gdLst>
              <a:gd name="connsiteX0" fmla="*/ 784242 w 784242"/>
              <a:gd name="connsiteY0" fmla="*/ 0 h 3679115"/>
              <a:gd name="connsiteX1" fmla="*/ 483027 w 784242"/>
              <a:gd name="connsiteY1" fmla="*/ 537882 h 3679115"/>
              <a:gd name="connsiteX2" fmla="*/ 106510 w 784242"/>
              <a:gd name="connsiteY2" fmla="*/ 1527586 h 3679115"/>
              <a:gd name="connsiteX3" fmla="*/ 9691 w 784242"/>
              <a:gd name="connsiteY3" fmla="*/ 2183802 h 3679115"/>
              <a:gd name="connsiteX4" fmla="*/ 20449 w 784242"/>
              <a:gd name="connsiteY4" fmla="*/ 3012141 h 3679115"/>
              <a:gd name="connsiteX5" fmla="*/ 160298 w 784242"/>
              <a:gd name="connsiteY5" fmla="*/ 3679115 h 367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242" h="3679115">
                <a:moveTo>
                  <a:pt x="784242" y="0"/>
                </a:moveTo>
                <a:cubicBezTo>
                  <a:pt x="690112" y="141642"/>
                  <a:pt x="595982" y="283284"/>
                  <a:pt x="483027" y="537882"/>
                </a:cubicBezTo>
                <a:cubicBezTo>
                  <a:pt x="370072" y="792480"/>
                  <a:pt x="185399" y="1253266"/>
                  <a:pt x="106510" y="1527586"/>
                </a:cubicBezTo>
                <a:cubicBezTo>
                  <a:pt x="27621" y="1801906"/>
                  <a:pt x="24035" y="1936376"/>
                  <a:pt x="9691" y="2183802"/>
                </a:cubicBezTo>
                <a:cubicBezTo>
                  <a:pt x="-4653" y="2431228"/>
                  <a:pt x="-4652" y="2762922"/>
                  <a:pt x="20449" y="3012141"/>
                </a:cubicBezTo>
                <a:cubicBezTo>
                  <a:pt x="45550" y="3261360"/>
                  <a:pt x="102924" y="3470237"/>
                  <a:pt x="160298" y="3679115"/>
                </a:cubicBezTo>
              </a:path>
            </a:pathLst>
          </a:custGeom>
          <a:noFill/>
          <a:ln w="25400">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208F4E6-4C1B-90A4-70D4-1299EBC232F0}"/>
              </a:ext>
            </a:extLst>
          </p:cNvPr>
          <p:cNvSpPr txBox="1"/>
          <p:nvPr/>
        </p:nvSpPr>
        <p:spPr>
          <a:xfrm>
            <a:off x="3500231" y="5688290"/>
            <a:ext cx="1621643" cy="369332"/>
          </a:xfrm>
          <a:prstGeom prst="rect">
            <a:avLst/>
          </a:prstGeom>
          <a:noFill/>
        </p:spPr>
        <p:txBody>
          <a:bodyPr wrap="square" rtlCol="0">
            <a:spAutoFit/>
          </a:bodyPr>
          <a:lstStyle/>
          <a:p>
            <a:pPr algn="ctr"/>
            <a:r>
              <a:rPr lang="en-US" dirty="0">
                <a:solidFill>
                  <a:srgbClr val="000000"/>
                </a:solidFill>
              </a:rPr>
              <a:t>Vortex Edge</a:t>
            </a:r>
          </a:p>
        </p:txBody>
      </p:sp>
      <p:cxnSp>
        <p:nvCxnSpPr>
          <p:cNvPr id="14" name="Straight Arrow Connector 13">
            <a:extLst>
              <a:ext uri="{FF2B5EF4-FFF2-40B4-BE49-F238E27FC236}">
                <a16:creationId xmlns:a16="http://schemas.microsoft.com/office/drawing/2014/main" id="{FA3B130F-3EA4-79F1-C0A5-DDAB4BC7BAB3}"/>
              </a:ext>
            </a:extLst>
          </p:cNvPr>
          <p:cNvCxnSpPr/>
          <p:nvPr/>
        </p:nvCxnSpPr>
        <p:spPr>
          <a:xfrm flipV="1">
            <a:off x="4351519" y="5335792"/>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48CB4CE-ECED-46A3-59C1-F19520E1118B}"/>
              </a:ext>
            </a:extLst>
          </p:cNvPr>
          <p:cNvCxnSpPr>
            <a:cxnSpLocks/>
          </p:cNvCxnSpPr>
          <p:nvPr/>
        </p:nvCxnSpPr>
        <p:spPr>
          <a:xfrm>
            <a:off x="5523470" y="3057110"/>
            <a:ext cx="376859" cy="486718"/>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101A059-256F-2A66-55EE-E9623F2BB906}"/>
              </a:ext>
            </a:extLst>
          </p:cNvPr>
          <p:cNvCxnSpPr>
            <a:cxnSpLocks/>
          </p:cNvCxnSpPr>
          <p:nvPr/>
        </p:nvCxnSpPr>
        <p:spPr>
          <a:xfrm flipH="1" flipV="1">
            <a:off x="4980791" y="3453204"/>
            <a:ext cx="290455" cy="694598"/>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BDF1403-6759-5A8B-0A0E-47E376AEC074}"/>
              </a:ext>
            </a:extLst>
          </p:cNvPr>
          <p:cNvCxnSpPr>
            <a:cxnSpLocks/>
          </p:cNvCxnSpPr>
          <p:nvPr/>
        </p:nvCxnSpPr>
        <p:spPr>
          <a:xfrm flipH="1">
            <a:off x="5609968" y="4154662"/>
            <a:ext cx="486032" cy="145489"/>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7C72564-1E25-A0AD-4BAC-AF570297FE06}"/>
              </a:ext>
            </a:extLst>
          </p:cNvPr>
          <p:cNvSpPr txBox="1"/>
          <p:nvPr/>
        </p:nvSpPr>
        <p:spPr>
          <a:xfrm>
            <a:off x="1305679" y="5028245"/>
            <a:ext cx="849890" cy="369332"/>
          </a:xfrm>
          <a:prstGeom prst="rect">
            <a:avLst/>
          </a:prstGeom>
          <a:noFill/>
        </p:spPr>
        <p:txBody>
          <a:bodyPr wrap="square" rtlCol="0">
            <a:spAutoFit/>
          </a:bodyPr>
          <a:lstStyle/>
          <a:p>
            <a:pPr algn="ctr"/>
            <a:r>
              <a:rPr lang="en-US" b="1" dirty="0">
                <a:solidFill>
                  <a:srgbClr val="000000"/>
                </a:solidFill>
              </a:rPr>
              <a:t>16 km</a:t>
            </a:r>
          </a:p>
        </p:txBody>
      </p:sp>
      <p:sp>
        <p:nvSpPr>
          <p:cNvPr id="17" name="TextBox 16">
            <a:extLst>
              <a:ext uri="{FF2B5EF4-FFF2-40B4-BE49-F238E27FC236}">
                <a16:creationId xmlns:a16="http://schemas.microsoft.com/office/drawing/2014/main" id="{D690FD42-D555-C970-91A0-0AB3C2586EF9}"/>
              </a:ext>
            </a:extLst>
          </p:cNvPr>
          <p:cNvSpPr txBox="1"/>
          <p:nvPr/>
        </p:nvSpPr>
        <p:spPr>
          <a:xfrm>
            <a:off x="1461793" y="1391463"/>
            <a:ext cx="849890" cy="369332"/>
          </a:xfrm>
          <a:prstGeom prst="rect">
            <a:avLst/>
          </a:prstGeom>
          <a:noFill/>
        </p:spPr>
        <p:txBody>
          <a:bodyPr wrap="square" rtlCol="0">
            <a:spAutoFit/>
          </a:bodyPr>
          <a:lstStyle/>
          <a:p>
            <a:pPr algn="ctr"/>
            <a:r>
              <a:rPr lang="en-US" b="1" dirty="0">
                <a:solidFill>
                  <a:srgbClr val="000000"/>
                </a:solidFill>
              </a:rPr>
              <a:t>48 km</a:t>
            </a:r>
          </a:p>
        </p:txBody>
      </p:sp>
      <p:sp>
        <p:nvSpPr>
          <p:cNvPr id="18" name="TextBox 17">
            <a:extLst>
              <a:ext uri="{FF2B5EF4-FFF2-40B4-BE49-F238E27FC236}">
                <a16:creationId xmlns:a16="http://schemas.microsoft.com/office/drawing/2014/main" id="{3FA6136E-9FC1-257B-ACDA-4BD3C2870CA7}"/>
              </a:ext>
            </a:extLst>
          </p:cNvPr>
          <p:cNvSpPr txBox="1"/>
          <p:nvPr/>
        </p:nvSpPr>
        <p:spPr>
          <a:xfrm>
            <a:off x="2267736" y="5472123"/>
            <a:ext cx="849890" cy="369332"/>
          </a:xfrm>
          <a:prstGeom prst="rect">
            <a:avLst/>
          </a:prstGeom>
          <a:noFill/>
        </p:spPr>
        <p:txBody>
          <a:bodyPr wrap="square" rtlCol="0">
            <a:spAutoFit/>
          </a:bodyPr>
          <a:lstStyle/>
          <a:p>
            <a:pPr algn="ctr"/>
            <a:r>
              <a:rPr lang="en-US" b="1" dirty="0">
                <a:solidFill>
                  <a:srgbClr val="000000"/>
                </a:solidFill>
              </a:rPr>
              <a:t>90 S</a:t>
            </a:r>
          </a:p>
        </p:txBody>
      </p:sp>
      <p:sp>
        <p:nvSpPr>
          <p:cNvPr id="19" name="TextBox 18">
            <a:extLst>
              <a:ext uri="{FF2B5EF4-FFF2-40B4-BE49-F238E27FC236}">
                <a16:creationId xmlns:a16="http://schemas.microsoft.com/office/drawing/2014/main" id="{1C7A555C-880B-9DE7-A083-30A6D1D171F2}"/>
              </a:ext>
            </a:extLst>
          </p:cNvPr>
          <p:cNvSpPr txBox="1"/>
          <p:nvPr/>
        </p:nvSpPr>
        <p:spPr>
          <a:xfrm>
            <a:off x="8005831" y="5397577"/>
            <a:ext cx="849890" cy="369332"/>
          </a:xfrm>
          <a:prstGeom prst="rect">
            <a:avLst/>
          </a:prstGeom>
          <a:noFill/>
        </p:spPr>
        <p:txBody>
          <a:bodyPr wrap="square" rtlCol="0">
            <a:spAutoFit/>
          </a:bodyPr>
          <a:lstStyle/>
          <a:p>
            <a:pPr algn="ctr"/>
            <a:r>
              <a:rPr lang="en-US" b="1" dirty="0">
                <a:solidFill>
                  <a:srgbClr val="000000"/>
                </a:solidFill>
              </a:rPr>
              <a:t>30 N</a:t>
            </a:r>
          </a:p>
        </p:txBody>
      </p:sp>
      <p:sp>
        <p:nvSpPr>
          <p:cNvPr id="20" name="TextBox 19">
            <a:extLst>
              <a:ext uri="{FF2B5EF4-FFF2-40B4-BE49-F238E27FC236}">
                <a16:creationId xmlns:a16="http://schemas.microsoft.com/office/drawing/2014/main" id="{36A3536C-18DE-CCAF-96E4-3C2E8AF3ED0B}"/>
              </a:ext>
            </a:extLst>
          </p:cNvPr>
          <p:cNvSpPr txBox="1"/>
          <p:nvPr/>
        </p:nvSpPr>
        <p:spPr>
          <a:xfrm>
            <a:off x="9156356" y="6003746"/>
            <a:ext cx="3028641" cy="307777"/>
          </a:xfrm>
          <a:prstGeom prst="rect">
            <a:avLst/>
          </a:prstGeom>
          <a:noFill/>
        </p:spPr>
        <p:txBody>
          <a:bodyPr wrap="square" rtlCol="0">
            <a:spAutoFit/>
          </a:bodyPr>
          <a:lstStyle/>
          <a:p>
            <a:pPr algn="ctr"/>
            <a:r>
              <a:rPr lang="en-US" sz="1400" dirty="0">
                <a:solidFill>
                  <a:srgbClr val="000000"/>
                </a:solidFill>
              </a:rPr>
              <a:t>WRT 1980-2021 MERRA-2</a:t>
            </a:r>
          </a:p>
        </p:txBody>
      </p:sp>
      <p:sp>
        <p:nvSpPr>
          <p:cNvPr id="21" name="TextBox 20">
            <a:extLst>
              <a:ext uri="{FF2B5EF4-FFF2-40B4-BE49-F238E27FC236}">
                <a16:creationId xmlns:a16="http://schemas.microsoft.com/office/drawing/2014/main" id="{38E63AFD-D47F-7709-18FA-7D0694940AA5}"/>
              </a:ext>
            </a:extLst>
          </p:cNvPr>
          <p:cNvSpPr txBox="1"/>
          <p:nvPr/>
        </p:nvSpPr>
        <p:spPr>
          <a:xfrm>
            <a:off x="8571810" y="1971458"/>
            <a:ext cx="2673133" cy="461665"/>
          </a:xfrm>
          <a:prstGeom prst="rect">
            <a:avLst/>
          </a:prstGeom>
          <a:noFill/>
        </p:spPr>
        <p:txBody>
          <a:bodyPr wrap="square" rtlCol="0">
            <a:spAutoFit/>
          </a:bodyPr>
          <a:lstStyle/>
          <a:p>
            <a:pPr algn="ctr"/>
            <a:r>
              <a:rPr lang="en-US" sz="2400" dirty="0">
                <a:solidFill>
                  <a:srgbClr val="000000"/>
                </a:solidFill>
              </a:rPr>
              <a:t>June 2022</a:t>
            </a:r>
          </a:p>
        </p:txBody>
      </p:sp>
    </p:spTree>
    <p:extLst>
      <p:ext uri="{BB962C8B-B14F-4D97-AF65-F5344CB8AC3E}">
        <p14:creationId xmlns:p14="http://schemas.microsoft.com/office/powerpoint/2010/main" val="1258215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385AEB-A735-4C0A-6F4C-88F94D13C13B}"/>
              </a:ext>
            </a:extLst>
          </p:cNvPr>
          <p:cNvPicPr>
            <a:picLocks noChangeAspect="1"/>
          </p:cNvPicPr>
          <p:nvPr/>
        </p:nvPicPr>
        <p:blipFill>
          <a:blip r:embed="rId3"/>
          <a:srcRect/>
          <a:stretch/>
        </p:blipFill>
        <p:spPr>
          <a:xfrm>
            <a:off x="1947134" y="1342719"/>
            <a:ext cx="6648224" cy="4421069"/>
          </a:xfrm>
          <a:prstGeom prst="rect">
            <a:avLst/>
          </a:prstGeom>
        </p:spPr>
      </p:pic>
      <p:sp>
        <p:nvSpPr>
          <p:cNvPr id="2" name="Title 1">
            <a:extLst>
              <a:ext uri="{FF2B5EF4-FFF2-40B4-BE49-F238E27FC236}">
                <a16:creationId xmlns:a16="http://schemas.microsoft.com/office/drawing/2014/main" id="{E86C6CC0-E061-6DBF-1238-F202547481A2}"/>
              </a:ext>
            </a:extLst>
          </p:cNvPr>
          <p:cNvSpPr>
            <a:spLocks noGrp="1"/>
          </p:cNvSpPr>
          <p:nvPr>
            <p:ph type="title"/>
          </p:nvPr>
        </p:nvSpPr>
        <p:spPr>
          <a:xfrm>
            <a:off x="296791" y="187841"/>
            <a:ext cx="9675111" cy="1154878"/>
          </a:xfrm>
        </p:spPr>
        <p:txBody>
          <a:bodyPr>
            <a:normAutofit/>
          </a:bodyPr>
          <a:lstStyle/>
          <a:p>
            <a:r>
              <a:rPr lang="en-US" sz="2000" dirty="0">
                <a:solidFill>
                  <a:srgbClr val="000000"/>
                </a:solidFill>
                <a:highlight>
                  <a:srgbClr val="FFFF00"/>
                </a:highlight>
              </a:rPr>
              <a:t>Vertical </a:t>
            </a:r>
            <a:r>
              <a:rPr lang="en-US" sz="2000" dirty="0">
                <a:solidFill>
                  <a:srgbClr val="000000"/>
                </a:solidFill>
              </a:rPr>
              <a:t>residual circulation anomaly was more than </a:t>
            </a:r>
            <a:r>
              <a:rPr lang="en-US" sz="2000" dirty="0">
                <a:solidFill>
                  <a:srgbClr val="000000"/>
                </a:solidFill>
                <a:highlight>
                  <a:srgbClr val="FFFF00"/>
                </a:highlight>
              </a:rPr>
              <a:t>2 standard deviations </a:t>
            </a:r>
            <a:r>
              <a:rPr lang="en-US" sz="2000" dirty="0">
                <a:solidFill>
                  <a:srgbClr val="000000"/>
                </a:solidFill>
              </a:rPr>
              <a:t>above the mean</a:t>
            </a:r>
            <a:br>
              <a:rPr lang="en-US" sz="2000" dirty="0">
                <a:solidFill>
                  <a:srgbClr val="000000"/>
                </a:solidFill>
              </a:rPr>
            </a:br>
            <a:r>
              <a:rPr lang="en-US" sz="2000" dirty="0">
                <a:solidFill>
                  <a:srgbClr val="000000"/>
                </a:solidFill>
                <a:highlight>
                  <a:srgbClr val="FFFF00"/>
                </a:highlight>
              </a:rPr>
              <a:t>Meridional</a:t>
            </a:r>
            <a:r>
              <a:rPr lang="en-US" sz="2000" dirty="0">
                <a:solidFill>
                  <a:srgbClr val="000000"/>
                </a:solidFill>
              </a:rPr>
              <a:t> residual circulation anomaly was more than </a:t>
            </a:r>
            <a:r>
              <a:rPr lang="en-US" sz="2000" dirty="0">
                <a:solidFill>
                  <a:srgbClr val="000000"/>
                </a:solidFill>
                <a:highlight>
                  <a:srgbClr val="FFFF00"/>
                </a:highlight>
              </a:rPr>
              <a:t>3 standard deviations </a:t>
            </a:r>
            <a:r>
              <a:rPr lang="en-US" sz="2000" dirty="0">
                <a:solidFill>
                  <a:srgbClr val="000000"/>
                </a:solidFill>
              </a:rPr>
              <a:t>below the mean</a:t>
            </a:r>
          </a:p>
        </p:txBody>
      </p:sp>
      <p:sp>
        <p:nvSpPr>
          <p:cNvPr id="5" name="TextBox 4">
            <a:extLst>
              <a:ext uri="{FF2B5EF4-FFF2-40B4-BE49-F238E27FC236}">
                <a16:creationId xmlns:a16="http://schemas.microsoft.com/office/drawing/2014/main" id="{BE6D7CFD-AA20-27E7-36D1-7C6814839E73}"/>
              </a:ext>
            </a:extLst>
          </p:cNvPr>
          <p:cNvSpPr txBox="1"/>
          <p:nvPr/>
        </p:nvSpPr>
        <p:spPr>
          <a:xfrm>
            <a:off x="5392780" y="5702005"/>
            <a:ext cx="1118795" cy="369332"/>
          </a:xfrm>
          <a:prstGeom prst="rect">
            <a:avLst/>
          </a:prstGeom>
          <a:noFill/>
        </p:spPr>
        <p:txBody>
          <a:bodyPr wrap="square" rtlCol="0">
            <a:spAutoFit/>
          </a:bodyPr>
          <a:lstStyle/>
          <a:p>
            <a:pPr algn="ctr"/>
            <a:r>
              <a:rPr lang="en-US" dirty="0">
                <a:solidFill>
                  <a:srgbClr val="000000"/>
                </a:solidFill>
              </a:rPr>
              <a:t>Volcano</a:t>
            </a:r>
          </a:p>
        </p:txBody>
      </p:sp>
      <p:cxnSp>
        <p:nvCxnSpPr>
          <p:cNvPr id="7" name="Straight Arrow Connector 6">
            <a:extLst>
              <a:ext uri="{FF2B5EF4-FFF2-40B4-BE49-F238E27FC236}">
                <a16:creationId xmlns:a16="http://schemas.microsoft.com/office/drawing/2014/main" id="{877EAD4D-066B-8325-6606-A6E279D89A19}"/>
              </a:ext>
            </a:extLst>
          </p:cNvPr>
          <p:cNvCxnSpPr/>
          <p:nvPr/>
        </p:nvCxnSpPr>
        <p:spPr>
          <a:xfrm flipV="1">
            <a:off x="5990848" y="5335793"/>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78BB55-C4AF-68C6-1FDA-04534013641F}"/>
              </a:ext>
            </a:extLst>
          </p:cNvPr>
          <p:cNvSpPr txBox="1"/>
          <p:nvPr/>
        </p:nvSpPr>
        <p:spPr>
          <a:xfrm>
            <a:off x="1040911" y="3778470"/>
            <a:ext cx="1118795" cy="369332"/>
          </a:xfrm>
          <a:prstGeom prst="rect">
            <a:avLst/>
          </a:prstGeom>
          <a:noFill/>
        </p:spPr>
        <p:txBody>
          <a:bodyPr wrap="square" rtlCol="0">
            <a:spAutoFit/>
          </a:bodyPr>
          <a:lstStyle/>
          <a:p>
            <a:pPr algn="ctr"/>
            <a:r>
              <a:rPr lang="en-US" dirty="0">
                <a:solidFill>
                  <a:srgbClr val="000000"/>
                </a:solidFill>
              </a:rPr>
              <a:t>20 </a:t>
            </a:r>
            <a:r>
              <a:rPr lang="en-US" dirty="0" err="1">
                <a:solidFill>
                  <a:srgbClr val="000000"/>
                </a:solidFill>
              </a:rPr>
              <a:t>hPa</a:t>
            </a:r>
            <a:endParaRPr lang="en-US" dirty="0">
              <a:solidFill>
                <a:srgbClr val="000000"/>
              </a:solidFill>
            </a:endParaRPr>
          </a:p>
        </p:txBody>
      </p:sp>
      <p:cxnSp>
        <p:nvCxnSpPr>
          <p:cNvPr id="9" name="Straight Arrow Connector 8">
            <a:extLst>
              <a:ext uri="{FF2B5EF4-FFF2-40B4-BE49-F238E27FC236}">
                <a16:creationId xmlns:a16="http://schemas.microsoft.com/office/drawing/2014/main" id="{81676048-7351-2132-D936-26B247962C38}"/>
              </a:ext>
            </a:extLst>
          </p:cNvPr>
          <p:cNvCxnSpPr>
            <a:cxnSpLocks/>
          </p:cNvCxnSpPr>
          <p:nvPr/>
        </p:nvCxnSpPr>
        <p:spPr>
          <a:xfrm>
            <a:off x="2053162" y="3992468"/>
            <a:ext cx="517043"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 name="Freeform 2">
            <a:extLst>
              <a:ext uri="{FF2B5EF4-FFF2-40B4-BE49-F238E27FC236}">
                <a16:creationId xmlns:a16="http://schemas.microsoft.com/office/drawing/2014/main" id="{0293C8B4-D412-343E-C836-D70B712A99DB}"/>
              </a:ext>
            </a:extLst>
          </p:cNvPr>
          <p:cNvSpPr/>
          <p:nvPr/>
        </p:nvSpPr>
        <p:spPr>
          <a:xfrm>
            <a:off x="4196549" y="1613647"/>
            <a:ext cx="784242" cy="3679115"/>
          </a:xfrm>
          <a:custGeom>
            <a:avLst/>
            <a:gdLst>
              <a:gd name="connsiteX0" fmla="*/ 784242 w 784242"/>
              <a:gd name="connsiteY0" fmla="*/ 0 h 3679115"/>
              <a:gd name="connsiteX1" fmla="*/ 483027 w 784242"/>
              <a:gd name="connsiteY1" fmla="*/ 537882 h 3679115"/>
              <a:gd name="connsiteX2" fmla="*/ 106510 w 784242"/>
              <a:gd name="connsiteY2" fmla="*/ 1527586 h 3679115"/>
              <a:gd name="connsiteX3" fmla="*/ 9691 w 784242"/>
              <a:gd name="connsiteY3" fmla="*/ 2183802 h 3679115"/>
              <a:gd name="connsiteX4" fmla="*/ 20449 w 784242"/>
              <a:gd name="connsiteY4" fmla="*/ 3012141 h 3679115"/>
              <a:gd name="connsiteX5" fmla="*/ 160298 w 784242"/>
              <a:gd name="connsiteY5" fmla="*/ 3679115 h 367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242" h="3679115">
                <a:moveTo>
                  <a:pt x="784242" y="0"/>
                </a:moveTo>
                <a:cubicBezTo>
                  <a:pt x="690112" y="141642"/>
                  <a:pt x="595982" y="283284"/>
                  <a:pt x="483027" y="537882"/>
                </a:cubicBezTo>
                <a:cubicBezTo>
                  <a:pt x="370072" y="792480"/>
                  <a:pt x="185399" y="1253266"/>
                  <a:pt x="106510" y="1527586"/>
                </a:cubicBezTo>
                <a:cubicBezTo>
                  <a:pt x="27621" y="1801906"/>
                  <a:pt x="24035" y="1936376"/>
                  <a:pt x="9691" y="2183802"/>
                </a:cubicBezTo>
                <a:cubicBezTo>
                  <a:pt x="-4653" y="2431228"/>
                  <a:pt x="-4652" y="2762922"/>
                  <a:pt x="20449" y="3012141"/>
                </a:cubicBezTo>
                <a:cubicBezTo>
                  <a:pt x="45550" y="3261360"/>
                  <a:pt x="102924" y="3470237"/>
                  <a:pt x="160298" y="3679115"/>
                </a:cubicBezTo>
              </a:path>
            </a:pathLst>
          </a:custGeom>
          <a:noFill/>
          <a:ln w="25400">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208F4E6-4C1B-90A4-70D4-1299EBC232F0}"/>
              </a:ext>
            </a:extLst>
          </p:cNvPr>
          <p:cNvSpPr txBox="1"/>
          <p:nvPr/>
        </p:nvSpPr>
        <p:spPr>
          <a:xfrm>
            <a:off x="3500231" y="5688290"/>
            <a:ext cx="1621643" cy="369332"/>
          </a:xfrm>
          <a:prstGeom prst="rect">
            <a:avLst/>
          </a:prstGeom>
          <a:noFill/>
        </p:spPr>
        <p:txBody>
          <a:bodyPr wrap="square" rtlCol="0">
            <a:spAutoFit/>
          </a:bodyPr>
          <a:lstStyle/>
          <a:p>
            <a:pPr algn="ctr"/>
            <a:r>
              <a:rPr lang="en-US" dirty="0">
                <a:solidFill>
                  <a:srgbClr val="000000"/>
                </a:solidFill>
              </a:rPr>
              <a:t>Vortex Edge</a:t>
            </a:r>
          </a:p>
        </p:txBody>
      </p:sp>
      <p:cxnSp>
        <p:nvCxnSpPr>
          <p:cNvPr id="14" name="Straight Arrow Connector 13">
            <a:extLst>
              <a:ext uri="{FF2B5EF4-FFF2-40B4-BE49-F238E27FC236}">
                <a16:creationId xmlns:a16="http://schemas.microsoft.com/office/drawing/2014/main" id="{FA3B130F-3EA4-79F1-C0A5-DDAB4BC7BAB3}"/>
              </a:ext>
            </a:extLst>
          </p:cNvPr>
          <p:cNvCxnSpPr/>
          <p:nvPr/>
        </p:nvCxnSpPr>
        <p:spPr>
          <a:xfrm flipV="1">
            <a:off x="4351519" y="5335792"/>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48CB4CE-ECED-46A3-59C1-F19520E1118B}"/>
              </a:ext>
            </a:extLst>
          </p:cNvPr>
          <p:cNvCxnSpPr>
            <a:cxnSpLocks/>
          </p:cNvCxnSpPr>
          <p:nvPr/>
        </p:nvCxnSpPr>
        <p:spPr>
          <a:xfrm>
            <a:off x="5523470" y="3057110"/>
            <a:ext cx="376859" cy="486718"/>
          </a:xfrm>
          <a:prstGeom prst="straightConnector1">
            <a:avLst/>
          </a:prstGeom>
          <a:ln w="3492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101A059-256F-2A66-55EE-E9623F2BB906}"/>
              </a:ext>
            </a:extLst>
          </p:cNvPr>
          <p:cNvCxnSpPr>
            <a:cxnSpLocks/>
          </p:cNvCxnSpPr>
          <p:nvPr/>
        </p:nvCxnSpPr>
        <p:spPr>
          <a:xfrm flipH="1" flipV="1">
            <a:off x="4980791" y="3453204"/>
            <a:ext cx="290455" cy="694598"/>
          </a:xfrm>
          <a:prstGeom prst="straightConnector1">
            <a:avLst/>
          </a:prstGeom>
          <a:ln w="3492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BDF1403-6759-5A8B-0A0E-47E376AEC074}"/>
              </a:ext>
            </a:extLst>
          </p:cNvPr>
          <p:cNvCxnSpPr>
            <a:cxnSpLocks/>
          </p:cNvCxnSpPr>
          <p:nvPr/>
        </p:nvCxnSpPr>
        <p:spPr>
          <a:xfrm flipH="1">
            <a:off x="5609968" y="4154662"/>
            <a:ext cx="486032" cy="145489"/>
          </a:xfrm>
          <a:prstGeom prst="straightConnector1">
            <a:avLst/>
          </a:prstGeom>
          <a:ln w="3492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B379D8C-A7A8-EAF8-729F-089E798BEF87}"/>
              </a:ext>
            </a:extLst>
          </p:cNvPr>
          <p:cNvSpPr txBox="1"/>
          <p:nvPr/>
        </p:nvSpPr>
        <p:spPr>
          <a:xfrm>
            <a:off x="2692681" y="3063287"/>
            <a:ext cx="2619633" cy="646331"/>
          </a:xfrm>
          <a:prstGeom prst="rect">
            <a:avLst/>
          </a:prstGeom>
          <a:noFill/>
        </p:spPr>
        <p:txBody>
          <a:bodyPr wrap="square" rtlCol="0">
            <a:spAutoFit/>
          </a:bodyPr>
          <a:lstStyle/>
          <a:p>
            <a:r>
              <a:rPr lang="en-US" dirty="0">
                <a:solidFill>
                  <a:srgbClr val="FF0000"/>
                </a:solidFill>
              </a:rPr>
              <a:t>Vertical Wind</a:t>
            </a:r>
          </a:p>
          <a:p>
            <a:r>
              <a:rPr lang="en-US" dirty="0">
                <a:solidFill>
                  <a:srgbClr val="FF0000"/>
                </a:solidFill>
              </a:rPr>
              <a:t>2 contour</a:t>
            </a:r>
          </a:p>
        </p:txBody>
      </p:sp>
      <p:sp>
        <p:nvSpPr>
          <p:cNvPr id="17" name="TextBox 16">
            <a:extLst>
              <a:ext uri="{FF2B5EF4-FFF2-40B4-BE49-F238E27FC236}">
                <a16:creationId xmlns:a16="http://schemas.microsoft.com/office/drawing/2014/main" id="{2F4FB810-EA9B-C103-AD60-EB5BC9A9E1B8}"/>
              </a:ext>
            </a:extLst>
          </p:cNvPr>
          <p:cNvSpPr txBox="1"/>
          <p:nvPr/>
        </p:nvSpPr>
        <p:spPr>
          <a:xfrm>
            <a:off x="4944598" y="4659886"/>
            <a:ext cx="2619633" cy="646331"/>
          </a:xfrm>
          <a:prstGeom prst="rect">
            <a:avLst/>
          </a:prstGeom>
          <a:noFill/>
        </p:spPr>
        <p:txBody>
          <a:bodyPr wrap="square" rtlCol="0">
            <a:spAutoFit/>
          </a:bodyPr>
          <a:lstStyle/>
          <a:p>
            <a:r>
              <a:rPr lang="en-US" dirty="0">
                <a:solidFill>
                  <a:srgbClr val="0070C0"/>
                </a:solidFill>
              </a:rPr>
              <a:t>Meridional Wind</a:t>
            </a:r>
          </a:p>
          <a:p>
            <a:r>
              <a:rPr lang="en-US" dirty="0">
                <a:solidFill>
                  <a:srgbClr val="0070C0"/>
                </a:solidFill>
              </a:rPr>
              <a:t>-2 and -3 contours</a:t>
            </a:r>
          </a:p>
        </p:txBody>
      </p:sp>
      <p:sp>
        <p:nvSpPr>
          <p:cNvPr id="6" name="TextBox 5">
            <a:extLst>
              <a:ext uri="{FF2B5EF4-FFF2-40B4-BE49-F238E27FC236}">
                <a16:creationId xmlns:a16="http://schemas.microsoft.com/office/drawing/2014/main" id="{09811744-DB21-2B1A-430F-056B8FFB96FC}"/>
              </a:ext>
            </a:extLst>
          </p:cNvPr>
          <p:cNvSpPr txBox="1"/>
          <p:nvPr/>
        </p:nvSpPr>
        <p:spPr>
          <a:xfrm>
            <a:off x="1305679" y="5028245"/>
            <a:ext cx="849890" cy="369332"/>
          </a:xfrm>
          <a:prstGeom prst="rect">
            <a:avLst/>
          </a:prstGeom>
          <a:noFill/>
        </p:spPr>
        <p:txBody>
          <a:bodyPr wrap="square" rtlCol="0">
            <a:spAutoFit/>
          </a:bodyPr>
          <a:lstStyle/>
          <a:p>
            <a:pPr algn="ctr"/>
            <a:r>
              <a:rPr lang="en-US" b="1" dirty="0">
                <a:solidFill>
                  <a:srgbClr val="000000"/>
                </a:solidFill>
              </a:rPr>
              <a:t>16 km</a:t>
            </a:r>
          </a:p>
        </p:txBody>
      </p:sp>
      <p:sp>
        <p:nvSpPr>
          <p:cNvPr id="15" name="TextBox 14">
            <a:extLst>
              <a:ext uri="{FF2B5EF4-FFF2-40B4-BE49-F238E27FC236}">
                <a16:creationId xmlns:a16="http://schemas.microsoft.com/office/drawing/2014/main" id="{981A0430-E1C3-50C6-8634-44654CD5F4E7}"/>
              </a:ext>
            </a:extLst>
          </p:cNvPr>
          <p:cNvSpPr txBox="1"/>
          <p:nvPr/>
        </p:nvSpPr>
        <p:spPr>
          <a:xfrm>
            <a:off x="1461793" y="1391463"/>
            <a:ext cx="849890" cy="369332"/>
          </a:xfrm>
          <a:prstGeom prst="rect">
            <a:avLst/>
          </a:prstGeom>
          <a:noFill/>
        </p:spPr>
        <p:txBody>
          <a:bodyPr wrap="square" rtlCol="0">
            <a:spAutoFit/>
          </a:bodyPr>
          <a:lstStyle/>
          <a:p>
            <a:pPr algn="ctr"/>
            <a:r>
              <a:rPr lang="en-US" b="1" dirty="0">
                <a:solidFill>
                  <a:srgbClr val="000000"/>
                </a:solidFill>
              </a:rPr>
              <a:t>48 km</a:t>
            </a:r>
          </a:p>
        </p:txBody>
      </p:sp>
      <p:sp>
        <p:nvSpPr>
          <p:cNvPr id="18" name="TextBox 17">
            <a:extLst>
              <a:ext uri="{FF2B5EF4-FFF2-40B4-BE49-F238E27FC236}">
                <a16:creationId xmlns:a16="http://schemas.microsoft.com/office/drawing/2014/main" id="{954894D3-E858-F599-A002-D1010CB3D58B}"/>
              </a:ext>
            </a:extLst>
          </p:cNvPr>
          <p:cNvSpPr txBox="1"/>
          <p:nvPr/>
        </p:nvSpPr>
        <p:spPr>
          <a:xfrm>
            <a:off x="2267736" y="5472123"/>
            <a:ext cx="849890" cy="369332"/>
          </a:xfrm>
          <a:prstGeom prst="rect">
            <a:avLst/>
          </a:prstGeom>
          <a:noFill/>
        </p:spPr>
        <p:txBody>
          <a:bodyPr wrap="square" rtlCol="0">
            <a:spAutoFit/>
          </a:bodyPr>
          <a:lstStyle/>
          <a:p>
            <a:pPr algn="ctr"/>
            <a:r>
              <a:rPr lang="en-US" b="1" dirty="0">
                <a:solidFill>
                  <a:srgbClr val="000000"/>
                </a:solidFill>
              </a:rPr>
              <a:t>90 S</a:t>
            </a:r>
          </a:p>
        </p:txBody>
      </p:sp>
      <p:sp>
        <p:nvSpPr>
          <p:cNvPr id="19" name="TextBox 18">
            <a:extLst>
              <a:ext uri="{FF2B5EF4-FFF2-40B4-BE49-F238E27FC236}">
                <a16:creationId xmlns:a16="http://schemas.microsoft.com/office/drawing/2014/main" id="{E3503384-B321-3F97-DE42-9BDA2756D189}"/>
              </a:ext>
            </a:extLst>
          </p:cNvPr>
          <p:cNvSpPr txBox="1"/>
          <p:nvPr/>
        </p:nvSpPr>
        <p:spPr>
          <a:xfrm>
            <a:off x="8005831" y="5397577"/>
            <a:ext cx="849890" cy="369332"/>
          </a:xfrm>
          <a:prstGeom prst="rect">
            <a:avLst/>
          </a:prstGeom>
          <a:noFill/>
        </p:spPr>
        <p:txBody>
          <a:bodyPr wrap="square" rtlCol="0">
            <a:spAutoFit/>
          </a:bodyPr>
          <a:lstStyle/>
          <a:p>
            <a:pPr algn="ctr"/>
            <a:r>
              <a:rPr lang="en-US" b="1" dirty="0">
                <a:solidFill>
                  <a:srgbClr val="000000"/>
                </a:solidFill>
              </a:rPr>
              <a:t>30 N</a:t>
            </a:r>
          </a:p>
        </p:txBody>
      </p:sp>
      <p:sp>
        <p:nvSpPr>
          <p:cNvPr id="22" name="Left Arrow 21">
            <a:extLst>
              <a:ext uri="{FF2B5EF4-FFF2-40B4-BE49-F238E27FC236}">
                <a16:creationId xmlns:a16="http://schemas.microsoft.com/office/drawing/2014/main" id="{980BB420-82B3-6026-D3B5-E80738AC7373}"/>
              </a:ext>
            </a:extLst>
          </p:cNvPr>
          <p:cNvSpPr/>
          <p:nvPr/>
        </p:nvSpPr>
        <p:spPr>
          <a:xfrm>
            <a:off x="5322200" y="4392619"/>
            <a:ext cx="402539" cy="246180"/>
          </a:xfrm>
          <a:prstGeom prst="left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 Arrow 22">
            <a:extLst>
              <a:ext uri="{FF2B5EF4-FFF2-40B4-BE49-F238E27FC236}">
                <a16:creationId xmlns:a16="http://schemas.microsoft.com/office/drawing/2014/main" id="{32E75B9A-BC88-10D7-6B4C-A91C5BA73AAB}"/>
              </a:ext>
            </a:extLst>
          </p:cNvPr>
          <p:cNvSpPr/>
          <p:nvPr/>
        </p:nvSpPr>
        <p:spPr>
          <a:xfrm rot="3925603">
            <a:off x="4547687" y="3805141"/>
            <a:ext cx="402539" cy="246180"/>
          </a:xfrm>
          <a:prstGeom prst="left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6779B4D-57D4-D46E-0E95-B60B9DAE7A40}"/>
              </a:ext>
            </a:extLst>
          </p:cNvPr>
          <p:cNvSpPr txBox="1"/>
          <p:nvPr/>
        </p:nvSpPr>
        <p:spPr>
          <a:xfrm>
            <a:off x="9156356" y="6003746"/>
            <a:ext cx="3028641" cy="307777"/>
          </a:xfrm>
          <a:prstGeom prst="rect">
            <a:avLst/>
          </a:prstGeom>
          <a:noFill/>
        </p:spPr>
        <p:txBody>
          <a:bodyPr wrap="square" rtlCol="0">
            <a:spAutoFit/>
          </a:bodyPr>
          <a:lstStyle/>
          <a:p>
            <a:pPr algn="ctr"/>
            <a:r>
              <a:rPr lang="en-US" sz="1400" dirty="0">
                <a:solidFill>
                  <a:srgbClr val="000000"/>
                </a:solidFill>
              </a:rPr>
              <a:t>WRT 1980-2021 MERRA-2</a:t>
            </a:r>
          </a:p>
        </p:txBody>
      </p:sp>
      <p:sp>
        <p:nvSpPr>
          <p:cNvPr id="21" name="TextBox 20">
            <a:extLst>
              <a:ext uri="{FF2B5EF4-FFF2-40B4-BE49-F238E27FC236}">
                <a16:creationId xmlns:a16="http://schemas.microsoft.com/office/drawing/2014/main" id="{3413A28A-5C07-954B-CD1E-EC24B818CA46}"/>
              </a:ext>
            </a:extLst>
          </p:cNvPr>
          <p:cNvSpPr txBox="1"/>
          <p:nvPr/>
        </p:nvSpPr>
        <p:spPr>
          <a:xfrm>
            <a:off x="8571810" y="1971458"/>
            <a:ext cx="2673133" cy="461665"/>
          </a:xfrm>
          <a:prstGeom prst="rect">
            <a:avLst/>
          </a:prstGeom>
          <a:noFill/>
        </p:spPr>
        <p:txBody>
          <a:bodyPr wrap="square" rtlCol="0">
            <a:spAutoFit/>
          </a:bodyPr>
          <a:lstStyle/>
          <a:p>
            <a:pPr algn="ctr"/>
            <a:r>
              <a:rPr lang="en-US" sz="2400" dirty="0">
                <a:solidFill>
                  <a:srgbClr val="000000"/>
                </a:solidFill>
              </a:rPr>
              <a:t>June 2022</a:t>
            </a:r>
          </a:p>
        </p:txBody>
      </p:sp>
    </p:spTree>
    <p:extLst>
      <p:ext uri="{BB962C8B-B14F-4D97-AF65-F5344CB8AC3E}">
        <p14:creationId xmlns:p14="http://schemas.microsoft.com/office/powerpoint/2010/main" val="730457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385AEB-A735-4C0A-6F4C-88F94D13C13B}"/>
              </a:ext>
            </a:extLst>
          </p:cNvPr>
          <p:cNvPicPr>
            <a:picLocks noChangeAspect="1"/>
          </p:cNvPicPr>
          <p:nvPr/>
        </p:nvPicPr>
        <p:blipFill>
          <a:blip r:embed="rId3"/>
          <a:srcRect/>
          <a:stretch/>
        </p:blipFill>
        <p:spPr>
          <a:xfrm>
            <a:off x="1947136" y="1342719"/>
            <a:ext cx="6648219" cy="4421066"/>
          </a:xfrm>
          <a:prstGeom prst="rect">
            <a:avLst/>
          </a:prstGeom>
        </p:spPr>
      </p:pic>
      <p:sp>
        <p:nvSpPr>
          <p:cNvPr id="2" name="Title 1">
            <a:extLst>
              <a:ext uri="{FF2B5EF4-FFF2-40B4-BE49-F238E27FC236}">
                <a16:creationId xmlns:a16="http://schemas.microsoft.com/office/drawing/2014/main" id="{E86C6CC0-E061-6DBF-1238-F202547481A2}"/>
              </a:ext>
            </a:extLst>
          </p:cNvPr>
          <p:cNvSpPr>
            <a:spLocks noGrp="1"/>
          </p:cNvSpPr>
          <p:nvPr>
            <p:ph type="title"/>
          </p:nvPr>
        </p:nvSpPr>
        <p:spPr/>
        <p:txBody>
          <a:bodyPr/>
          <a:lstStyle/>
          <a:p>
            <a:r>
              <a:rPr lang="en-US" dirty="0">
                <a:solidFill>
                  <a:srgbClr val="000000"/>
                </a:solidFill>
              </a:rPr>
              <a:t>Clockwise circulation anomaly is centered in the lower stratosphere during </a:t>
            </a:r>
            <a:r>
              <a:rPr lang="en-US" dirty="0">
                <a:solidFill>
                  <a:srgbClr val="000000"/>
                </a:solidFill>
                <a:highlight>
                  <a:srgbClr val="FFFF00"/>
                </a:highlight>
              </a:rPr>
              <a:t>June 2022</a:t>
            </a:r>
          </a:p>
        </p:txBody>
      </p:sp>
      <p:sp>
        <p:nvSpPr>
          <p:cNvPr id="13" name="TextBox 12">
            <a:extLst>
              <a:ext uri="{FF2B5EF4-FFF2-40B4-BE49-F238E27FC236}">
                <a16:creationId xmlns:a16="http://schemas.microsoft.com/office/drawing/2014/main" id="{EFAD38D8-CDF2-8159-9278-E5113A03CF03}"/>
              </a:ext>
            </a:extLst>
          </p:cNvPr>
          <p:cNvSpPr txBox="1"/>
          <p:nvPr/>
        </p:nvSpPr>
        <p:spPr>
          <a:xfrm>
            <a:off x="8911886" y="1698097"/>
            <a:ext cx="2619633" cy="646331"/>
          </a:xfrm>
          <a:prstGeom prst="rect">
            <a:avLst/>
          </a:prstGeom>
          <a:noFill/>
        </p:spPr>
        <p:txBody>
          <a:bodyPr wrap="square" rtlCol="0">
            <a:spAutoFit/>
          </a:bodyPr>
          <a:lstStyle/>
          <a:p>
            <a:r>
              <a:rPr lang="en-US" dirty="0">
                <a:solidFill>
                  <a:srgbClr val="000000"/>
                </a:solidFill>
              </a:rPr>
              <a:t>Clockwise Residual Circulation Anomaly</a:t>
            </a:r>
          </a:p>
        </p:txBody>
      </p:sp>
      <p:sp>
        <p:nvSpPr>
          <p:cNvPr id="11" name="TextBox 10">
            <a:extLst>
              <a:ext uri="{FF2B5EF4-FFF2-40B4-BE49-F238E27FC236}">
                <a16:creationId xmlns:a16="http://schemas.microsoft.com/office/drawing/2014/main" id="{CB379D8C-A7A8-EAF8-729F-089E798BEF87}"/>
              </a:ext>
            </a:extLst>
          </p:cNvPr>
          <p:cNvSpPr txBox="1"/>
          <p:nvPr/>
        </p:nvSpPr>
        <p:spPr>
          <a:xfrm>
            <a:off x="8911885" y="2906922"/>
            <a:ext cx="2619633" cy="646331"/>
          </a:xfrm>
          <a:prstGeom prst="rect">
            <a:avLst/>
          </a:prstGeom>
          <a:noFill/>
        </p:spPr>
        <p:txBody>
          <a:bodyPr wrap="square" rtlCol="0">
            <a:spAutoFit/>
          </a:bodyPr>
          <a:lstStyle/>
          <a:p>
            <a:r>
              <a:rPr lang="en-US" dirty="0">
                <a:solidFill>
                  <a:srgbClr val="FF0000"/>
                </a:solidFill>
              </a:rPr>
              <a:t>Vertical Wind</a:t>
            </a:r>
          </a:p>
          <a:p>
            <a:r>
              <a:rPr lang="en-US" dirty="0">
                <a:solidFill>
                  <a:srgbClr val="FF0000"/>
                </a:solidFill>
              </a:rPr>
              <a:t>2 contour</a:t>
            </a:r>
          </a:p>
        </p:txBody>
      </p:sp>
      <p:sp>
        <p:nvSpPr>
          <p:cNvPr id="17" name="TextBox 16">
            <a:extLst>
              <a:ext uri="{FF2B5EF4-FFF2-40B4-BE49-F238E27FC236}">
                <a16:creationId xmlns:a16="http://schemas.microsoft.com/office/drawing/2014/main" id="{2F4FB810-EA9B-C103-AD60-EB5BC9A9E1B8}"/>
              </a:ext>
            </a:extLst>
          </p:cNvPr>
          <p:cNvSpPr txBox="1"/>
          <p:nvPr/>
        </p:nvSpPr>
        <p:spPr>
          <a:xfrm>
            <a:off x="8911884" y="3992468"/>
            <a:ext cx="2619633" cy="646331"/>
          </a:xfrm>
          <a:prstGeom prst="rect">
            <a:avLst/>
          </a:prstGeom>
          <a:noFill/>
        </p:spPr>
        <p:txBody>
          <a:bodyPr wrap="square" rtlCol="0">
            <a:spAutoFit/>
          </a:bodyPr>
          <a:lstStyle/>
          <a:p>
            <a:r>
              <a:rPr lang="en-US" dirty="0">
                <a:solidFill>
                  <a:srgbClr val="0070C0"/>
                </a:solidFill>
              </a:rPr>
              <a:t>Meridional Wind</a:t>
            </a:r>
          </a:p>
          <a:p>
            <a:r>
              <a:rPr lang="en-US" dirty="0">
                <a:solidFill>
                  <a:srgbClr val="0070C0"/>
                </a:solidFill>
              </a:rPr>
              <a:t>-2 and -3 contours</a:t>
            </a:r>
          </a:p>
        </p:txBody>
      </p:sp>
      <p:sp>
        <p:nvSpPr>
          <p:cNvPr id="3" name="TextBox 2">
            <a:extLst>
              <a:ext uri="{FF2B5EF4-FFF2-40B4-BE49-F238E27FC236}">
                <a16:creationId xmlns:a16="http://schemas.microsoft.com/office/drawing/2014/main" id="{05365087-8F88-6CC5-5731-B2B7B71C5455}"/>
              </a:ext>
            </a:extLst>
          </p:cNvPr>
          <p:cNvSpPr txBox="1"/>
          <p:nvPr/>
        </p:nvSpPr>
        <p:spPr>
          <a:xfrm>
            <a:off x="5392780" y="5702005"/>
            <a:ext cx="1118795" cy="369332"/>
          </a:xfrm>
          <a:prstGeom prst="rect">
            <a:avLst/>
          </a:prstGeom>
          <a:noFill/>
        </p:spPr>
        <p:txBody>
          <a:bodyPr wrap="square" rtlCol="0">
            <a:spAutoFit/>
          </a:bodyPr>
          <a:lstStyle/>
          <a:p>
            <a:pPr algn="ctr"/>
            <a:r>
              <a:rPr lang="en-US" dirty="0">
                <a:solidFill>
                  <a:srgbClr val="000000"/>
                </a:solidFill>
              </a:rPr>
              <a:t>Volcano</a:t>
            </a:r>
          </a:p>
        </p:txBody>
      </p:sp>
      <p:cxnSp>
        <p:nvCxnSpPr>
          <p:cNvPr id="10" name="Straight Arrow Connector 9">
            <a:extLst>
              <a:ext uri="{FF2B5EF4-FFF2-40B4-BE49-F238E27FC236}">
                <a16:creationId xmlns:a16="http://schemas.microsoft.com/office/drawing/2014/main" id="{619CFBF9-F472-E67F-AB5A-9BC2961B894D}"/>
              </a:ext>
            </a:extLst>
          </p:cNvPr>
          <p:cNvCxnSpPr/>
          <p:nvPr/>
        </p:nvCxnSpPr>
        <p:spPr>
          <a:xfrm flipV="1">
            <a:off x="6096000" y="5274008"/>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81A3247-AD2C-8EF9-CAB9-9A23C5BA2AD8}"/>
              </a:ext>
            </a:extLst>
          </p:cNvPr>
          <p:cNvSpPr txBox="1"/>
          <p:nvPr/>
        </p:nvSpPr>
        <p:spPr>
          <a:xfrm>
            <a:off x="730118" y="3721305"/>
            <a:ext cx="1118795" cy="369332"/>
          </a:xfrm>
          <a:prstGeom prst="rect">
            <a:avLst/>
          </a:prstGeom>
          <a:noFill/>
        </p:spPr>
        <p:txBody>
          <a:bodyPr wrap="square" rtlCol="0">
            <a:spAutoFit/>
          </a:bodyPr>
          <a:lstStyle/>
          <a:p>
            <a:pPr algn="ctr"/>
            <a:r>
              <a:rPr lang="en-US" dirty="0">
                <a:solidFill>
                  <a:srgbClr val="000000"/>
                </a:solidFill>
              </a:rPr>
              <a:t>20 </a:t>
            </a:r>
            <a:r>
              <a:rPr lang="en-US" dirty="0" err="1">
                <a:solidFill>
                  <a:srgbClr val="000000"/>
                </a:solidFill>
              </a:rPr>
              <a:t>hPa</a:t>
            </a:r>
            <a:endParaRPr lang="en-US" dirty="0">
              <a:solidFill>
                <a:srgbClr val="000000"/>
              </a:solidFill>
            </a:endParaRPr>
          </a:p>
        </p:txBody>
      </p:sp>
      <p:cxnSp>
        <p:nvCxnSpPr>
          <p:cNvPr id="14" name="Straight Arrow Connector 13">
            <a:extLst>
              <a:ext uri="{FF2B5EF4-FFF2-40B4-BE49-F238E27FC236}">
                <a16:creationId xmlns:a16="http://schemas.microsoft.com/office/drawing/2014/main" id="{1467FBA2-F320-E069-494D-B09C78D7D184}"/>
              </a:ext>
            </a:extLst>
          </p:cNvPr>
          <p:cNvCxnSpPr>
            <a:cxnSpLocks/>
          </p:cNvCxnSpPr>
          <p:nvPr/>
        </p:nvCxnSpPr>
        <p:spPr>
          <a:xfrm>
            <a:off x="1750693" y="3905971"/>
            <a:ext cx="517043"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442E440-61A4-3877-A07E-2EBB50E9117C}"/>
              </a:ext>
            </a:extLst>
          </p:cNvPr>
          <p:cNvSpPr txBox="1"/>
          <p:nvPr/>
        </p:nvSpPr>
        <p:spPr>
          <a:xfrm>
            <a:off x="1736754" y="4854171"/>
            <a:ext cx="849890" cy="369332"/>
          </a:xfrm>
          <a:prstGeom prst="rect">
            <a:avLst/>
          </a:prstGeom>
          <a:noFill/>
        </p:spPr>
        <p:txBody>
          <a:bodyPr wrap="square" rtlCol="0">
            <a:spAutoFit/>
          </a:bodyPr>
          <a:lstStyle/>
          <a:p>
            <a:pPr algn="ctr"/>
            <a:r>
              <a:rPr lang="en-US" b="1" dirty="0">
                <a:solidFill>
                  <a:srgbClr val="000000"/>
                </a:solidFill>
              </a:rPr>
              <a:t>16 km</a:t>
            </a:r>
          </a:p>
        </p:txBody>
      </p:sp>
      <p:sp>
        <p:nvSpPr>
          <p:cNvPr id="20" name="TextBox 19">
            <a:extLst>
              <a:ext uri="{FF2B5EF4-FFF2-40B4-BE49-F238E27FC236}">
                <a16:creationId xmlns:a16="http://schemas.microsoft.com/office/drawing/2014/main" id="{B391DA26-92A0-D572-BD2C-4FB469F14E71}"/>
              </a:ext>
            </a:extLst>
          </p:cNvPr>
          <p:cNvSpPr txBox="1"/>
          <p:nvPr/>
        </p:nvSpPr>
        <p:spPr>
          <a:xfrm>
            <a:off x="1741691" y="1494158"/>
            <a:ext cx="849890" cy="369332"/>
          </a:xfrm>
          <a:prstGeom prst="rect">
            <a:avLst/>
          </a:prstGeom>
          <a:noFill/>
        </p:spPr>
        <p:txBody>
          <a:bodyPr wrap="square" rtlCol="0">
            <a:spAutoFit/>
          </a:bodyPr>
          <a:lstStyle/>
          <a:p>
            <a:pPr algn="ctr"/>
            <a:r>
              <a:rPr lang="en-US" b="1" dirty="0">
                <a:solidFill>
                  <a:srgbClr val="000000"/>
                </a:solidFill>
              </a:rPr>
              <a:t>48 km</a:t>
            </a:r>
          </a:p>
        </p:txBody>
      </p:sp>
      <p:sp>
        <p:nvSpPr>
          <p:cNvPr id="21" name="TextBox 20">
            <a:extLst>
              <a:ext uri="{FF2B5EF4-FFF2-40B4-BE49-F238E27FC236}">
                <a16:creationId xmlns:a16="http://schemas.microsoft.com/office/drawing/2014/main" id="{9C1AB803-E520-C0D8-02FF-CAEEBF187C86}"/>
              </a:ext>
            </a:extLst>
          </p:cNvPr>
          <p:cNvSpPr txBox="1"/>
          <p:nvPr/>
        </p:nvSpPr>
        <p:spPr>
          <a:xfrm>
            <a:off x="2633060" y="5377527"/>
            <a:ext cx="849890" cy="369332"/>
          </a:xfrm>
          <a:prstGeom prst="rect">
            <a:avLst/>
          </a:prstGeom>
          <a:noFill/>
        </p:spPr>
        <p:txBody>
          <a:bodyPr wrap="square" rtlCol="0">
            <a:spAutoFit/>
          </a:bodyPr>
          <a:lstStyle/>
          <a:p>
            <a:pPr algn="ctr"/>
            <a:r>
              <a:rPr lang="en-US" b="1" dirty="0">
                <a:solidFill>
                  <a:srgbClr val="000000"/>
                </a:solidFill>
              </a:rPr>
              <a:t>90 S</a:t>
            </a:r>
          </a:p>
        </p:txBody>
      </p:sp>
      <p:sp>
        <p:nvSpPr>
          <p:cNvPr id="22" name="TextBox 21">
            <a:extLst>
              <a:ext uri="{FF2B5EF4-FFF2-40B4-BE49-F238E27FC236}">
                <a16:creationId xmlns:a16="http://schemas.microsoft.com/office/drawing/2014/main" id="{5F2D1582-1F48-9A37-00CA-63014B458497}"/>
              </a:ext>
            </a:extLst>
          </p:cNvPr>
          <p:cNvSpPr txBox="1"/>
          <p:nvPr/>
        </p:nvSpPr>
        <p:spPr>
          <a:xfrm>
            <a:off x="7924706" y="5394455"/>
            <a:ext cx="849890" cy="369332"/>
          </a:xfrm>
          <a:prstGeom prst="rect">
            <a:avLst/>
          </a:prstGeom>
          <a:noFill/>
        </p:spPr>
        <p:txBody>
          <a:bodyPr wrap="square" rtlCol="0">
            <a:spAutoFit/>
          </a:bodyPr>
          <a:lstStyle/>
          <a:p>
            <a:pPr algn="ctr"/>
            <a:r>
              <a:rPr lang="en-US" b="1" dirty="0">
                <a:solidFill>
                  <a:srgbClr val="000000"/>
                </a:solidFill>
              </a:rPr>
              <a:t>30 N</a:t>
            </a:r>
          </a:p>
        </p:txBody>
      </p:sp>
      <p:sp>
        <p:nvSpPr>
          <p:cNvPr id="5" name="TextBox 4">
            <a:extLst>
              <a:ext uri="{FF2B5EF4-FFF2-40B4-BE49-F238E27FC236}">
                <a16:creationId xmlns:a16="http://schemas.microsoft.com/office/drawing/2014/main" id="{B633370E-3519-C451-3623-E3BC7437BA7F}"/>
              </a:ext>
            </a:extLst>
          </p:cNvPr>
          <p:cNvSpPr txBox="1"/>
          <p:nvPr/>
        </p:nvSpPr>
        <p:spPr>
          <a:xfrm>
            <a:off x="9156356" y="6003746"/>
            <a:ext cx="3028641" cy="307777"/>
          </a:xfrm>
          <a:prstGeom prst="rect">
            <a:avLst/>
          </a:prstGeom>
          <a:noFill/>
        </p:spPr>
        <p:txBody>
          <a:bodyPr wrap="square" rtlCol="0">
            <a:spAutoFit/>
          </a:bodyPr>
          <a:lstStyle/>
          <a:p>
            <a:pPr algn="ctr"/>
            <a:r>
              <a:rPr lang="en-US" sz="1400" dirty="0">
                <a:solidFill>
                  <a:srgbClr val="000000"/>
                </a:solidFill>
              </a:rPr>
              <a:t>WRT 1980-2021 MERRA-2</a:t>
            </a:r>
          </a:p>
        </p:txBody>
      </p:sp>
    </p:spTree>
    <p:extLst>
      <p:ext uri="{BB962C8B-B14F-4D97-AF65-F5344CB8AC3E}">
        <p14:creationId xmlns:p14="http://schemas.microsoft.com/office/powerpoint/2010/main" val="3470655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8D4ED6-5B52-9CB2-F2F8-FDDB1D4B9F1F}"/>
              </a:ext>
            </a:extLst>
          </p:cNvPr>
          <p:cNvPicPr>
            <a:picLocks noChangeAspect="1"/>
          </p:cNvPicPr>
          <p:nvPr/>
        </p:nvPicPr>
        <p:blipFill>
          <a:blip r:embed="rId3"/>
          <a:srcRect/>
          <a:stretch/>
        </p:blipFill>
        <p:spPr>
          <a:xfrm>
            <a:off x="1947136" y="1342719"/>
            <a:ext cx="6648219" cy="4421065"/>
          </a:xfrm>
          <a:prstGeom prst="rect">
            <a:avLst/>
          </a:prstGeom>
        </p:spPr>
      </p:pic>
      <p:sp>
        <p:nvSpPr>
          <p:cNvPr id="2" name="Title 1">
            <a:extLst>
              <a:ext uri="{FF2B5EF4-FFF2-40B4-BE49-F238E27FC236}">
                <a16:creationId xmlns:a16="http://schemas.microsoft.com/office/drawing/2014/main" id="{E86C6CC0-E061-6DBF-1238-F202547481A2}"/>
              </a:ext>
            </a:extLst>
          </p:cNvPr>
          <p:cNvSpPr>
            <a:spLocks noGrp="1"/>
          </p:cNvSpPr>
          <p:nvPr>
            <p:ph type="title"/>
          </p:nvPr>
        </p:nvSpPr>
        <p:spPr/>
        <p:txBody>
          <a:bodyPr/>
          <a:lstStyle/>
          <a:p>
            <a:r>
              <a:rPr lang="en-US" dirty="0">
                <a:solidFill>
                  <a:srgbClr val="000000"/>
                </a:solidFill>
              </a:rPr>
              <a:t>Clockwise circulation anomaly extends to higher altitudes during </a:t>
            </a:r>
            <a:r>
              <a:rPr lang="en-US" dirty="0">
                <a:solidFill>
                  <a:srgbClr val="000000"/>
                </a:solidFill>
                <a:highlight>
                  <a:srgbClr val="FFFF00"/>
                </a:highlight>
              </a:rPr>
              <a:t>July 2022</a:t>
            </a:r>
          </a:p>
        </p:txBody>
      </p:sp>
      <p:sp>
        <p:nvSpPr>
          <p:cNvPr id="13" name="TextBox 12">
            <a:extLst>
              <a:ext uri="{FF2B5EF4-FFF2-40B4-BE49-F238E27FC236}">
                <a16:creationId xmlns:a16="http://schemas.microsoft.com/office/drawing/2014/main" id="{EFAD38D8-CDF2-8159-9278-E5113A03CF03}"/>
              </a:ext>
            </a:extLst>
          </p:cNvPr>
          <p:cNvSpPr txBox="1"/>
          <p:nvPr/>
        </p:nvSpPr>
        <p:spPr>
          <a:xfrm>
            <a:off x="8911886" y="1698097"/>
            <a:ext cx="2619633" cy="646331"/>
          </a:xfrm>
          <a:prstGeom prst="rect">
            <a:avLst/>
          </a:prstGeom>
          <a:noFill/>
        </p:spPr>
        <p:txBody>
          <a:bodyPr wrap="square" rtlCol="0">
            <a:spAutoFit/>
          </a:bodyPr>
          <a:lstStyle/>
          <a:p>
            <a:r>
              <a:rPr lang="en-US">
                <a:solidFill>
                  <a:srgbClr val="000000"/>
                </a:solidFill>
              </a:rPr>
              <a:t>Clockwise Residual </a:t>
            </a:r>
            <a:r>
              <a:rPr lang="en-US" dirty="0">
                <a:solidFill>
                  <a:srgbClr val="000000"/>
                </a:solidFill>
              </a:rPr>
              <a:t>Circulation Anomaly</a:t>
            </a:r>
          </a:p>
        </p:txBody>
      </p:sp>
      <p:sp>
        <p:nvSpPr>
          <p:cNvPr id="11" name="TextBox 10">
            <a:extLst>
              <a:ext uri="{FF2B5EF4-FFF2-40B4-BE49-F238E27FC236}">
                <a16:creationId xmlns:a16="http://schemas.microsoft.com/office/drawing/2014/main" id="{CB379D8C-A7A8-EAF8-729F-089E798BEF87}"/>
              </a:ext>
            </a:extLst>
          </p:cNvPr>
          <p:cNvSpPr txBox="1"/>
          <p:nvPr/>
        </p:nvSpPr>
        <p:spPr>
          <a:xfrm>
            <a:off x="8911885" y="2906922"/>
            <a:ext cx="2619633" cy="646331"/>
          </a:xfrm>
          <a:prstGeom prst="rect">
            <a:avLst/>
          </a:prstGeom>
          <a:noFill/>
        </p:spPr>
        <p:txBody>
          <a:bodyPr wrap="square" rtlCol="0">
            <a:spAutoFit/>
          </a:bodyPr>
          <a:lstStyle/>
          <a:p>
            <a:r>
              <a:rPr lang="en-US" dirty="0">
                <a:solidFill>
                  <a:srgbClr val="FF0000"/>
                </a:solidFill>
              </a:rPr>
              <a:t>Vertical Wind</a:t>
            </a:r>
          </a:p>
          <a:p>
            <a:r>
              <a:rPr lang="en-US" dirty="0">
                <a:solidFill>
                  <a:srgbClr val="FF0000"/>
                </a:solidFill>
              </a:rPr>
              <a:t>2 contour</a:t>
            </a:r>
          </a:p>
        </p:txBody>
      </p:sp>
      <p:sp>
        <p:nvSpPr>
          <p:cNvPr id="17" name="TextBox 16">
            <a:extLst>
              <a:ext uri="{FF2B5EF4-FFF2-40B4-BE49-F238E27FC236}">
                <a16:creationId xmlns:a16="http://schemas.microsoft.com/office/drawing/2014/main" id="{2F4FB810-EA9B-C103-AD60-EB5BC9A9E1B8}"/>
              </a:ext>
            </a:extLst>
          </p:cNvPr>
          <p:cNvSpPr txBox="1"/>
          <p:nvPr/>
        </p:nvSpPr>
        <p:spPr>
          <a:xfrm>
            <a:off x="8911884" y="3992468"/>
            <a:ext cx="2619633" cy="646331"/>
          </a:xfrm>
          <a:prstGeom prst="rect">
            <a:avLst/>
          </a:prstGeom>
          <a:noFill/>
        </p:spPr>
        <p:txBody>
          <a:bodyPr wrap="square" rtlCol="0">
            <a:spAutoFit/>
          </a:bodyPr>
          <a:lstStyle/>
          <a:p>
            <a:r>
              <a:rPr lang="en-US" dirty="0">
                <a:solidFill>
                  <a:srgbClr val="0070C0"/>
                </a:solidFill>
              </a:rPr>
              <a:t>Meridional Wind</a:t>
            </a:r>
          </a:p>
          <a:p>
            <a:r>
              <a:rPr lang="en-US" dirty="0">
                <a:solidFill>
                  <a:srgbClr val="0070C0"/>
                </a:solidFill>
              </a:rPr>
              <a:t>-2 and -3 contours</a:t>
            </a:r>
          </a:p>
        </p:txBody>
      </p:sp>
      <p:sp>
        <p:nvSpPr>
          <p:cNvPr id="3" name="TextBox 2">
            <a:extLst>
              <a:ext uri="{FF2B5EF4-FFF2-40B4-BE49-F238E27FC236}">
                <a16:creationId xmlns:a16="http://schemas.microsoft.com/office/drawing/2014/main" id="{05365087-8F88-6CC5-5731-B2B7B71C5455}"/>
              </a:ext>
            </a:extLst>
          </p:cNvPr>
          <p:cNvSpPr txBox="1"/>
          <p:nvPr/>
        </p:nvSpPr>
        <p:spPr>
          <a:xfrm>
            <a:off x="5392780" y="5702005"/>
            <a:ext cx="1118795" cy="369332"/>
          </a:xfrm>
          <a:prstGeom prst="rect">
            <a:avLst/>
          </a:prstGeom>
          <a:noFill/>
        </p:spPr>
        <p:txBody>
          <a:bodyPr wrap="square" rtlCol="0">
            <a:spAutoFit/>
          </a:bodyPr>
          <a:lstStyle/>
          <a:p>
            <a:pPr algn="ctr"/>
            <a:r>
              <a:rPr lang="en-US" dirty="0">
                <a:solidFill>
                  <a:srgbClr val="000000"/>
                </a:solidFill>
              </a:rPr>
              <a:t>Volcano</a:t>
            </a:r>
          </a:p>
        </p:txBody>
      </p:sp>
      <p:cxnSp>
        <p:nvCxnSpPr>
          <p:cNvPr id="10" name="Straight Arrow Connector 9">
            <a:extLst>
              <a:ext uri="{FF2B5EF4-FFF2-40B4-BE49-F238E27FC236}">
                <a16:creationId xmlns:a16="http://schemas.microsoft.com/office/drawing/2014/main" id="{619CFBF9-F472-E67F-AB5A-9BC2961B894D}"/>
              </a:ext>
            </a:extLst>
          </p:cNvPr>
          <p:cNvCxnSpPr/>
          <p:nvPr/>
        </p:nvCxnSpPr>
        <p:spPr>
          <a:xfrm flipV="1">
            <a:off x="6096000" y="5274008"/>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81A3247-AD2C-8EF9-CAB9-9A23C5BA2AD8}"/>
              </a:ext>
            </a:extLst>
          </p:cNvPr>
          <p:cNvSpPr txBox="1"/>
          <p:nvPr/>
        </p:nvSpPr>
        <p:spPr>
          <a:xfrm>
            <a:off x="730118" y="3721305"/>
            <a:ext cx="1118795" cy="369332"/>
          </a:xfrm>
          <a:prstGeom prst="rect">
            <a:avLst/>
          </a:prstGeom>
          <a:noFill/>
        </p:spPr>
        <p:txBody>
          <a:bodyPr wrap="square" rtlCol="0">
            <a:spAutoFit/>
          </a:bodyPr>
          <a:lstStyle/>
          <a:p>
            <a:pPr algn="ctr"/>
            <a:r>
              <a:rPr lang="en-US" dirty="0">
                <a:solidFill>
                  <a:srgbClr val="000000"/>
                </a:solidFill>
              </a:rPr>
              <a:t>20 </a:t>
            </a:r>
            <a:r>
              <a:rPr lang="en-US" dirty="0" err="1">
                <a:solidFill>
                  <a:srgbClr val="000000"/>
                </a:solidFill>
              </a:rPr>
              <a:t>hPa</a:t>
            </a:r>
            <a:endParaRPr lang="en-US" dirty="0">
              <a:solidFill>
                <a:srgbClr val="000000"/>
              </a:solidFill>
            </a:endParaRPr>
          </a:p>
        </p:txBody>
      </p:sp>
      <p:cxnSp>
        <p:nvCxnSpPr>
          <p:cNvPr id="14" name="Straight Arrow Connector 13">
            <a:extLst>
              <a:ext uri="{FF2B5EF4-FFF2-40B4-BE49-F238E27FC236}">
                <a16:creationId xmlns:a16="http://schemas.microsoft.com/office/drawing/2014/main" id="{1467FBA2-F320-E069-494D-B09C78D7D184}"/>
              </a:ext>
            </a:extLst>
          </p:cNvPr>
          <p:cNvCxnSpPr>
            <a:cxnSpLocks/>
          </p:cNvCxnSpPr>
          <p:nvPr/>
        </p:nvCxnSpPr>
        <p:spPr>
          <a:xfrm>
            <a:off x="1750693" y="3905971"/>
            <a:ext cx="517043"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442E440-61A4-3877-A07E-2EBB50E9117C}"/>
              </a:ext>
            </a:extLst>
          </p:cNvPr>
          <p:cNvSpPr txBox="1"/>
          <p:nvPr/>
        </p:nvSpPr>
        <p:spPr>
          <a:xfrm>
            <a:off x="1736754" y="4854171"/>
            <a:ext cx="849890" cy="369332"/>
          </a:xfrm>
          <a:prstGeom prst="rect">
            <a:avLst/>
          </a:prstGeom>
          <a:noFill/>
        </p:spPr>
        <p:txBody>
          <a:bodyPr wrap="square" rtlCol="0">
            <a:spAutoFit/>
          </a:bodyPr>
          <a:lstStyle/>
          <a:p>
            <a:pPr algn="ctr"/>
            <a:r>
              <a:rPr lang="en-US" b="1" dirty="0">
                <a:solidFill>
                  <a:srgbClr val="000000"/>
                </a:solidFill>
              </a:rPr>
              <a:t>16 km</a:t>
            </a:r>
          </a:p>
        </p:txBody>
      </p:sp>
      <p:sp>
        <p:nvSpPr>
          <p:cNvPr id="20" name="TextBox 19">
            <a:extLst>
              <a:ext uri="{FF2B5EF4-FFF2-40B4-BE49-F238E27FC236}">
                <a16:creationId xmlns:a16="http://schemas.microsoft.com/office/drawing/2014/main" id="{B391DA26-92A0-D572-BD2C-4FB469F14E71}"/>
              </a:ext>
            </a:extLst>
          </p:cNvPr>
          <p:cNvSpPr txBox="1"/>
          <p:nvPr/>
        </p:nvSpPr>
        <p:spPr>
          <a:xfrm>
            <a:off x="1741691" y="1494158"/>
            <a:ext cx="849890" cy="369332"/>
          </a:xfrm>
          <a:prstGeom prst="rect">
            <a:avLst/>
          </a:prstGeom>
          <a:noFill/>
        </p:spPr>
        <p:txBody>
          <a:bodyPr wrap="square" rtlCol="0">
            <a:spAutoFit/>
          </a:bodyPr>
          <a:lstStyle/>
          <a:p>
            <a:pPr algn="ctr"/>
            <a:r>
              <a:rPr lang="en-US" b="1" dirty="0">
                <a:solidFill>
                  <a:srgbClr val="000000"/>
                </a:solidFill>
              </a:rPr>
              <a:t>48 km</a:t>
            </a:r>
          </a:p>
        </p:txBody>
      </p:sp>
      <p:sp>
        <p:nvSpPr>
          <p:cNvPr id="21" name="TextBox 20">
            <a:extLst>
              <a:ext uri="{FF2B5EF4-FFF2-40B4-BE49-F238E27FC236}">
                <a16:creationId xmlns:a16="http://schemas.microsoft.com/office/drawing/2014/main" id="{9C1AB803-E520-C0D8-02FF-CAEEBF187C86}"/>
              </a:ext>
            </a:extLst>
          </p:cNvPr>
          <p:cNvSpPr txBox="1"/>
          <p:nvPr/>
        </p:nvSpPr>
        <p:spPr>
          <a:xfrm>
            <a:off x="2633060" y="5377527"/>
            <a:ext cx="849890" cy="369332"/>
          </a:xfrm>
          <a:prstGeom prst="rect">
            <a:avLst/>
          </a:prstGeom>
          <a:noFill/>
        </p:spPr>
        <p:txBody>
          <a:bodyPr wrap="square" rtlCol="0">
            <a:spAutoFit/>
          </a:bodyPr>
          <a:lstStyle/>
          <a:p>
            <a:pPr algn="ctr"/>
            <a:r>
              <a:rPr lang="en-US" b="1" dirty="0">
                <a:solidFill>
                  <a:srgbClr val="000000"/>
                </a:solidFill>
              </a:rPr>
              <a:t>90 S</a:t>
            </a:r>
          </a:p>
        </p:txBody>
      </p:sp>
      <p:sp>
        <p:nvSpPr>
          <p:cNvPr id="22" name="TextBox 21">
            <a:extLst>
              <a:ext uri="{FF2B5EF4-FFF2-40B4-BE49-F238E27FC236}">
                <a16:creationId xmlns:a16="http://schemas.microsoft.com/office/drawing/2014/main" id="{5F2D1582-1F48-9A37-00CA-63014B458497}"/>
              </a:ext>
            </a:extLst>
          </p:cNvPr>
          <p:cNvSpPr txBox="1"/>
          <p:nvPr/>
        </p:nvSpPr>
        <p:spPr>
          <a:xfrm>
            <a:off x="7924706" y="5394455"/>
            <a:ext cx="849890" cy="369332"/>
          </a:xfrm>
          <a:prstGeom prst="rect">
            <a:avLst/>
          </a:prstGeom>
          <a:noFill/>
        </p:spPr>
        <p:txBody>
          <a:bodyPr wrap="square" rtlCol="0">
            <a:spAutoFit/>
          </a:bodyPr>
          <a:lstStyle/>
          <a:p>
            <a:pPr algn="ctr"/>
            <a:r>
              <a:rPr lang="en-US" b="1" dirty="0">
                <a:solidFill>
                  <a:srgbClr val="000000"/>
                </a:solidFill>
              </a:rPr>
              <a:t>30 N</a:t>
            </a:r>
          </a:p>
        </p:txBody>
      </p:sp>
      <p:sp>
        <p:nvSpPr>
          <p:cNvPr id="5" name="TextBox 4">
            <a:extLst>
              <a:ext uri="{FF2B5EF4-FFF2-40B4-BE49-F238E27FC236}">
                <a16:creationId xmlns:a16="http://schemas.microsoft.com/office/drawing/2014/main" id="{B633370E-3519-C451-3623-E3BC7437BA7F}"/>
              </a:ext>
            </a:extLst>
          </p:cNvPr>
          <p:cNvSpPr txBox="1"/>
          <p:nvPr/>
        </p:nvSpPr>
        <p:spPr>
          <a:xfrm>
            <a:off x="9156356" y="6003746"/>
            <a:ext cx="3028641" cy="307777"/>
          </a:xfrm>
          <a:prstGeom prst="rect">
            <a:avLst/>
          </a:prstGeom>
          <a:noFill/>
        </p:spPr>
        <p:txBody>
          <a:bodyPr wrap="square" rtlCol="0">
            <a:spAutoFit/>
          </a:bodyPr>
          <a:lstStyle/>
          <a:p>
            <a:pPr algn="ctr"/>
            <a:r>
              <a:rPr lang="en-US" sz="1400" dirty="0">
                <a:solidFill>
                  <a:srgbClr val="000000"/>
                </a:solidFill>
              </a:rPr>
              <a:t>WRT 1980-2021 MERRA-2</a:t>
            </a:r>
          </a:p>
        </p:txBody>
      </p:sp>
    </p:spTree>
    <p:extLst>
      <p:ext uri="{BB962C8B-B14F-4D97-AF65-F5344CB8AC3E}">
        <p14:creationId xmlns:p14="http://schemas.microsoft.com/office/powerpoint/2010/main" val="23977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6CC0-E061-6DBF-1238-F202547481A2}"/>
              </a:ext>
            </a:extLst>
          </p:cNvPr>
          <p:cNvSpPr>
            <a:spLocks noGrp="1"/>
          </p:cNvSpPr>
          <p:nvPr>
            <p:ph type="title"/>
          </p:nvPr>
        </p:nvSpPr>
        <p:spPr/>
        <p:txBody>
          <a:bodyPr/>
          <a:lstStyle/>
          <a:p>
            <a:r>
              <a:rPr lang="en-US" dirty="0">
                <a:solidFill>
                  <a:srgbClr val="000000"/>
                </a:solidFill>
              </a:rPr>
              <a:t>Record low temperatures and strong winds  descended in </a:t>
            </a:r>
            <a:r>
              <a:rPr lang="en-US" dirty="0">
                <a:solidFill>
                  <a:srgbClr val="000000"/>
                </a:solidFill>
                <a:highlight>
                  <a:srgbClr val="FFFF00"/>
                </a:highlight>
              </a:rPr>
              <a:t>October 2022</a:t>
            </a:r>
          </a:p>
        </p:txBody>
      </p:sp>
      <p:pic>
        <p:nvPicPr>
          <p:cNvPr id="4" name="Picture 3">
            <a:extLst>
              <a:ext uri="{FF2B5EF4-FFF2-40B4-BE49-F238E27FC236}">
                <a16:creationId xmlns:a16="http://schemas.microsoft.com/office/drawing/2014/main" id="{FB385AEB-A735-4C0A-6F4C-88F94D13C13B}"/>
              </a:ext>
            </a:extLst>
          </p:cNvPr>
          <p:cNvPicPr>
            <a:picLocks noChangeAspect="1"/>
          </p:cNvPicPr>
          <p:nvPr/>
        </p:nvPicPr>
        <p:blipFill>
          <a:blip r:embed="rId3"/>
          <a:srcRect/>
          <a:stretch/>
        </p:blipFill>
        <p:spPr>
          <a:xfrm>
            <a:off x="1947133" y="1342719"/>
            <a:ext cx="6648227" cy="4421070"/>
          </a:xfrm>
          <a:prstGeom prst="rect">
            <a:avLst/>
          </a:prstGeom>
        </p:spPr>
      </p:pic>
      <p:sp>
        <p:nvSpPr>
          <p:cNvPr id="5" name="TextBox 4">
            <a:extLst>
              <a:ext uri="{FF2B5EF4-FFF2-40B4-BE49-F238E27FC236}">
                <a16:creationId xmlns:a16="http://schemas.microsoft.com/office/drawing/2014/main" id="{BE6D7CFD-AA20-27E7-36D1-7C6814839E73}"/>
              </a:ext>
            </a:extLst>
          </p:cNvPr>
          <p:cNvSpPr txBox="1"/>
          <p:nvPr/>
        </p:nvSpPr>
        <p:spPr>
          <a:xfrm>
            <a:off x="5392780" y="5702005"/>
            <a:ext cx="1118795" cy="369332"/>
          </a:xfrm>
          <a:prstGeom prst="rect">
            <a:avLst/>
          </a:prstGeom>
          <a:noFill/>
        </p:spPr>
        <p:txBody>
          <a:bodyPr wrap="square" rtlCol="0">
            <a:spAutoFit/>
          </a:bodyPr>
          <a:lstStyle/>
          <a:p>
            <a:pPr algn="ctr"/>
            <a:r>
              <a:rPr lang="en-US" dirty="0">
                <a:solidFill>
                  <a:srgbClr val="000000"/>
                </a:solidFill>
              </a:rPr>
              <a:t>Volcano</a:t>
            </a:r>
          </a:p>
        </p:txBody>
      </p:sp>
      <p:cxnSp>
        <p:nvCxnSpPr>
          <p:cNvPr id="7" name="Straight Arrow Connector 6">
            <a:extLst>
              <a:ext uri="{FF2B5EF4-FFF2-40B4-BE49-F238E27FC236}">
                <a16:creationId xmlns:a16="http://schemas.microsoft.com/office/drawing/2014/main" id="{877EAD4D-066B-8325-6606-A6E279D89A19}"/>
              </a:ext>
            </a:extLst>
          </p:cNvPr>
          <p:cNvCxnSpPr/>
          <p:nvPr/>
        </p:nvCxnSpPr>
        <p:spPr>
          <a:xfrm flipV="1">
            <a:off x="5990848" y="5335793"/>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78BB55-C4AF-68C6-1FDA-04534013641F}"/>
              </a:ext>
            </a:extLst>
          </p:cNvPr>
          <p:cNvSpPr txBox="1"/>
          <p:nvPr/>
        </p:nvSpPr>
        <p:spPr>
          <a:xfrm>
            <a:off x="1040911" y="3778470"/>
            <a:ext cx="1118795" cy="369332"/>
          </a:xfrm>
          <a:prstGeom prst="rect">
            <a:avLst/>
          </a:prstGeom>
          <a:noFill/>
        </p:spPr>
        <p:txBody>
          <a:bodyPr wrap="square" rtlCol="0">
            <a:spAutoFit/>
          </a:bodyPr>
          <a:lstStyle/>
          <a:p>
            <a:pPr algn="ctr"/>
            <a:r>
              <a:rPr lang="en-US" dirty="0">
                <a:solidFill>
                  <a:srgbClr val="000000"/>
                </a:solidFill>
              </a:rPr>
              <a:t>20 </a:t>
            </a:r>
            <a:r>
              <a:rPr lang="en-US" dirty="0" err="1">
                <a:solidFill>
                  <a:srgbClr val="000000"/>
                </a:solidFill>
              </a:rPr>
              <a:t>hPa</a:t>
            </a:r>
            <a:endParaRPr lang="en-US" dirty="0">
              <a:solidFill>
                <a:srgbClr val="000000"/>
              </a:solidFill>
            </a:endParaRPr>
          </a:p>
        </p:txBody>
      </p:sp>
      <p:cxnSp>
        <p:nvCxnSpPr>
          <p:cNvPr id="9" name="Straight Arrow Connector 8">
            <a:extLst>
              <a:ext uri="{FF2B5EF4-FFF2-40B4-BE49-F238E27FC236}">
                <a16:creationId xmlns:a16="http://schemas.microsoft.com/office/drawing/2014/main" id="{81676048-7351-2132-D936-26B247962C38}"/>
              </a:ext>
            </a:extLst>
          </p:cNvPr>
          <p:cNvCxnSpPr>
            <a:cxnSpLocks/>
          </p:cNvCxnSpPr>
          <p:nvPr/>
        </p:nvCxnSpPr>
        <p:spPr>
          <a:xfrm>
            <a:off x="2053162" y="3992468"/>
            <a:ext cx="517043"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600F376-511D-AD2A-511A-1949B56F8195}"/>
              </a:ext>
            </a:extLst>
          </p:cNvPr>
          <p:cNvSpPr txBox="1"/>
          <p:nvPr/>
        </p:nvSpPr>
        <p:spPr>
          <a:xfrm>
            <a:off x="8595360" y="2412192"/>
            <a:ext cx="2619633" cy="646331"/>
          </a:xfrm>
          <a:prstGeom prst="rect">
            <a:avLst/>
          </a:prstGeom>
          <a:noFill/>
        </p:spPr>
        <p:txBody>
          <a:bodyPr wrap="square" rtlCol="0">
            <a:spAutoFit/>
          </a:bodyPr>
          <a:lstStyle/>
          <a:p>
            <a:pPr algn="ctr"/>
            <a:r>
              <a:rPr lang="en-US" dirty="0">
                <a:solidFill>
                  <a:srgbClr val="0070C0"/>
                </a:solidFill>
              </a:rPr>
              <a:t>Exceed Cold Records by -2K</a:t>
            </a:r>
          </a:p>
        </p:txBody>
      </p:sp>
      <p:sp>
        <p:nvSpPr>
          <p:cNvPr id="12" name="TextBox 11">
            <a:extLst>
              <a:ext uri="{FF2B5EF4-FFF2-40B4-BE49-F238E27FC236}">
                <a16:creationId xmlns:a16="http://schemas.microsoft.com/office/drawing/2014/main" id="{28E91422-4097-1F89-EB19-E9A11C5968C9}"/>
              </a:ext>
            </a:extLst>
          </p:cNvPr>
          <p:cNvSpPr txBox="1"/>
          <p:nvPr/>
        </p:nvSpPr>
        <p:spPr>
          <a:xfrm>
            <a:off x="8595360" y="1613647"/>
            <a:ext cx="3028641" cy="646331"/>
          </a:xfrm>
          <a:prstGeom prst="rect">
            <a:avLst/>
          </a:prstGeom>
          <a:noFill/>
        </p:spPr>
        <p:txBody>
          <a:bodyPr wrap="square" rtlCol="0">
            <a:spAutoFit/>
          </a:bodyPr>
          <a:lstStyle/>
          <a:p>
            <a:pPr algn="ctr"/>
            <a:r>
              <a:rPr lang="en-US" dirty="0">
                <a:solidFill>
                  <a:srgbClr val="FF0000"/>
                </a:solidFill>
              </a:rPr>
              <a:t>Exceed Strong Wind Records by less than 5 m/s</a:t>
            </a:r>
          </a:p>
        </p:txBody>
      </p:sp>
      <p:sp>
        <p:nvSpPr>
          <p:cNvPr id="15" name="TextBox 14">
            <a:extLst>
              <a:ext uri="{FF2B5EF4-FFF2-40B4-BE49-F238E27FC236}">
                <a16:creationId xmlns:a16="http://schemas.microsoft.com/office/drawing/2014/main" id="{CB0F28D0-2A72-DC27-4089-D94C297B515E}"/>
              </a:ext>
            </a:extLst>
          </p:cNvPr>
          <p:cNvSpPr txBox="1"/>
          <p:nvPr/>
        </p:nvSpPr>
        <p:spPr>
          <a:xfrm>
            <a:off x="3500231" y="5688290"/>
            <a:ext cx="1621643" cy="369332"/>
          </a:xfrm>
          <a:prstGeom prst="rect">
            <a:avLst/>
          </a:prstGeom>
          <a:noFill/>
        </p:spPr>
        <p:txBody>
          <a:bodyPr wrap="square" rtlCol="0">
            <a:spAutoFit/>
          </a:bodyPr>
          <a:lstStyle/>
          <a:p>
            <a:pPr algn="ctr"/>
            <a:r>
              <a:rPr lang="en-US" dirty="0">
                <a:solidFill>
                  <a:srgbClr val="000000"/>
                </a:solidFill>
              </a:rPr>
              <a:t>Vortex Edge</a:t>
            </a:r>
          </a:p>
        </p:txBody>
      </p:sp>
      <p:cxnSp>
        <p:nvCxnSpPr>
          <p:cNvPr id="16" name="Straight Arrow Connector 15">
            <a:extLst>
              <a:ext uri="{FF2B5EF4-FFF2-40B4-BE49-F238E27FC236}">
                <a16:creationId xmlns:a16="http://schemas.microsoft.com/office/drawing/2014/main" id="{1E3AC10F-9658-4063-5B68-39819A78C6C4}"/>
              </a:ext>
            </a:extLst>
          </p:cNvPr>
          <p:cNvCxnSpPr/>
          <p:nvPr/>
        </p:nvCxnSpPr>
        <p:spPr>
          <a:xfrm flipV="1">
            <a:off x="4351519" y="5335792"/>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DBB3A8D-C5DA-CB12-3B6E-0865462A82AA}"/>
              </a:ext>
            </a:extLst>
          </p:cNvPr>
          <p:cNvSpPr txBox="1"/>
          <p:nvPr/>
        </p:nvSpPr>
        <p:spPr>
          <a:xfrm>
            <a:off x="1305679" y="5028245"/>
            <a:ext cx="849890" cy="369332"/>
          </a:xfrm>
          <a:prstGeom prst="rect">
            <a:avLst/>
          </a:prstGeom>
          <a:noFill/>
        </p:spPr>
        <p:txBody>
          <a:bodyPr wrap="square" rtlCol="0">
            <a:spAutoFit/>
          </a:bodyPr>
          <a:lstStyle/>
          <a:p>
            <a:pPr algn="ctr"/>
            <a:r>
              <a:rPr lang="en-US" b="1" dirty="0">
                <a:solidFill>
                  <a:srgbClr val="000000"/>
                </a:solidFill>
              </a:rPr>
              <a:t>16 km</a:t>
            </a:r>
          </a:p>
        </p:txBody>
      </p:sp>
      <p:sp>
        <p:nvSpPr>
          <p:cNvPr id="6" name="TextBox 5">
            <a:extLst>
              <a:ext uri="{FF2B5EF4-FFF2-40B4-BE49-F238E27FC236}">
                <a16:creationId xmlns:a16="http://schemas.microsoft.com/office/drawing/2014/main" id="{0ED08340-2819-6C8E-ABF3-290C21570173}"/>
              </a:ext>
            </a:extLst>
          </p:cNvPr>
          <p:cNvSpPr txBox="1"/>
          <p:nvPr/>
        </p:nvSpPr>
        <p:spPr>
          <a:xfrm>
            <a:off x="1461793" y="1391463"/>
            <a:ext cx="849890" cy="369332"/>
          </a:xfrm>
          <a:prstGeom prst="rect">
            <a:avLst/>
          </a:prstGeom>
          <a:noFill/>
        </p:spPr>
        <p:txBody>
          <a:bodyPr wrap="square" rtlCol="0">
            <a:spAutoFit/>
          </a:bodyPr>
          <a:lstStyle/>
          <a:p>
            <a:pPr algn="ctr"/>
            <a:r>
              <a:rPr lang="en-US" b="1" dirty="0">
                <a:solidFill>
                  <a:srgbClr val="000000"/>
                </a:solidFill>
              </a:rPr>
              <a:t>48 km</a:t>
            </a:r>
          </a:p>
        </p:txBody>
      </p:sp>
      <p:sp>
        <p:nvSpPr>
          <p:cNvPr id="10" name="TextBox 9">
            <a:extLst>
              <a:ext uri="{FF2B5EF4-FFF2-40B4-BE49-F238E27FC236}">
                <a16:creationId xmlns:a16="http://schemas.microsoft.com/office/drawing/2014/main" id="{3C049565-C464-18CB-07F6-4C4F374BBC2C}"/>
              </a:ext>
            </a:extLst>
          </p:cNvPr>
          <p:cNvSpPr txBox="1"/>
          <p:nvPr/>
        </p:nvSpPr>
        <p:spPr>
          <a:xfrm>
            <a:off x="2267736" y="5472123"/>
            <a:ext cx="849890" cy="369332"/>
          </a:xfrm>
          <a:prstGeom prst="rect">
            <a:avLst/>
          </a:prstGeom>
          <a:noFill/>
        </p:spPr>
        <p:txBody>
          <a:bodyPr wrap="square" rtlCol="0">
            <a:spAutoFit/>
          </a:bodyPr>
          <a:lstStyle/>
          <a:p>
            <a:pPr algn="ctr"/>
            <a:r>
              <a:rPr lang="en-US" b="1" dirty="0">
                <a:solidFill>
                  <a:srgbClr val="000000"/>
                </a:solidFill>
              </a:rPr>
              <a:t>90 S</a:t>
            </a:r>
          </a:p>
        </p:txBody>
      </p:sp>
      <p:sp>
        <p:nvSpPr>
          <p:cNvPr id="17" name="TextBox 16">
            <a:extLst>
              <a:ext uri="{FF2B5EF4-FFF2-40B4-BE49-F238E27FC236}">
                <a16:creationId xmlns:a16="http://schemas.microsoft.com/office/drawing/2014/main" id="{68D6E443-4945-E7B0-60AB-0184BC2A9042}"/>
              </a:ext>
            </a:extLst>
          </p:cNvPr>
          <p:cNvSpPr txBox="1"/>
          <p:nvPr/>
        </p:nvSpPr>
        <p:spPr>
          <a:xfrm>
            <a:off x="8005831" y="5397577"/>
            <a:ext cx="849890" cy="369332"/>
          </a:xfrm>
          <a:prstGeom prst="rect">
            <a:avLst/>
          </a:prstGeom>
          <a:noFill/>
        </p:spPr>
        <p:txBody>
          <a:bodyPr wrap="square" rtlCol="0">
            <a:spAutoFit/>
          </a:bodyPr>
          <a:lstStyle/>
          <a:p>
            <a:pPr algn="ctr"/>
            <a:r>
              <a:rPr lang="en-US" b="1" dirty="0">
                <a:solidFill>
                  <a:srgbClr val="000000"/>
                </a:solidFill>
              </a:rPr>
              <a:t>30 N</a:t>
            </a:r>
          </a:p>
        </p:txBody>
      </p:sp>
      <p:cxnSp>
        <p:nvCxnSpPr>
          <p:cNvPr id="19" name="Straight Arrow Connector 18">
            <a:extLst>
              <a:ext uri="{FF2B5EF4-FFF2-40B4-BE49-F238E27FC236}">
                <a16:creationId xmlns:a16="http://schemas.microsoft.com/office/drawing/2014/main" id="{8D4D78DD-B7EE-DE26-E603-CB18AD968228}"/>
              </a:ext>
            </a:extLst>
          </p:cNvPr>
          <p:cNvCxnSpPr>
            <a:cxnSpLocks/>
          </p:cNvCxnSpPr>
          <p:nvPr/>
        </p:nvCxnSpPr>
        <p:spPr>
          <a:xfrm flipH="1">
            <a:off x="5263978" y="1767735"/>
            <a:ext cx="3413767" cy="17910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7C9C0E3-F8E7-1834-222C-CA0DC6152DF8}"/>
              </a:ext>
            </a:extLst>
          </p:cNvPr>
          <p:cNvCxnSpPr>
            <a:cxnSpLocks/>
          </p:cNvCxnSpPr>
          <p:nvPr/>
        </p:nvCxnSpPr>
        <p:spPr>
          <a:xfrm flipH="1">
            <a:off x="4510216" y="2684994"/>
            <a:ext cx="4085144" cy="191302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BF0687B-E217-DB21-5A8C-2B1F1FF68925}"/>
              </a:ext>
            </a:extLst>
          </p:cNvPr>
          <p:cNvSpPr txBox="1"/>
          <p:nvPr/>
        </p:nvSpPr>
        <p:spPr>
          <a:xfrm>
            <a:off x="9156356" y="6003746"/>
            <a:ext cx="3028641" cy="307777"/>
          </a:xfrm>
          <a:prstGeom prst="rect">
            <a:avLst/>
          </a:prstGeom>
          <a:noFill/>
        </p:spPr>
        <p:txBody>
          <a:bodyPr wrap="square" rtlCol="0">
            <a:spAutoFit/>
          </a:bodyPr>
          <a:lstStyle/>
          <a:p>
            <a:pPr algn="ctr"/>
            <a:r>
              <a:rPr lang="en-US" sz="1400" dirty="0">
                <a:solidFill>
                  <a:srgbClr val="000000"/>
                </a:solidFill>
              </a:rPr>
              <a:t>WRT 1980-2021 MERRA-2</a:t>
            </a:r>
          </a:p>
        </p:txBody>
      </p:sp>
      <p:sp>
        <p:nvSpPr>
          <p:cNvPr id="22" name="TextBox 21">
            <a:extLst>
              <a:ext uri="{FF2B5EF4-FFF2-40B4-BE49-F238E27FC236}">
                <a16:creationId xmlns:a16="http://schemas.microsoft.com/office/drawing/2014/main" id="{EEB0E7A5-4D5C-C412-36EC-DED34114B647}"/>
              </a:ext>
            </a:extLst>
          </p:cNvPr>
          <p:cNvSpPr txBox="1"/>
          <p:nvPr/>
        </p:nvSpPr>
        <p:spPr>
          <a:xfrm>
            <a:off x="-54749" y="2276144"/>
            <a:ext cx="2619633" cy="646331"/>
          </a:xfrm>
          <a:prstGeom prst="rect">
            <a:avLst/>
          </a:prstGeom>
          <a:noFill/>
        </p:spPr>
        <p:txBody>
          <a:bodyPr wrap="square" rtlCol="0">
            <a:spAutoFit/>
          </a:bodyPr>
          <a:lstStyle/>
          <a:p>
            <a:pPr algn="ctr"/>
            <a:r>
              <a:rPr lang="en-US" dirty="0">
                <a:solidFill>
                  <a:srgbClr val="0070C0"/>
                </a:solidFill>
              </a:rPr>
              <a:t>Record Cold in polar upper stratosphere</a:t>
            </a:r>
          </a:p>
        </p:txBody>
      </p:sp>
      <p:sp>
        <p:nvSpPr>
          <p:cNvPr id="24" name="Freeform 23">
            <a:extLst>
              <a:ext uri="{FF2B5EF4-FFF2-40B4-BE49-F238E27FC236}">
                <a16:creationId xmlns:a16="http://schemas.microsoft.com/office/drawing/2014/main" id="{8BDFBA8F-4923-8E50-E262-27E3D52B2E51}"/>
              </a:ext>
            </a:extLst>
          </p:cNvPr>
          <p:cNvSpPr/>
          <p:nvPr/>
        </p:nvSpPr>
        <p:spPr>
          <a:xfrm>
            <a:off x="3387801" y="1490079"/>
            <a:ext cx="969044" cy="3802683"/>
          </a:xfrm>
          <a:custGeom>
            <a:avLst/>
            <a:gdLst>
              <a:gd name="connsiteX0" fmla="*/ 784242 w 784242"/>
              <a:gd name="connsiteY0" fmla="*/ 0 h 3679115"/>
              <a:gd name="connsiteX1" fmla="*/ 483027 w 784242"/>
              <a:gd name="connsiteY1" fmla="*/ 537882 h 3679115"/>
              <a:gd name="connsiteX2" fmla="*/ 106510 w 784242"/>
              <a:gd name="connsiteY2" fmla="*/ 1527586 h 3679115"/>
              <a:gd name="connsiteX3" fmla="*/ 9691 w 784242"/>
              <a:gd name="connsiteY3" fmla="*/ 2183802 h 3679115"/>
              <a:gd name="connsiteX4" fmla="*/ 20449 w 784242"/>
              <a:gd name="connsiteY4" fmla="*/ 3012141 h 3679115"/>
              <a:gd name="connsiteX5" fmla="*/ 160298 w 784242"/>
              <a:gd name="connsiteY5" fmla="*/ 3679115 h 3679115"/>
              <a:gd name="connsiteX0" fmla="*/ 5197 w 1303366"/>
              <a:gd name="connsiteY0" fmla="*/ 0 h 3802683"/>
              <a:gd name="connsiteX1" fmla="*/ 1273290 w 1303366"/>
              <a:gd name="connsiteY1" fmla="*/ 661450 h 3802683"/>
              <a:gd name="connsiteX2" fmla="*/ 896773 w 1303366"/>
              <a:gd name="connsiteY2" fmla="*/ 1651154 h 3802683"/>
              <a:gd name="connsiteX3" fmla="*/ 799954 w 1303366"/>
              <a:gd name="connsiteY3" fmla="*/ 2307370 h 3802683"/>
              <a:gd name="connsiteX4" fmla="*/ 810712 w 1303366"/>
              <a:gd name="connsiteY4" fmla="*/ 3135709 h 3802683"/>
              <a:gd name="connsiteX5" fmla="*/ 950561 w 1303366"/>
              <a:gd name="connsiteY5" fmla="*/ 3802683 h 3802683"/>
              <a:gd name="connsiteX0" fmla="*/ 32432 w 977796"/>
              <a:gd name="connsiteY0" fmla="*/ 0 h 3802683"/>
              <a:gd name="connsiteX1" fmla="*/ 213130 w 977796"/>
              <a:gd name="connsiteY1" fmla="*/ 624380 h 3802683"/>
              <a:gd name="connsiteX2" fmla="*/ 924008 w 977796"/>
              <a:gd name="connsiteY2" fmla="*/ 1651154 h 3802683"/>
              <a:gd name="connsiteX3" fmla="*/ 827189 w 977796"/>
              <a:gd name="connsiteY3" fmla="*/ 2307370 h 3802683"/>
              <a:gd name="connsiteX4" fmla="*/ 837947 w 977796"/>
              <a:gd name="connsiteY4" fmla="*/ 3135709 h 3802683"/>
              <a:gd name="connsiteX5" fmla="*/ 977796 w 977796"/>
              <a:gd name="connsiteY5" fmla="*/ 3802683 h 3802683"/>
              <a:gd name="connsiteX0" fmla="*/ 23680 w 969044"/>
              <a:gd name="connsiteY0" fmla="*/ 0 h 3802683"/>
              <a:gd name="connsiteX1" fmla="*/ 204378 w 969044"/>
              <a:gd name="connsiteY1" fmla="*/ 624380 h 3802683"/>
              <a:gd name="connsiteX2" fmla="*/ 396272 w 969044"/>
              <a:gd name="connsiteY2" fmla="*/ 1564657 h 3802683"/>
              <a:gd name="connsiteX3" fmla="*/ 818437 w 969044"/>
              <a:gd name="connsiteY3" fmla="*/ 2307370 h 3802683"/>
              <a:gd name="connsiteX4" fmla="*/ 829195 w 969044"/>
              <a:gd name="connsiteY4" fmla="*/ 3135709 h 3802683"/>
              <a:gd name="connsiteX5" fmla="*/ 969044 w 969044"/>
              <a:gd name="connsiteY5" fmla="*/ 3802683 h 3802683"/>
              <a:gd name="connsiteX0" fmla="*/ 23680 w 969044"/>
              <a:gd name="connsiteY0" fmla="*/ 0 h 3802683"/>
              <a:gd name="connsiteX1" fmla="*/ 204378 w 969044"/>
              <a:gd name="connsiteY1" fmla="*/ 624380 h 3802683"/>
              <a:gd name="connsiteX2" fmla="*/ 396272 w 969044"/>
              <a:gd name="connsiteY2" fmla="*/ 1564657 h 3802683"/>
              <a:gd name="connsiteX3" fmla="*/ 571302 w 969044"/>
              <a:gd name="connsiteY3" fmla="*/ 2430938 h 3802683"/>
              <a:gd name="connsiteX4" fmla="*/ 829195 w 969044"/>
              <a:gd name="connsiteY4" fmla="*/ 3135709 h 3802683"/>
              <a:gd name="connsiteX5" fmla="*/ 969044 w 969044"/>
              <a:gd name="connsiteY5" fmla="*/ 3802683 h 3802683"/>
              <a:gd name="connsiteX0" fmla="*/ 23680 w 969044"/>
              <a:gd name="connsiteY0" fmla="*/ 0 h 3802683"/>
              <a:gd name="connsiteX1" fmla="*/ 204378 w 969044"/>
              <a:gd name="connsiteY1" fmla="*/ 624380 h 3802683"/>
              <a:gd name="connsiteX2" fmla="*/ 396272 w 969044"/>
              <a:gd name="connsiteY2" fmla="*/ 1564657 h 3802683"/>
              <a:gd name="connsiteX3" fmla="*/ 571302 w 969044"/>
              <a:gd name="connsiteY3" fmla="*/ 2430938 h 3802683"/>
              <a:gd name="connsiteX4" fmla="*/ 742698 w 969044"/>
              <a:gd name="connsiteY4" fmla="*/ 3172779 h 3802683"/>
              <a:gd name="connsiteX5" fmla="*/ 969044 w 969044"/>
              <a:gd name="connsiteY5" fmla="*/ 3802683 h 380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044" h="3802683">
                <a:moveTo>
                  <a:pt x="23680" y="0"/>
                </a:moveTo>
                <a:cubicBezTo>
                  <a:pt x="-70450" y="141642"/>
                  <a:pt x="142279" y="363604"/>
                  <a:pt x="204378" y="624380"/>
                </a:cubicBezTo>
                <a:cubicBezTo>
                  <a:pt x="266477" y="885156"/>
                  <a:pt x="335118" y="1263564"/>
                  <a:pt x="396272" y="1564657"/>
                </a:cubicBezTo>
                <a:cubicBezTo>
                  <a:pt x="457426" y="1865750"/>
                  <a:pt x="513564" y="2162918"/>
                  <a:pt x="571302" y="2430938"/>
                </a:cubicBezTo>
                <a:cubicBezTo>
                  <a:pt x="629040" y="2698958"/>
                  <a:pt x="717597" y="2923560"/>
                  <a:pt x="742698" y="3172779"/>
                </a:cubicBezTo>
                <a:cubicBezTo>
                  <a:pt x="767799" y="3421998"/>
                  <a:pt x="911670" y="3593805"/>
                  <a:pt x="969044" y="3802683"/>
                </a:cubicBezTo>
              </a:path>
            </a:pathLst>
          </a:custGeom>
          <a:noFill/>
          <a:ln w="25400">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2092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6CC0-E061-6DBF-1238-F202547481A2}"/>
              </a:ext>
            </a:extLst>
          </p:cNvPr>
          <p:cNvSpPr>
            <a:spLocks noGrp="1"/>
          </p:cNvSpPr>
          <p:nvPr>
            <p:ph type="title"/>
          </p:nvPr>
        </p:nvSpPr>
        <p:spPr>
          <a:xfrm>
            <a:off x="296791" y="187841"/>
            <a:ext cx="10354729" cy="1154878"/>
          </a:xfrm>
        </p:spPr>
        <p:txBody>
          <a:bodyPr>
            <a:normAutofit/>
          </a:bodyPr>
          <a:lstStyle/>
          <a:p>
            <a:r>
              <a:rPr lang="en-US" sz="2400" dirty="0">
                <a:solidFill>
                  <a:srgbClr val="000000"/>
                </a:solidFill>
                <a:highlight>
                  <a:srgbClr val="FFFF00"/>
                </a:highlight>
              </a:rPr>
              <a:t>Temperatures</a:t>
            </a:r>
            <a:r>
              <a:rPr lang="en-US" sz="2400" dirty="0">
                <a:solidFill>
                  <a:srgbClr val="000000"/>
                </a:solidFill>
              </a:rPr>
              <a:t> were more than </a:t>
            </a:r>
            <a:r>
              <a:rPr lang="en-US" sz="2400" dirty="0">
                <a:solidFill>
                  <a:srgbClr val="000000"/>
                </a:solidFill>
                <a:highlight>
                  <a:srgbClr val="FFFF00"/>
                </a:highlight>
              </a:rPr>
              <a:t>3 standard deviations</a:t>
            </a:r>
            <a:r>
              <a:rPr lang="en-US" sz="2400" dirty="0">
                <a:solidFill>
                  <a:srgbClr val="000000"/>
                </a:solidFill>
              </a:rPr>
              <a:t> below the mean</a:t>
            </a:r>
            <a:br>
              <a:rPr lang="en-US" sz="2400" dirty="0">
                <a:solidFill>
                  <a:srgbClr val="000000"/>
                </a:solidFill>
              </a:rPr>
            </a:br>
            <a:r>
              <a:rPr lang="en-US" sz="2400" dirty="0">
                <a:solidFill>
                  <a:srgbClr val="000000"/>
                </a:solidFill>
                <a:highlight>
                  <a:srgbClr val="FFFF00"/>
                </a:highlight>
              </a:rPr>
              <a:t>Winds</a:t>
            </a:r>
            <a:r>
              <a:rPr lang="en-US" sz="2400" dirty="0">
                <a:solidFill>
                  <a:srgbClr val="000000"/>
                </a:solidFill>
              </a:rPr>
              <a:t> were more than </a:t>
            </a:r>
            <a:r>
              <a:rPr lang="en-US" sz="2400" dirty="0">
                <a:solidFill>
                  <a:srgbClr val="000000"/>
                </a:solidFill>
                <a:highlight>
                  <a:srgbClr val="FFFF00"/>
                </a:highlight>
              </a:rPr>
              <a:t>3 standard deviations </a:t>
            </a:r>
            <a:r>
              <a:rPr lang="en-US" sz="2400" dirty="0">
                <a:solidFill>
                  <a:srgbClr val="000000"/>
                </a:solidFill>
              </a:rPr>
              <a:t>above the mean</a:t>
            </a:r>
          </a:p>
        </p:txBody>
      </p:sp>
      <p:pic>
        <p:nvPicPr>
          <p:cNvPr id="4" name="Picture 3">
            <a:extLst>
              <a:ext uri="{FF2B5EF4-FFF2-40B4-BE49-F238E27FC236}">
                <a16:creationId xmlns:a16="http://schemas.microsoft.com/office/drawing/2014/main" id="{FB385AEB-A735-4C0A-6F4C-88F94D13C13B}"/>
              </a:ext>
            </a:extLst>
          </p:cNvPr>
          <p:cNvPicPr>
            <a:picLocks noChangeAspect="1"/>
          </p:cNvPicPr>
          <p:nvPr/>
        </p:nvPicPr>
        <p:blipFill>
          <a:blip r:embed="rId3"/>
          <a:srcRect/>
          <a:stretch/>
        </p:blipFill>
        <p:spPr>
          <a:xfrm>
            <a:off x="1947134" y="1342719"/>
            <a:ext cx="6648225" cy="4421070"/>
          </a:xfrm>
          <a:prstGeom prst="rect">
            <a:avLst/>
          </a:prstGeom>
        </p:spPr>
      </p:pic>
      <p:sp>
        <p:nvSpPr>
          <p:cNvPr id="5" name="TextBox 4">
            <a:extLst>
              <a:ext uri="{FF2B5EF4-FFF2-40B4-BE49-F238E27FC236}">
                <a16:creationId xmlns:a16="http://schemas.microsoft.com/office/drawing/2014/main" id="{BE6D7CFD-AA20-27E7-36D1-7C6814839E73}"/>
              </a:ext>
            </a:extLst>
          </p:cNvPr>
          <p:cNvSpPr txBox="1"/>
          <p:nvPr/>
        </p:nvSpPr>
        <p:spPr>
          <a:xfrm>
            <a:off x="5392780" y="5702005"/>
            <a:ext cx="1118795" cy="369332"/>
          </a:xfrm>
          <a:prstGeom prst="rect">
            <a:avLst/>
          </a:prstGeom>
          <a:noFill/>
        </p:spPr>
        <p:txBody>
          <a:bodyPr wrap="square" rtlCol="0">
            <a:spAutoFit/>
          </a:bodyPr>
          <a:lstStyle/>
          <a:p>
            <a:pPr algn="ctr"/>
            <a:r>
              <a:rPr lang="en-US" dirty="0">
                <a:solidFill>
                  <a:srgbClr val="000000"/>
                </a:solidFill>
              </a:rPr>
              <a:t>Volcano</a:t>
            </a:r>
          </a:p>
        </p:txBody>
      </p:sp>
      <p:cxnSp>
        <p:nvCxnSpPr>
          <p:cNvPr id="7" name="Straight Arrow Connector 6">
            <a:extLst>
              <a:ext uri="{FF2B5EF4-FFF2-40B4-BE49-F238E27FC236}">
                <a16:creationId xmlns:a16="http://schemas.microsoft.com/office/drawing/2014/main" id="{877EAD4D-066B-8325-6606-A6E279D89A19}"/>
              </a:ext>
            </a:extLst>
          </p:cNvPr>
          <p:cNvCxnSpPr/>
          <p:nvPr/>
        </p:nvCxnSpPr>
        <p:spPr>
          <a:xfrm flipV="1">
            <a:off x="5990848" y="5335793"/>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78BB55-C4AF-68C6-1FDA-04534013641F}"/>
              </a:ext>
            </a:extLst>
          </p:cNvPr>
          <p:cNvSpPr txBox="1"/>
          <p:nvPr/>
        </p:nvSpPr>
        <p:spPr>
          <a:xfrm>
            <a:off x="1040911" y="3778470"/>
            <a:ext cx="1118795" cy="369332"/>
          </a:xfrm>
          <a:prstGeom prst="rect">
            <a:avLst/>
          </a:prstGeom>
          <a:noFill/>
        </p:spPr>
        <p:txBody>
          <a:bodyPr wrap="square" rtlCol="0">
            <a:spAutoFit/>
          </a:bodyPr>
          <a:lstStyle/>
          <a:p>
            <a:pPr algn="ctr"/>
            <a:r>
              <a:rPr lang="en-US" dirty="0">
                <a:solidFill>
                  <a:srgbClr val="000000"/>
                </a:solidFill>
              </a:rPr>
              <a:t>20 </a:t>
            </a:r>
            <a:r>
              <a:rPr lang="en-US" dirty="0" err="1">
                <a:solidFill>
                  <a:srgbClr val="000000"/>
                </a:solidFill>
              </a:rPr>
              <a:t>hPa</a:t>
            </a:r>
            <a:endParaRPr lang="en-US" dirty="0">
              <a:solidFill>
                <a:srgbClr val="000000"/>
              </a:solidFill>
            </a:endParaRPr>
          </a:p>
        </p:txBody>
      </p:sp>
      <p:cxnSp>
        <p:nvCxnSpPr>
          <p:cNvPr id="9" name="Straight Arrow Connector 8">
            <a:extLst>
              <a:ext uri="{FF2B5EF4-FFF2-40B4-BE49-F238E27FC236}">
                <a16:creationId xmlns:a16="http://schemas.microsoft.com/office/drawing/2014/main" id="{81676048-7351-2132-D936-26B247962C38}"/>
              </a:ext>
            </a:extLst>
          </p:cNvPr>
          <p:cNvCxnSpPr>
            <a:cxnSpLocks/>
          </p:cNvCxnSpPr>
          <p:nvPr/>
        </p:nvCxnSpPr>
        <p:spPr>
          <a:xfrm>
            <a:off x="2053162" y="3992468"/>
            <a:ext cx="517043"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 name="Freeform 2">
            <a:extLst>
              <a:ext uri="{FF2B5EF4-FFF2-40B4-BE49-F238E27FC236}">
                <a16:creationId xmlns:a16="http://schemas.microsoft.com/office/drawing/2014/main" id="{0293C8B4-D412-343E-C836-D70B712A99DB}"/>
              </a:ext>
            </a:extLst>
          </p:cNvPr>
          <p:cNvSpPr/>
          <p:nvPr/>
        </p:nvSpPr>
        <p:spPr>
          <a:xfrm>
            <a:off x="3387801" y="1490079"/>
            <a:ext cx="969044" cy="3802683"/>
          </a:xfrm>
          <a:custGeom>
            <a:avLst/>
            <a:gdLst>
              <a:gd name="connsiteX0" fmla="*/ 784242 w 784242"/>
              <a:gd name="connsiteY0" fmla="*/ 0 h 3679115"/>
              <a:gd name="connsiteX1" fmla="*/ 483027 w 784242"/>
              <a:gd name="connsiteY1" fmla="*/ 537882 h 3679115"/>
              <a:gd name="connsiteX2" fmla="*/ 106510 w 784242"/>
              <a:gd name="connsiteY2" fmla="*/ 1527586 h 3679115"/>
              <a:gd name="connsiteX3" fmla="*/ 9691 w 784242"/>
              <a:gd name="connsiteY3" fmla="*/ 2183802 h 3679115"/>
              <a:gd name="connsiteX4" fmla="*/ 20449 w 784242"/>
              <a:gd name="connsiteY4" fmla="*/ 3012141 h 3679115"/>
              <a:gd name="connsiteX5" fmla="*/ 160298 w 784242"/>
              <a:gd name="connsiteY5" fmla="*/ 3679115 h 3679115"/>
              <a:gd name="connsiteX0" fmla="*/ 5197 w 1303366"/>
              <a:gd name="connsiteY0" fmla="*/ 0 h 3802683"/>
              <a:gd name="connsiteX1" fmla="*/ 1273290 w 1303366"/>
              <a:gd name="connsiteY1" fmla="*/ 661450 h 3802683"/>
              <a:gd name="connsiteX2" fmla="*/ 896773 w 1303366"/>
              <a:gd name="connsiteY2" fmla="*/ 1651154 h 3802683"/>
              <a:gd name="connsiteX3" fmla="*/ 799954 w 1303366"/>
              <a:gd name="connsiteY3" fmla="*/ 2307370 h 3802683"/>
              <a:gd name="connsiteX4" fmla="*/ 810712 w 1303366"/>
              <a:gd name="connsiteY4" fmla="*/ 3135709 h 3802683"/>
              <a:gd name="connsiteX5" fmla="*/ 950561 w 1303366"/>
              <a:gd name="connsiteY5" fmla="*/ 3802683 h 3802683"/>
              <a:gd name="connsiteX0" fmla="*/ 32432 w 977796"/>
              <a:gd name="connsiteY0" fmla="*/ 0 h 3802683"/>
              <a:gd name="connsiteX1" fmla="*/ 213130 w 977796"/>
              <a:gd name="connsiteY1" fmla="*/ 624380 h 3802683"/>
              <a:gd name="connsiteX2" fmla="*/ 924008 w 977796"/>
              <a:gd name="connsiteY2" fmla="*/ 1651154 h 3802683"/>
              <a:gd name="connsiteX3" fmla="*/ 827189 w 977796"/>
              <a:gd name="connsiteY3" fmla="*/ 2307370 h 3802683"/>
              <a:gd name="connsiteX4" fmla="*/ 837947 w 977796"/>
              <a:gd name="connsiteY4" fmla="*/ 3135709 h 3802683"/>
              <a:gd name="connsiteX5" fmla="*/ 977796 w 977796"/>
              <a:gd name="connsiteY5" fmla="*/ 3802683 h 3802683"/>
              <a:gd name="connsiteX0" fmla="*/ 23680 w 969044"/>
              <a:gd name="connsiteY0" fmla="*/ 0 h 3802683"/>
              <a:gd name="connsiteX1" fmla="*/ 204378 w 969044"/>
              <a:gd name="connsiteY1" fmla="*/ 624380 h 3802683"/>
              <a:gd name="connsiteX2" fmla="*/ 396272 w 969044"/>
              <a:gd name="connsiteY2" fmla="*/ 1564657 h 3802683"/>
              <a:gd name="connsiteX3" fmla="*/ 818437 w 969044"/>
              <a:gd name="connsiteY3" fmla="*/ 2307370 h 3802683"/>
              <a:gd name="connsiteX4" fmla="*/ 829195 w 969044"/>
              <a:gd name="connsiteY4" fmla="*/ 3135709 h 3802683"/>
              <a:gd name="connsiteX5" fmla="*/ 969044 w 969044"/>
              <a:gd name="connsiteY5" fmla="*/ 3802683 h 3802683"/>
              <a:gd name="connsiteX0" fmla="*/ 23680 w 969044"/>
              <a:gd name="connsiteY0" fmla="*/ 0 h 3802683"/>
              <a:gd name="connsiteX1" fmla="*/ 204378 w 969044"/>
              <a:gd name="connsiteY1" fmla="*/ 624380 h 3802683"/>
              <a:gd name="connsiteX2" fmla="*/ 396272 w 969044"/>
              <a:gd name="connsiteY2" fmla="*/ 1564657 h 3802683"/>
              <a:gd name="connsiteX3" fmla="*/ 571302 w 969044"/>
              <a:gd name="connsiteY3" fmla="*/ 2430938 h 3802683"/>
              <a:gd name="connsiteX4" fmla="*/ 829195 w 969044"/>
              <a:gd name="connsiteY4" fmla="*/ 3135709 h 3802683"/>
              <a:gd name="connsiteX5" fmla="*/ 969044 w 969044"/>
              <a:gd name="connsiteY5" fmla="*/ 3802683 h 3802683"/>
              <a:gd name="connsiteX0" fmla="*/ 23680 w 969044"/>
              <a:gd name="connsiteY0" fmla="*/ 0 h 3802683"/>
              <a:gd name="connsiteX1" fmla="*/ 204378 w 969044"/>
              <a:gd name="connsiteY1" fmla="*/ 624380 h 3802683"/>
              <a:gd name="connsiteX2" fmla="*/ 396272 w 969044"/>
              <a:gd name="connsiteY2" fmla="*/ 1564657 h 3802683"/>
              <a:gd name="connsiteX3" fmla="*/ 571302 w 969044"/>
              <a:gd name="connsiteY3" fmla="*/ 2430938 h 3802683"/>
              <a:gd name="connsiteX4" fmla="*/ 742698 w 969044"/>
              <a:gd name="connsiteY4" fmla="*/ 3172779 h 3802683"/>
              <a:gd name="connsiteX5" fmla="*/ 969044 w 969044"/>
              <a:gd name="connsiteY5" fmla="*/ 3802683 h 380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044" h="3802683">
                <a:moveTo>
                  <a:pt x="23680" y="0"/>
                </a:moveTo>
                <a:cubicBezTo>
                  <a:pt x="-70450" y="141642"/>
                  <a:pt x="142279" y="363604"/>
                  <a:pt x="204378" y="624380"/>
                </a:cubicBezTo>
                <a:cubicBezTo>
                  <a:pt x="266477" y="885156"/>
                  <a:pt x="335118" y="1263564"/>
                  <a:pt x="396272" y="1564657"/>
                </a:cubicBezTo>
                <a:cubicBezTo>
                  <a:pt x="457426" y="1865750"/>
                  <a:pt x="513564" y="2162918"/>
                  <a:pt x="571302" y="2430938"/>
                </a:cubicBezTo>
                <a:cubicBezTo>
                  <a:pt x="629040" y="2698958"/>
                  <a:pt x="717597" y="2923560"/>
                  <a:pt x="742698" y="3172779"/>
                </a:cubicBezTo>
                <a:cubicBezTo>
                  <a:pt x="767799" y="3421998"/>
                  <a:pt x="911670" y="3593805"/>
                  <a:pt x="969044" y="3802683"/>
                </a:cubicBezTo>
              </a:path>
            </a:pathLst>
          </a:custGeom>
          <a:noFill/>
          <a:ln w="25400">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208F4E6-4C1B-90A4-70D4-1299EBC232F0}"/>
              </a:ext>
            </a:extLst>
          </p:cNvPr>
          <p:cNvSpPr txBox="1"/>
          <p:nvPr/>
        </p:nvSpPr>
        <p:spPr>
          <a:xfrm>
            <a:off x="3500231" y="5688290"/>
            <a:ext cx="1621643" cy="369332"/>
          </a:xfrm>
          <a:prstGeom prst="rect">
            <a:avLst/>
          </a:prstGeom>
          <a:noFill/>
        </p:spPr>
        <p:txBody>
          <a:bodyPr wrap="square" rtlCol="0">
            <a:spAutoFit/>
          </a:bodyPr>
          <a:lstStyle/>
          <a:p>
            <a:pPr algn="ctr"/>
            <a:r>
              <a:rPr lang="en-US" dirty="0">
                <a:solidFill>
                  <a:srgbClr val="000000"/>
                </a:solidFill>
              </a:rPr>
              <a:t>Vortex Edge</a:t>
            </a:r>
          </a:p>
        </p:txBody>
      </p:sp>
      <p:cxnSp>
        <p:nvCxnSpPr>
          <p:cNvPr id="14" name="Straight Arrow Connector 13">
            <a:extLst>
              <a:ext uri="{FF2B5EF4-FFF2-40B4-BE49-F238E27FC236}">
                <a16:creationId xmlns:a16="http://schemas.microsoft.com/office/drawing/2014/main" id="{FA3B130F-3EA4-79F1-C0A5-DDAB4BC7BAB3}"/>
              </a:ext>
            </a:extLst>
          </p:cNvPr>
          <p:cNvCxnSpPr/>
          <p:nvPr/>
        </p:nvCxnSpPr>
        <p:spPr>
          <a:xfrm flipV="1">
            <a:off x="4351519" y="5335792"/>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E0456AF-BACC-0B55-92CD-745A6486F371}"/>
              </a:ext>
            </a:extLst>
          </p:cNvPr>
          <p:cNvSpPr txBox="1"/>
          <p:nvPr/>
        </p:nvSpPr>
        <p:spPr>
          <a:xfrm>
            <a:off x="1305679" y="5028245"/>
            <a:ext cx="849890" cy="369332"/>
          </a:xfrm>
          <a:prstGeom prst="rect">
            <a:avLst/>
          </a:prstGeom>
          <a:noFill/>
        </p:spPr>
        <p:txBody>
          <a:bodyPr wrap="square" rtlCol="0">
            <a:spAutoFit/>
          </a:bodyPr>
          <a:lstStyle/>
          <a:p>
            <a:pPr algn="ctr"/>
            <a:r>
              <a:rPr lang="en-US" b="1" dirty="0">
                <a:solidFill>
                  <a:srgbClr val="000000"/>
                </a:solidFill>
              </a:rPr>
              <a:t>16 km</a:t>
            </a:r>
          </a:p>
        </p:txBody>
      </p:sp>
      <p:sp>
        <p:nvSpPr>
          <p:cNvPr id="15" name="TextBox 14">
            <a:extLst>
              <a:ext uri="{FF2B5EF4-FFF2-40B4-BE49-F238E27FC236}">
                <a16:creationId xmlns:a16="http://schemas.microsoft.com/office/drawing/2014/main" id="{2C73F818-1D2A-A188-3BA3-709BFFD9277A}"/>
              </a:ext>
            </a:extLst>
          </p:cNvPr>
          <p:cNvSpPr txBox="1"/>
          <p:nvPr/>
        </p:nvSpPr>
        <p:spPr>
          <a:xfrm>
            <a:off x="1461793" y="1391463"/>
            <a:ext cx="849890" cy="369332"/>
          </a:xfrm>
          <a:prstGeom prst="rect">
            <a:avLst/>
          </a:prstGeom>
          <a:noFill/>
        </p:spPr>
        <p:txBody>
          <a:bodyPr wrap="square" rtlCol="0">
            <a:spAutoFit/>
          </a:bodyPr>
          <a:lstStyle/>
          <a:p>
            <a:pPr algn="ctr"/>
            <a:r>
              <a:rPr lang="en-US" b="1" dirty="0">
                <a:solidFill>
                  <a:srgbClr val="000000"/>
                </a:solidFill>
              </a:rPr>
              <a:t>48 km</a:t>
            </a:r>
          </a:p>
        </p:txBody>
      </p:sp>
      <p:sp>
        <p:nvSpPr>
          <p:cNvPr id="16" name="TextBox 15">
            <a:extLst>
              <a:ext uri="{FF2B5EF4-FFF2-40B4-BE49-F238E27FC236}">
                <a16:creationId xmlns:a16="http://schemas.microsoft.com/office/drawing/2014/main" id="{BAC23045-4B52-D2DB-F371-EC921E764073}"/>
              </a:ext>
            </a:extLst>
          </p:cNvPr>
          <p:cNvSpPr txBox="1"/>
          <p:nvPr/>
        </p:nvSpPr>
        <p:spPr>
          <a:xfrm>
            <a:off x="2267736" y="5472123"/>
            <a:ext cx="849890" cy="369332"/>
          </a:xfrm>
          <a:prstGeom prst="rect">
            <a:avLst/>
          </a:prstGeom>
          <a:noFill/>
        </p:spPr>
        <p:txBody>
          <a:bodyPr wrap="square" rtlCol="0">
            <a:spAutoFit/>
          </a:bodyPr>
          <a:lstStyle/>
          <a:p>
            <a:pPr algn="ctr"/>
            <a:r>
              <a:rPr lang="en-US" b="1" dirty="0">
                <a:solidFill>
                  <a:srgbClr val="000000"/>
                </a:solidFill>
              </a:rPr>
              <a:t>90 S</a:t>
            </a:r>
          </a:p>
        </p:txBody>
      </p:sp>
      <p:sp>
        <p:nvSpPr>
          <p:cNvPr id="17" name="TextBox 16">
            <a:extLst>
              <a:ext uri="{FF2B5EF4-FFF2-40B4-BE49-F238E27FC236}">
                <a16:creationId xmlns:a16="http://schemas.microsoft.com/office/drawing/2014/main" id="{305E437E-6C59-DA37-2D02-C563F1CC4641}"/>
              </a:ext>
            </a:extLst>
          </p:cNvPr>
          <p:cNvSpPr txBox="1"/>
          <p:nvPr/>
        </p:nvSpPr>
        <p:spPr>
          <a:xfrm>
            <a:off x="8005831" y="5397577"/>
            <a:ext cx="849890" cy="369332"/>
          </a:xfrm>
          <a:prstGeom prst="rect">
            <a:avLst/>
          </a:prstGeom>
          <a:noFill/>
        </p:spPr>
        <p:txBody>
          <a:bodyPr wrap="square" rtlCol="0">
            <a:spAutoFit/>
          </a:bodyPr>
          <a:lstStyle/>
          <a:p>
            <a:pPr algn="ctr"/>
            <a:r>
              <a:rPr lang="en-US" b="1" dirty="0">
                <a:solidFill>
                  <a:srgbClr val="000000"/>
                </a:solidFill>
              </a:rPr>
              <a:t>30 N</a:t>
            </a:r>
          </a:p>
        </p:txBody>
      </p:sp>
      <p:sp>
        <p:nvSpPr>
          <p:cNvPr id="18" name="TextBox 17">
            <a:extLst>
              <a:ext uri="{FF2B5EF4-FFF2-40B4-BE49-F238E27FC236}">
                <a16:creationId xmlns:a16="http://schemas.microsoft.com/office/drawing/2014/main" id="{6C94DE8C-432F-1321-A261-5239C4223222}"/>
              </a:ext>
            </a:extLst>
          </p:cNvPr>
          <p:cNvSpPr txBox="1"/>
          <p:nvPr/>
        </p:nvSpPr>
        <p:spPr>
          <a:xfrm>
            <a:off x="9156356" y="6003746"/>
            <a:ext cx="3028641" cy="307777"/>
          </a:xfrm>
          <a:prstGeom prst="rect">
            <a:avLst/>
          </a:prstGeom>
          <a:noFill/>
        </p:spPr>
        <p:txBody>
          <a:bodyPr wrap="square" rtlCol="0">
            <a:spAutoFit/>
          </a:bodyPr>
          <a:lstStyle/>
          <a:p>
            <a:pPr algn="ctr"/>
            <a:r>
              <a:rPr lang="en-US" sz="1400" dirty="0">
                <a:solidFill>
                  <a:srgbClr val="000000"/>
                </a:solidFill>
              </a:rPr>
              <a:t>WRT 1980-2021 MERRA-2</a:t>
            </a:r>
          </a:p>
        </p:txBody>
      </p:sp>
      <p:sp>
        <p:nvSpPr>
          <p:cNvPr id="19" name="TextBox 18">
            <a:extLst>
              <a:ext uri="{FF2B5EF4-FFF2-40B4-BE49-F238E27FC236}">
                <a16:creationId xmlns:a16="http://schemas.microsoft.com/office/drawing/2014/main" id="{C8DAD12A-CB50-8446-F06F-24FB8EA162F9}"/>
              </a:ext>
            </a:extLst>
          </p:cNvPr>
          <p:cNvSpPr txBox="1"/>
          <p:nvPr/>
        </p:nvSpPr>
        <p:spPr>
          <a:xfrm>
            <a:off x="8486887" y="1185567"/>
            <a:ext cx="2673133" cy="461665"/>
          </a:xfrm>
          <a:prstGeom prst="rect">
            <a:avLst/>
          </a:prstGeom>
          <a:noFill/>
        </p:spPr>
        <p:txBody>
          <a:bodyPr wrap="square" rtlCol="0">
            <a:spAutoFit/>
          </a:bodyPr>
          <a:lstStyle/>
          <a:p>
            <a:pPr algn="ctr"/>
            <a:r>
              <a:rPr lang="en-US" sz="2400" dirty="0">
                <a:solidFill>
                  <a:srgbClr val="000000"/>
                </a:solidFill>
                <a:highlight>
                  <a:srgbClr val="FFFF00"/>
                </a:highlight>
              </a:rPr>
              <a:t>October 2022</a:t>
            </a:r>
          </a:p>
        </p:txBody>
      </p:sp>
      <p:sp>
        <p:nvSpPr>
          <p:cNvPr id="13" name="TextBox 12">
            <a:extLst>
              <a:ext uri="{FF2B5EF4-FFF2-40B4-BE49-F238E27FC236}">
                <a16:creationId xmlns:a16="http://schemas.microsoft.com/office/drawing/2014/main" id="{5E751402-95F3-EC56-F704-5FD9BBDB4A14}"/>
              </a:ext>
            </a:extLst>
          </p:cNvPr>
          <p:cNvSpPr txBox="1"/>
          <p:nvPr/>
        </p:nvSpPr>
        <p:spPr>
          <a:xfrm>
            <a:off x="8726209" y="4378795"/>
            <a:ext cx="2619633" cy="923330"/>
          </a:xfrm>
          <a:prstGeom prst="rect">
            <a:avLst/>
          </a:prstGeom>
          <a:noFill/>
        </p:spPr>
        <p:txBody>
          <a:bodyPr wrap="square" rtlCol="0">
            <a:spAutoFit/>
          </a:bodyPr>
          <a:lstStyle/>
          <a:p>
            <a:r>
              <a:rPr lang="en-US" dirty="0">
                <a:solidFill>
                  <a:srgbClr val="0070C0"/>
                </a:solidFill>
              </a:rPr>
              <a:t>Exceed Cold Records by -3 standard deviations</a:t>
            </a:r>
          </a:p>
        </p:txBody>
      </p:sp>
      <p:sp>
        <p:nvSpPr>
          <p:cNvPr id="20" name="TextBox 19">
            <a:extLst>
              <a:ext uri="{FF2B5EF4-FFF2-40B4-BE49-F238E27FC236}">
                <a16:creationId xmlns:a16="http://schemas.microsoft.com/office/drawing/2014/main" id="{7BDC45DF-7335-141A-AA52-AB99EFFFDCB8}"/>
              </a:ext>
            </a:extLst>
          </p:cNvPr>
          <p:cNvSpPr txBox="1"/>
          <p:nvPr/>
        </p:nvSpPr>
        <p:spPr>
          <a:xfrm>
            <a:off x="8595360" y="1613647"/>
            <a:ext cx="2619633" cy="923330"/>
          </a:xfrm>
          <a:prstGeom prst="rect">
            <a:avLst/>
          </a:prstGeom>
          <a:noFill/>
        </p:spPr>
        <p:txBody>
          <a:bodyPr wrap="square" rtlCol="0">
            <a:spAutoFit/>
          </a:bodyPr>
          <a:lstStyle/>
          <a:p>
            <a:r>
              <a:rPr lang="en-US" dirty="0">
                <a:solidFill>
                  <a:srgbClr val="FF0000"/>
                </a:solidFill>
              </a:rPr>
              <a:t>Exceed Strong Wind Records by 3 standard deviations</a:t>
            </a:r>
          </a:p>
        </p:txBody>
      </p:sp>
      <p:cxnSp>
        <p:nvCxnSpPr>
          <p:cNvPr id="21" name="Straight Arrow Connector 20">
            <a:extLst>
              <a:ext uri="{FF2B5EF4-FFF2-40B4-BE49-F238E27FC236}">
                <a16:creationId xmlns:a16="http://schemas.microsoft.com/office/drawing/2014/main" id="{734F4052-F9A7-F959-10F7-D178F8E7E681}"/>
              </a:ext>
            </a:extLst>
          </p:cNvPr>
          <p:cNvCxnSpPr>
            <a:cxnSpLocks/>
            <a:stCxn id="20" idx="1"/>
          </p:cNvCxnSpPr>
          <p:nvPr/>
        </p:nvCxnSpPr>
        <p:spPr>
          <a:xfrm flipH="1">
            <a:off x="5797512" y="2075312"/>
            <a:ext cx="2797848" cy="19171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A0A8C37-9327-C1F6-963E-77569016BD1C}"/>
              </a:ext>
            </a:extLst>
          </p:cNvPr>
          <p:cNvCxnSpPr>
            <a:cxnSpLocks/>
            <a:stCxn id="13" idx="1"/>
          </p:cNvCxnSpPr>
          <p:nvPr/>
        </p:nvCxnSpPr>
        <p:spPr>
          <a:xfrm flipH="1" flipV="1">
            <a:off x="4584617" y="4607099"/>
            <a:ext cx="4141592" cy="23336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7BCECA4-02FD-8F71-1DD4-15D8889FFF34}"/>
              </a:ext>
            </a:extLst>
          </p:cNvPr>
          <p:cNvSpPr txBox="1"/>
          <p:nvPr/>
        </p:nvSpPr>
        <p:spPr>
          <a:xfrm>
            <a:off x="296791" y="2290023"/>
            <a:ext cx="2183877" cy="646331"/>
          </a:xfrm>
          <a:prstGeom prst="rect">
            <a:avLst/>
          </a:prstGeom>
          <a:noFill/>
        </p:spPr>
        <p:txBody>
          <a:bodyPr wrap="square" rtlCol="0">
            <a:spAutoFit/>
          </a:bodyPr>
          <a:lstStyle/>
          <a:p>
            <a:r>
              <a:rPr lang="en-US" dirty="0">
                <a:solidFill>
                  <a:srgbClr val="0070C0"/>
                </a:solidFill>
              </a:rPr>
              <a:t>Cold in polar upper stratosphere</a:t>
            </a:r>
          </a:p>
        </p:txBody>
      </p:sp>
    </p:spTree>
    <p:extLst>
      <p:ext uri="{BB962C8B-B14F-4D97-AF65-F5344CB8AC3E}">
        <p14:creationId xmlns:p14="http://schemas.microsoft.com/office/powerpoint/2010/main" val="3537990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4EC0B75-4337-D5D8-F3C3-D78751D1043E}"/>
              </a:ext>
            </a:extLst>
          </p:cNvPr>
          <p:cNvGrpSpPr/>
          <p:nvPr/>
        </p:nvGrpSpPr>
        <p:grpSpPr>
          <a:xfrm>
            <a:off x="1947134" y="1342719"/>
            <a:ext cx="6648224" cy="4421069"/>
            <a:chOff x="1947134" y="1342719"/>
            <a:chExt cx="6648224" cy="4421069"/>
          </a:xfrm>
        </p:grpSpPr>
        <p:pic>
          <p:nvPicPr>
            <p:cNvPr id="4" name="Picture 3">
              <a:extLst>
                <a:ext uri="{FF2B5EF4-FFF2-40B4-BE49-F238E27FC236}">
                  <a16:creationId xmlns:a16="http://schemas.microsoft.com/office/drawing/2014/main" id="{FB385AEB-A735-4C0A-6F4C-88F94D13C13B}"/>
                </a:ext>
              </a:extLst>
            </p:cNvPr>
            <p:cNvPicPr>
              <a:picLocks noChangeAspect="1"/>
            </p:cNvPicPr>
            <p:nvPr/>
          </p:nvPicPr>
          <p:blipFill>
            <a:blip r:embed="rId3"/>
            <a:srcRect/>
            <a:stretch/>
          </p:blipFill>
          <p:spPr>
            <a:xfrm>
              <a:off x="1947134" y="1342719"/>
              <a:ext cx="6648224" cy="4421069"/>
            </a:xfrm>
            <a:prstGeom prst="rect">
              <a:avLst/>
            </a:prstGeom>
          </p:spPr>
        </p:pic>
        <p:sp>
          <p:nvSpPr>
            <p:cNvPr id="6" name="TextBox 5">
              <a:extLst>
                <a:ext uri="{FF2B5EF4-FFF2-40B4-BE49-F238E27FC236}">
                  <a16:creationId xmlns:a16="http://schemas.microsoft.com/office/drawing/2014/main" id="{8EDDC3FD-3191-AB0B-069D-B5CB94D7F04A}"/>
                </a:ext>
              </a:extLst>
            </p:cNvPr>
            <p:cNvSpPr txBox="1"/>
            <p:nvPr/>
          </p:nvSpPr>
          <p:spPr>
            <a:xfrm>
              <a:off x="3459893" y="1342719"/>
              <a:ext cx="333632" cy="177162"/>
            </a:xfrm>
            <a:prstGeom prst="rect">
              <a:avLst/>
            </a:prstGeom>
            <a:solidFill>
              <a:schemeClr val="bg1"/>
            </a:solidFill>
          </p:spPr>
          <p:txBody>
            <a:bodyPr wrap="square" rtlCol="0">
              <a:spAutoFit/>
            </a:bodyPr>
            <a:lstStyle/>
            <a:p>
              <a:pPr algn="ctr"/>
              <a:endParaRPr lang="en-US" dirty="0"/>
            </a:p>
          </p:txBody>
        </p:sp>
      </p:grpSp>
      <p:sp>
        <p:nvSpPr>
          <p:cNvPr id="2" name="Title 1">
            <a:extLst>
              <a:ext uri="{FF2B5EF4-FFF2-40B4-BE49-F238E27FC236}">
                <a16:creationId xmlns:a16="http://schemas.microsoft.com/office/drawing/2014/main" id="{E86C6CC0-E061-6DBF-1238-F202547481A2}"/>
              </a:ext>
            </a:extLst>
          </p:cNvPr>
          <p:cNvSpPr>
            <a:spLocks noGrp="1"/>
          </p:cNvSpPr>
          <p:nvPr>
            <p:ph type="title"/>
          </p:nvPr>
        </p:nvSpPr>
        <p:spPr/>
        <p:txBody>
          <a:bodyPr/>
          <a:lstStyle/>
          <a:p>
            <a:r>
              <a:rPr lang="en-US" dirty="0">
                <a:solidFill>
                  <a:srgbClr val="000000"/>
                </a:solidFill>
              </a:rPr>
              <a:t>The residual circulation record anomaly descends with time</a:t>
            </a:r>
          </a:p>
        </p:txBody>
      </p:sp>
      <p:sp>
        <p:nvSpPr>
          <p:cNvPr id="5" name="TextBox 4">
            <a:extLst>
              <a:ext uri="{FF2B5EF4-FFF2-40B4-BE49-F238E27FC236}">
                <a16:creationId xmlns:a16="http://schemas.microsoft.com/office/drawing/2014/main" id="{BE6D7CFD-AA20-27E7-36D1-7C6814839E73}"/>
              </a:ext>
            </a:extLst>
          </p:cNvPr>
          <p:cNvSpPr txBox="1"/>
          <p:nvPr/>
        </p:nvSpPr>
        <p:spPr>
          <a:xfrm>
            <a:off x="5392780" y="5702005"/>
            <a:ext cx="1118795" cy="369332"/>
          </a:xfrm>
          <a:prstGeom prst="rect">
            <a:avLst/>
          </a:prstGeom>
          <a:noFill/>
        </p:spPr>
        <p:txBody>
          <a:bodyPr wrap="square" rtlCol="0">
            <a:spAutoFit/>
          </a:bodyPr>
          <a:lstStyle/>
          <a:p>
            <a:pPr algn="ctr"/>
            <a:r>
              <a:rPr lang="en-US" dirty="0">
                <a:solidFill>
                  <a:srgbClr val="000000"/>
                </a:solidFill>
              </a:rPr>
              <a:t>Volcano</a:t>
            </a:r>
          </a:p>
        </p:txBody>
      </p:sp>
      <p:cxnSp>
        <p:nvCxnSpPr>
          <p:cNvPr id="7" name="Straight Arrow Connector 6">
            <a:extLst>
              <a:ext uri="{FF2B5EF4-FFF2-40B4-BE49-F238E27FC236}">
                <a16:creationId xmlns:a16="http://schemas.microsoft.com/office/drawing/2014/main" id="{877EAD4D-066B-8325-6606-A6E279D89A19}"/>
              </a:ext>
            </a:extLst>
          </p:cNvPr>
          <p:cNvCxnSpPr/>
          <p:nvPr/>
        </p:nvCxnSpPr>
        <p:spPr>
          <a:xfrm flipV="1">
            <a:off x="5990848" y="5335793"/>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78BB55-C4AF-68C6-1FDA-04534013641F}"/>
              </a:ext>
            </a:extLst>
          </p:cNvPr>
          <p:cNvSpPr txBox="1"/>
          <p:nvPr/>
        </p:nvSpPr>
        <p:spPr>
          <a:xfrm>
            <a:off x="1040911" y="3778470"/>
            <a:ext cx="1118795" cy="369332"/>
          </a:xfrm>
          <a:prstGeom prst="rect">
            <a:avLst/>
          </a:prstGeom>
          <a:noFill/>
        </p:spPr>
        <p:txBody>
          <a:bodyPr wrap="square" rtlCol="0">
            <a:spAutoFit/>
          </a:bodyPr>
          <a:lstStyle/>
          <a:p>
            <a:pPr algn="ctr"/>
            <a:r>
              <a:rPr lang="en-US" dirty="0">
                <a:solidFill>
                  <a:srgbClr val="000000"/>
                </a:solidFill>
              </a:rPr>
              <a:t>20 </a:t>
            </a:r>
            <a:r>
              <a:rPr lang="en-US" dirty="0" err="1">
                <a:solidFill>
                  <a:srgbClr val="000000"/>
                </a:solidFill>
              </a:rPr>
              <a:t>hPa</a:t>
            </a:r>
            <a:endParaRPr lang="en-US" dirty="0">
              <a:solidFill>
                <a:srgbClr val="000000"/>
              </a:solidFill>
            </a:endParaRPr>
          </a:p>
        </p:txBody>
      </p:sp>
      <p:cxnSp>
        <p:nvCxnSpPr>
          <p:cNvPr id="9" name="Straight Arrow Connector 8">
            <a:extLst>
              <a:ext uri="{FF2B5EF4-FFF2-40B4-BE49-F238E27FC236}">
                <a16:creationId xmlns:a16="http://schemas.microsoft.com/office/drawing/2014/main" id="{81676048-7351-2132-D936-26B247962C38}"/>
              </a:ext>
            </a:extLst>
          </p:cNvPr>
          <p:cNvCxnSpPr>
            <a:cxnSpLocks/>
          </p:cNvCxnSpPr>
          <p:nvPr/>
        </p:nvCxnSpPr>
        <p:spPr>
          <a:xfrm>
            <a:off x="2053162" y="3992468"/>
            <a:ext cx="517043"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FAD38D8-CDF2-8159-9278-E5113A03CF03}"/>
              </a:ext>
            </a:extLst>
          </p:cNvPr>
          <p:cNvSpPr txBox="1"/>
          <p:nvPr/>
        </p:nvSpPr>
        <p:spPr>
          <a:xfrm>
            <a:off x="8531456" y="3249561"/>
            <a:ext cx="2619633" cy="923330"/>
          </a:xfrm>
          <a:prstGeom prst="rect">
            <a:avLst/>
          </a:prstGeom>
          <a:noFill/>
        </p:spPr>
        <p:txBody>
          <a:bodyPr wrap="square" rtlCol="0">
            <a:spAutoFit/>
          </a:bodyPr>
          <a:lstStyle/>
          <a:p>
            <a:r>
              <a:rPr lang="en-US" dirty="0">
                <a:solidFill>
                  <a:srgbClr val="C00000"/>
                </a:solidFill>
              </a:rPr>
              <a:t>Residual Circulation Record Maximum Anomaly</a:t>
            </a:r>
          </a:p>
        </p:txBody>
      </p:sp>
      <p:sp>
        <p:nvSpPr>
          <p:cNvPr id="10" name="TextBox 9">
            <a:extLst>
              <a:ext uri="{FF2B5EF4-FFF2-40B4-BE49-F238E27FC236}">
                <a16:creationId xmlns:a16="http://schemas.microsoft.com/office/drawing/2014/main" id="{6208F4E6-4C1B-90A4-70D4-1299EBC232F0}"/>
              </a:ext>
            </a:extLst>
          </p:cNvPr>
          <p:cNvSpPr txBox="1"/>
          <p:nvPr/>
        </p:nvSpPr>
        <p:spPr>
          <a:xfrm>
            <a:off x="3500231" y="5688290"/>
            <a:ext cx="1621643" cy="369332"/>
          </a:xfrm>
          <a:prstGeom prst="rect">
            <a:avLst/>
          </a:prstGeom>
          <a:noFill/>
        </p:spPr>
        <p:txBody>
          <a:bodyPr wrap="square" rtlCol="0">
            <a:spAutoFit/>
          </a:bodyPr>
          <a:lstStyle/>
          <a:p>
            <a:pPr algn="ctr"/>
            <a:r>
              <a:rPr lang="en-US" dirty="0">
                <a:solidFill>
                  <a:srgbClr val="000000"/>
                </a:solidFill>
              </a:rPr>
              <a:t>Vortex Edge</a:t>
            </a:r>
          </a:p>
        </p:txBody>
      </p:sp>
      <p:cxnSp>
        <p:nvCxnSpPr>
          <p:cNvPr id="14" name="Straight Arrow Connector 13">
            <a:extLst>
              <a:ext uri="{FF2B5EF4-FFF2-40B4-BE49-F238E27FC236}">
                <a16:creationId xmlns:a16="http://schemas.microsoft.com/office/drawing/2014/main" id="{FA3B130F-3EA4-79F1-C0A5-DDAB4BC7BAB3}"/>
              </a:ext>
            </a:extLst>
          </p:cNvPr>
          <p:cNvCxnSpPr/>
          <p:nvPr/>
        </p:nvCxnSpPr>
        <p:spPr>
          <a:xfrm flipV="1">
            <a:off x="4351519" y="5335792"/>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48CB4CE-ECED-46A3-59C1-F19520E1118B}"/>
              </a:ext>
            </a:extLst>
          </p:cNvPr>
          <p:cNvCxnSpPr>
            <a:cxnSpLocks/>
          </p:cNvCxnSpPr>
          <p:nvPr/>
        </p:nvCxnSpPr>
        <p:spPr>
          <a:xfrm>
            <a:off x="5710371" y="4133123"/>
            <a:ext cx="116276" cy="258034"/>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101A059-256F-2A66-55EE-E9623F2BB906}"/>
              </a:ext>
            </a:extLst>
          </p:cNvPr>
          <p:cNvCxnSpPr>
            <a:cxnSpLocks/>
          </p:cNvCxnSpPr>
          <p:nvPr/>
        </p:nvCxnSpPr>
        <p:spPr>
          <a:xfrm flipH="1" flipV="1">
            <a:off x="4525083" y="4318593"/>
            <a:ext cx="290455" cy="694598"/>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BDF1403-6759-5A8B-0A0E-47E376AEC074}"/>
              </a:ext>
            </a:extLst>
          </p:cNvPr>
          <p:cNvCxnSpPr>
            <a:cxnSpLocks/>
          </p:cNvCxnSpPr>
          <p:nvPr/>
        </p:nvCxnSpPr>
        <p:spPr>
          <a:xfrm flipH="1">
            <a:off x="5576535" y="4698706"/>
            <a:ext cx="323794" cy="287639"/>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7C72564-1E25-A0AD-4BAC-AF570297FE06}"/>
              </a:ext>
            </a:extLst>
          </p:cNvPr>
          <p:cNvSpPr txBox="1"/>
          <p:nvPr/>
        </p:nvSpPr>
        <p:spPr>
          <a:xfrm>
            <a:off x="1305679" y="5028245"/>
            <a:ext cx="849890" cy="369332"/>
          </a:xfrm>
          <a:prstGeom prst="rect">
            <a:avLst/>
          </a:prstGeom>
          <a:noFill/>
        </p:spPr>
        <p:txBody>
          <a:bodyPr wrap="square" rtlCol="0">
            <a:spAutoFit/>
          </a:bodyPr>
          <a:lstStyle/>
          <a:p>
            <a:pPr algn="ctr"/>
            <a:r>
              <a:rPr lang="en-US" b="1" dirty="0">
                <a:solidFill>
                  <a:srgbClr val="000000"/>
                </a:solidFill>
              </a:rPr>
              <a:t>16 km</a:t>
            </a:r>
          </a:p>
        </p:txBody>
      </p:sp>
      <p:sp>
        <p:nvSpPr>
          <p:cNvPr id="17" name="TextBox 16">
            <a:extLst>
              <a:ext uri="{FF2B5EF4-FFF2-40B4-BE49-F238E27FC236}">
                <a16:creationId xmlns:a16="http://schemas.microsoft.com/office/drawing/2014/main" id="{D690FD42-D555-C970-91A0-0AB3C2586EF9}"/>
              </a:ext>
            </a:extLst>
          </p:cNvPr>
          <p:cNvSpPr txBox="1"/>
          <p:nvPr/>
        </p:nvSpPr>
        <p:spPr>
          <a:xfrm>
            <a:off x="1461793" y="1391463"/>
            <a:ext cx="849890" cy="369332"/>
          </a:xfrm>
          <a:prstGeom prst="rect">
            <a:avLst/>
          </a:prstGeom>
          <a:noFill/>
        </p:spPr>
        <p:txBody>
          <a:bodyPr wrap="square" rtlCol="0">
            <a:spAutoFit/>
          </a:bodyPr>
          <a:lstStyle/>
          <a:p>
            <a:pPr algn="ctr"/>
            <a:r>
              <a:rPr lang="en-US" b="1" dirty="0">
                <a:solidFill>
                  <a:srgbClr val="000000"/>
                </a:solidFill>
              </a:rPr>
              <a:t>48 km</a:t>
            </a:r>
          </a:p>
        </p:txBody>
      </p:sp>
      <p:sp>
        <p:nvSpPr>
          <p:cNvPr id="18" name="TextBox 17">
            <a:extLst>
              <a:ext uri="{FF2B5EF4-FFF2-40B4-BE49-F238E27FC236}">
                <a16:creationId xmlns:a16="http://schemas.microsoft.com/office/drawing/2014/main" id="{3FA6136E-9FC1-257B-ACDA-4BD3C2870CA7}"/>
              </a:ext>
            </a:extLst>
          </p:cNvPr>
          <p:cNvSpPr txBox="1"/>
          <p:nvPr/>
        </p:nvSpPr>
        <p:spPr>
          <a:xfrm>
            <a:off x="2267736" y="5472123"/>
            <a:ext cx="849890" cy="369332"/>
          </a:xfrm>
          <a:prstGeom prst="rect">
            <a:avLst/>
          </a:prstGeom>
          <a:noFill/>
        </p:spPr>
        <p:txBody>
          <a:bodyPr wrap="square" rtlCol="0">
            <a:spAutoFit/>
          </a:bodyPr>
          <a:lstStyle/>
          <a:p>
            <a:pPr algn="ctr"/>
            <a:r>
              <a:rPr lang="en-US" b="1" dirty="0">
                <a:solidFill>
                  <a:srgbClr val="000000"/>
                </a:solidFill>
              </a:rPr>
              <a:t>90 S</a:t>
            </a:r>
          </a:p>
        </p:txBody>
      </p:sp>
      <p:sp>
        <p:nvSpPr>
          <p:cNvPr id="19" name="TextBox 18">
            <a:extLst>
              <a:ext uri="{FF2B5EF4-FFF2-40B4-BE49-F238E27FC236}">
                <a16:creationId xmlns:a16="http://schemas.microsoft.com/office/drawing/2014/main" id="{1C7A555C-880B-9DE7-A083-30A6D1D171F2}"/>
              </a:ext>
            </a:extLst>
          </p:cNvPr>
          <p:cNvSpPr txBox="1"/>
          <p:nvPr/>
        </p:nvSpPr>
        <p:spPr>
          <a:xfrm>
            <a:off x="8005831" y="5397577"/>
            <a:ext cx="849890" cy="369332"/>
          </a:xfrm>
          <a:prstGeom prst="rect">
            <a:avLst/>
          </a:prstGeom>
          <a:noFill/>
        </p:spPr>
        <p:txBody>
          <a:bodyPr wrap="square" rtlCol="0">
            <a:spAutoFit/>
          </a:bodyPr>
          <a:lstStyle/>
          <a:p>
            <a:pPr algn="ctr"/>
            <a:r>
              <a:rPr lang="en-US" b="1" dirty="0">
                <a:solidFill>
                  <a:srgbClr val="000000"/>
                </a:solidFill>
              </a:rPr>
              <a:t>30 N</a:t>
            </a:r>
          </a:p>
        </p:txBody>
      </p:sp>
      <p:sp>
        <p:nvSpPr>
          <p:cNvPr id="20" name="TextBox 19">
            <a:extLst>
              <a:ext uri="{FF2B5EF4-FFF2-40B4-BE49-F238E27FC236}">
                <a16:creationId xmlns:a16="http://schemas.microsoft.com/office/drawing/2014/main" id="{36A3536C-18DE-CCAF-96E4-3C2E8AF3ED0B}"/>
              </a:ext>
            </a:extLst>
          </p:cNvPr>
          <p:cNvSpPr txBox="1"/>
          <p:nvPr/>
        </p:nvSpPr>
        <p:spPr>
          <a:xfrm>
            <a:off x="9156356" y="6003746"/>
            <a:ext cx="3028641" cy="307777"/>
          </a:xfrm>
          <a:prstGeom prst="rect">
            <a:avLst/>
          </a:prstGeom>
          <a:noFill/>
        </p:spPr>
        <p:txBody>
          <a:bodyPr wrap="square" rtlCol="0">
            <a:spAutoFit/>
          </a:bodyPr>
          <a:lstStyle/>
          <a:p>
            <a:pPr algn="ctr"/>
            <a:r>
              <a:rPr lang="en-US" sz="1400" dirty="0">
                <a:solidFill>
                  <a:srgbClr val="000000"/>
                </a:solidFill>
              </a:rPr>
              <a:t>WRT 1980-2021 MERRA-2</a:t>
            </a:r>
          </a:p>
        </p:txBody>
      </p:sp>
      <p:sp>
        <p:nvSpPr>
          <p:cNvPr id="21" name="TextBox 20">
            <a:extLst>
              <a:ext uri="{FF2B5EF4-FFF2-40B4-BE49-F238E27FC236}">
                <a16:creationId xmlns:a16="http://schemas.microsoft.com/office/drawing/2014/main" id="{38E63AFD-D47F-7709-18FA-7D0694940AA5}"/>
              </a:ext>
            </a:extLst>
          </p:cNvPr>
          <p:cNvSpPr txBox="1"/>
          <p:nvPr/>
        </p:nvSpPr>
        <p:spPr>
          <a:xfrm>
            <a:off x="8571810" y="1971458"/>
            <a:ext cx="2673133" cy="461665"/>
          </a:xfrm>
          <a:prstGeom prst="rect">
            <a:avLst/>
          </a:prstGeom>
          <a:noFill/>
        </p:spPr>
        <p:txBody>
          <a:bodyPr wrap="square" rtlCol="0">
            <a:spAutoFit/>
          </a:bodyPr>
          <a:lstStyle/>
          <a:p>
            <a:pPr algn="ctr"/>
            <a:r>
              <a:rPr lang="en-US" sz="2400" dirty="0">
                <a:solidFill>
                  <a:srgbClr val="000000"/>
                </a:solidFill>
                <a:highlight>
                  <a:srgbClr val="FFFF00"/>
                </a:highlight>
              </a:rPr>
              <a:t>October 2022</a:t>
            </a:r>
          </a:p>
        </p:txBody>
      </p:sp>
      <p:cxnSp>
        <p:nvCxnSpPr>
          <p:cNvPr id="23" name="Straight Arrow Connector 22">
            <a:extLst>
              <a:ext uri="{FF2B5EF4-FFF2-40B4-BE49-F238E27FC236}">
                <a16:creationId xmlns:a16="http://schemas.microsoft.com/office/drawing/2014/main" id="{714DED5F-6CDE-4FDC-83AB-767D9E55A6AB}"/>
              </a:ext>
            </a:extLst>
          </p:cNvPr>
          <p:cNvCxnSpPr>
            <a:cxnSpLocks/>
          </p:cNvCxnSpPr>
          <p:nvPr/>
        </p:nvCxnSpPr>
        <p:spPr>
          <a:xfrm flipV="1">
            <a:off x="4670310" y="3957664"/>
            <a:ext cx="682576" cy="175459"/>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8180F0CA-1314-2019-7DA8-13608D415F80}"/>
              </a:ext>
            </a:extLst>
          </p:cNvPr>
          <p:cNvSpPr/>
          <p:nvPr/>
        </p:nvSpPr>
        <p:spPr>
          <a:xfrm>
            <a:off x="3387801" y="1490079"/>
            <a:ext cx="969044" cy="3802683"/>
          </a:xfrm>
          <a:custGeom>
            <a:avLst/>
            <a:gdLst>
              <a:gd name="connsiteX0" fmla="*/ 784242 w 784242"/>
              <a:gd name="connsiteY0" fmla="*/ 0 h 3679115"/>
              <a:gd name="connsiteX1" fmla="*/ 483027 w 784242"/>
              <a:gd name="connsiteY1" fmla="*/ 537882 h 3679115"/>
              <a:gd name="connsiteX2" fmla="*/ 106510 w 784242"/>
              <a:gd name="connsiteY2" fmla="*/ 1527586 h 3679115"/>
              <a:gd name="connsiteX3" fmla="*/ 9691 w 784242"/>
              <a:gd name="connsiteY3" fmla="*/ 2183802 h 3679115"/>
              <a:gd name="connsiteX4" fmla="*/ 20449 w 784242"/>
              <a:gd name="connsiteY4" fmla="*/ 3012141 h 3679115"/>
              <a:gd name="connsiteX5" fmla="*/ 160298 w 784242"/>
              <a:gd name="connsiteY5" fmla="*/ 3679115 h 3679115"/>
              <a:gd name="connsiteX0" fmla="*/ 5197 w 1303366"/>
              <a:gd name="connsiteY0" fmla="*/ 0 h 3802683"/>
              <a:gd name="connsiteX1" fmla="*/ 1273290 w 1303366"/>
              <a:gd name="connsiteY1" fmla="*/ 661450 h 3802683"/>
              <a:gd name="connsiteX2" fmla="*/ 896773 w 1303366"/>
              <a:gd name="connsiteY2" fmla="*/ 1651154 h 3802683"/>
              <a:gd name="connsiteX3" fmla="*/ 799954 w 1303366"/>
              <a:gd name="connsiteY3" fmla="*/ 2307370 h 3802683"/>
              <a:gd name="connsiteX4" fmla="*/ 810712 w 1303366"/>
              <a:gd name="connsiteY4" fmla="*/ 3135709 h 3802683"/>
              <a:gd name="connsiteX5" fmla="*/ 950561 w 1303366"/>
              <a:gd name="connsiteY5" fmla="*/ 3802683 h 3802683"/>
              <a:gd name="connsiteX0" fmla="*/ 32432 w 977796"/>
              <a:gd name="connsiteY0" fmla="*/ 0 h 3802683"/>
              <a:gd name="connsiteX1" fmla="*/ 213130 w 977796"/>
              <a:gd name="connsiteY1" fmla="*/ 624380 h 3802683"/>
              <a:gd name="connsiteX2" fmla="*/ 924008 w 977796"/>
              <a:gd name="connsiteY2" fmla="*/ 1651154 h 3802683"/>
              <a:gd name="connsiteX3" fmla="*/ 827189 w 977796"/>
              <a:gd name="connsiteY3" fmla="*/ 2307370 h 3802683"/>
              <a:gd name="connsiteX4" fmla="*/ 837947 w 977796"/>
              <a:gd name="connsiteY4" fmla="*/ 3135709 h 3802683"/>
              <a:gd name="connsiteX5" fmla="*/ 977796 w 977796"/>
              <a:gd name="connsiteY5" fmla="*/ 3802683 h 3802683"/>
              <a:gd name="connsiteX0" fmla="*/ 23680 w 969044"/>
              <a:gd name="connsiteY0" fmla="*/ 0 h 3802683"/>
              <a:gd name="connsiteX1" fmla="*/ 204378 w 969044"/>
              <a:gd name="connsiteY1" fmla="*/ 624380 h 3802683"/>
              <a:gd name="connsiteX2" fmla="*/ 396272 w 969044"/>
              <a:gd name="connsiteY2" fmla="*/ 1564657 h 3802683"/>
              <a:gd name="connsiteX3" fmla="*/ 818437 w 969044"/>
              <a:gd name="connsiteY3" fmla="*/ 2307370 h 3802683"/>
              <a:gd name="connsiteX4" fmla="*/ 829195 w 969044"/>
              <a:gd name="connsiteY4" fmla="*/ 3135709 h 3802683"/>
              <a:gd name="connsiteX5" fmla="*/ 969044 w 969044"/>
              <a:gd name="connsiteY5" fmla="*/ 3802683 h 3802683"/>
              <a:gd name="connsiteX0" fmla="*/ 23680 w 969044"/>
              <a:gd name="connsiteY0" fmla="*/ 0 h 3802683"/>
              <a:gd name="connsiteX1" fmla="*/ 204378 w 969044"/>
              <a:gd name="connsiteY1" fmla="*/ 624380 h 3802683"/>
              <a:gd name="connsiteX2" fmla="*/ 396272 w 969044"/>
              <a:gd name="connsiteY2" fmla="*/ 1564657 h 3802683"/>
              <a:gd name="connsiteX3" fmla="*/ 571302 w 969044"/>
              <a:gd name="connsiteY3" fmla="*/ 2430938 h 3802683"/>
              <a:gd name="connsiteX4" fmla="*/ 829195 w 969044"/>
              <a:gd name="connsiteY4" fmla="*/ 3135709 h 3802683"/>
              <a:gd name="connsiteX5" fmla="*/ 969044 w 969044"/>
              <a:gd name="connsiteY5" fmla="*/ 3802683 h 3802683"/>
              <a:gd name="connsiteX0" fmla="*/ 23680 w 969044"/>
              <a:gd name="connsiteY0" fmla="*/ 0 h 3802683"/>
              <a:gd name="connsiteX1" fmla="*/ 204378 w 969044"/>
              <a:gd name="connsiteY1" fmla="*/ 624380 h 3802683"/>
              <a:gd name="connsiteX2" fmla="*/ 396272 w 969044"/>
              <a:gd name="connsiteY2" fmla="*/ 1564657 h 3802683"/>
              <a:gd name="connsiteX3" fmla="*/ 571302 w 969044"/>
              <a:gd name="connsiteY3" fmla="*/ 2430938 h 3802683"/>
              <a:gd name="connsiteX4" fmla="*/ 742698 w 969044"/>
              <a:gd name="connsiteY4" fmla="*/ 3172779 h 3802683"/>
              <a:gd name="connsiteX5" fmla="*/ 969044 w 969044"/>
              <a:gd name="connsiteY5" fmla="*/ 3802683 h 380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044" h="3802683">
                <a:moveTo>
                  <a:pt x="23680" y="0"/>
                </a:moveTo>
                <a:cubicBezTo>
                  <a:pt x="-70450" y="141642"/>
                  <a:pt x="142279" y="363604"/>
                  <a:pt x="204378" y="624380"/>
                </a:cubicBezTo>
                <a:cubicBezTo>
                  <a:pt x="266477" y="885156"/>
                  <a:pt x="335118" y="1263564"/>
                  <a:pt x="396272" y="1564657"/>
                </a:cubicBezTo>
                <a:cubicBezTo>
                  <a:pt x="457426" y="1865750"/>
                  <a:pt x="513564" y="2162918"/>
                  <a:pt x="571302" y="2430938"/>
                </a:cubicBezTo>
                <a:cubicBezTo>
                  <a:pt x="629040" y="2698958"/>
                  <a:pt x="717597" y="2923560"/>
                  <a:pt x="742698" y="3172779"/>
                </a:cubicBezTo>
                <a:cubicBezTo>
                  <a:pt x="767799" y="3421998"/>
                  <a:pt x="911670" y="3593805"/>
                  <a:pt x="969044" y="3802683"/>
                </a:cubicBezTo>
              </a:path>
            </a:pathLst>
          </a:custGeom>
          <a:noFill/>
          <a:ln w="25400">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9476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4EC0B75-4337-D5D8-F3C3-D78751D1043E}"/>
              </a:ext>
            </a:extLst>
          </p:cNvPr>
          <p:cNvGrpSpPr/>
          <p:nvPr/>
        </p:nvGrpSpPr>
        <p:grpSpPr>
          <a:xfrm>
            <a:off x="1947135" y="1342719"/>
            <a:ext cx="6648222" cy="4421068"/>
            <a:chOff x="1947135" y="1342719"/>
            <a:chExt cx="6648222" cy="4421068"/>
          </a:xfrm>
        </p:grpSpPr>
        <p:pic>
          <p:nvPicPr>
            <p:cNvPr id="4" name="Picture 3">
              <a:extLst>
                <a:ext uri="{FF2B5EF4-FFF2-40B4-BE49-F238E27FC236}">
                  <a16:creationId xmlns:a16="http://schemas.microsoft.com/office/drawing/2014/main" id="{FB385AEB-A735-4C0A-6F4C-88F94D13C13B}"/>
                </a:ext>
              </a:extLst>
            </p:cNvPr>
            <p:cNvPicPr>
              <a:picLocks noChangeAspect="1"/>
            </p:cNvPicPr>
            <p:nvPr/>
          </p:nvPicPr>
          <p:blipFill>
            <a:blip r:embed="rId3"/>
            <a:srcRect/>
            <a:stretch/>
          </p:blipFill>
          <p:spPr>
            <a:xfrm>
              <a:off x="1947135" y="1342719"/>
              <a:ext cx="6648222" cy="4421068"/>
            </a:xfrm>
            <a:prstGeom prst="rect">
              <a:avLst/>
            </a:prstGeom>
          </p:spPr>
        </p:pic>
        <p:sp>
          <p:nvSpPr>
            <p:cNvPr id="6" name="TextBox 5">
              <a:extLst>
                <a:ext uri="{FF2B5EF4-FFF2-40B4-BE49-F238E27FC236}">
                  <a16:creationId xmlns:a16="http://schemas.microsoft.com/office/drawing/2014/main" id="{8EDDC3FD-3191-AB0B-069D-B5CB94D7F04A}"/>
                </a:ext>
              </a:extLst>
            </p:cNvPr>
            <p:cNvSpPr txBox="1"/>
            <p:nvPr/>
          </p:nvSpPr>
          <p:spPr>
            <a:xfrm>
              <a:off x="3459893" y="1342719"/>
              <a:ext cx="333632" cy="177162"/>
            </a:xfrm>
            <a:prstGeom prst="rect">
              <a:avLst/>
            </a:prstGeom>
            <a:solidFill>
              <a:schemeClr val="bg1"/>
            </a:solidFill>
          </p:spPr>
          <p:txBody>
            <a:bodyPr wrap="square" rtlCol="0">
              <a:spAutoFit/>
            </a:bodyPr>
            <a:lstStyle/>
            <a:p>
              <a:pPr algn="ctr"/>
              <a:endParaRPr lang="en-US" dirty="0"/>
            </a:p>
          </p:txBody>
        </p:sp>
      </p:grpSp>
      <p:sp>
        <p:nvSpPr>
          <p:cNvPr id="2" name="Title 1">
            <a:extLst>
              <a:ext uri="{FF2B5EF4-FFF2-40B4-BE49-F238E27FC236}">
                <a16:creationId xmlns:a16="http://schemas.microsoft.com/office/drawing/2014/main" id="{E86C6CC0-E061-6DBF-1238-F202547481A2}"/>
              </a:ext>
            </a:extLst>
          </p:cNvPr>
          <p:cNvSpPr>
            <a:spLocks noGrp="1"/>
          </p:cNvSpPr>
          <p:nvPr>
            <p:ph type="title"/>
          </p:nvPr>
        </p:nvSpPr>
        <p:spPr/>
        <p:txBody>
          <a:bodyPr/>
          <a:lstStyle/>
          <a:p>
            <a:r>
              <a:rPr lang="en-US" dirty="0">
                <a:solidFill>
                  <a:srgbClr val="000000"/>
                </a:solidFill>
              </a:rPr>
              <a:t>Low </a:t>
            </a:r>
            <a:r>
              <a:rPr lang="en-US" dirty="0">
                <a:solidFill>
                  <a:srgbClr val="000000"/>
                </a:solidFill>
                <a:highlight>
                  <a:srgbClr val="FFFF00"/>
                </a:highlight>
              </a:rPr>
              <a:t>ozone</a:t>
            </a:r>
            <a:r>
              <a:rPr lang="en-US" dirty="0">
                <a:solidFill>
                  <a:srgbClr val="000000"/>
                </a:solidFill>
              </a:rPr>
              <a:t> is associated with the upward circulation anomaly</a:t>
            </a:r>
          </a:p>
        </p:txBody>
      </p:sp>
      <p:sp>
        <p:nvSpPr>
          <p:cNvPr id="5" name="TextBox 4">
            <a:extLst>
              <a:ext uri="{FF2B5EF4-FFF2-40B4-BE49-F238E27FC236}">
                <a16:creationId xmlns:a16="http://schemas.microsoft.com/office/drawing/2014/main" id="{BE6D7CFD-AA20-27E7-36D1-7C6814839E73}"/>
              </a:ext>
            </a:extLst>
          </p:cNvPr>
          <p:cNvSpPr txBox="1"/>
          <p:nvPr/>
        </p:nvSpPr>
        <p:spPr>
          <a:xfrm>
            <a:off x="5392780" y="5702005"/>
            <a:ext cx="1118795" cy="369332"/>
          </a:xfrm>
          <a:prstGeom prst="rect">
            <a:avLst/>
          </a:prstGeom>
          <a:noFill/>
        </p:spPr>
        <p:txBody>
          <a:bodyPr wrap="square" rtlCol="0">
            <a:spAutoFit/>
          </a:bodyPr>
          <a:lstStyle/>
          <a:p>
            <a:pPr algn="ctr"/>
            <a:r>
              <a:rPr lang="en-US" dirty="0">
                <a:solidFill>
                  <a:srgbClr val="000000"/>
                </a:solidFill>
              </a:rPr>
              <a:t>Volcano</a:t>
            </a:r>
          </a:p>
        </p:txBody>
      </p:sp>
      <p:cxnSp>
        <p:nvCxnSpPr>
          <p:cNvPr id="7" name="Straight Arrow Connector 6">
            <a:extLst>
              <a:ext uri="{FF2B5EF4-FFF2-40B4-BE49-F238E27FC236}">
                <a16:creationId xmlns:a16="http://schemas.microsoft.com/office/drawing/2014/main" id="{877EAD4D-066B-8325-6606-A6E279D89A19}"/>
              </a:ext>
            </a:extLst>
          </p:cNvPr>
          <p:cNvCxnSpPr/>
          <p:nvPr/>
        </p:nvCxnSpPr>
        <p:spPr>
          <a:xfrm flipV="1">
            <a:off x="5990848" y="5335793"/>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78BB55-C4AF-68C6-1FDA-04534013641F}"/>
              </a:ext>
            </a:extLst>
          </p:cNvPr>
          <p:cNvSpPr txBox="1"/>
          <p:nvPr/>
        </p:nvSpPr>
        <p:spPr>
          <a:xfrm>
            <a:off x="1040911" y="3778470"/>
            <a:ext cx="1118795" cy="369332"/>
          </a:xfrm>
          <a:prstGeom prst="rect">
            <a:avLst/>
          </a:prstGeom>
          <a:noFill/>
        </p:spPr>
        <p:txBody>
          <a:bodyPr wrap="square" rtlCol="0">
            <a:spAutoFit/>
          </a:bodyPr>
          <a:lstStyle/>
          <a:p>
            <a:pPr algn="ctr"/>
            <a:r>
              <a:rPr lang="en-US" dirty="0">
                <a:solidFill>
                  <a:srgbClr val="000000"/>
                </a:solidFill>
              </a:rPr>
              <a:t>20 </a:t>
            </a:r>
            <a:r>
              <a:rPr lang="en-US" dirty="0" err="1">
                <a:solidFill>
                  <a:srgbClr val="000000"/>
                </a:solidFill>
              </a:rPr>
              <a:t>hPa</a:t>
            </a:r>
            <a:endParaRPr lang="en-US" dirty="0">
              <a:solidFill>
                <a:srgbClr val="000000"/>
              </a:solidFill>
            </a:endParaRPr>
          </a:p>
        </p:txBody>
      </p:sp>
      <p:cxnSp>
        <p:nvCxnSpPr>
          <p:cNvPr id="9" name="Straight Arrow Connector 8">
            <a:extLst>
              <a:ext uri="{FF2B5EF4-FFF2-40B4-BE49-F238E27FC236}">
                <a16:creationId xmlns:a16="http://schemas.microsoft.com/office/drawing/2014/main" id="{81676048-7351-2132-D936-26B247962C38}"/>
              </a:ext>
            </a:extLst>
          </p:cNvPr>
          <p:cNvCxnSpPr>
            <a:cxnSpLocks/>
          </p:cNvCxnSpPr>
          <p:nvPr/>
        </p:nvCxnSpPr>
        <p:spPr>
          <a:xfrm>
            <a:off x="2053162" y="3992468"/>
            <a:ext cx="517043"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FAD38D8-CDF2-8159-9278-E5113A03CF03}"/>
              </a:ext>
            </a:extLst>
          </p:cNvPr>
          <p:cNvSpPr txBox="1"/>
          <p:nvPr/>
        </p:nvSpPr>
        <p:spPr>
          <a:xfrm>
            <a:off x="8531456" y="3249561"/>
            <a:ext cx="2619633" cy="646331"/>
          </a:xfrm>
          <a:prstGeom prst="rect">
            <a:avLst/>
          </a:prstGeom>
          <a:noFill/>
        </p:spPr>
        <p:txBody>
          <a:bodyPr wrap="square" rtlCol="0">
            <a:spAutoFit/>
          </a:bodyPr>
          <a:lstStyle/>
          <a:p>
            <a:r>
              <a:rPr lang="en-US" dirty="0">
                <a:solidFill>
                  <a:srgbClr val="C00000"/>
                </a:solidFill>
              </a:rPr>
              <a:t>Ozone anomalies</a:t>
            </a:r>
          </a:p>
          <a:p>
            <a:r>
              <a:rPr lang="en-US" dirty="0">
                <a:solidFill>
                  <a:srgbClr val="C00000"/>
                </a:solidFill>
              </a:rPr>
              <a:t>Standard deviations</a:t>
            </a:r>
          </a:p>
        </p:txBody>
      </p:sp>
      <p:sp>
        <p:nvSpPr>
          <p:cNvPr id="10" name="TextBox 9">
            <a:extLst>
              <a:ext uri="{FF2B5EF4-FFF2-40B4-BE49-F238E27FC236}">
                <a16:creationId xmlns:a16="http://schemas.microsoft.com/office/drawing/2014/main" id="{6208F4E6-4C1B-90A4-70D4-1299EBC232F0}"/>
              </a:ext>
            </a:extLst>
          </p:cNvPr>
          <p:cNvSpPr txBox="1"/>
          <p:nvPr/>
        </p:nvSpPr>
        <p:spPr>
          <a:xfrm>
            <a:off x="3500231" y="5688290"/>
            <a:ext cx="1621643" cy="369332"/>
          </a:xfrm>
          <a:prstGeom prst="rect">
            <a:avLst/>
          </a:prstGeom>
          <a:noFill/>
        </p:spPr>
        <p:txBody>
          <a:bodyPr wrap="square" rtlCol="0">
            <a:spAutoFit/>
          </a:bodyPr>
          <a:lstStyle/>
          <a:p>
            <a:pPr algn="ctr"/>
            <a:r>
              <a:rPr lang="en-US" dirty="0">
                <a:solidFill>
                  <a:srgbClr val="000000"/>
                </a:solidFill>
              </a:rPr>
              <a:t>Vortex Edge</a:t>
            </a:r>
          </a:p>
        </p:txBody>
      </p:sp>
      <p:cxnSp>
        <p:nvCxnSpPr>
          <p:cNvPr id="14" name="Straight Arrow Connector 13">
            <a:extLst>
              <a:ext uri="{FF2B5EF4-FFF2-40B4-BE49-F238E27FC236}">
                <a16:creationId xmlns:a16="http://schemas.microsoft.com/office/drawing/2014/main" id="{FA3B130F-3EA4-79F1-C0A5-DDAB4BC7BAB3}"/>
              </a:ext>
            </a:extLst>
          </p:cNvPr>
          <p:cNvCxnSpPr/>
          <p:nvPr/>
        </p:nvCxnSpPr>
        <p:spPr>
          <a:xfrm flipV="1">
            <a:off x="4351519" y="5335792"/>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48CB4CE-ECED-46A3-59C1-F19520E1118B}"/>
              </a:ext>
            </a:extLst>
          </p:cNvPr>
          <p:cNvCxnSpPr>
            <a:cxnSpLocks/>
          </p:cNvCxnSpPr>
          <p:nvPr/>
        </p:nvCxnSpPr>
        <p:spPr>
          <a:xfrm>
            <a:off x="5710371" y="4133123"/>
            <a:ext cx="116276" cy="258034"/>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101A059-256F-2A66-55EE-E9623F2BB906}"/>
              </a:ext>
            </a:extLst>
          </p:cNvPr>
          <p:cNvCxnSpPr>
            <a:cxnSpLocks/>
          </p:cNvCxnSpPr>
          <p:nvPr/>
        </p:nvCxnSpPr>
        <p:spPr>
          <a:xfrm flipH="1" flipV="1">
            <a:off x="4525083" y="4318593"/>
            <a:ext cx="290455" cy="694598"/>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BDF1403-6759-5A8B-0A0E-47E376AEC074}"/>
              </a:ext>
            </a:extLst>
          </p:cNvPr>
          <p:cNvCxnSpPr>
            <a:cxnSpLocks/>
          </p:cNvCxnSpPr>
          <p:nvPr/>
        </p:nvCxnSpPr>
        <p:spPr>
          <a:xfrm flipH="1">
            <a:off x="5576535" y="4698706"/>
            <a:ext cx="323794" cy="287639"/>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7C72564-1E25-A0AD-4BAC-AF570297FE06}"/>
              </a:ext>
            </a:extLst>
          </p:cNvPr>
          <p:cNvSpPr txBox="1"/>
          <p:nvPr/>
        </p:nvSpPr>
        <p:spPr>
          <a:xfrm>
            <a:off x="1305679" y="5028245"/>
            <a:ext cx="849890" cy="369332"/>
          </a:xfrm>
          <a:prstGeom prst="rect">
            <a:avLst/>
          </a:prstGeom>
          <a:noFill/>
        </p:spPr>
        <p:txBody>
          <a:bodyPr wrap="square" rtlCol="0">
            <a:spAutoFit/>
          </a:bodyPr>
          <a:lstStyle/>
          <a:p>
            <a:pPr algn="ctr"/>
            <a:r>
              <a:rPr lang="en-US" b="1" dirty="0">
                <a:solidFill>
                  <a:srgbClr val="000000"/>
                </a:solidFill>
              </a:rPr>
              <a:t>16 km</a:t>
            </a:r>
          </a:p>
        </p:txBody>
      </p:sp>
      <p:sp>
        <p:nvSpPr>
          <p:cNvPr id="17" name="TextBox 16">
            <a:extLst>
              <a:ext uri="{FF2B5EF4-FFF2-40B4-BE49-F238E27FC236}">
                <a16:creationId xmlns:a16="http://schemas.microsoft.com/office/drawing/2014/main" id="{D690FD42-D555-C970-91A0-0AB3C2586EF9}"/>
              </a:ext>
            </a:extLst>
          </p:cNvPr>
          <p:cNvSpPr txBox="1"/>
          <p:nvPr/>
        </p:nvSpPr>
        <p:spPr>
          <a:xfrm>
            <a:off x="1461793" y="1391463"/>
            <a:ext cx="849890" cy="369332"/>
          </a:xfrm>
          <a:prstGeom prst="rect">
            <a:avLst/>
          </a:prstGeom>
          <a:noFill/>
        </p:spPr>
        <p:txBody>
          <a:bodyPr wrap="square" rtlCol="0">
            <a:spAutoFit/>
          </a:bodyPr>
          <a:lstStyle/>
          <a:p>
            <a:pPr algn="ctr"/>
            <a:r>
              <a:rPr lang="en-US" b="1" dirty="0">
                <a:solidFill>
                  <a:srgbClr val="000000"/>
                </a:solidFill>
              </a:rPr>
              <a:t>48 km</a:t>
            </a:r>
          </a:p>
        </p:txBody>
      </p:sp>
      <p:sp>
        <p:nvSpPr>
          <p:cNvPr id="18" name="TextBox 17">
            <a:extLst>
              <a:ext uri="{FF2B5EF4-FFF2-40B4-BE49-F238E27FC236}">
                <a16:creationId xmlns:a16="http://schemas.microsoft.com/office/drawing/2014/main" id="{3FA6136E-9FC1-257B-ACDA-4BD3C2870CA7}"/>
              </a:ext>
            </a:extLst>
          </p:cNvPr>
          <p:cNvSpPr txBox="1"/>
          <p:nvPr/>
        </p:nvSpPr>
        <p:spPr>
          <a:xfrm>
            <a:off x="2267736" y="5472123"/>
            <a:ext cx="849890" cy="369332"/>
          </a:xfrm>
          <a:prstGeom prst="rect">
            <a:avLst/>
          </a:prstGeom>
          <a:noFill/>
        </p:spPr>
        <p:txBody>
          <a:bodyPr wrap="square" rtlCol="0">
            <a:spAutoFit/>
          </a:bodyPr>
          <a:lstStyle/>
          <a:p>
            <a:pPr algn="ctr"/>
            <a:r>
              <a:rPr lang="en-US" b="1" dirty="0">
                <a:solidFill>
                  <a:srgbClr val="000000"/>
                </a:solidFill>
              </a:rPr>
              <a:t>90 S</a:t>
            </a:r>
          </a:p>
        </p:txBody>
      </p:sp>
      <p:sp>
        <p:nvSpPr>
          <p:cNvPr id="19" name="TextBox 18">
            <a:extLst>
              <a:ext uri="{FF2B5EF4-FFF2-40B4-BE49-F238E27FC236}">
                <a16:creationId xmlns:a16="http://schemas.microsoft.com/office/drawing/2014/main" id="{1C7A555C-880B-9DE7-A083-30A6D1D171F2}"/>
              </a:ext>
            </a:extLst>
          </p:cNvPr>
          <p:cNvSpPr txBox="1"/>
          <p:nvPr/>
        </p:nvSpPr>
        <p:spPr>
          <a:xfrm>
            <a:off x="8005831" y="5397577"/>
            <a:ext cx="849890" cy="369332"/>
          </a:xfrm>
          <a:prstGeom prst="rect">
            <a:avLst/>
          </a:prstGeom>
          <a:noFill/>
        </p:spPr>
        <p:txBody>
          <a:bodyPr wrap="square" rtlCol="0">
            <a:spAutoFit/>
          </a:bodyPr>
          <a:lstStyle/>
          <a:p>
            <a:pPr algn="ctr"/>
            <a:r>
              <a:rPr lang="en-US" b="1" dirty="0">
                <a:solidFill>
                  <a:srgbClr val="000000"/>
                </a:solidFill>
              </a:rPr>
              <a:t>30 N</a:t>
            </a:r>
          </a:p>
        </p:txBody>
      </p:sp>
      <p:sp>
        <p:nvSpPr>
          <p:cNvPr id="20" name="TextBox 19">
            <a:extLst>
              <a:ext uri="{FF2B5EF4-FFF2-40B4-BE49-F238E27FC236}">
                <a16:creationId xmlns:a16="http://schemas.microsoft.com/office/drawing/2014/main" id="{36A3536C-18DE-CCAF-96E4-3C2E8AF3ED0B}"/>
              </a:ext>
            </a:extLst>
          </p:cNvPr>
          <p:cNvSpPr txBox="1"/>
          <p:nvPr/>
        </p:nvSpPr>
        <p:spPr>
          <a:xfrm>
            <a:off x="9156356" y="6003746"/>
            <a:ext cx="3028641" cy="307777"/>
          </a:xfrm>
          <a:prstGeom prst="rect">
            <a:avLst/>
          </a:prstGeom>
          <a:noFill/>
        </p:spPr>
        <p:txBody>
          <a:bodyPr wrap="square" rtlCol="0">
            <a:spAutoFit/>
          </a:bodyPr>
          <a:lstStyle/>
          <a:p>
            <a:pPr algn="ctr"/>
            <a:r>
              <a:rPr lang="en-US" sz="1400" dirty="0">
                <a:solidFill>
                  <a:srgbClr val="000000"/>
                </a:solidFill>
              </a:rPr>
              <a:t>WRT 1980-2021 MERRA-2</a:t>
            </a:r>
          </a:p>
        </p:txBody>
      </p:sp>
      <p:sp>
        <p:nvSpPr>
          <p:cNvPr id="21" name="TextBox 20">
            <a:extLst>
              <a:ext uri="{FF2B5EF4-FFF2-40B4-BE49-F238E27FC236}">
                <a16:creationId xmlns:a16="http://schemas.microsoft.com/office/drawing/2014/main" id="{38E63AFD-D47F-7709-18FA-7D0694940AA5}"/>
              </a:ext>
            </a:extLst>
          </p:cNvPr>
          <p:cNvSpPr txBox="1"/>
          <p:nvPr/>
        </p:nvSpPr>
        <p:spPr>
          <a:xfrm>
            <a:off x="8571810" y="1971458"/>
            <a:ext cx="2673133" cy="461665"/>
          </a:xfrm>
          <a:prstGeom prst="rect">
            <a:avLst/>
          </a:prstGeom>
          <a:noFill/>
        </p:spPr>
        <p:txBody>
          <a:bodyPr wrap="square" rtlCol="0">
            <a:spAutoFit/>
          </a:bodyPr>
          <a:lstStyle/>
          <a:p>
            <a:pPr algn="ctr"/>
            <a:r>
              <a:rPr lang="en-US" sz="2400" dirty="0">
                <a:solidFill>
                  <a:srgbClr val="000000"/>
                </a:solidFill>
                <a:highlight>
                  <a:srgbClr val="FFFF00"/>
                </a:highlight>
              </a:rPr>
              <a:t>October 2022</a:t>
            </a:r>
          </a:p>
        </p:txBody>
      </p:sp>
      <p:cxnSp>
        <p:nvCxnSpPr>
          <p:cNvPr id="23" name="Straight Arrow Connector 22">
            <a:extLst>
              <a:ext uri="{FF2B5EF4-FFF2-40B4-BE49-F238E27FC236}">
                <a16:creationId xmlns:a16="http://schemas.microsoft.com/office/drawing/2014/main" id="{714DED5F-6CDE-4FDC-83AB-767D9E55A6AB}"/>
              </a:ext>
            </a:extLst>
          </p:cNvPr>
          <p:cNvCxnSpPr>
            <a:cxnSpLocks/>
          </p:cNvCxnSpPr>
          <p:nvPr/>
        </p:nvCxnSpPr>
        <p:spPr>
          <a:xfrm flipV="1">
            <a:off x="4670310" y="3957664"/>
            <a:ext cx="682576" cy="175459"/>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8180F0CA-1314-2019-7DA8-13608D415F80}"/>
              </a:ext>
            </a:extLst>
          </p:cNvPr>
          <p:cNvSpPr/>
          <p:nvPr/>
        </p:nvSpPr>
        <p:spPr>
          <a:xfrm>
            <a:off x="3387801" y="1490079"/>
            <a:ext cx="969044" cy="3802683"/>
          </a:xfrm>
          <a:custGeom>
            <a:avLst/>
            <a:gdLst>
              <a:gd name="connsiteX0" fmla="*/ 784242 w 784242"/>
              <a:gd name="connsiteY0" fmla="*/ 0 h 3679115"/>
              <a:gd name="connsiteX1" fmla="*/ 483027 w 784242"/>
              <a:gd name="connsiteY1" fmla="*/ 537882 h 3679115"/>
              <a:gd name="connsiteX2" fmla="*/ 106510 w 784242"/>
              <a:gd name="connsiteY2" fmla="*/ 1527586 h 3679115"/>
              <a:gd name="connsiteX3" fmla="*/ 9691 w 784242"/>
              <a:gd name="connsiteY3" fmla="*/ 2183802 h 3679115"/>
              <a:gd name="connsiteX4" fmla="*/ 20449 w 784242"/>
              <a:gd name="connsiteY4" fmla="*/ 3012141 h 3679115"/>
              <a:gd name="connsiteX5" fmla="*/ 160298 w 784242"/>
              <a:gd name="connsiteY5" fmla="*/ 3679115 h 3679115"/>
              <a:gd name="connsiteX0" fmla="*/ 5197 w 1303366"/>
              <a:gd name="connsiteY0" fmla="*/ 0 h 3802683"/>
              <a:gd name="connsiteX1" fmla="*/ 1273290 w 1303366"/>
              <a:gd name="connsiteY1" fmla="*/ 661450 h 3802683"/>
              <a:gd name="connsiteX2" fmla="*/ 896773 w 1303366"/>
              <a:gd name="connsiteY2" fmla="*/ 1651154 h 3802683"/>
              <a:gd name="connsiteX3" fmla="*/ 799954 w 1303366"/>
              <a:gd name="connsiteY3" fmla="*/ 2307370 h 3802683"/>
              <a:gd name="connsiteX4" fmla="*/ 810712 w 1303366"/>
              <a:gd name="connsiteY4" fmla="*/ 3135709 h 3802683"/>
              <a:gd name="connsiteX5" fmla="*/ 950561 w 1303366"/>
              <a:gd name="connsiteY5" fmla="*/ 3802683 h 3802683"/>
              <a:gd name="connsiteX0" fmla="*/ 32432 w 977796"/>
              <a:gd name="connsiteY0" fmla="*/ 0 h 3802683"/>
              <a:gd name="connsiteX1" fmla="*/ 213130 w 977796"/>
              <a:gd name="connsiteY1" fmla="*/ 624380 h 3802683"/>
              <a:gd name="connsiteX2" fmla="*/ 924008 w 977796"/>
              <a:gd name="connsiteY2" fmla="*/ 1651154 h 3802683"/>
              <a:gd name="connsiteX3" fmla="*/ 827189 w 977796"/>
              <a:gd name="connsiteY3" fmla="*/ 2307370 h 3802683"/>
              <a:gd name="connsiteX4" fmla="*/ 837947 w 977796"/>
              <a:gd name="connsiteY4" fmla="*/ 3135709 h 3802683"/>
              <a:gd name="connsiteX5" fmla="*/ 977796 w 977796"/>
              <a:gd name="connsiteY5" fmla="*/ 3802683 h 3802683"/>
              <a:gd name="connsiteX0" fmla="*/ 23680 w 969044"/>
              <a:gd name="connsiteY0" fmla="*/ 0 h 3802683"/>
              <a:gd name="connsiteX1" fmla="*/ 204378 w 969044"/>
              <a:gd name="connsiteY1" fmla="*/ 624380 h 3802683"/>
              <a:gd name="connsiteX2" fmla="*/ 396272 w 969044"/>
              <a:gd name="connsiteY2" fmla="*/ 1564657 h 3802683"/>
              <a:gd name="connsiteX3" fmla="*/ 818437 w 969044"/>
              <a:gd name="connsiteY3" fmla="*/ 2307370 h 3802683"/>
              <a:gd name="connsiteX4" fmla="*/ 829195 w 969044"/>
              <a:gd name="connsiteY4" fmla="*/ 3135709 h 3802683"/>
              <a:gd name="connsiteX5" fmla="*/ 969044 w 969044"/>
              <a:gd name="connsiteY5" fmla="*/ 3802683 h 3802683"/>
              <a:gd name="connsiteX0" fmla="*/ 23680 w 969044"/>
              <a:gd name="connsiteY0" fmla="*/ 0 h 3802683"/>
              <a:gd name="connsiteX1" fmla="*/ 204378 w 969044"/>
              <a:gd name="connsiteY1" fmla="*/ 624380 h 3802683"/>
              <a:gd name="connsiteX2" fmla="*/ 396272 w 969044"/>
              <a:gd name="connsiteY2" fmla="*/ 1564657 h 3802683"/>
              <a:gd name="connsiteX3" fmla="*/ 571302 w 969044"/>
              <a:gd name="connsiteY3" fmla="*/ 2430938 h 3802683"/>
              <a:gd name="connsiteX4" fmla="*/ 829195 w 969044"/>
              <a:gd name="connsiteY4" fmla="*/ 3135709 h 3802683"/>
              <a:gd name="connsiteX5" fmla="*/ 969044 w 969044"/>
              <a:gd name="connsiteY5" fmla="*/ 3802683 h 3802683"/>
              <a:gd name="connsiteX0" fmla="*/ 23680 w 969044"/>
              <a:gd name="connsiteY0" fmla="*/ 0 h 3802683"/>
              <a:gd name="connsiteX1" fmla="*/ 204378 w 969044"/>
              <a:gd name="connsiteY1" fmla="*/ 624380 h 3802683"/>
              <a:gd name="connsiteX2" fmla="*/ 396272 w 969044"/>
              <a:gd name="connsiteY2" fmla="*/ 1564657 h 3802683"/>
              <a:gd name="connsiteX3" fmla="*/ 571302 w 969044"/>
              <a:gd name="connsiteY3" fmla="*/ 2430938 h 3802683"/>
              <a:gd name="connsiteX4" fmla="*/ 742698 w 969044"/>
              <a:gd name="connsiteY4" fmla="*/ 3172779 h 3802683"/>
              <a:gd name="connsiteX5" fmla="*/ 969044 w 969044"/>
              <a:gd name="connsiteY5" fmla="*/ 3802683 h 380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044" h="3802683">
                <a:moveTo>
                  <a:pt x="23680" y="0"/>
                </a:moveTo>
                <a:cubicBezTo>
                  <a:pt x="-70450" y="141642"/>
                  <a:pt x="142279" y="363604"/>
                  <a:pt x="204378" y="624380"/>
                </a:cubicBezTo>
                <a:cubicBezTo>
                  <a:pt x="266477" y="885156"/>
                  <a:pt x="335118" y="1263564"/>
                  <a:pt x="396272" y="1564657"/>
                </a:cubicBezTo>
                <a:cubicBezTo>
                  <a:pt x="457426" y="1865750"/>
                  <a:pt x="513564" y="2162918"/>
                  <a:pt x="571302" y="2430938"/>
                </a:cubicBezTo>
                <a:cubicBezTo>
                  <a:pt x="629040" y="2698958"/>
                  <a:pt x="717597" y="2923560"/>
                  <a:pt x="742698" y="3172779"/>
                </a:cubicBezTo>
                <a:cubicBezTo>
                  <a:pt x="767799" y="3421998"/>
                  <a:pt x="911670" y="3593805"/>
                  <a:pt x="969044" y="3802683"/>
                </a:cubicBezTo>
              </a:path>
            </a:pathLst>
          </a:custGeom>
          <a:noFill/>
          <a:ln w="25400">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B4868C-C914-DA11-9866-DE3C79FACC79}"/>
              </a:ext>
            </a:extLst>
          </p:cNvPr>
          <p:cNvSpPr txBox="1"/>
          <p:nvPr/>
        </p:nvSpPr>
        <p:spPr>
          <a:xfrm>
            <a:off x="2391965" y="4571519"/>
            <a:ext cx="2619633" cy="646331"/>
          </a:xfrm>
          <a:prstGeom prst="rect">
            <a:avLst/>
          </a:prstGeom>
          <a:noFill/>
        </p:spPr>
        <p:txBody>
          <a:bodyPr wrap="square" rtlCol="0">
            <a:spAutoFit/>
          </a:bodyPr>
          <a:lstStyle/>
          <a:p>
            <a:pPr algn="ctr"/>
            <a:r>
              <a:rPr lang="en-US" dirty="0">
                <a:solidFill>
                  <a:srgbClr val="0070C0"/>
                </a:solidFill>
              </a:rPr>
              <a:t>Ozone</a:t>
            </a:r>
          </a:p>
          <a:p>
            <a:pPr algn="ctr"/>
            <a:r>
              <a:rPr lang="en-US" dirty="0">
                <a:solidFill>
                  <a:srgbClr val="0070C0"/>
                </a:solidFill>
              </a:rPr>
              <a:t>-2 and -3 contours</a:t>
            </a:r>
          </a:p>
        </p:txBody>
      </p:sp>
      <p:sp>
        <p:nvSpPr>
          <p:cNvPr id="22" name="TextBox 21">
            <a:extLst>
              <a:ext uri="{FF2B5EF4-FFF2-40B4-BE49-F238E27FC236}">
                <a16:creationId xmlns:a16="http://schemas.microsoft.com/office/drawing/2014/main" id="{DA7673BD-4CB0-4D5D-3119-65210F243C1C}"/>
              </a:ext>
            </a:extLst>
          </p:cNvPr>
          <p:cNvSpPr txBox="1"/>
          <p:nvPr/>
        </p:nvSpPr>
        <p:spPr>
          <a:xfrm>
            <a:off x="5874375" y="4735768"/>
            <a:ext cx="2619633" cy="646331"/>
          </a:xfrm>
          <a:prstGeom prst="rect">
            <a:avLst/>
          </a:prstGeom>
          <a:noFill/>
        </p:spPr>
        <p:txBody>
          <a:bodyPr wrap="square" rtlCol="0">
            <a:spAutoFit/>
          </a:bodyPr>
          <a:lstStyle/>
          <a:p>
            <a:pPr algn="ctr"/>
            <a:r>
              <a:rPr lang="en-US" dirty="0">
                <a:solidFill>
                  <a:srgbClr val="FF0000"/>
                </a:solidFill>
              </a:rPr>
              <a:t>Ozone</a:t>
            </a:r>
          </a:p>
          <a:p>
            <a:pPr algn="ctr"/>
            <a:r>
              <a:rPr lang="en-US" dirty="0">
                <a:solidFill>
                  <a:srgbClr val="FF0000"/>
                </a:solidFill>
              </a:rPr>
              <a:t>2 and 3 contours</a:t>
            </a:r>
          </a:p>
        </p:txBody>
      </p:sp>
    </p:spTree>
    <p:extLst>
      <p:ext uri="{BB962C8B-B14F-4D97-AF65-F5344CB8AC3E}">
        <p14:creationId xmlns:p14="http://schemas.microsoft.com/office/powerpoint/2010/main" val="1619369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B6875-6ED7-7759-8297-832998DD828C}"/>
              </a:ext>
            </a:extLst>
          </p:cNvPr>
          <p:cNvSpPr>
            <a:spLocks noGrp="1"/>
          </p:cNvSpPr>
          <p:nvPr>
            <p:ph type="title"/>
          </p:nvPr>
        </p:nvSpPr>
        <p:spPr/>
        <p:txBody>
          <a:bodyPr/>
          <a:lstStyle/>
          <a:p>
            <a:r>
              <a:rPr lang="en-US" dirty="0">
                <a:solidFill>
                  <a:srgbClr val="000000"/>
                </a:solidFill>
              </a:rPr>
              <a:t>Conclusions</a:t>
            </a:r>
          </a:p>
        </p:txBody>
      </p:sp>
      <p:sp>
        <p:nvSpPr>
          <p:cNvPr id="3" name="TextBox 2">
            <a:extLst>
              <a:ext uri="{FF2B5EF4-FFF2-40B4-BE49-F238E27FC236}">
                <a16:creationId xmlns:a16="http://schemas.microsoft.com/office/drawing/2014/main" id="{64771C72-0ABD-81AA-907D-199708548B80}"/>
              </a:ext>
            </a:extLst>
          </p:cNvPr>
          <p:cNvSpPr txBox="1"/>
          <p:nvPr/>
        </p:nvSpPr>
        <p:spPr>
          <a:xfrm>
            <a:off x="2243146" y="1120538"/>
            <a:ext cx="6987209" cy="4154984"/>
          </a:xfrm>
          <a:prstGeom prst="rect">
            <a:avLst/>
          </a:prstGeom>
          <a:noFill/>
          <a:ln w="38100">
            <a:solidFill>
              <a:srgbClr val="FF0000"/>
            </a:solidFill>
          </a:ln>
        </p:spPr>
        <p:txBody>
          <a:bodyPr wrap="square" rtlCol="0">
            <a:spAutoFit/>
          </a:bodyPr>
          <a:lstStyle/>
          <a:p>
            <a:pPr marL="342900" indent="-342900">
              <a:buFont typeface="Wingdings" pitchFamily="2" charset="2"/>
              <a:buChar char="Ø"/>
            </a:pPr>
            <a:r>
              <a:rPr lang="en-US" sz="2400" dirty="0">
                <a:solidFill>
                  <a:srgbClr val="000000"/>
                </a:solidFill>
                <a:latin typeface="Times New Roman" panose="02020603050405020304" pitchFamily="18" charset="0"/>
                <a:cs typeface="Times New Roman" panose="02020603050405020304" pitchFamily="18" charset="0"/>
              </a:rPr>
              <a:t>Data assimilation can provide assessment of model biases and even missing model physics, such as the anomalous water vapor.</a:t>
            </a:r>
          </a:p>
          <a:p>
            <a:endParaRPr lang="en-US" sz="2400" dirty="0">
              <a:solidFill>
                <a:srgbClr val="000000"/>
              </a:solidFill>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en-US" sz="2400" dirty="0">
                <a:solidFill>
                  <a:srgbClr val="000000"/>
                </a:solidFill>
                <a:latin typeface="Times New Roman" panose="02020603050405020304" pitchFamily="18" charset="0"/>
                <a:cs typeface="Times New Roman" panose="02020603050405020304" pitchFamily="18" charset="0"/>
              </a:rPr>
              <a:t>Water vapor from the </a:t>
            </a:r>
            <a:r>
              <a:rPr lang="en-US" sz="2400" dirty="0" err="1">
                <a:solidFill>
                  <a:srgbClr val="000000"/>
                </a:solidFill>
                <a:latin typeface="Times New Roman" panose="02020603050405020304" pitchFamily="18" charset="0"/>
                <a:cs typeface="Times New Roman" panose="02020603050405020304" pitchFamily="18" charset="0"/>
              </a:rPr>
              <a:t>Hunga</a:t>
            </a:r>
            <a:r>
              <a:rPr lang="en-US" sz="2400" dirty="0">
                <a:solidFill>
                  <a:srgbClr val="000000"/>
                </a:solidFill>
                <a:latin typeface="Times New Roman" panose="02020603050405020304" pitchFamily="18" charset="0"/>
                <a:cs typeface="Times New Roman" panose="02020603050405020304" pitchFamily="18" charset="0"/>
              </a:rPr>
              <a:t>-Tonga </a:t>
            </a:r>
            <a:r>
              <a:rPr lang="en-US" sz="2400" dirty="0" err="1">
                <a:solidFill>
                  <a:srgbClr val="000000"/>
                </a:solidFill>
                <a:latin typeface="Times New Roman" panose="02020603050405020304" pitchFamily="18" charset="0"/>
                <a:cs typeface="Times New Roman" panose="02020603050405020304" pitchFamily="18" charset="0"/>
              </a:rPr>
              <a:t>Hunga</a:t>
            </a:r>
            <a:r>
              <a:rPr lang="en-US" sz="2400" dirty="0">
                <a:solidFill>
                  <a:srgbClr val="000000"/>
                </a:solidFill>
                <a:latin typeface="Times New Roman" panose="02020603050405020304" pitchFamily="18" charset="0"/>
                <a:cs typeface="Times New Roman" panose="02020603050405020304" pitchFamily="18" charset="0"/>
              </a:rPr>
              <a:t> Ha-</a:t>
            </a:r>
            <a:r>
              <a:rPr lang="en-US" sz="2400" dirty="0" err="1">
                <a:solidFill>
                  <a:srgbClr val="000000"/>
                </a:solidFill>
                <a:latin typeface="Times New Roman" panose="02020603050405020304" pitchFamily="18" charset="0"/>
                <a:cs typeface="Times New Roman" panose="02020603050405020304" pitchFamily="18" charset="0"/>
              </a:rPr>
              <a:t>apai</a:t>
            </a:r>
            <a:r>
              <a:rPr lang="en-US" sz="2400" dirty="0">
                <a:solidFill>
                  <a:srgbClr val="000000"/>
                </a:solidFill>
                <a:latin typeface="Times New Roman" panose="02020603050405020304" pitchFamily="18" charset="0"/>
                <a:cs typeface="Times New Roman" panose="02020603050405020304" pitchFamily="18" charset="0"/>
              </a:rPr>
              <a:t> eruption disrupted the global middle atmosphere circulation for at least 10 months and is expected to continue for years.</a:t>
            </a:r>
          </a:p>
          <a:p>
            <a:pPr marL="342900" indent="-342900">
              <a:buFont typeface="Wingdings" pitchFamily="2" charset="2"/>
              <a:buChar char="Ø"/>
            </a:pPr>
            <a:endParaRPr lang="en-US" sz="2400" dirty="0">
              <a:solidFill>
                <a:srgbClr val="000000"/>
              </a:solidFill>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en-US" sz="2400" dirty="0">
                <a:solidFill>
                  <a:srgbClr val="000000"/>
                </a:solidFill>
                <a:latin typeface="Times New Roman" panose="02020603050405020304" pitchFamily="18" charset="0"/>
                <a:cs typeface="Times New Roman" panose="02020603050405020304" pitchFamily="18" charset="0"/>
              </a:rPr>
              <a:t>Future ensemble forecast experiments will include the anomalous water vapor.</a:t>
            </a:r>
          </a:p>
        </p:txBody>
      </p:sp>
      <p:sp>
        <p:nvSpPr>
          <p:cNvPr id="4" name="TextBox 3">
            <a:extLst>
              <a:ext uri="{FF2B5EF4-FFF2-40B4-BE49-F238E27FC236}">
                <a16:creationId xmlns:a16="http://schemas.microsoft.com/office/drawing/2014/main" id="{06BC647A-3161-EA28-2F1D-3F78A1F5EE6D}"/>
              </a:ext>
            </a:extLst>
          </p:cNvPr>
          <p:cNvSpPr txBox="1"/>
          <p:nvPr/>
        </p:nvSpPr>
        <p:spPr>
          <a:xfrm>
            <a:off x="498763" y="5379522"/>
            <a:ext cx="10937174" cy="1200329"/>
          </a:xfrm>
          <a:prstGeom prst="rect">
            <a:avLst/>
          </a:prstGeom>
          <a:noFill/>
        </p:spPr>
        <p:txBody>
          <a:bodyPr wrap="square" rtlCol="0">
            <a:spAutoFit/>
          </a:bodyPr>
          <a:lstStyle/>
          <a:p>
            <a:r>
              <a:rPr lang="en-US" b="1" dirty="0">
                <a:solidFill>
                  <a:srgbClr val="000000"/>
                </a:solidFill>
              </a:rPr>
              <a:t>Reference:</a:t>
            </a:r>
            <a:r>
              <a:rPr lang="en-US" dirty="0">
                <a:solidFill>
                  <a:srgbClr val="000000"/>
                </a:solidFill>
              </a:rPr>
              <a:t> Coy, L., Newman, P. A., </a:t>
            </a:r>
            <a:r>
              <a:rPr lang="en-US" dirty="0" err="1">
                <a:solidFill>
                  <a:srgbClr val="000000"/>
                </a:solidFill>
              </a:rPr>
              <a:t>Wargan</a:t>
            </a:r>
            <a:r>
              <a:rPr lang="en-US" dirty="0">
                <a:solidFill>
                  <a:srgbClr val="000000"/>
                </a:solidFill>
              </a:rPr>
              <a:t>, K., </a:t>
            </a:r>
            <a:r>
              <a:rPr lang="en-US" dirty="0" err="1">
                <a:solidFill>
                  <a:srgbClr val="000000"/>
                </a:solidFill>
              </a:rPr>
              <a:t>Partyka</a:t>
            </a:r>
            <a:r>
              <a:rPr lang="en-US" dirty="0">
                <a:solidFill>
                  <a:srgbClr val="000000"/>
                </a:solidFill>
              </a:rPr>
              <a:t>, G., Strahan, S. E., &amp; Pawson, S. (2022). Stratospheric circulation changes associated with the </a:t>
            </a:r>
            <a:r>
              <a:rPr lang="en-US" dirty="0" err="1">
                <a:solidFill>
                  <a:srgbClr val="000000"/>
                </a:solidFill>
              </a:rPr>
              <a:t>Hunga</a:t>
            </a:r>
            <a:r>
              <a:rPr lang="en-US" dirty="0">
                <a:solidFill>
                  <a:srgbClr val="000000"/>
                </a:solidFill>
              </a:rPr>
              <a:t> Tonga-</a:t>
            </a:r>
            <a:r>
              <a:rPr lang="en-US" dirty="0" err="1">
                <a:solidFill>
                  <a:srgbClr val="000000"/>
                </a:solidFill>
              </a:rPr>
              <a:t>Hunga</a:t>
            </a:r>
            <a:r>
              <a:rPr lang="en-US" dirty="0">
                <a:solidFill>
                  <a:srgbClr val="000000"/>
                </a:solidFill>
              </a:rPr>
              <a:t> </a:t>
            </a:r>
            <a:r>
              <a:rPr lang="en-US" dirty="0" err="1">
                <a:solidFill>
                  <a:srgbClr val="000000"/>
                </a:solidFill>
              </a:rPr>
              <a:t>Ha'apai</a:t>
            </a:r>
            <a:r>
              <a:rPr lang="en-US" dirty="0">
                <a:solidFill>
                  <a:srgbClr val="000000"/>
                </a:solidFill>
              </a:rPr>
              <a:t> eruption. </a:t>
            </a:r>
            <a:r>
              <a:rPr lang="en-US" i="1" dirty="0">
                <a:solidFill>
                  <a:srgbClr val="000000"/>
                </a:solidFill>
              </a:rPr>
              <a:t>Geophysical Research Letters</a:t>
            </a:r>
            <a:r>
              <a:rPr lang="en-US" dirty="0">
                <a:solidFill>
                  <a:srgbClr val="000000"/>
                </a:solidFill>
              </a:rPr>
              <a:t>, 49, e2022GL100982. </a:t>
            </a:r>
            <a:r>
              <a:rPr lang="en-US" dirty="0">
                <a:solidFill>
                  <a:srgbClr val="000000"/>
                </a:solidFill>
                <a:hlinkClick r:id="rId3">
                  <a:extLst>
                    <a:ext uri="{A12FA001-AC4F-418D-AE19-62706E023703}">
                      <ahyp:hlinkClr xmlns:ahyp="http://schemas.microsoft.com/office/drawing/2018/hyperlinkcolor" val="tx"/>
                    </a:ext>
                  </a:extLst>
                </a:hlinkClick>
              </a:rPr>
              <a:t>https://doi.org/10.1029/2022GL100982</a:t>
            </a:r>
            <a:r>
              <a:rPr lang="en-US" dirty="0">
                <a:solidFill>
                  <a:srgbClr val="000000"/>
                </a:solidFill>
              </a:rPr>
              <a:t> </a:t>
            </a:r>
          </a:p>
          <a:p>
            <a:endParaRPr lang="en-US" dirty="0">
              <a:solidFill>
                <a:srgbClr val="000000"/>
              </a:solidFill>
            </a:endParaRPr>
          </a:p>
        </p:txBody>
      </p:sp>
    </p:spTree>
    <p:extLst>
      <p:ext uri="{BB962C8B-B14F-4D97-AF65-F5344CB8AC3E}">
        <p14:creationId xmlns:p14="http://schemas.microsoft.com/office/powerpoint/2010/main" val="3040810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43A498-C07F-B3F4-646D-2A9748D2321C}"/>
              </a:ext>
            </a:extLst>
          </p:cNvPr>
          <p:cNvSpPr>
            <a:spLocks noGrp="1"/>
          </p:cNvSpPr>
          <p:nvPr>
            <p:ph type="title"/>
          </p:nvPr>
        </p:nvSpPr>
        <p:spPr/>
        <p:txBody>
          <a:bodyPr>
            <a:normAutofit/>
          </a:bodyPr>
          <a:lstStyle/>
          <a:p>
            <a:r>
              <a:rPr lang="en-US" dirty="0">
                <a:solidFill>
                  <a:srgbClr val="000000"/>
                </a:solidFill>
              </a:rPr>
              <a:t>Stratospheric Circulation Changes Associated with the </a:t>
            </a:r>
            <a:r>
              <a:rPr lang="en-US" dirty="0" err="1">
                <a:solidFill>
                  <a:srgbClr val="000000"/>
                </a:solidFill>
              </a:rPr>
              <a:t>Hunga</a:t>
            </a:r>
            <a:r>
              <a:rPr lang="en-US" dirty="0">
                <a:solidFill>
                  <a:srgbClr val="000000"/>
                </a:solidFill>
              </a:rPr>
              <a:t> Tonga-</a:t>
            </a:r>
            <a:r>
              <a:rPr lang="en-US" dirty="0" err="1">
                <a:solidFill>
                  <a:srgbClr val="000000"/>
                </a:solidFill>
              </a:rPr>
              <a:t>Hunga</a:t>
            </a:r>
            <a:r>
              <a:rPr lang="en-US" dirty="0">
                <a:solidFill>
                  <a:srgbClr val="000000"/>
                </a:solidFill>
              </a:rPr>
              <a:t> </a:t>
            </a:r>
            <a:r>
              <a:rPr lang="en-US" dirty="0" err="1">
                <a:solidFill>
                  <a:srgbClr val="000000"/>
                </a:solidFill>
              </a:rPr>
              <a:t>Ha’apai</a:t>
            </a:r>
            <a:r>
              <a:rPr lang="en-US" dirty="0">
                <a:solidFill>
                  <a:srgbClr val="000000"/>
                </a:solidFill>
              </a:rPr>
              <a:t> Eruption</a:t>
            </a:r>
          </a:p>
        </p:txBody>
      </p:sp>
      <p:sp>
        <p:nvSpPr>
          <p:cNvPr id="4" name="Text Placeholder 3">
            <a:extLst>
              <a:ext uri="{FF2B5EF4-FFF2-40B4-BE49-F238E27FC236}">
                <a16:creationId xmlns:a16="http://schemas.microsoft.com/office/drawing/2014/main" id="{AD45D040-8585-AED2-C745-1E2BC4AA17FA}"/>
              </a:ext>
            </a:extLst>
          </p:cNvPr>
          <p:cNvSpPr>
            <a:spLocks noGrp="1"/>
          </p:cNvSpPr>
          <p:nvPr>
            <p:ph type="body" sz="quarter" idx="13"/>
          </p:nvPr>
        </p:nvSpPr>
        <p:spPr>
          <a:xfrm>
            <a:off x="188794" y="1369717"/>
            <a:ext cx="4332516" cy="3067861"/>
          </a:xfrm>
        </p:spPr>
        <p:txBody>
          <a:bodyPr/>
          <a:lstStyle/>
          <a:p>
            <a:r>
              <a:rPr lang="en-US" b="1" dirty="0">
                <a:solidFill>
                  <a:srgbClr val="FF0000"/>
                </a:solidFill>
              </a:rPr>
              <a:t>Outline:</a:t>
            </a:r>
          </a:p>
          <a:p>
            <a:pPr marL="342900" indent="-342900">
              <a:buAutoNum type="arabicPeriod"/>
            </a:pPr>
            <a:r>
              <a:rPr lang="en-US" dirty="0">
                <a:latin typeface="Times New Roman" panose="02020603050405020304" pitchFamily="18" charset="0"/>
                <a:cs typeface="Times New Roman" panose="02020603050405020304" pitchFamily="18" charset="0"/>
              </a:rPr>
              <a:t>The data going into MERRA-2 can capture the effects of the Tonga water vapor, even though MERRA-2 physics does not include the water vapor perturbation</a:t>
            </a:r>
          </a:p>
          <a:p>
            <a:pPr marL="342900" indent="-342900">
              <a:buAutoNum type="arabicPeriod"/>
            </a:pPr>
            <a:r>
              <a:rPr lang="en-US" dirty="0">
                <a:latin typeface="Times New Roman" panose="02020603050405020304" pitchFamily="18" charset="0"/>
                <a:cs typeface="Times New Roman" panose="02020603050405020304" pitchFamily="18" charset="0"/>
              </a:rPr>
              <a:t>Evaluation of the changes in the MERRA-2 winds, temperatures, and circulations associated with the Tonga water vapor perturbation</a:t>
            </a:r>
          </a:p>
        </p:txBody>
      </p:sp>
      <p:sp>
        <p:nvSpPr>
          <p:cNvPr id="5" name="TextBox 4">
            <a:extLst>
              <a:ext uri="{FF2B5EF4-FFF2-40B4-BE49-F238E27FC236}">
                <a16:creationId xmlns:a16="http://schemas.microsoft.com/office/drawing/2014/main" id="{8F74F482-88EA-94D4-FCF7-E4E169F7C2A8}"/>
              </a:ext>
            </a:extLst>
          </p:cNvPr>
          <p:cNvSpPr txBox="1"/>
          <p:nvPr/>
        </p:nvSpPr>
        <p:spPr>
          <a:xfrm>
            <a:off x="1272209" y="6005375"/>
            <a:ext cx="10048934" cy="369332"/>
          </a:xfrm>
          <a:prstGeom prst="rect">
            <a:avLst/>
          </a:prstGeom>
          <a:noFill/>
        </p:spPr>
        <p:txBody>
          <a:bodyPr wrap="square" rtlCol="0">
            <a:spAutoFit/>
          </a:bodyPr>
          <a:lstStyle/>
          <a:p>
            <a:r>
              <a:rPr lang="en-US" b="1" dirty="0">
                <a:solidFill>
                  <a:srgbClr val="000000"/>
                </a:solidFill>
                <a:latin typeface="Times New Roman" panose="02020603050405020304" pitchFamily="18" charset="0"/>
                <a:cs typeface="Times New Roman" panose="02020603050405020304" pitchFamily="18" charset="0"/>
              </a:rPr>
              <a:t>MERRA-2</a:t>
            </a:r>
            <a:r>
              <a:rPr lang="en-US" b="1" dirty="0">
                <a:solidFill>
                  <a:srgbClr val="FF0000"/>
                </a:solidFill>
                <a:latin typeface="Times New Roman" panose="02020603050405020304" pitchFamily="18" charset="0"/>
                <a:cs typeface="Times New Roman" panose="02020603050405020304" pitchFamily="18" charset="0"/>
              </a:rPr>
              <a:t>:</a:t>
            </a:r>
            <a:r>
              <a:rPr lang="en-US" b="1"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Modern-Era Retrospective analysis for Research and Applications, Version 2</a:t>
            </a:r>
          </a:p>
        </p:txBody>
      </p:sp>
      <p:pic>
        <p:nvPicPr>
          <p:cNvPr id="10" name="Picture 9" descr="Diagram&#10;&#10;Description automatically generated">
            <a:extLst>
              <a:ext uri="{FF2B5EF4-FFF2-40B4-BE49-F238E27FC236}">
                <a16:creationId xmlns:a16="http://schemas.microsoft.com/office/drawing/2014/main" id="{75D809A8-60CE-D722-1CAA-4BFCBF0D4714}"/>
              </a:ext>
            </a:extLst>
          </p:cNvPr>
          <p:cNvPicPr>
            <a:picLocks noChangeAspect="1"/>
          </p:cNvPicPr>
          <p:nvPr/>
        </p:nvPicPr>
        <p:blipFill>
          <a:blip r:embed="rId3"/>
          <a:stretch>
            <a:fillRect/>
          </a:stretch>
        </p:blipFill>
        <p:spPr>
          <a:xfrm>
            <a:off x="5589672" y="1415596"/>
            <a:ext cx="5628055" cy="4026807"/>
          </a:xfrm>
          <a:prstGeom prst="rect">
            <a:avLst/>
          </a:prstGeom>
        </p:spPr>
      </p:pic>
      <p:sp>
        <p:nvSpPr>
          <p:cNvPr id="11" name="TextBox 10">
            <a:extLst>
              <a:ext uri="{FF2B5EF4-FFF2-40B4-BE49-F238E27FC236}">
                <a16:creationId xmlns:a16="http://schemas.microsoft.com/office/drawing/2014/main" id="{E2B6F763-9587-A9BC-6D02-EB10BF5CC2CA}"/>
              </a:ext>
            </a:extLst>
          </p:cNvPr>
          <p:cNvSpPr txBox="1"/>
          <p:nvPr/>
        </p:nvSpPr>
        <p:spPr>
          <a:xfrm>
            <a:off x="1272209" y="5642738"/>
            <a:ext cx="10179702" cy="369332"/>
          </a:xfrm>
          <a:prstGeom prst="rect">
            <a:avLst/>
          </a:prstGeom>
          <a:noFill/>
        </p:spPr>
        <p:txBody>
          <a:bodyPr wrap="square" rtlCol="0">
            <a:spAutoFit/>
          </a:bodyPr>
          <a:lstStyle/>
          <a:p>
            <a:r>
              <a:rPr lang="en-US" b="1" dirty="0">
                <a:solidFill>
                  <a:srgbClr val="000000"/>
                </a:solidFill>
                <a:latin typeface="Times New Roman" panose="02020603050405020304" pitchFamily="18" charset="0"/>
                <a:cs typeface="Times New Roman" panose="02020603050405020304" pitchFamily="18" charset="0"/>
              </a:rPr>
              <a:t>M2-SCREAM</a:t>
            </a:r>
            <a:r>
              <a:rPr lang="en-US" b="1" dirty="0">
                <a:solidFill>
                  <a:srgbClr val="FF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MERRA-2 Stratospheric Composition Reanalysis of Aura Microwave Limb Sounder</a:t>
            </a:r>
          </a:p>
        </p:txBody>
      </p:sp>
      <p:sp>
        <p:nvSpPr>
          <p:cNvPr id="12" name="TextBox 11">
            <a:extLst>
              <a:ext uri="{FF2B5EF4-FFF2-40B4-BE49-F238E27FC236}">
                <a16:creationId xmlns:a16="http://schemas.microsoft.com/office/drawing/2014/main" id="{839A153F-C954-0637-74F0-6BFCCBB8A6C1}"/>
              </a:ext>
            </a:extLst>
          </p:cNvPr>
          <p:cNvSpPr txBox="1"/>
          <p:nvPr/>
        </p:nvSpPr>
        <p:spPr>
          <a:xfrm>
            <a:off x="3088365" y="4403512"/>
            <a:ext cx="3715473" cy="659757"/>
          </a:xfrm>
          <a:prstGeom prst="rect">
            <a:avLst/>
          </a:prstGeom>
          <a:noFill/>
          <a:ln w="12700">
            <a:noFill/>
          </a:ln>
        </p:spPr>
        <p:txBody>
          <a:bodyPr wrap="square" rtlCol="0">
            <a:spAutoFit/>
          </a:bodyPr>
          <a:lstStyle/>
          <a:p>
            <a:r>
              <a:rPr lang="en-US" b="1" dirty="0">
                <a:solidFill>
                  <a:srgbClr val="FF0000"/>
                </a:solidFill>
              </a:rPr>
              <a:t>Location: </a:t>
            </a:r>
            <a:r>
              <a:rPr lang="en-US" b="1" dirty="0">
                <a:solidFill>
                  <a:srgbClr val="0070C0"/>
                </a:solidFill>
              </a:rPr>
              <a:t>20</a:t>
            </a:r>
            <a:r>
              <a:rPr lang="en-US" b="1" baseline="30000" dirty="0">
                <a:solidFill>
                  <a:srgbClr val="0070C0"/>
                </a:solidFill>
              </a:rPr>
              <a:t>o</a:t>
            </a:r>
            <a:r>
              <a:rPr lang="en-US" b="1" dirty="0">
                <a:solidFill>
                  <a:srgbClr val="0070C0"/>
                </a:solidFill>
              </a:rPr>
              <a:t>S 175</a:t>
            </a:r>
            <a:r>
              <a:rPr lang="en-US" b="1" baseline="30000" dirty="0">
                <a:solidFill>
                  <a:srgbClr val="0070C0"/>
                </a:solidFill>
              </a:rPr>
              <a:t>o</a:t>
            </a:r>
            <a:r>
              <a:rPr lang="en-US" b="1" dirty="0">
                <a:solidFill>
                  <a:srgbClr val="0070C0"/>
                </a:solidFill>
              </a:rPr>
              <a:t>W</a:t>
            </a:r>
          </a:p>
          <a:p>
            <a:r>
              <a:rPr lang="en-US" b="1" dirty="0">
                <a:solidFill>
                  <a:srgbClr val="FF0000"/>
                </a:solidFill>
              </a:rPr>
              <a:t>Eruption Date: </a:t>
            </a:r>
            <a:r>
              <a:rPr lang="en-US" b="1" dirty="0">
                <a:solidFill>
                  <a:srgbClr val="0070C0"/>
                </a:solidFill>
              </a:rPr>
              <a:t>15 January 2022</a:t>
            </a:r>
          </a:p>
        </p:txBody>
      </p:sp>
      <p:sp>
        <p:nvSpPr>
          <p:cNvPr id="13" name="Up Arrow 12">
            <a:extLst>
              <a:ext uri="{FF2B5EF4-FFF2-40B4-BE49-F238E27FC236}">
                <a16:creationId xmlns:a16="http://schemas.microsoft.com/office/drawing/2014/main" id="{990813D3-BABC-D55C-AF5C-526BAB035C4A}"/>
              </a:ext>
            </a:extLst>
          </p:cNvPr>
          <p:cNvSpPr/>
          <p:nvPr/>
        </p:nvSpPr>
        <p:spPr>
          <a:xfrm rot="3971669">
            <a:off x="5130255" y="3839997"/>
            <a:ext cx="344356" cy="62701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50B3D0C9-B5D1-8684-5BAC-584371C99BB4}"/>
              </a:ext>
            </a:extLst>
          </p:cNvPr>
          <p:cNvSpPr/>
          <p:nvPr/>
        </p:nvSpPr>
        <p:spPr>
          <a:xfrm>
            <a:off x="7785463" y="3513909"/>
            <a:ext cx="1881051" cy="91440"/>
          </a:xfrm>
          <a:custGeom>
            <a:avLst/>
            <a:gdLst>
              <a:gd name="connsiteX0" fmla="*/ 1881051 w 1881051"/>
              <a:gd name="connsiteY0" fmla="*/ 91440 h 91440"/>
              <a:gd name="connsiteX1" fmla="*/ 914400 w 1881051"/>
              <a:gd name="connsiteY1" fmla="*/ 26125 h 91440"/>
              <a:gd name="connsiteX2" fmla="*/ 0 w 1881051"/>
              <a:gd name="connsiteY2" fmla="*/ 0 h 91440"/>
            </a:gdLst>
            <a:ahLst/>
            <a:cxnLst>
              <a:cxn ang="0">
                <a:pos x="connsiteX0" y="connsiteY0"/>
              </a:cxn>
              <a:cxn ang="0">
                <a:pos x="connsiteX1" y="connsiteY1"/>
              </a:cxn>
              <a:cxn ang="0">
                <a:pos x="connsiteX2" y="connsiteY2"/>
              </a:cxn>
            </a:cxnLst>
            <a:rect l="l" t="t" r="r" b="b"/>
            <a:pathLst>
              <a:path w="1881051" h="91440">
                <a:moveTo>
                  <a:pt x="1881051" y="91440"/>
                </a:moveTo>
                <a:lnTo>
                  <a:pt x="914400" y="26125"/>
                </a:lnTo>
                <a:cubicBezTo>
                  <a:pt x="600891" y="10885"/>
                  <a:pt x="300445" y="5442"/>
                  <a:pt x="0" y="0"/>
                </a:cubicBezTo>
              </a:path>
            </a:pathLst>
          </a:custGeom>
          <a:noFill/>
          <a:ln w="635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CFBBCA5-1286-CA2B-4D2B-88A6A92BC495}"/>
              </a:ext>
            </a:extLst>
          </p:cNvPr>
          <p:cNvSpPr txBox="1"/>
          <p:nvPr/>
        </p:nvSpPr>
        <p:spPr>
          <a:xfrm>
            <a:off x="4402632" y="1852861"/>
            <a:ext cx="1959428" cy="369332"/>
          </a:xfrm>
          <a:prstGeom prst="rect">
            <a:avLst/>
          </a:prstGeom>
          <a:solidFill>
            <a:schemeClr val="bg1"/>
          </a:solidFill>
          <a:ln>
            <a:solidFill>
              <a:srgbClr val="000000"/>
            </a:solidFill>
          </a:ln>
        </p:spPr>
        <p:txBody>
          <a:bodyPr wrap="square" rtlCol="0">
            <a:spAutoFit/>
          </a:bodyPr>
          <a:lstStyle/>
          <a:p>
            <a:pPr algn="ctr"/>
            <a:r>
              <a:rPr lang="en-US" dirty="0">
                <a:solidFill>
                  <a:srgbClr val="0070C0"/>
                </a:solidFill>
              </a:rPr>
              <a:t>11 Feb 2022</a:t>
            </a:r>
          </a:p>
        </p:txBody>
      </p:sp>
    </p:spTree>
    <p:extLst>
      <p:ext uri="{BB962C8B-B14F-4D97-AF65-F5344CB8AC3E}">
        <p14:creationId xmlns:p14="http://schemas.microsoft.com/office/powerpoint/2010/main" val="3985287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cream_short_v02">
            <a:hlinkClick r:id="" action="ppaction://media"/>
            <a:extLst>
              <a:ext uri="{FF2B5EF4-FFF2-40B4-BE49-F238E27FC236}">
                <a16:creationId xmlns:a16="http://schemas.microsoft.com/office/drawing/2014/main" id="{C3E752C5-4CCB-2D1D-A9C7-0E83C60AD86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884405" y="1112905"/>
            <a:ext cx="6592393" cy="4609021"/>
          </a:xfrm>
          <a:prstGeom prst="rect">
            <a:avLst/>
          </a:prstGeom>
        </p:spPr>
      </p:pic>
      <p:sp>
        <p:nvSpPr>
          <p:cNvPr id="2" name="Title 1">
            <a:extLst>
              <a:ext uri="{FF2B5EF4-FFF2-40B4-BE49-F238E27FC236}">
                <a16:creationId xmlns:a16="http://schemas.microsoft.com/office/drawing/2014/main" id="{057B811F-C8A5-7B89-7E34-5D9432B80F42}"/>
              </a:ext>
            </a:extLst>
          </p:cNvPr>
          <p:cNvSpPr>
            <a:spLocks noGrp="1"/>
          </p:cNvSpPr>
          <p:nvPr>
            <p:ph type="title"/>
          </p:nvPr>
        </p:nvSpPr>
        <p:spPr>
          <a:xfrm>
            <a:off x="296792" y="187841"/>
            <a:ext cx="9204790" cy="672130"/>
          </a:xfrm>
        </p:spPr>
        <p:txBody>
          <a:bodyPr/>
          <a:lstStyle/>
          <a:p>
            <a:r>
              <a:rPr lang="en-US" dirty="0">
                <a:solidFill>
                  <a:srgbClr val="000000"/>
                </a:solidFill>
              </a:rPr>
              <a:t>Water vapor from eruption spreads around the globe</a:t>
            </a:r>
          </a:p>
        </p:txBody>
      </p:sp>
      <p:sp>
        <p:nvSpPr>
          <p:cNvPr id="3" name="TextBox 2">
            <a:extLst>
              <a:ext uri="{FF2B5EF4-FFF2-40B4-BE49-F238E27FC236}">
                <a16:creationId xmlns:a16="http://schemas.microsoft.com/office/drawing/2014/main" id="{E2673B1D-6032-7EAA-B3AE-4ADFBF210227}"/>
              </a:ext>
            </a:extLst>
          </p:cNvPr>
          <p:cNvSpPr txBox="1"/>
          <p:nvPr/>
        </p:nvSpPr>
        <p:spPr>
          <a:xfrm>
            <a:off x="1033167" y="1277617"/>
            <a:ext cx="4437614" cy="923330"/>
          </a:xfrm>
          <a:prstGeom prst="rect">
            <a:avLst/>
          </a:prstGeom>
          <a:noFill/>
        </p:spPr>
        <p:txBody>
          <a:bodyPr wrap="square" rtlCol="0">
            <a:spAutoFit/>
          </a:bodyPr>
          <a:lstStyle/>
          <a:p>
            <a:r>
              <a:rPr lang="en-US" dirty="0">
                <a:solidFill>
                  <a:srgbClr val="000000"/>
                </a:solidFill>
                <a:highlight>
                  <a:srgbClr val="FFFF00"/>
                </a:highlight>
                <a:latin typeface="Times New Roman" panose="02020603050405020304" pitchFamily="18" charset="0"/>
                <a:cs typeface="Times New Roman" panose="02020603050405020304" pitchFamily="18" charset="0"/>
              </a:rPr>
              <a:t>Special </a:t>
            </a:r>
            <a:r>
              <a:rPr lang="en-US" b="1" dirty="0">
                <a:solidFill>
                  <a:srgbClr val="FF0000"/>
                </a:solidFill>
                <a:latin typeface="Times New Roman" panose="02020603050405020304" pitchFamily="18" charset="0"/>
                <a:cs typeface="Times New Roman" panose="02020603050405020304" pitchFamily="18" charset="0"/>
              </a:rPr>
              <a:t>M2-SCREAM</a:t>
            </a:r>
            <a:r>
              <a:rPr lang="en-US" dirty="0">
                <a:solidFill>
                  <a:srgbClr val="FF0000"/>
                </a:solidFill>
                <a:latin typeface="Times New Roman" panose="02020603050405020304" pitchFamily="18" charset="0"/>
                <a:cs typeface="Times New Roman" panose="02020603050405020304" pitchFamily="18" charset="0"/>
              </a:rPr>
              <a:t> </a:t>
            </a:r>
            <a:r>
              <a:rPr lang="en-US" dirty="0">
                <a:solidFill>
                  <a:srgbClr val="000000"/>
                </a:solidFill>
                <a:highlight>
                  <a:srgbClr val="FFFF00"/>
                </a:highlight>
                <a:latin typeface="Times New Roman" panose="02020603050405020304" pitchFamily="18" charset="0"/>
                <a:cs typeface="Times New Roman" panose="02020603050405020304" pitchFamily="18" charset="0"/>
              </a:rPr>
              <a:t>assimilates the MLS water vapor measurements. </a:t>
            </a:r>
          </a:p>
          <a:p>
            <a:r>
              <a:rPr lang="en-US" dirty="0">
                <a:solidFill>
                  <a:srgbClr val="000000"/>
                </a:solidFill>
                <a:latin typeface="Times New Roman" panose="02020603050405020304" pitchFamily="18" charset="0"/>
                <a:cs typeface="Times New Roman" panose="02020603050405020304" pitchFamily="18" charset="0"/>
              </a:rPr>
              <a:t>K. </a:t>
            </a:r>
            <a:r>
              <a:rPr lang="en-US" dirty="0" err="1">
                <a:solidFill>
                  <a:srgbClr val="000000"/>
                </a:solidFill>
                <a:latin typeface="Times New Roman" panose="02020603050405020304" pitchFamily="18" charset="0"/>
                <a:cs typeface="Times New Roman" panose="02020603050405020304" pitchFamily="18" charset="0"/>
              </a:rPr>
              <a:t>Wargan</a:t>
            </a:r>
            <a:r>
              <a:rPr lang="en-US" dirty="0">
                <a:solidFill>
                  <a:srgbClr val="000000"/>
                </a:solidFill>
                <a:latin typeface="Times New Roman" panose="02020603050405020304" pitchFamily="18" charset="0"/>
                <a:cs typeface="Times New Roman" panose="02020603050405020304" pitchFamily="18" charset="0"/>
              </a:rPr>
              <a:t>, 2022</a:t>
            </a:r>
          </a:p>
        </p:txBody>
      </p:sp>
      <p:sp>
        <p:nvSpPr>
          <p:cNvPr id="7" name="TextBox 6">
            <a:extLst>
              <a:ext uri="{FF2B5EF4-FFF2-40B4-BE49-F238E27FC236}">
                <a16:creationId xmlns:a16="http://schemas.microsoft.com/office/drawing/2014/main" id="{EC042C4F-47F6-EF2F-85DD-F933B3536AB9}"/>
              </a:ext>
            </a:extLst>
          </p:cNvPr>
          <p:cNvSpPr txBox="1"/>
          <p:nvPr/>
        </p:nvSpPr>
        <p:spPr>
          <a:xfrm>
            <a:off x="5470781" y="5466408"/>
            <a:ext cx="3727174" cy="646331"/>
          </a:xfrm>
          <a:prstGeom prst="rect">
            <a:avLst/>
          </a:prstGeom>
          <a:noFill/>
        </p:spPr>
        <p:txBody>
          <a:bodyPr wrap="square" rtlCol="0">
            <a:spAutoFit/>
          </a:bodyPr>
          <a:lstStyle/>
          <a:p>
            <a:pPr algn="ctr"/>
            <a:r>
              <a:rPr lang="en-US" b="1" dirty="0">
                <a:solidFill>
                  <a:srgbClr val="000000"/>
                </a:solidFill>
              </a:rPr>
              <a:t>650 K Potential Temperature Surface ~26 km</a:t>
            </a:r>
          </a:p>
        </p:txBody>
      </p:sp>
      <p:sp>
        <p:nvSpPr>
          <p:cNvPr id="4" name="TextBox 3">
            <a:extLst>
              <a:ext uri="{FF2B5EF4-FFF2-40B4-BE49-F238E27FC236}">
                <a16:creationId xmlns:a16="http://schemas.microsoft.com/office/drawing/2014/main" id="{AA3730C9-C316-D2CB-34F7-971A23E83E3C}"/>
              </a:ext>
            </a:extLst>
          </p:cNvPr>
          <p:cNvSpPr txBox="1"/>
          <p:nvPr/>
        </p:nvSpPr>
        <p:spPr>
          <a:xfrm>
            <a:off x="715202" y="5120135"/>
            <a:ext cx="3535524" cy="923330"/>
          </a:xfrm>
          <a:prstGeom prst="rect">
            <a:avLst/>
          </a:prstGeom>
          <a:noFill/>
          <a:ln w="19050">
            <a:solidFill>
              <a:srgbClr val="000000"/>
            </a:solidFill>
          </a:ln>
        </p:spPr>
        <p:txBody>
          <a:bodyPr wrap="square" rtlCol="0">
            <a:spAutoFit/>
          </a:bodyPr>
          <a:lstStyle/>
          <a:p>
            <a:r>
              <a:rPr lang="en-US" dirty="0">
                <a:solidFill>
                  <a:srgbClr val="000000"/>
                </a:solidFill>
                <a:latin typeface="Times New Roman" panose="02020603050405020304" pitchFamily="18" charset="0"/>
                <a:cs typeface="Times New Roman" panose="02020603050405020304" pitchFamily="18" charset="0"/>
              </a:rPr>
              <a:t>Note: Standard GMAO assimilation products do not assimilation middle atmosphere water vapor.</a:t>
            </a:r>
          </a:p>
        </p:txBody>
      </p:sp>
      <p:sp>
        <p:nvSpPr>
          <p:cNvPr id="10" name="TextBox 9">
            <a:extLst>
              <a:ext uri="{FF2B5EF4-FFF2-40B4-BE49-F238E27FC236}">
                <a16:creationId xmlns:a16="http://schemas.microsoft.com/office/drawing/2014/main" id="{5293846A-77BC-C8F5-A006-863DAC81055F}"/>
              </a:ext>
            </a:extLst>
          </p:cNvPr>
          <p:cNvSpPr txBox="1"/>
          <p:nvPr/>
        </p:nvSpPr>
        <p:spPr>
          <a:xfrm>
            <a:off x="907084" y="4042732"/>
            <a:ext cx="3786449" cy="659757"/>
          </a:xfrm>
          <a:prstGeom prst="rect">
            <a:avLst/>
          </a:prstGeom>
          <a:noFill/>
          <a:ln w="12700">
            <a:noFill/>
          </a:ln>
        </p:spPr>
        <p:txBody>
          <a:bodyPr wrap="square" rtlCol="0">
            <a:spAutoFit/>
          </a:bodyPr>
          <a:lstStyle/>
          <a:p>
            <a:r>
              <a:rPr lang="en-US" b="1" dirty="0">
                <a:solidFill>
                  <a:srgbClr val="FF0000"/>
                </a:solidFill>
              </a:rPr>
              <a:t>Location: </a:t>
            </a:r>
            <a:r>
              <a:rPr lang="en-US" b="1" dirty="0">
                <a:solidFill>
                  <a:srgbClr val="0070C0"/>
                </a:solidFill>
              </a:rPr>
              <a:t>20</a:t>
            </a:r>
            <a:r>
              <a:rPr lang="en-US" b="1" baseline="30000" dirty="0">
                <a:solidFill>
                  <a:srgbClr val="0070C0"/>
                </a:solidFill>
              </a:rPr>
              <a:t>o</a:t>
            </a:r>
            <a:r>
              <a:rPr lang="en-US" b="1" dirty="0">
                <a:solidFill>
                  <a:srgbClr val="0070C0"/>
                </a:solidFill>
              </a:rPr>
              <a:t>S 175</a:t>
            </a:r>
            <a:r>
              <a:rPr lang="en-US" b="1" baseline="30000" dirty="0">
                <a:solidFill>
                  <a:srgbClr val="0070C0"/>
                </a:solidFill>
              </a:rPr>
              <a:t>o</a:t>
            </a:r>
            <a:r>
              <a:rPr lang="en-US" b="1" dirty="0">
                <a:solidFill>
                  <a:srgbClr val="0070C0"/>
                </a:solidFill>
              </a:rPr>
              <a:t>W</a:t>
            </a:r>
          </a:p>
          <a:p>
            <a:r>
              <a:rPr lang="en-US" b="1" dirty="0">
                <a:solidFill>
                  <a:srgbClr val="FF0000"/>
                </a:solidFill>
              </a:rPr>
              <a:t>Eruption Date: </a:t>
            </a:r>
            <a:r>
              <a:rPr lang="en-US" b="1" dirty="0">
                <a:solidFill>
                  <a:srgbClr val="0070C0"/>
                </a:solidFill>
              </a:rPr>
              <a:t>15 January 2022</a:t>
            </a:r>
          </a:p>
        </p:txBody>
      </p:sp>
      <p:sp>
        <p:nvSpPr>
          <p:cNvPr id="11" name="Up Arrow 10">
            <a:extLst>
              <a:ext uri="{FF2B5EF4-FFF2-40B4-BE49-F238E27FC236}">
                <a16:creationId xmlns:a16="http://schemas.microsoft.com/office/drawing/2014/main" id="{C9726373-02E1-85F4-B461-4F9D126C99EC}"/>
              </a:ext>
            </a:extLst>
          </p:cNvPr>
          <p:cNvSpPr/>
          <p:nvPr/>
        </p:nvSpPr>
        <p:spPr>
          <a:xfrm rot="5400000">
            <a:off x="3904199" y="3702167"/>
            <a:ext cx="344356" cy="104251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0534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3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CA519-C306-4DF7-3B47-B0A1D0EC79DD}"/>
              </a:ext>
            </a:extLst>
          </p:cNvPr>
          <p:cNvSpPr>
            <a:spLocks noGrp="1"/>
          </p:cNvSpPr>
          <p:nvPr>
            <p:ph type="title"/>
          </p:nvPr>
        </p:nvSpPr>
        <p:spPr>
          <a:xfrm>
            <a:off x="897683" y="225408"/>
            <a:ext cx="7958933" cy="874477"/>
          </a:xfrm>
        </p:spPr>
        <p:txBody>
          <a:bodyPr/>
          <a:lstStyle/>
          <a:p>
            <a:r>
              <a:rPr lang="en-US" dirty="0">
                <a:solidFill>
                  <a:srgbClr val="000000"/>
                </a:solidFill>
              </a:rPr>
              <a:t>MERRA-2: unusually low global temperatures at 20 </a:t>
            </a:r>
            <a:r>
              <a:rPr lang="en-US" dirty="0" err="1">
                <a:solidFill>
                  <a:srgbClr val="000000"/>
                </a:solidFill>
              </a:rPr>
              <a:t>hPa</a:t>
            </a:r>
            <a:r>
              <a:rPr lang="en-US" dirty="0">
                <a:solidFill>
                  <a:srgbClr val="000000"/>
                </a:solidFill>
              </a:rPr>
              <a:t> </a:t>
            </a:r>
          </a:p>
        </p:txBody>
      </p:sp>
      <p:pic>
        <p:nvPicPr>
          <p:cNvPr id="5" name="Picture 4">
            <a:extLst>
              <a:ext uri="{FF2B5EF4-FFF2-40B4-BE49-F238E27FC236}">
                <a16:creationId xmlns:a16="http://schemas.microsoft.com/office/drawing/2014/main" id="{B428A01C-5BE6-2BCA-AE54-A517E5662987}"/>
              </a:ext>
            </a:extLst>
          </p:cNvPr>
          <p:cNvPicPr>
            <a:picLocks noChangeAspect="1"/>
          </p:cNvPicPr>
          <p:nvPr/>
        </p:nvPicPr>
        <p:blipFill>
          <a:blip r:embed="rId3"/>
          <a:srcRect/>
          <a:stretch/>
        </p:blipFill>
        <p:spPr>
          <a:xfrm>
            <a:off x="195943" y="1467266"/>
            <a:ext cx="7372894" cy="4915263"/>
          </a:xfrm>
          <a:prstGeom prst="rect">
            <a:avLst/>
          </a:prstGeom>
        </p:spPr>
      </p:pic>
      <p:sp>
        <p:nvSpPr>
          <p:cNvPr id="6" name="TextBox 5">
            <a:extLst>
              <a:ext uri="{FF2B5EF4-FFF2-40B4-BE49-F238E27FC236}">
                <a16:creationId xmlns:a16="http://schemas.microsoft.com/office/drawing/2014/main" id="{9C8C9832-6E18-B730-21BC-6FB5432EE8B8}"/>
              </a:ext>
            </a:extLst>
          </p:cNvPr>
          <p:cNvSpPr txBox="1"/>
          <p:nvPr/>
        </p:nvSpPr>
        <p:spPr>
          <a:xfrm>
            <a:off x="8043985" y="1819060"/>
            <a:ext cx="3294575" cy="1477328"/>
          </a:xfrm>
          <a:prstGeom prst="rect">
            <a:avLst/>
          </a:prstGeom>
          <a:noFill/>
        </p:spPr>
        <p:txBody>
          <a:bodyPr wrap="square" rtlCol="0">
            <a:spAutoFit/>
          </a:bodyPr>
          <a:lstStyle/>
          <a:p>
            <a:r>
              <a:rPr lang="en-US" dirty="0">
                <a:solidFill>
                  <a:srgbClr val="000000"/>
                </a:solidFill>
              </a:rPr>
              <a:t>Global Mean Temperature</a:t>
            </a:r>
          </a:p>
          <a:p>
            <a:r>
              <a:rPr lang="en-US" dirty="0">
                <a:solidFill>
                  <a:srgbClr val="000000"/>
                </a:solidFill>
              </a:rPr>
              <a:t>20 </a:t>
            </a:r>
            <a:r>
              <a:rPr lang="en-US" dirty="0" err="1">
                <a:solidFill>
                  <a:srgbClr val="000000"/>
                </a:solidFill>
              </a:rPr>
              <a:t>hPa</a:t>
            </a:r>
            <a:r>
              <a:rPr lang="en-US" dirty="0">
                <a:solidFill>
                  <a:srgbClr val="000000"/>
                </a:solidFill>
              </a:rPr>
              <a:t> (~27 km)</a:t>
            </a:r>
          </a:p>
          <a:p>
            <a:endParaRPr lang="en-US" dirty="0">
              <a:solidFill>
                <a:srgbClr val="000000"/>
              </a:solidFill>
            </a:endParaRPr>
          </a:p>
          <a:p>
            <a:r>
              <a:rPr lang="en-US" dirty="0">
                <a:solidFill>
                  <a:srgbClr val="000000"/>
                </a:solidFill>
              </a:rPr>
              <a:t>MERRA-2</a:t>
            </a:r>
          </a:p>
          <a:p>
            <a:r>
              <a:rPr lang="en-US" dirty="0">
                <a:solidFill>
                  <a:srgbClr val="000000"/>
                </a:solidFill>
              </a:rPr>
              <a:t>Monthly Averaged</a:t>
            </a:r>
          </a:p>
        </p:txBody>
      </p:sp>
      <p:sp>
        <p:nvSpPr>
          <p:cNvPr id="7" name="TextBox 6">
            <a:extLst>
              <a:ext uri="{FF2B5EF4-FFF2-40B4-BE49-F238E27FC236}">
                <a16:creationId xmlns:a16="http://schemas.microsoft.com/office/drawing/2014/main" id="{9553BDAC-0413-C354-69D2-AB1F6EC55BFA}"/>
              </a:ext>
            </a:extLst>
          </p:cNvPr>
          <p:cNvSpPr txBox="1"/>
          <p:nvPr/>
        </p:nvSpPr>
        <p:spPr>
          <a:xfrm>
            <a:off x="5231118" y="5021402"/>
            <a:ext cx="751670" cy="369332"/>
          </a:xfrm>
          <a:prstGeom prst="rect">
            <a:avLst/>
          </a:prstGeom>
          <a:noFill/>
        </p:spPr>
        <p:txBody>
          <a:bodyPr wrap="square" rtlCol="0">
            <a:spAutoFit/>
          </a:bodyPr>
          <a:lstStyle/>
          <a:p>
            <a:pPr algn="ctr"/>
            <a:r>
              <a:rPr lang="en-US" b="1" dirty="0">
                <a:solidFill>
                  <a:srgbClr val="FF0000"/>
                </a:solidFill>
              </a:rPr>
              <a:t>2022</a:t>
            </a:r>
          </a:p>
        </p:txBody>
      </p:sp>
      <p:sp>
        <p:nvSpPr>
          <p:cNvPr id="8" name="TextBox 7">
            <a:extLst>
              <a:ext uri="{FF2B5EF4-FFF2-40B4-BE49-F238E27FC236}">
                <a16:creationId xmlns:a16="http://schemas.microsoft.com/office/drawing/2014/main" id="{53FBF93A-970D-9270-A66C-FB9A6D0CD604}"/>
              </a:ext>
            </a:extLst>
          </p:cNvPr>
          <p:cNvSpPr txBox="1"/>
          <p:nvPr/>
        </p:nvSpPr>
        <p:spPr>
          <a:xfrm>
            <a:off x="3107148" y="2096059"/>
            <a:ext cx="2745011" cy="369332"/>
          </a:xfrm>
          <a:prstGeom prst="rect">
            <a:avLst/>
          </a:prstGeom>
          <a:noFill/>
        </p:spPr>
        <p:txBody>
          <a:bodyPr wrap="square" rtlCol="0">
            <a:spAutoFit/>
          </a:bodyPr>
          <a:lstStyle/>
          <a:p>
            <a:pPr algn="ctr"/>
            <a:r>
              <a:rPr lang="en-US" b="1" dirty="0">
                <a:solidFill>
                  <a:srgbClr val="000000"/>
                </a:solidFill>
                <a:highlight>
                  <a:srgbClr val="FFFF00"/>
                </a:highlight>
              </a:rPr>
              <a:t>42 Years: 1980-2021</a:t>
            </a:r>
          </a:p>
        </p:txBody>
      </p:sp>
      <p:sp>
        <p:nvSpPr>
          <p:cNvPr id="9" name="TextBox 8">
            <a:extLst>
              <a:ext uri="{FF2B5EF4-FFF2-40B4-BE49-F238E27FC236}">
                <a16:creationId xmlns:a16="http://schemas.microsoft.com/office/drawing/2014/main" id="{251F3F08-7B6F-685B-9197-2DD60C1B194B}"/>
              </a:ext>
            </a:extLst>
          </p:cNvPr>
          <p:cNvSpPr txBox="1"/>
          <p:nvPr/>
        </p:nvSpPr>
        <p:spPr>
          <a:xfrm>
            <a:off x="1136469" y="4715691"/>
            <a:ext cx="979714" cy="369332"/>
          </a:xfrm>
          <a:prstGeom prst="rect">
            <a:avLst/>
          </a:prstGeom>
          <a:noFill/>
        </p:spPr>
        <p:txBody>
          <a:bodyPr wrap="square" rtlCol="0">
            <a:spAutoFit/>
          </a:bodyPr>
          <a:lstStyle/>
          <a:p>
            <a:pPr algn="ctr"/>
            <a:r>
              <a:rPr lang="en-US" b="1" dirty="0">
                <a:solidFill>
                  <a:srgbClr val="0070C0"/>
                </a:solidFill>
              </a:rPr>
              <a:t>1 K</a:t>
            </a:r>
          </a:p>
        </p:txBody>
      </p:sp>
      <p:cxnSp>
        <p:nvCxnSpPr>
          <p:cNvPr id="11" name="Straight Arrow Connector 10">
            <a:extLst>
              <a:ext uri="{FF2B5EF4-FFF2-40B4-BE49-F238E27FC236}">
                <a16:creationId xmlns:a16="http://schemas.microsoft.com/office/drawing/2014/main" id="{111CD0A7-A77B-D9C0-35B1-47EA973E85F7}"/>
              </a:ext>
            </a:extLst>
          </p:cNvPr>
          <p:cNvCxnSpPr>
            <a:stCxn id="9" idx="0"/>
          </p:cNvCxnSpPr>
          <p:nvPr/>
        </p:nvCxnSpPr>
        <p:spPr>
          <a:xfrm flipV="1">
            <a:off x="1626326" y="4545874"/>
            <a:ext cx="0" cy="16981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14B1BD3-B4BA-384D-65D9-3A82F260CC06}"/>
              </a:ext>
            </a:extLst>
          </p:cNvPr>
          <p:cNvCxnSpPr>
            <a:cxnSpLocks/>
          </p:cNvCxnSpPr>
          <p:nvPr/>
        </p:nvCxnSpPr>
        <p:spPr>
          <a:xfrm>
            <a:off x="1621970" y="5050973"/>
            <a:ext cx="0" cy="15331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D6039FF-AF32-0396-CA6D-40CCF2B73C60}"/>
              </a:ext>
            </a:extLst>
          </p:cNvPr>
          <p:cNvSpPr txBox="1"/>
          <p:nvPr/>
        </p:nvSpPr>
        <p:spPr>
          <a:xfrm>
            <a:off x="8043985" y="4023360"/>
            <a:ext cx="2628369" cy="923330"/>
          </a:xfrm>
          <a:prstGeom prst="rect">
            <a:avLst/>
          </a:prstGeom>
          <a:noFill/>
          <a:ln w="38100">
            <a:solidFill>
              <a:srgbClr val="000000"/>
            </a:solidFill>
          </a:ln>
        </p:spPr>
        <p:txBody>
          <a:bodyPr wrap="square" rtlCol="0">
            <a:spAutoFit/>
          </a:bodyPr>
          <a:lstStyle/>
          <a:p>
            <a:r>
              <a:rPr lang="en-US" dirty="0">
                <a:solidFill>
                  <a:srgbClr val="000000"/>
                </a:solidFill>
                <a:latin typeface="Times New Roman" panose="02020603050405020304" pitchFamily="18" charset="0"/>
                <a:cs typeface="Times New Roman" panose="02020603050405020304" pitchFamily="18" charset="0"/>
              </a:rPr>
              <a:t>2022 global temperatures at 20 </a:t>
            </a:r>
            <a:r>
              <a:rPr lang="en-US" dirty="0" err="1">
                <a:solidFill>
                  <a:srgbClr val="000000"/>
                </a:solidFill>
                <a:latin typeface="Times New Roman" panose="02020603050405020304" pitchFamily="18" charset="0"/>
                <a:cs typeface="Times New Roman" panose="02020603050405020304" pitchFamily="18" charset="0"/>
              </a:rPr>
              <a:t>hPa</a:t>
            </a:r>
            <a:r>
              <a:rPr lang="en-US" dirty="0">
                <a:solidFill>
                  <a:srgbClr val="000000"/>
                </a:solidFill>
                <a:latin typeface="Times New Roman" panose="02020603050405020304" pitchFamily="18" charset="0"/>
                <a:cs typeface="Times New Roman" panose="02020603050405020304" pitchFamily="18" charset="0"/>
              </a:rPr>
              <a:t> were much lower than in past years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7375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CA519-C306-4DF7-3B47-B0A1D0EC79DD}"/>
              </a:ext>
            </a:extLst>
          </p:cNvPr>
          <p:cNvSpPr>
            <a:spLocks noGrp="1"/>
          </p:cNvSpPr>
          <p:nvPr>
            <p:ph type="title"/>
          </p:nvPr>
        </p:nvSpPr>
        <p:spPr>
          <a:xfrm>
            <a:off x="1031242" y="365434"/>
            <a:ext cx="7854431" cy="874477"/>
          </a:xfrm>
        </p:spPr>
        <p:txBody>
          <a:bodyPr>
            <a:normAutofit/>
          </a:bodyPr>
          <a:lstStyle/>
          <a:p>
            <a:r>
              <a:rPr lang="en-US" sz="2400" dirty="0">
                <a:solidFill>
                  <a:srgbClr val="000000"/>
                </a:solidFill>
              </a:rPr>
              <a:t>Missing water vapor cooling in 2022 created extreme temperature increments at 20 </a:t>
            </a:r>
            <a:r>
              <a:rPr lang="en-US" sz="2400" dirty="0" err="1">
                <a:solidFill>
                  <a:srgbClr val="000000"/>
                </a:solidFill>
              </a:rPr>
              <a:t>hPa</a:t>
            </a:r>
            <a:endParaRPr lang="en-US" sz="2400" dirty="0">
              <a:solidFill>
                <a:srgbClr val="000000"/>
              </a:solidFill>
            </a:endParaRPr>
          </a:p>
        </p:txBody>
      </p:sp>
      <p:pic>
        <p:nvPicPr>
          <p:cNvPr id="5" name="Picture 4">
            <a:extLst>
              <a:ext uri="{FF2B5EF4-FFF2-40B4-BE49-F238E27FC236}">
                <a16:creationId xmlns:a16="http://schemas.microsoft.com/office/drawing/2014/main" id="{B428A01C-5BE6-2BCA-AE54-A517E5662987}"/>
              </a:ext>
            </a:extLst>
          </p:cNvPr>
          <p:cNvPicPr>
            <a:picLocks noChangeAspect="1"/>
          </p:cNvPicPr>
          <p:nvPr/>
        </p:nvPicPr>
        <p:blipFill>
          <a:blip r:embed="rId3"/>
          <a:srcRect/>
          <a:stretch/>
        </p:blipFill>
        <p:spPr>
          <a:xfrm>
            <a:off x="195943" y="1467266"/>
            <a:ext cx="7372893" cy="4915262"/>
          </a:xfrm>
          <a:prstGeom prst="rect">
            <a:avLst/>
          </a:prstGeom>
        </p:spPr>
      </p:pic>
      <p:sp>
        <p:nvSpPr>
          <p:cNvPr id="6" name="TextBox 5">
            <a:extLst>
              <a:ext uri="{FF2B5EF4-FFF2-40B4-BE49-F238E27FC236}">
                <a16:creationId xmlns:a16="http://schemas.microsoft.com/office/drawing/2014/main" id="{9C8C9832-6E18-B730-21BC-6FB5432EE8B8}"/>
              </a:ext>
            </a:extLst>
          </p:cNvPr>
          <p:cNvSpPr txBox="1"/>
          <p:nvPr/>
        </p:nvSpPr>
        <p:spPr>
          <a:xfrm>
            <a:off x="7568837" y="1845186"/>
            <a:ext cx="4519748" cy="1477328"/>
          </a:xfrm>
          <a:prstGeom prst="rect">
            <a:avLst/>
          </a:prstGeom>
          <a:noFill/>
        </p:spPr>
        <p:txBody>
          <a:bodyPr wrap="square" rtlCol="0">
            <a:spAutoFit/>
          </a:bodyPr>
          <a:lstStyle/>
          <a:p>
            <a:r>
              <a:rPr lang="en-US" dirty="0">
                <a:solidFill>
                  <a:srgbClr val="000000"/>
                </a:solidFill>
              </a:rPr>
              <a:t>Global Mean Temperature Increments</a:t>
            </a:r>
          </a:p>
          <a:p>
            <a:r>
              <a:rPr lang="en-US" dirty="0">
                <a:solidFill>
                  <a:srgbClr val="000000"/>
                </a:solidFill>
              </a:rPr>
              <a:t>20 </a:t>
            </a:r>
            <a:r>
              <a:rPr lang="en-US" dirty="0" err="1">
                <a:solidFill>
                  <a:srgbClr val="000000"/>
                </a:solidFill>
              </a:rPr>
              <a:t>hPa</a:t>
            </a:r>
            <a:r>
              <a:rPr lang="en-US" dirty="0">
                <a:solidFill>
                  <a:srgbClr val="000000"/>
                </a:solidFill>
              </a:rPr>
              <a:t> (~27 km)</a:t>
            </a:r>
          </a:p>
          <a:p>
            <a:endParaRPr lang="en-US" dirty="0">
              <a:solidFill>
                <a:srgbClr val="000000"/>
              </a:solidFill>
            </a:endParaRPr>
          </a:p>
          <a:p>
            <a:r>
              <a:rPr lang="en-US" dirty="0">
                <a:solidFill>
                  <a:srgbClr val="000000"/>
                </a:solidFill>
              </a:rPr>
              <a:t>MERRA-2</a:t>
            </a:r>
          </a:p>
          <a:p>
            <a:r>
              <a:rPr lang="en-US" dirty="0">
                <a:solidFill>
                  <a:srgbClr val="000000"/>
                </a:solidFill>
              </a:rPr>
              <a:t>Monthly Averaged</a:t>
            </a:r>
          </a:p>
        </p:txBody>
      </p:sp>
      <p:sp>
        <p:nvSpPr>
          <p:cNvPr id="7" name="TextBox 6">
            <a:extLst>
              <a:ext uri="{FF2B5EF4-FFF2-40B4-BE49-F238E27FC236}">
                <a16:creationId xmlns:a16="http://schemas.microsoft.com/office/drawing/2014/main" id="{9553BDAC-0413-C354-69D2-AB1F6EC55BFA}"/>
              </a:ext>
            </a:extLst>
          </p:cNvPr>
          <p:cNvSpPr txBox="1"/>
          <p:nvPr/>
        </p:nvSpPr>
        <p:spPr>
          <a:xfrm>
            <a:off x="5231118" y="5021402"/>
            <a:ext cx="751670" cy="369332"/>
          </a:xfrm>
          <a:prstGeom prst="rect">
            <a:avLst/>
          </a:prstGeom>
          <a:noFill/>
        </p:spPr>
        <p:txBody>
          <a:bodyPr wrap="square" rtlCol="0">
            <a:spAutoFit/>
          </a:bodyPr>
          <a:lstStyle/>
          <a:p>
            <a:pPr algn="ctr"/>
            <a:r>
              <a:rPr lang="en-US" b="1" dirty="0">
                <a:solidFill>
                  <a:srgbClr val="FF0000"/>
                </a:solidFill>
              </a:rPr>
              <a:t>2022</a:t>
            </a:r>
          </a:p>
        </p:txBody>
      </p:sp>
      <p:sp>
        <p:nvSpPr>
          <p:cNvPr id="8" name="TextBox 7">
            <a:extLst>
              <a:ext uri="{FF2B5EF4-FFF2-40B4-BE49-F238E27FC236}">
                <a16:creationId xmlns:a16="http://schemas.microsoft.com/office/drawing/2014/main" id="{53FBF93A-970D-9270-A66C-FB9A6D0CD604}"/>
              </a:ext>
            </a:extLst>
          </p:cNvPr>
          <p:cNvSpPr txBox="1"/>
          <p:nvPr/>
        </p:nvSpPr>
        <p:spPr>
          <a:xfrm>
            <a:off x="2754451" y="1651932"/>
            <a:ext cx="2745011" cy="369332"/>
          </a:xfrm>
          <a:prstGeom prst="rect">
            <a:avLst/>
          </a:prstGeom>
          <a:noFill/>
        </p:spPr>
        <p:txBody>
          <a:bodyPr wrap="square" rtlCol="0">
            <a:spAutoFit/>
          </a:bodyPr>
          <a:lstStyle/>
          <a:p>
            <a:pPr algn="ctr"/>
            <a:r>
              <a:rPr lang="en-US" b="1" dirty="0">
                <a:solidFill>
                  <a:srgbClr val="000000"/>
                </a:solidFill>
                <a:highlight>
                  <a:srgbClr val="FFFF00"/>
                </a:highlight>
              </a:rPr>
              <a:t>42 Years: 1980-2021</a:t>
            </a:r>
          </a:p>
        </p:txBody>
      </p:sp>
      <p:sp>
        <p:nvSpPr>
          <p:cNvPr id="9" name="TextBox 8">
            <a:extLst>
              <a:ext uri="{FF2B5EF4-FFF2-40B4-BE49-F238E27FC236}">
                <a16:creationId xmlns:a16="http://schemas.microsoft.com/office/drawing/2014/main" id="{251F3F08-7B6F-685B-9197-2DD60C1B194B}"/>
              </a:ext>
            </a:extLst>
          </p:cNvPr>
          <p:cNvSpPr txBox="1"/>
          <p:nvPr/>
        </p:nvSpPr>
        <p:spPr>
          <a:xfrm>
            <a:off x="810804" y="4767031"/>
            <a:ext cx="1622331" cy="369332"/>
          </a:xfrm>
          <a:prstGeom prst="rect">
            <a:avLst/>
          </a:prstGeom>
          <a:noFill/>
        </p:spPr>
        <p:txBody>
          <a:bodyPr wrap="square" rtlCol="0">
            <a:spAutoFit/>
          </a:bodyPr>
          <a:lstStyle/>
          <a:p>
            <a:pPr algn="ctr"/>
            <a:r>
              <a:rPr lang="en-US" b="1" dirty="0">
                <a:solidFill>
                  <a:srgbClr val="0070C0"/>
                </a:solidFill>
              </a:rPr>
              <a:t>1 K/month</a:t>
            </a:r>
          </a:p>
        </p:txBody>
      </p:sp>
      <p:cxnSp>
        <p:nvCxnSpPr>
          <p:cNvPr id="11" name="Straight Arrow Connector 10">
            <a:extLst>
              <a:ext uri="{FF2B5EF4-FFF2-40B4-BE49-F238E27FC236}">
                <a16:creationId xmlns:a16="http://schemas.microsoft.com/office/drawing/2014/main" id="{111CD0A7-A77B-D9C0-35B1-47EA973E85F7}"/>
              </a:ext>
            </a:extLst>
          </p:cNvPr>
          <p:cNvCxnSpPr>
            <a:cxnSpLocks/>
          </p:cNvCxnSpPr>
          <p:nvPr/>
        </p:nvCxnSpPr>
        <p:spPr>
          <a:xfrm flipV="1">
            <a:off x="1621970" y="4520760"/>
            <a:ext cx="0" cy="25423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14B1BD3-B4BA-384D-65D9-3A82F260CC06}"/>
              </a:ext>
            </a:extLst>
          </p:cNvPr>
          <p:cNvCxnSpPr>
            <a:cxnSpLocks/>
          </p:cNvCxnSpPr>
          <p:nvPr/>
        </p:nvCxnSpPr>
        <p:spPr>
          <a:xfrm>
            <a:off x="1611082" y="5021402"/>
            <a:ext cx="0" cy="18466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406408D-3C3E-A82D-E93C-B42424869B96}"/>
              </a:ext>
            </a:extLst>
          </p:cNvPr>
          <p:cNvSpPr/>
          <p:nvPr/>
        </p:nvSpPr>
        <p:spPr>
          <a:xfrm>
            <a:off x="103416" y="1651932"/>
            <a:ext cx="794268" cy="4383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E3300AC-9FD5-6308-F890-18D2FF888C88}"/>
              </a:ext>
            </a:extLst>
          </p:cNvPr>
          <p:cNvSpPr txBox="1"/>
          <p:nvPr/>
        </p:nvSpPr>
        <p:spPr>
          <a:xfrm>
            <a:off x="375350" y="2829413"/>
            <a:ext cx="614861" cy="523220"/>
          </a:xfrm>
          <a:prstGeom prst="rect">
            <a:avLst/>
          </a:prstGeom>
          <a:noFill/>
        </p:spPr>
        <p:txBody>
          <a:bodyPr wrap="square" rtlCol="0">
            <a:spAutoFit/>
          </a:bodyPr>
          <a:lstStyle/>
          <a:p>
            <a:pPr algn="ctr"/>
            <a:r>
              <a:rPr lang="en-US" sz="2800" b="1" dirty="0">
                <a:solidFill>
                  <a:srgbClr val="0070C0"/>
                </a:solidFill>
              </a:rPr>
              <a:t>0</a:t>
            </a:r>
          </a:p>
        </p:txBody>
      </p:sp>
      <p:sp>
        <p:nvSpPr>
          <p:cNvPr id="12" name="TextBox 11">
            <a:extLst>
              <a:ext uri="{FF2B5EF4-FFF2-40B4-BE49-F238E27FC236}">
                <a16:creationId xmlns:a16="http://schemas.microsoft.com/office/drawing/2014/main" id="{DABAE01E-47B8-B184-2CC7-283AC2A34F0E}"/>
              </a:ext>
            </a:extLst>
          </p:cNvPr>
          <p:cNvSpPr txBox="1"/>
          <p:nvPr/>
        </p:nvSpPr>
        <p:spPr>
          <a:xfrm>
            <a:off x="416381" y="3528334"/>
            <a:ext cx="614861" cy="523220"/>
          </a:xfrm>
          <a:prstGeom prst="rect">
            <a:avLst/>
          </a:prstGeom>
          <a:noFill/>
        </p:spPr>
        <p:txBody>
          <a:bodyPr wrap="square" rtlCol="0">
            <a:spAutoFit/>
          </a:bodyPr>
          <a:lstStyle/>
          <a:p>
            <a:pPr algn="ctr"/>
            <a:r>
              <a:rPr lang="en-US" sz="2800" b="1" dirty="0">
                <a:solidFill>
                  <a:srgbClr val="0070C0"/>
                </a:solidFill>
              </a:rPr>
              <a:t>-1</a:t>
            </a:r>
          </a:p>
        </p:txBody>
      </p:sp>
      <p:sp>
        <p:nvSpPr>
          <p:cNvPr id="13" name="TextBox 12">
            <a:extLst>
              <a:ext uri="{FF2B5EF4-FFF2-40B4-BE49-F238E27FC236}">
                <a16:creationId xmlns:a16="http://schemas.microsoft.com/office/drawing/2014/main" id="{66A7FDED-680A-C270-24DB-F26D28A8710D}"/>
              </a:ext>
            </a:extLst>
          </p:cNvPr>
          <p:cNvSpPr txBox="1"/>
          <p:nvPr/>
        </p:nvSpPr>
        <p:spPr>
          <a:xfrm>
            <a:off x="397381" y="2181072"/>
            <a:ext cx="614861" cy="523220"/>
          </a:xfrm>
          <a:prstGeom prst="rect">
            <a:avLst/>
          </a:prstGeom>
          <a:noFill/>
        </p:spPr>
        <p:txBody>
          <a:bodyPr wrap="square" rtlCol="0">
            <a:spAutoFit/>
          </a:bodyPr>
          <a:lstStyle/>
          <a:p>
            <a:pPr algn="ctr"/>
            <a:r>
              <a:rPr lang="en-US" sz="2800" b="1" dirty="0">
                <a:solidFill>
                  <a:srgbClr val="0070C0"/>
                </a:solidFill>
              </a:rPr>
              <a:t>1</a:t>
            </a:r>
          </a:p>
        </p:txBody>
      </p:sp>
      <p:sp>
        <p:nvSpPr>
          <p:cNvPr id="15" name="TextBox 14">
            <a:extLst>
              <a:ext uri="{FF2B5EF4-FFF2-40B4-BE49-F238E27FC236}">
                <a16:creationId xmlns:a16="http://schemas.microsoft.com/office/drawing/2014/main" id="{90480B8F-51FF-202C-A035-BE17E41AFCFB}"/>
              </a:ext>
            </a:extLst>
          </p:cNvPr>
          <p:cNvSpPr txBox="1"/>
          <p:nvPr/>
        </p:nvSpPr>
        <p:spPr>
          <a:xfrm>
            <a:off x="399170" y="1498044"/>
            <a:ext cx="614861" cy="523220"/>
          </a:xfrm>
          <a:prstGeom prst="rect">
            <a:avLst/>
          </a:prstGeom>
          <a:noFill/>
        </p:spPr>
        <p:txBody>
          <a:bodyPr wrap="square" rtlCol="0">
            <a:spAutoFit/>
          </a:bodyPr>
          <a:lstStyle/>
          <a:p>
            <a:pPr algn="ctr"/>
            <a:r>
              <a:rPr lang="en-US" sz="2800" b="1" dirty="0">
                <a:solidFill>
                  <a:srgbClr val="0070C0"/>
                </a:solidFill>
              </a:rPr>
              <a:t>2</a:t>
            </a:r>
          </a:p>
        </p:txBody>
      </p:sp>
      <p:sp>
        <p:nvSpPr>
          <p:cNvPr id="16" name="TextBox 15">
            <a:extLst>
              <a:ext uri="{FF2B5EF4-FFF2-40B4-BE49-F238E27FC236}">
                <a16:creationId xmlns:a16="http://schemas.microsoft.com/office/drawing/2014/main" id="{6D64EFBA-549B-B4EC-FF80-5DDA88268607}"/>
              </a:ext>
            </a:extLst>
          </p:cNvPr>
          <p:cNvSpPr txBox="1"/>
          <p:nvPr/>
        </p:nvSpPr>
        <p:spPr>
          <a:xfrm>
            <a:off x="397382" y="4259150"/>
            <a:ext cx="614861" cy="523220"/>
          </a:xfrm>
          <a:prstGeom prst="rect">
            <a:avLst/>
          </a:prstGeom>
          <a:noFill/>
        </p:spPr>
        <p:txBody>
          <a:bodyPr wrap="square" rtlCol="0">
            <a:spAutoFit/>
          </a:bodyPr>
          <a:lstStyle/>
          <a:p>
            <a:pPr algn="ctr"/>
            <a:r>
              <a:rPr lang="en-US" sz="2800" b="1" dirty="0">
                <a:solidFill>
                  <a:srgbClr val="0070C0"/>
                </a:solidFill>
              </a:rPr>
              <a:t>-2</a:t>
            </a:r>
          </a:p>
        </p:txBody>
      </p:sp>
      <p:sp>
        <p:nvSpPr>
          <p:cNvPr id="17" name="TextBox 16">
            <a:extLst>
              <a:ext uri="{FF2B5EF4-FFF2-40B4-BE49-F238E27FC236}">
                <a16:creationId xmlns:a16="http://schemas.microsoft.com/office/drawing/2014/main" id="{DD075781-209D-69FD-0842-495885BBE92F}"/>
              </a:ext>
            </a:extLst>
          </p:cNvPr>
          <p:cNvSpPr txBox="1"/>
          <p:nvPr/>
        </p:nvSpPr>
        <p:spPr>
          <a:xfrm>
            <a:off x="381360" y="4975616"/>
            <a:ext cx="614861" cy="523220"/>
          </a:xfrm>
          <a:prstGeom prst="rect">
            <a:avLst/>
          </a:prstGeom>
          <a:noFill/>
        </p:spPr>
        <p:txBody>
          <a:bodyPr wrap="square" rtlCol="0">
            <a:spAutoFit/>
          </a:bodyPr>
          <a:lstStyle/>
          <a:p>
            <a:pPr algn="ctr"/>
            <a:r>
              <a:rPr lang="en-US" sz="2800" b="1" dirty="0">
                <a:solidFill>
                  <a:srgbClr val="0070C0"/>
                </a:solidFill>
              </a:rPr>
              <a:t>-3</a:t>
            </a:r>
          </a:p>
        </p:txBody>
      </p:sp>
      <p:sp>
        <p:nvSpPr>
          <p:cNvPr id="18" name="TextBox 17">
            <a:extLst>
              <a:ext uri="{FF2B5EF4-FFF2-40B4-BE49-F238E27FC236}">
                <a16:creationId xmlns:a16="http://schemas.microsoft.com/office/drawing/2014/main" id="{8E594280-C784-76F7-8D4A-E24CF2B111B0}"/>
              </a:ext>
            </a:extLst>
          </p:cNvPr>
          <p:cNvSpPr txBox="1"/>
          <p:nvPr/>
        </p:nvSpPr>
        <p:spPr>
          <a:xfrm>
            <a:off x="326456" y="5640888"/>
            <a:ext cx="614861" cy="523220"/>
          </a:xfrm>
          <a:prstGeom prst="rect">
            <a:avLst/>
          </a:prstGeom>
          <a:noFill/>
        </p:spPr>
        <p:txBody>
          <a:bodyPr wrap="square" rtlCol="0">
            <a:spAutoFit/>
          </a:bodyPr>
          <a:lstStyle/>
          <a:p>
            <a:pPr algn="ctr"/>
            <a:r>
              <a:rPr lang="en-US" sz="2800" b="1" dirty="0">
                <a:solidFill>
                  <a:srgbClr val="0070C0"/>
                </a:solidFill>
              </a:rPr>
              <a:t>-4</a:t>
            </a:r>
          </a:p>
        </p:txBody>
      </p:sp>
      <p:sp>
        <p:nvSpPr>
          <p:cNvPr id="19" name="TextBox 18">
            <a:extLst>
              <a:ext uri="{FF2B5EF4-FFF2-40B4-BE49-F238E27FC236}">
                <a16:creationId xmlns:a16="http://schemas.microsoft.com/office/drawing/2014/main" id="{30B350EB-8798-2A58-AC0F-63435AEF997D}"/>
              </a:ext>
            </a:extLst>
          </p:cNvPr>
          <p:cNvSpPr txBox="1"/>
          <p:nvPr/>
        </p:nvSpPr>
        <p:spPr>
          <a:xfrm rot="16200000">
            <a:off x="-1085462" y="3284687"/>
            <a:ext cx="2802692" cy="369332"/>
          </a:xfrm>
          <a:prstGeom prst="rect">
            <a:avLst/>
          </a:prstGeom>
          <a:noFill/>
        </p:spPr>
        <p:txBody>
          <a:bodyPr wrap="square" rtlCol="0">
            <a:spAutoFit/>
          </a:bodyPr>
          <a:lstStyle/>
          <a:p>
            <a:pPr algn="ctr"/>
            <a:r>
              <a:rPr lang="en-US" b="1" dirty="0">
                <a:solidFill>
                  <a:srgbClr val="0070C0"/>
                </a:solidFill>
              </a:rPr>
              <a:t>T Increments (K/month)</a:t>
            </a:r>
          </a:p>
        </p:txBody>
      </p:sp>
    </p:spTree>
    <p:extLst>
      <p:ext uri="{BB962C8B-B14F-4D97-AF65-F5344CB8AC3E}">
        <p14:creationId xmlns:p14="http://schemas.microsoft.com/office/powerpoint/2010/main" val="244127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CA519-C306-4DF7-3B47-B0A1D0EC79DD}"/>
              </a:ext>
            </a:extLst>
          </p:cNvPr>
          <p:cNvSpPr>
            <a:spLocks noGrp="1"/>
          </p:cNvSpPr>
          <p:nvPr>
            <p:ph type="title"/>
          </p:nvPr>
        </p:nvSpPr>
        <p:spPr>
          <a:xfrm>
            <a:off x="688678" y="579727"/>
            <a:ext cx="9204790" cy="1154878"/>
          </a:xfrm>
        </p:spPr>
        <p:txBody>
          <a:bodyPr/>
          <a:lstStyle/>
          <a:p>
            <a:r>
              <a:rPr lang="en-US" dirty="0">
                <a:solidFill>
                  <a:srgbClr val="000000"/>
                </a:solidFill>
              </a:rPr>
              <a:t>Data analysis generated tendencies can capture missing radiative effects</a:t>
            </a:r>
          </a:p>
        </p:txBody>
      </p:sp>
      <p:sp>
        <p:nvSpPr>
          <p:cNvPr id="17" name="TextBox 16">
            <a:extLst>
              <a:ext uri="{FF2B5EF4-FFF2-40B4-BE49-F238E27FC236}">
                <a16:creationId xmlns:a16="http://schemas.microsoft.com/office/drawing/2014/main" id="{5062F74D-8FEC-C35D-3582-0A3AC8279C99}"/>
              </a:ext>
            </a:extLst>
          </p:cNvPr>
          <p:cNvSpPr txBox="1"/>
          <p:nvPr/>
        </p:nvSpPr>
        <p:spPr>
          <a:xfrm>
            <a:off x="1240354" y="2171173"/>
            <a:ext cx="6871063" cy="523220"/>
          </a:xfrm>
          <a:prstGeom prst="rect">
            <a:avLst/>
          </a:prstGeom>
          <a:noFill/>
        </p:spPr>
        <p:txBody>
          <a:bodyPr wrap="square" rtlCol="0">
            <a:spAutoFit/>
          </a:bodyPr>
          <a:lstStyle/>
          <a:p>
            <a:pPr algn="ctr"/>
            <a:r>
              <a:rPr lang="en-US" sz="2400" dirty="0">
                <a:solidFill>
                  <a:srgbClr val="0070C0"/>
                </a:solidFill>
              </a:rPr>
              <a:t> </a:t>
            </a:r>
            <a:r>
              <a:rPr lang="en-US" sz="2800" dirty="0">
                <a:solidFill>
                  <a:srgbClr val="0070C0"/>
                </a:solidFill>
              </a:rPr>
              <a:t>Thermodynamic Equation</a:t>
            </a:r>
            <a:endParaRPr lang="en-US" sz="2400" dirty="0">
              <a:solidFill>
                <a:srgbClr val="0070C0"/>
              </a:solidFill>
            </a:endParaRPr>
          </a:p>
        </p:txBody>
      </p:sp>
      <p:graphicFrame>
        <p:nvGraphicFramePr>
          <p:cNvPr id="3" name="Table 3">
            <a:extLst>
              <a:ext uri="{FF2B5EF4-FFF2-40B4-BE49-F238E27FC236}">
                <a16:creationId xmlns:a16="http://schemas.microsoft.com/office/drawing/2014/main" id="{BCBBC2D0-3E4B-B8E3-45F3-2604D5ACCE2E}"/>
              </a:ext>
            </a:extLst>
          </p:cNvPr>
          <p:cNvGraphicFramePr>
            <a:graphicFrameLocks noGrp="1"/>
          </p:cNvGraphicFramePr>
          <p:nvPr>
            <p:extLst>
              <p:ext uri="{D42A27DB-BD31-4B8C-83A1-F6EECF244321}">
                <p14:modId xmlns:p14="http://schemas.microsoft.com/office/powerpoint/2010/main" val="4003838899"/>
              </p:ext>
            </p:extLst>
          </p:nvPr>
        </p:nvGraphicFramePr>
        <p:xfrm>
          <a:off x="2753976" y="2894874"/>
          <a:ext cx="5074193" cy="1371600"/>
        </p:xfrm>
        <a:graphic>
          <a:graphicData uri="http://schemas.openxmlformats.org/drawingml/2006/table">
            <a:tbl>
              <a:tblPr>
                <a:tableStyleId>{073A0DAA-6AF3-43AB-8588-CEC1D06C72B9}</a:tableStyleId>
              </a:tblPr>
              <a:tblGrid>
                <a:gridCol w="1037770">
                  <a:extLst>
                    <a:ext uri="{9D8B030D-6E8A-4147-A177-3AD203B41FA5}">
                      <a16:colId xmlns:a16="http://schemas.microsoft.com/office/drawing/2014/main" val="4208161626"/>
                    </a:ext>
                  </a:extLst>
                </a:gridCol>
                <a:gridCol w="561703">
                  <a:extLst>
                    <a:ext uri="{9D8B030D-6E8A-4147-A177-3AD203B41FA5}">
                      <a16:colId xmlns:a16="http://schemas.microsoft.com/office/drawing/2014/main" val="3031384356"/>
                    </a:ext>
                  </a:extLst>
                </a:gridCol>
                <a:gridCol w="3474720">
                  <a:extLst>
                    <a:ext uri="{9D8B030D-6E8A-4147-A177-3AD203B41FA5}">
                      <a16:colId xmlns:a16="http://schemas.microsoft.com/office/drawing/2014/main" val="1322939829"/>
                    </a:ext>
                  </a:extLst>
                </a:gridCol>
              </a:tblGrid>
              <a:tr h="438573">
                <a:tc>
                  <a:txBody>
                    <a:bodyPr/>
                    <a:lstStyle/>
                    <a:p>
                      <a:r>
                        <a:rPr lang="en-US" sz="2400" b="0" dirty="0">
                          <a:solidFill>
                            <a:srgbClr val="000000"/>
                          </a:solidFill>
                        </a:rPr>
                        <a:t>DT/dt</a:t>
                      </a:r>
                    </a:p>
                  </a:txBody>
                  <a:tcPr/>
                </a:tc>
                <a:tc>
                  <a:txBody>
                    <a:bodyPr/>
                    <a:lstStyle/>
                    <a:p>
                      <a:r>
                        <a:rPr lang="en-US" sz="2400" b="0" dirty="0">
                          <a:solidFill>
                            <a:srgbClr val="000000"/>
                          </a:solidFill>
                        </a:rPr>
                        <a:t>=</a:t>
                      </a:r>
                    </a:p>
                  </a:txBody>
                  <a:tcPr/>
                </a:tc>
                <a:tc>
                  <a:txBody>
                    <a:bodyPr/>
                    <a:lstStyle/>
                    <a:p>
                      <a:r>
                        <a:rPr lang="en-US" sz="2400" b="0" dirty="0">
                          <a:solidFill>
                            <a:srgbClr val="000000"/>
                          </a:solidFill>
                        </a:rPr>
                        <a:t>Dynamics Tendency</a:t>
                      </a:r>
                    </a:p>
                  </a:txBody>
                  <a:tcPr/>
                </a:tc>
                <a:extLst>
                  <a:ext uri="{0D108BD9-81ED-4DB2-BD59-A6C34878D82A}">
                    <a16:rowId xmlns:a16="http://schemas.microsoft.com/office/drawing/2014/main" val="2045396639"/>
                  </a:ext>
                </a:extLst>
              </a:tr>
              <a:tr h="370840">
                <a:tc>
                  <a:txBody>
                    <a:bodyPr/>
                    <a:lstStyle/>
                    <a:p>
                      <a:endParaRPr lang="en-US" sz="2400" b="0" dirty="0">
                        <a:solidFill>
                          <a:srgbClr val="000000"/>
                        </a:solidFill>
                      </a:endParaRPr>
                    </a:p>
                  </a:txBody>
                  <a:tcPr/>
                </a:tc>
                <a:tc>
                  <a:txBody>
                    <a:bodyPr/>
                    <a:lstStyle/>
                    <a:p>
                      <a:r>
                        <a:rPr lang="en-US" sz="2400" b="0" dirty="0">
                          <a:solidFill>
                            <a:srgbClr val="000000"/>
                          </a:solidFill>
                        </a:rPr>
                        <a:t>+</a:t>
                      </a:r>
                    </a:p>
                  </a:txBody>
                  <a:tcPr/>
                </a:tc>
                <a:tc>
                  <a:txBody>
                    <a:bodyPr/>
                    <a:lstStyle/>
                    <a:p>
                      <a:r>
                        <a:rPr lang="en-US" sz="2400" b="0" dirty="0">
                          <a:solidFill>
                            <a:srgbClr val="000000"/>
                          </a:solidFill>
                        </a:rPr>
                        <a:t>Radiative Tendency</a:t>
                      </a:r>
                    </a:p>
                  </a:txBody>
                  <a:tcPr/>
                </a:tc>
                <a:extLst>
                  <a:ext uri="{0D108BD9-81ED-4DB2-BD59-A6C34878D82A}">
                    <a16:rowId xmlns:a16="http://schemas.microsoft.com/office/drawing/2014/main" val="3946331359"/>
                  </a:ext>
                </a:extLst>
              </a:tr>
              <a:tr h="370840">
                <a:tc>
                  <a:txBody>
                    <a:bodyPr/>
                    <a:lstStyle/>
                    <a:p>
                      <a:endParaRPr lang="en-US" sz="2400" b="0" dirty="0">
                        <a:solidFill>
                          <a:srgbClr val="000000"/>
                        </a:solidFill>
                      </a:endParaRPr>
                    </a:p>
                  </a:txBody>
                  <a:tcPr/>
                </a:tc>
                <a:tc>
                  <a:txBody>
                    <a:bodyPr/>
                    <a:lstStyle/>
                    <a:p>
                      <a:r>
                        <a:rPr lang="en-US" sz="2400" b="0" dirty="0">
                          <a:solidFill>
                            <a:srgbClr val="000000"/>
                          </a:solidFill>
                        </a:rPr>
                        <a:t>+</a:t>
                      </a:r>
                    </a:p>
                  </a:txBody>
                  <a:tcPr/>
                </a:tc>
                <a:tc>
                  <a:txBody>
                    <a:bodyPr/>
                    <a:lstStyle/>
                    <a:p>
                      <a:r>
                        <a:rPr lang="en-US" sz="2400" b="0" dirty="0">
                          <a:solidFill>
                            <a:srgbClr val="000000"/>
                          </a:solidFill>
                          <a:highlight>
                            <a:srgbClr val="FFFF00"/>
                          </a:highlight>
                        </a:rPr>
                        <a:t>Data Analysis Tendency</a:t>
                      </a:r>
                    </a:p>
                  </a:txBody>
                  <a:tcPr/>
                </a:tc>
                <a:extLst>
                  <a:ext uri="{0D108BD9-81ED-4DB2-BD59-A6C34878D82A}">
                    <a16:rowId xmlns:a16="http://schemas.microsoft.com/office/drawing/2014/main" val="3275773909"/>
                  </a:ext>
                </a:extLst>
              </a:tr>
            </a:tbl>
          </a:graphicData>
        </a:graphic>
      </p:graphicFrame>
      <p:sp>
        <p:nvSpPr>
          <p:cNvPr id="4" name="TextBox 3">
            <a:extLst>
              <a:ext uri="{FF2B5EF4-FFF2-40B4-BE49-F238E27FC236}">
                <a16:creationId xmlns:a16="http://schemas.microsoft.com/office/drawing/2014/main" id="{730D4A70-2FE0-7E7B-103D-4EBDD2019FEF}"/>
              </a:ext>
            </a:extLst>
          </p:cNvPr>
          <p:cNvSpPr txBox="1"/>
          <p:nvPr/>
        </p:nvSpPr>
        <p:spPr>
          <a:xfrm>
            <a:off x="8013446" y="4707897"/>
            <a:ext cx="2834640" cy="830997"/>
          </a:xfrm>
          <a:prstGeom prst="rect">
            <a:avLst/>
          </a:prstGeom>
          <a:solidFill>
            <a:schemeClr val="bg1"/>
          </a:solidFill>
          <a:ln>
            <a:solidFill>
              <a:schemeClr val="accent1"/>
            </a:solidFill>
          </a:ln>
        </p:spPr>
        <p:txBody>
          <a:bodyPr wrap="square" rtlCol="0">
            <a:spAutoFit/>
          </a:bodyPr>
          <a:lstStyle/>
          <a:p>
            <a:pPr algn="ctr"/>
            <a:r>
              <a:rPr lang="en-US" sz="2400" dirty="0">
                <a:solidFill>
                  <a:srgbClr val="FF0000"/>
                </a:solidFill>
              </a:rPr>
              <a:t>Also known as increments</a:t>
            </a:r>
          </a:p>
        </p:txBody>
      </p:sp>
      <p:sp>
        <p:nvSpPr>
          <p:cNvPr id="5" name="Up Arrow 4">
            <a:extLst>
              <a:ext uri="{FF2B5EF4-FFF2-40B4-BE49-F238E27FC236}">
                <a16:creationId xmlns:a16="http://schemas.microsoft.com/office/drawing/2014/main" id="{B6DE90D9-F724-E030-6B77-8CE047E91A09}"/>
              </a:ext>
            </a:extLst>
          </p:cNvPr>
          <p:cNvSpPr/>
          <p:nvPr/>
        </p:nvSpPr>
        <p:spPr>
          <a:xfrm rot="18985078">
            <a:off x="7406696" y="4206239"/>
            <a:ext cx="404949" cy="747339"/>
          </a:xfrm>
          <a:prstGeom prst="up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Brace 5">
            <a:extLst>
              <a:ext uri="{FF2B5EF4-FFF2-40B4-BE49-F238E27FC236}">
                <a16:creationId xmlns:a16="http://schemas.microsoft.com/office/drawing/2014/main" id="{3F150E8B-ECBC-C18B-699D-7E81A75E49FC}"/>
              </a:ext>
            </a:extLst>
          </p:cNvPr>
          <p:cNvSpPr/>
          <p:nvPr/>
        </p:nvSpPr>
        <p:spPr>
          <a:xfrm>
            <a:off x="8013446" y="3429000"/>
            <a:ext cx="385971" cy="740642"/>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F2AB8E7D-0A99-EE9B-F987-B8EDE64B9037}"/>
              </a:ext>
            </a:extLst>
          </p:cNvPr>
          <p:cNvSpPr txBox="1"/>
          <p:nvPr/>
        </p:nvSpPr>
        <p:spPr>
          <a:xfrm>
            <a:off x="8399417" y="3476155"/>
            <a:ext cx="2344166" cy="646331"/>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Corrected Radiative Tendency</a:t>
            </a:r>
          </a:p>
        </p:txBody>
      </p:sp>
      <p:sp>
        <p:nvSpPr>
          <p:cNvPr id="21" name="TextBox 20">
            <a:extLst>
              <a:ext uri="{FF2B5EF4-FFF2-40B4-BE49-F238E27FC236}">
                <a16:creationId xmlns:a16="http://schemas.microsoft.com/office/drawing/2014/main" id="{8F9089E2-5236-6893-25D2-034F05A1C029}"/>
              </a:ext>
            </a:extLst>
          </p:cNvPr>
          <p:cNvSpPr txBox="1"/>
          <p:nvPr/>
        </p:nvSpPr>
        <p:spPr>
          <a:xfrm>
            <a:off x="8265941" y="2282214"/>
            <a:ext cx="2344166" cy="646331"/>
          </a:xfrm>
          <a:prstGeom prst="rect">
            <a:avLst/>
          </a:prstGeom>
          <a:noFill/>
        </p:spPr>
        <p:txBody>
          <a:bodyPr wrap="square" rtlCol="0">
            <a:spAutoFit/>
          </a:bodyPr>
          <a:lstStyle/>
          <a:p>
            <a:pPr algn="ctr"/>
            <a:r>
              <a:rPr lang="en-US" dirty="0">
                <a:solidFill>
                  <a:schemeClr val="accent1"/>
                </a:solidFill>
              </a:rPr>
              <a:t>Horizonal and vertical advection</a:t>
            </a:r>
          </a:p>
        </p:txBody>
      </p:sp>
      <p:cxnSp>
        <p:nvCxnSpPr>
          <p:cNvPr id="25" name="Straight Connector 24">
            <a:extLst>
              <a:ext uri="{FF2B5EF4-FFF2-40B4-BE49-F238E27FC236}">
                <a16:creationId xmlns:a16="http://schemas.microsoft.com/office/drawing/2014/main" id="{B972D15F-9003-3EDE-FD5E-223C1B628435}"/>
              </a:ext>
            </a:extLst>
          </p:cNvPr>
          <p:cNvCxnSpPr>
            <a:cxnSpLocks/>
          </p:cNvCxnSpPr>
          <p:nvPr/>
        </p:nvCxnSpPr>
        <p:spPr>
          <a:xfrm flipV="1">
            <a:off x="7204895" y="2597684"/>
            <a:ext cx="1344294" cy="53134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136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28A01C-5BE6-2BCA-AE54-A517E5662987}"/>
              </a:ext>
            </a:extLst>
          </p:cNvPr>
          <p:cNvPicPr>
            <a:picLocks noChangeAspect="1"/>
          </p:cNvPicPr>
          <p:nvPr/>
        </p:nvPicPr>
        <p:blipFill>
          <a:blip r:embed="rId3"/>
          <a:srcRect/>
          <a:stretch/>
        </p:blipFill>
        <p:spPr>
          <a:xfrm>
            <a:off x="195943" y="1467266"/>
            <a:ext cx="7372893" cy="4915262"/>
          </a:xfrm>
          <a:prstGeom prst="rect">
            <a:avLst/>
          </a:prstGeom>
        </p:spPr>
      </p:pic>
      <p:sp>
        <p:nvSpPr>
          <p:cNvPr id="2" name="Title 1">
            <a:extLst>
              <a:ext uri="{FF2B5EF4-FFF2-40B4-BE49-F238E27FC236}">
                <a16:creationId xmlns:a16="http://schemas.microsoft.com/office/drawing/2014/main" id="{E30CA519-C306-4DF7-3B47-B0A1D0EC79DD}"/>
              </a:ext>
            </a:extLst>
          </p:cNvPr>
          <p:cNvSpPr>
            <a:spLocks noGrp="1"/>
          </p:cNvSpPr>
          <p:nvPr>
            <p:ph type="title"/>
          </p:nvPr>
        </p:nvSpPr>
        <p:spPr>
          <a:xfrm>
            <a:off x="1031242" y="365434"/>
            <a:ext cx="7854431" cy="874477"/>
          </a:xfrm>
        </p:spPr>
        <p:txBody>
          <a:bodyPr>
            <a:normAutofit/>
          </a:bodyPr>
          <a:lstStyle/>
          <a:p>
            <a:r>
              <a:rPr lang="en-US" sz="2400" dirty="0">
                <a:solidFill>
                  <a:srgbClr val="000000"/>
                </a:solidFill>
              </a:rPr>
              <a:t>MERRA-2 data analysis increments capture the perturbed water vapor cooling.</a:t>
            </a:r>
          </a:p>
        </p:txBody>
      </p:sp>
      <p:sp>
        <p:nvSpPr>
          <p:cNvPr id="6" name="TextBox 5">
            <a:extLst>
              <a:ext uri="{FF2B5EF4-FFF2-40B4-BE49-F238E27FC236}">
                <a16:creationId xmlns:a16="http://schemas.microsoft.com/office/drawing/2014/main" id="{9C8C9832-6E18-B730-21BC-6FB5432EE8B8}"/>
              </a:ext>
            </a:extLst>
          </p:cNvPr>
          <p:cNvSpPr txBox="1"/>
          <p:nvPr/>
        </p:nvSpPr>
        <p:spPr>
          <a:xfrm>
            <a:off x="7568837" y="1845186"/>
            <a:ext cx="4519748" cy="1477328"/>
          </a:xfrm>
          <a:prstGeom prst="rect">
            <a:avLst/>
          </a:prstGeom>
          <a:noFill/>
        </p:spPr>
        <p:txBody>
          <a:bodyPr wrap="square" rtlCol="0">
            <a:spAutoFit/>
          </a:bodyPr>
          <a:lstStyle/>
          <a:p>
            <a:r>
              <a:rPr lang="en-US" dirty="0">
                <a:solidFill>
                  <a:srgbClr val="000000"/>
                </a:solidFill>
              </a:rPr>
              <a:t>Southern Hemisphere</a:t>
            </a:r>
          </a:p>
          <a:p>
            <a:r>
              <a:rPr lang="en-US" dirty="0">
                <a:solidFill>
                  <a:srgbClr val="000000"/>
                </a:solidFill>
              </a:rPr>
              <a:t>Mean Temperature Increments</a:t>
            </a:r>
          </a:p>
          <a:p>
            <a:r>
              <a:rPr lang="en-US" dirty="0">
                <a:solidFill>
                  <a:srgbClr val="000000"/>
                </a:solidFill>
              </a:rPr>
              <a:t>20 </a:t>
            </a:r>
            <a:r>
              <a:rPr lang="en-US" dirty="0" err="1">
                <a:solidFill>
                  <a:srgbClr val="000000"/>
                </a:solidFill>
              </a:rPr>
              <a:t>hPa</a:t>
            </a:r>
            <a:r>
              <a:rPr lang="en-US" dirty="0">
                <a:solidFill>
                  <a:srgbClr val="000000"/>
                </a:solidFill>
              </a:rPr>
              <a:t> (~27 km)</a:t>
            </a:r>
          </a:p>
          <a:p>
            <a:endParaRPr lang="en-US" dirty="0">
              <a:solidFill>
                <a:srgbClr val="000000"/>
              </a:solidFill>
            </a:endParaRPr>
          </a:p>
          <a:p>
            <a:r>
              <a:rPr lang="en-US" dirty="0">
                <a:solidFill>
                  <a:srgbClr val="000000"/>
                </a:solidFill>
              </a:rPr>
              <a:t>Monthly Averaged</a:t>
            </a:r>
          </a:p>
        </p:txBody>
      </p:sp>
      <p:sp>
        <p:nvSpPr>
          <p:cNvPr id="8" name="TextBox 7">
            <a:extLst>
              <a:ext uri="{FF2B5EF4-FFF2-40B4-BE49-F238E27FC236}">
                <a16:creationId xmlns:a16="http://schemas.microsoft.com/office/drawing/2014/main" id="{53FBF93A-970D-9270-A66C-FB9A6D0CD604}"/>
              </a:ext>
            </a:extLst>
          </p:cNvPr>
          <p:cNvSpPr txBox="1"/>
          <p:nvPr/>
        </p:nvSpPr>
        <p:spPr>
          <a:xfrm>
            <a:off x="2754451" y="1651932"/>
            <a:ext cx="2745011" cy="369332"/>
          </a:xfrm>
          <a:prstGeom prst="rect">
            <a:avLst/>
          </a:prstGeom>
          <a:noFill/>
        </p:spPr>
        <p:txBody>
          <a:bodyPr wrap="square" rtlCol="0">
            <a:spAutoFit/>
          </a:bodyPr>
          <a:lstStyle/>
          <a:p>
            <a:pPr algn="ctr"/>
            <a:r>
              <a:rPr lang="en-US" b="1" dirty="0">
                <a:solidFill>
                  <a:srgbClr val="000000"/>
                </a:solidFill>
                <a:highlight>
                  <a:srgbClr val="FFFF00"/>
                </a:highlight>
              </a:rPr>
              <a:t>2022</a:t>
            </a:r>
          </a:p>
        </p:txBody>
      </p:sp>
      <p:sp>
        <p:nvSpPr>
          <p:cNvPr id="9" name="TextBox 8">
            <a:extLst>
              <a:ext uri="{FF2B5EF4-FFF2-40B4-BE49-F238E27FC236}">
                <a16:creationId xmlns:a16="http://schemas.microsoft.com/office/drawing/2014/main" id="{251F3F08-7B6F-685B-9197-2DD60C1B194B}"/>
              </a:ext>
            </a:extLst>
          </p:cNvPr>
          <p:cNvSpPr txBox="1"/>
          <p:nvPr/>
        </p:nvSpPr>
        <p:spPr>
          <a:xfrm>
            <a:off x="897684" y="4938854"/>
            <a:ext cx="1622331" cy="369332"/>
          </a:xfrm>
          <a:prstGeom prst="rect">
            <a:avLst/>
          </a:prstGeom>
          <a:noFill/>
        </p:spPr>
        <p:txBody>
          <a:bodyPr wrap="square" rtlCol="0">
            <a:spAutoFit/>
          </a:bodyPr>
          <a:lstStyle/>
          <a:p>
            <a:pPr algn="ctr"/>
            <a:r>
              <a:rPr lang="en-US" b="1" dirty="0">
                <a:solidFill>
                  <a:srgbClr val="0070C0"/>
                </a:solidFill>
              </a:rPr>
              <a:t>4 K/month</a:t>
            </a:r>
          </a:p>
        </p:txBody>
      </p:sp>
      <p:cxnSp>
        <p:nvCxnSpPr>
          <p:cNvPr id="11" name="Straight Arrow Connector 10">
            <a:extLst>
              <a:ext uri="{FF2B5EF4-FFF2-40B4-BE49-F238E27FC236}">
                <a16:creationId xmlns:a16="http://schemas.microsoft.com/office/drawing/2014/main" id="{111CD0A7-A77B-D9C0-35B1-47EA973E85F7}"/>
              </a:ext>
            </a:extLst>
          </p:cNvPr>
          <p:cNvCxnSpPr>
            <a:cxnSpLocks/>
          </p:cNvCxnSpPr>
          <p:nvPr/>
        </p:nvCxnSpPr>
        <p:spPr>
          <a:xfrm flipV="1">
            <a:off x="1621970" y="4743582"/>
            <a:ext cx="0" cy="25423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14B1BD3-B4BA-384D-65D9-3A82F260CC06}"/>
              </a:ext>
            </a:extLst>
          </p:cNvPr>
          <p:cNvCxnSpPr>
            <a:cxnSpLocks/>
          </p:cNvCxnSpPr>
          <p:nvPr/>
        </p:nvCxnSpPr>
        <p:spPr>
          <a:xfrm>
            <a:off x="1621970" y="5295722"/>
            <a:ext cx="0" cy="18466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406408D-3C3E-A82D-E93C-B42424869B96}"/>
              </a:ext>
            </a:extLst>
          </p:cNvPr>
          <p:cNvSpPr/>
          <p:nvPr/>
        </p:nvSpPr>
        <p:spPr>
          <a:xfrm>
            <a:off x="103416" y="1651932"/>
            <a:ext cx="794268" cy="4383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ABAE01E-47B8-B184-2CC7-283AC2A34F0E}"/>
              </a:ext>
            </a:extLst>
          </p:cNvPr>
          <p:cNvSpPr txBox="1"/>
          <p:nvPr/>
        </p:nvSpPr>
        <p:spPr>
          <a:xfrm>
            <a:off x="416381" y="3528334"/>
            <a:ext cx="614861" cy="523220"/>
          </a:xfrm>
          <a:prstGeom prst="rect">
            <a:avLst/>
          </a:prstGeom>
          <a:noFill/>
        </p:spPr>
        <p:txBody>
          <a:bodyPr wrap="square" rtlCol="0">
            <a:spAutoFit/>
          </a:bodyPr>
          <a:lstStyle/>
          <a:p>
            <a:pPr algn="ctr"/>
            <a:r>
              <a:rPr lang="en-US" sz="2800" b="1" dirty="0">
                <a:solidFill>
                  <a:srgbClr val="0070C0"/>
                </a:solidFill>
              </a:rPr>
              <a:t>0</a:t>
            </a:r>
          </a:p>
        </p:txBody>
      </p:sp>
      <p:sp>
        <p:nvSpPr>
          <p:cNvPr id="15" name="TextBox 14">
            <a:extLst>
              <a:ext uri="{FF2B5EF4-FFF2-40B4-BE49-F238E27FC236}">
                <a16:creationId xmlns:a16="http://schemas.microsoft.com/office/drawing/2014/main" id="{90480B8F-51FF-202C-A035-BE17E41AFCFB}"/>
              </a:ext>
            </a:extLst>
          </p:cNvPr>
          <p:cNvSpPr txBox="1"/>
          <p:nvPr/>
        </p:nvSpPr>
        <p:spPr>
          <a:xfrm>
            <a:off x="399170" y="1498044"/>
            <a:ext cx="614861" cy="523220"/>
          </a:xfrm>
          <a:prstGeom prst="rect">
            <a:avLst/>
          </a:prstGeom>
          <a:noFill/>
        </p:spPr>
        <p:txBody>
          <a:bodyPr wrap="square" rtlCol="0">
            <a:spAutoFit/>
          </a:bodyPr>
          <a:lstStyle/>
          <a:p>
            <a:pPr algn="ctr"/>
            <a:r>
              <a:rPr lang="en-US" sz="2800" b="1" dirty="0">
                <a:solidFill>
                  <a:srgbClr val="0070C0"/>
                </a:solidFill>
              </a:rPr>
              <a:t>10</a:t>
            </a:r>
          </a:p>
        </p:txBody>
      </p:sp>
      <p:sp>
        <p:nvSpPr>
          <p:cNvPr id="18" name="TextBox 17">
            <a:extLst>
              <a:ext uri="{FF2B5EF4-FFF2-40B4-BE49-F238E27FC236}">
                <a16:creationId xmlns:a16="http://schemas.microsoft.com/office/drawing/2014/main" id="{8E594280-C784-76F7-8D4A-E24CF2B111B0}"/>
              </a:ext>
            </a:extLst>
          </p:cNvPr>
          <p:cNvSpPr txBox="1"/>
          <p:nvPr/>
        </p:nvSpPr>
        <p:spPr>
          <a:xfrm>
            <a:off x="195942" y="5640888"/>
            <a:ext cx="745375" cy="523220"/>
          </a:xfrm>
          <a:prstGeom prst="rect">
            <a:avLst/>
          </a:prstGeom>
          <a:noFill/>
        </p:spPr>
        <p:txBody>
          <a:bodyPr wrap="square" rtlCol="0">
            <a:spAutoFit/>
          </a:bodyPr>
          <a:lstStyle/>
          <a:p>
            <a:pPr algn="ctr"/>
            <a:r>
              <a:rPr lang="en-US" sz="2800" b="1" dirty="0">
                <a:solidFill>
                  <a:srgbClr val="0070C0"/>
                </a:solidFill>
              </a:rPr>
              <a:t>-10</a:t>
            </a:r>
          </a:p>
        </p:txBody>
      </p:sp>
      <p:sp>
        <p:nvSpPr>
          <p:cNvPr id="19" name="TextBox 18">
            <a:extLst>
              <a:ext uri="{FF2B5EF4-FFF2-40B4-BE49-F238E27FC236}">
                <a16:creationId xmlns:a16="http://schemas.microsoft.com/office/drawing/2014/main" id="{30B350EB-8798-2A58-AC0F-63435AEF997D}"/>
              </a:ext>
            </a:extLst>
          </p:cNvPr>
          <p:cNvSpPr txBox="1"/>
          <p:nvPr/>
        </p:nvSpPr>
        <p:spPr>
          <a:xfrm rot="16200000">
            <a:off x="-1085462" y="3284687"/>
            <a:ext cx="2802692" cy="369332"/>
          </a:xfrm>
          <a:prstGeom prst="rect">
            <a:avLst/>
          </a:prstGeom>
          <a:noFill/>
        </p:spPr>
        <p:txBody>
          <a:bodyPr wrap="square" rtlCol="0">
            <a:spAutoFit/>
          </a:bodyPr>
          <a:lstStyle/>
          <a:p>
            <a:pPr algn="ctr"/>
            <a:r>
              <a:rPr lang="en-US" b="1" dirty="0">
                <a:solidFill>
                  <a:srgbClr val="0070C0"/>
                </a:solidFill>
              </a:rPr>
              <a:t>T Increments (K/month)</a:t>
            </a:r>
          </a:p>
        </p:txBody>
      </p:sp>
      <p:sp>
        <p:nvSpPr>
          <p:cNvPr id="3" name="TextBox 2">
            <a:extLst>
              <a:ext uri="{FF2B5EF4-FFF2-40B4-BE49-F238E27FC236}">
                <a16:creationId xmlns:a16="http://schemas.microsoft.com/office/drawing/2014/main" id="{60544211-6F1A-26B5-921B-28CCFB54204A}"/>
              </a:ext>
            </a:extLst>
          </p:cNvPr>
          <p:cNvSpPr txBox="1"/>
          <p:nvPr/>
        </p:nvSpPr>
        <p:spPr>
          <a:xfrm>
            <a:off x="7994469" y="3789944"/>
            <a:ext cx="2220685" cy="369332"/>
          </a:xfrm>
          <a:prstGeom prst="rect">
            <a:avLst/>
          </a:prstGeom>
          <a:noFill/>
        </p:spPr>
        <p:txBody>
          <a:bodyPr wrap="square" rtlCol="0">
            <a:spAutoFit/>
          </a:bodyPr>
          <a:lstStyle/>
          <a:p>
            <a:pPr algn="ctr"/>
            <a:r>
              <a:rPr lang="en-US" dirty="0"/>
              <a:t>M2-SCREAM</a:t>
            </a:r>
          </a:p>
        </p:txBody>
      </p:sp>
      <p:sp>
        <p:nvSpPr>
          <p:cNvPr id="20" name="TextBox 19">
            <a:extLst>
              <a:ext uri="{FF2B5EF4-FFF2-40B4-BE49-F238E27FC236}">
                <a16:creationId xmlns:a16="http://schemas.microsoft.com/office/drawing/2014/main" id="{4C6622D7-8328-0E5F-9F34-6F72F8DD211F}"/>
              </a:ext>
            </a:extLst>
          </p:cNvPr>
          <p:cNvSpPr txBox="1"/>
          <p:nvPr/>
        </p:nvSpPr>
        <p:spPr>
          <a:xfrm>
            <a:off x="7568836" y="3469352"/>
            <a:ext cx="2480166" cy="923330"/>
          </a:xfrm>
          <a:prstGeom prst="rect">
            <a:avLst/>
          </a:prstGeom>
          <a:noFill/>
        </p:spPr>
        <p:txBody>
          <a:bodyPr wrap="none" rtlCol="0">
            <a:spAutoFit/>
          </a:bodyPr>
          <a:lstStyle/>
          <a:p>
            <a:r>
              <a:rPr lang="en-US" b="1" dirty="0">
                <a:solidFill>
                  <a:srgbClr val="0070C0"/>
                </a:solidFill>
              </a:rPr>
              <a:t>M2-SCREAM </a:t>
            </a:r>
          </a:p>
          <a:p>
            <a:r>
              <a:rPr lang="en-US" dirty="0">
                <a:solidFill>
                  <a:srgbClr val="0070C0"/>
                </a:solidFill>
                <a:latin typeface="Times New Roman" panose="02020603050405020304" pitchFamily="18" charset="0"/>
                <a:cs typeface="Times New Roman" panose="02020603050405020304" pitchFamily="18" charset="0"/>
              </a:rPr>
              <a:t>Increments near zero</a:t>
            </a:r>
          </a:p>
          <a:p>
            <a:r>
              <a:rPr lang="en-US" dirty="0">
                <a:solidFill>
                  <a:srgbClr val="0070C0"/>
                </a:solidFill>
                <a:latin typeface="Times New Roman" panose="02020603050405020304" pitchFamily="18" charset="0"/>
                <a:cs typeface="Times New Roman" panose="02020603050405020304" pitchFamily="18" charset="0"/>
              </a:rPr>
              <a:t>Strong radiative cooling</a:t>
            </a:r>
            <a:r>
              <a:rPr lang="en-US" dirty="0">
                <a:solidFill>
                  <a:srgbClr val="0070C0"/>
                </a:solidFill>
              </a:rPr>
              <a:t> </a:t>
            </a:r>
          </a:p>
        </p:txBody>
      </p:sp>
      <p:sp>
        <p:nvSpPr>
          <p:cNvPr id="21" name="TextBox 20">
            <a:extLst>
              <a:ext uri="{FF2B5EF4-FFF2-40B4-BE49-F238E27FC236}">
                <a16:creationId xmlns:a16="http://schemas.microsoft.com/office/drawing/2014/main" id="{3CB31C42-B90E-1B7C-94A1-15721C9A4C70}"/>
              </a:ext>
            </a:extLst>
          </p:cNvPr>
          <p:cNvSpPr txBox="1"/>
          <p:nvPr/>
        </p:nvSpPr>
        <p:spPr>
          <a:xfrm>
            <a:off x="7560627" y="4661855"/>
            <a:ext cx="2448106" cy="923330"/>
          </a:xfrm>
          <a:prstGeom prst="rect">
            <a:avLst/>
          </a:prstGeom>
          <a:noFill/>
        </p:spPr>
        <p:txBody>
          <a:bodyPr wrap="none" rtlCol="0">
            <a:spAutoFit/>
          </a:bodyPr>
          <a:lstStyle/>
          <a:p>
            <a:r>
              <a:rPr lang="en-US" b="1" dirty="0">
                <a:solidFill>
                  <a:srgbClr val="FF0000"/>
                </a:solidFill>
              </a:rPr>
              <a:t>MERRA-2 </a:t>
            </a:r>
          </a:p>
          <a:p>
            <a:r>
              <a:rPr lang="en-US" dirty="0">
                <a:solidFill>
                  <a:srgbClr val="FF0000"/>
                </a:solidFill>
                <a:latin typeface="Times New Roman" panose="02020603050405020304" pitchFamily="18" charset="0"/>
                <a:cs typeface="Times New Roman" panose="02020603050405020304" pitchFamily="18" charset="0"/>
              </a:rPr>
              <a:t>Increments large</a:t>
            </a:r>
          </a:p>
          <a:p>
            <a:r>
              <a:rPr lang="en-US" dirty="0">
                <a:solidFill>
                  <a:srgbClr val="FF0000"/>
                </a:solidFill>
                <a:latin typeface="Times New Roman" panose="02020603050405020304" pitchFamily="18" charset="0"/>
                <a:cs typeface="Times New Roman" panose="02020603050405020304" pitchFamily="18" charset="0"/>
              </a:rPr>
              <a:t>Sum is strongly cooling</a:t>
            </a:r>
            <a:r>
              <a:rPr lang="en-US" dirty="0">
                <a:solidFill>
                  <a:srgbClr val="00B0F0"/>
                </a:solidFill>
              </a:rPr>
              <a:t> </a:t>
            </a:r>
          </a:p>
        </p:txBody>
      </p:sp>
    </p:spTree>
    <p:extLst>
      <p:ext uri="{BB962C8B-B14F-4D97-AF65-F5344CB8AC3E}">
        <p14:creationId xmlns:p14="http://schemas.microsoft.com/office/powerpoint/2010/main" val="1034422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6CC0-E061-6DBF-1238-F202547481A2}"/>
              </a:ext>
            </a:extLst>
          </p:cNvPr>
          <p:cNvSpPr>
            <a:spLocks noGrp="1"/>
          </p:cNvSpPr>
          <p:nvPr>
            <p:ph type="title"/>
          </p:nvPr>
        </p:nvSpPr>
        <p:spPr/>
        <p:txBody>
          <a:bodyPr/>
          <a:lstStyle/>
          <a:p>
            <a:r>
              <a:rPr lang="en-US" dirty="0">
                <a:solidFill>
                  <a:srgbClr val="000000"/>
                </a:solidFill>
              </a:rPr>
              <a:t>Record low temperature and strong winds were seen in June 2022</a:t>
            </a:r>
          </a:p>
        </p:txBody>
      </p:sp>
      <p:pic>
        <p:nvPicPr>
          <p:cNvPr id="4" name="Picture 3" descr="Diagram&#10;&#10;Description automatically generated">
            <a:extLst>
              <a:ext uri="{FF2B5EF4-FFF2-40B4-BE49-F238E27FC236}">
                <a16:creationId xmlns:a16="http://schemas.microsoft.com/office/drawing/2014/main" id="{FB385AEB-A735-4C0A-6F4C-88F94D13C13B}"/>
              </a:ext>
            </a:extLst>
          </p:cNvPr>
          <p:cNvPicPr>
            <a:picLocks noChangeAspect="1"/>
          </p:cNvPicPr>
          <p:nvPr/>
        </p:nvPicPr>
        <p:blipFill>
          <a:blip r:embed="rId3"/>
          <a:stretch>
            <a:fillRect/>
          </a:stretch>
        </p:blipFill>
        <p:spPr>
          <a:xfrm>
            <a:off x="1947133" y="1342719"/>
            <a:ext cx="6648227" cy="4421071"/>
          </a:xfrm>
          <a:prstGeom prst="rect">
            <a:avLst/>
          </a:prstGeom>
        </p:spPr>
      </p:pic>
      <p:sp>
        <p:nvSpPr>
          <p:cNvPr id="5" name="TextBox 4">
            <a:extLst>
              <a:ext uri="{FF2B5EF4-FFF2-40B4-BE49-F238E27FC236}">
                <a16:creationId xmlns:a16="http://schemas.microsoft.com/office/drawing/2014/main" id="{BE6D7CFD-AA20-27E7-36D1-7C6814839E73}"/>
              </a:ext>
            </a:extLst>
          </p:cNvPr>
          <p:cNvSpPr txBox="1"/>
          <p:nvPr/>
        </p:nvSpPr>
        <p:spPr>
          <a:xfrm>
            <a:off x="5392780" y="5702005"/>
            <a:ext cx="1118795" cy="369332"/>
          </a:xfrm>
          <a:prstGeom prst="rect">
            <a:avLst/>
          </a:prstGeom>
          <a:noFill/>
        </p:spPr>
        <p:txBody>
          <a:bodyPr wrap="square" rtlCol="0">
            <a:spAutoFit/>
          </a:bodyPr>
          <a:lstStyle/>
          <a:p>
            <a:pPr algn="ctr"/>
            <a:r>
              <a:rPr lang="en-US" dirty="0">
                <a:solidFill>
                  <a:srgbClr val="000000"/>
                </a:solidFill>
              </a:rPr>
              <a:t>Volcano</a:t>
            </a:r>
          </a:p>
        </p:txBody>
      </p:sp>
      <p:cxnSp>
        <p:nvCxnSpPr>
          <p:cNvPr id="7" name="Straight Arrow Connector 6">
            <a:extLst>
              <a:ext uri="{FF2B5EF4-FFF2-40B4-BE49-F238E27FC236}">
                <a16:creationId xmlns:a16="http://schemas.microsoft.com/office/drawing/2014/main" id="{877EAD4D-066B-8325-6606-A6E279D89A19}"/>
              </a:ext>
            </a:extLst>
          </p:cNvPr>
          <p:cNvCxnSpPr/>
          <p:nvPr/>
        </p:nvCxnSpPr>
        <p:spPr>
          <a:xfrm flipV="1">
            <a:off x="5990848" y="5335793"/>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78BB55-C4AF-68C6-1FDA-04534013641F}"/>
              </a:ext>
            </a:extLst>
          </p:cNvPr>
          <p:cNvSpPr txBox="1"/>
          <p:nvPr/>
        </p:nvSpPr>
        <p:spPr>
          <a:xfrm>
            <a:off x="1040911" y="3778470"/>
            <a:ext cx="1118795" cy="369332"/>
          </a:xfrm>
          <a:prstGeom prst="rect">
            <a:avLst/>
          </a:prstGeom>
          <a:noFill/>
        </p:spPr>
        <p:txBody>
          <a:bodyPr wrap="square" rtlCol="0">
            <a:spAutoFit/>
          </a:bodyPr>
          <a:lstStyle/>
          <a:p>
            <a:pPr algn="ctr"/>
            <a:r>
              <a:rPr lang="en-US" dirty="0">
                <a:solidFill>
                  <a:srgbClr val="000000"/>
                </a:solidFill>
              </a:rPr>
              <a:t>20 </a:t>
            </a:r>
            <a:r>
              <a:rPr lang="en-US" dirty="0" err="1">
                <a:solidFill>
                  <a:srgbClr val="000000"/>
                </a:solidFill>
              </a:rPr>
              <a:t>hPa</a:t>
            </a:r>
            <a:endParaRPr lang="en-US" dirty="0">
              <a:solidFill>
                <a:srgbClr val="000000"/>
              </a:solidFill>
            </a:endParaRPr>
          </a:p>
        </p:txBody>
      </p:sp>
      <p:cxnSp>
        <p:nvCxnSpPr>
          <p:cNvPr id="9" name="Straight Arrow Connector 8">
            <a:extLst>
              <a:ext uri="{FF2B5EF4-FFF2-40B4-BE49-F238E27FC236}">
                <a16:creationId xmlns:a16="http://schemas.microsoft.com/office/drawing/2014/main" id="{81676048-7351-2132-D936-26B247962C38}"/>
              </a:ext>
            </a:extLst>
          </p:cNvPr>
          <p:cNvCxnSpPr>
            <a:cxnSpLocks/>
          </p:cNvCxnSpPr>
          <p:nvPr/>
        </p:nvCxnSpPr>
        <p:spPr>
          <a:xfrm>
            <a:off x="2053162" y="3992468"/>
            <a:ext cx="517043"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600F376-511D-AD2A-511A-1949B56F8195}"/>
              </a:ext>
            </a:extLst>
          </p:cNvPr>
          <p:cNvSpPr txBox="1"/>
          <p:nvPr/>
        </p:nvSpPr>
        <p:spPr>
          <a:xfrm>
            <a:off x="8595360" y="2412192"/>
            <a:ext cx="2619633" cy="646331"/>
          </a:xfrm>
          <a:prstGeom prst="rect">
            <a:avLst/>
          </a:prstGeom>
          <a:noFill/>
        </p:spPr>
        <p:txBody>
          <a:bodyPr wrap="square" rtlCol="0">
            <a:spAutoFit/>
          </a:bodyPr>
          <a:lstStyle/>
          <a:p>
            <a:pPr algn="ctr"/>
            <a:r>
              <a:rPr lang="en-US" dirty="0">
                <a:solidFill>
                  <a:srgbClr val="0070C0"/>
                </a:solidFill>
              </a:rPr>
              <a:t>Exceed Cold Records by -3K</a:t>
            </a:r>
          </a:p>
        </p:txBody>
      </p:sp>
      <p:sp>
        <p:nvSpPr>
          <p:cNvPr id="12" name="TextBox 11">
            <a:extLst>
              <a:ext uri="{FF2B5EF4-FFF2-40B4-BE49-F238E27FC236}">
                <a16:creationId xmlns:a16="http://schemas.microsoft.com/office/drawing/2014/main" id="{28E91422-4097-1F89-EB19-E9A11C5968C9}"/>
              </a:ext>
            </a:extLst>
          </p:cNvPr>
          <p:cNvSpPr txBox="1"/>
          <p:nvPr/>
        </p:nvSpPr>
        <p:spPr>
          <a:xfrm>
            <a:off x="8595360" y="1613647"/>
            <a:ext cx="2619633" cy="646331"/>
          </a:xfrm>
          <a:prstGeom prst="rect">
            <a:avLst/>
          </a:prstGeom>
          <a:noFill/>
        </p:spPr>
        <p:txBody>
          <a:bodyPr wrap="square" rtlCol="0">
            <a:spAutoFit/>
          </a:bodyPr>
          <a:lstStyle/>
          <a:p>
            <a:pPr algn="ctr"/>
            <a:r>
              <a:rPr lang="en-US" dirty="0">
                <a:solidFill>
                  <a:srgbClr val="FF0000"/>
                </a:solidFill>
              </a:rPr>
              <a:t>Exceed Strong Wind Records by 10 m/s</a:t>
            </a:r>
          </a:p>
        </p:txBody>
      </p:sp>
      <p:sp>
        <p:nvSpPr>
          <p:cNvPr id="13" name="TextBox 12">
            <a:extLst>
              <a:ext uri="{FF2B5EF4-FFF2-40B4-BE49-F238E27FC236}">
                <a16:creationId xmlns:a16="http://schemas.microsoft.com/office/drawing/2014/main" id="{EFAD38D8-CDF2-8159-9278-E5113A03CF03}"/>
              </a:ext>
            </a:extLst>
          </p:cNvPr>
          <p:cNvSpPr txBox="1"/>
          <p:nvPr/>
        </p:nvSpPr>
        <p:spPr>
          <a:xfrm>
            <a:off x="8677745" y="4646431"/>
            <a:ext cx="2619633" cy="646331"/>
          </a:xfrm>
          <a:prstGeom prst="rect">
            <a:avLst/>
          </a:prstGeom>
          <a:noFill/>
          <a:ln>
            <a:solidFill>
              <a:srgbClr val="000000"/>
            </a:solidFill>
          </a:ln>
        </p:spPr>
        <p:txBody>
          <a:bodyPr wrap="square" rtlCol="0">
            <a:spAutoFit/>
          </a:bodyPr>
          <a:lstStyle/>
          <a:p>
            <a:r>
              <a:rPr lang="en-US" dirty="0">
                <a:solidFill>
                  <a:srgbClr val="000000"/>
                </a:solidFill>
                <a:latin typeface="Times New Roman" panose="02020603050405020304" pitchFamily="18" charset="0"/>
                <a:cs typeface="Times New Roman" panose="02020603050405020304" pitchFamily="18" charset="0"/>
              </a:rPr>
              <a:t>Note: Records are outside of the SH polar vortex</a:t>
            </a:r>
          </a:p>
        </p:txBody>
      </p:sp>
      <p:sp>
        <p:nvSpPr>
          <p:cNvPr id="14" name="Freeform 13">
            <a:extLst>
              <a:ext uri="{FF2B5EF4-FFF2-40B4-BE49-F238E27FC236}">
                <a16:creationId xmlns:a16="http://schemas.microsoft.com/office/drawing/2014/main" id="{B9D474BC-9E87-A6E8-01D3-F30D2F687D81}"/>
              </a:ext>
            </a:extLst>
          </p:cNvPr>
          <p:cNvSpPr/>
          <p:nvPr/>
        </p:nvSpPr>
        <p:spPr>
          <a:xfrm>
            <a:off x="4196549" y="1613647"/>
            <a:ext cx="784242" cy="3679115"/>
          </a:xfrm>
          <a:custGeom>
            <a:avLst/>
            <a:gdLst>
              <a:gd name="connsiteX0" fmla="*/ 784242 w 784242"/>
              <a:gd name="connsiteY0" fmla="*/ 0 h 3679115"/>
              <a:gd name="connsiteX1" fmla="*/ 483027 w 784242"/>
              <a:gd name="connsiteY1" fmla="*/ 537882 h 3679115"/>
              <a:gd name="connsiteX2" fmla="*/ 106510 w 784242"/>
              <a:gd name="connsiteY2" fmla="*/ 1527586 h 3679115"/>
              <a:gd name="connsiteX3" fmla="*/ 9691 w 784242"/>
              <a:gd name="connsiteY3" fmla="*/ 2183802 h 3679115"/>
              <a:gd name="connsiteX4" fmla="*/ 20449 w 784242"/>
              <a:gd name="connsiteY4" fmla="*/ 3012141 h 3679115"/>
              <a:gd name="connsiteX5" fmla="*/ 160298 w 784242"/>
              <a:gd name="connsiteY5" fmla="*/ 3679115 h 367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242" h="3679115">
                <a:moveTo>
                  <a:pt x="784242" y="0"/>
                </a:moveTo>
                <a:cubicBezTo>
                  <a:pt x="690112" y="141642"/>
                  <a:pt x="595982" y="283284"/>
                  <a:pt x="483027" y="537882"/>
                </a:cubicBezTo>
                <a:cubicBezTo>
                  <a:pt x="370072" y="792480"/>
                  <a:pt x="185399" y="1253266"/>
                  <a:pt x="106510" y="1527586"/>
                </a:cubicBezTo>
                <a:cubicBezTo>
                  <a:pt x="27621" y="1801906"/>
                  <a:pt x="24035" y="1936376"/>
                  <a:pt x="9691" y="2183802"/>
                </a:cubicBezTo>
                <a:cubicBezTo>
                  <a:pt x="-4653" y="2431228"/>
                  <a:pt x="-4652" y="2762922"/>
                  <a:pt x="20449" y="3012141"/>
                </a:cubicBezTo>
                <a:cubicBezTo>
                  <a:pt x="45550" y="3261360"/>
                  <a:pt x="102924" y="3470237"/>
                  <a:pt x="160298" y="3679115"/>
                </a:cubicBezTo>
              </a:path>
            </a:pathLst>
          </a:custGeom>
          <a:noFill/>
          <a:ln w="25400">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B0F28D0-2A72-DC27-4089-D94C297B515E}"/>
              </a:ext>
            </a:extLst>
          </p:cNvPr>
          <p:cNvSpPr txBox="1"/>
          <p:nvPr/>
        </p:nvSpPr>
        <p:spPr>
          <a:xfrm>
            <a:off x="3500231" y="5688290"/>
            <a:ext cx="1621643" cy="369332"/>
          </a:xfrm>
          <a:prstGeom prst="rect">
            <a:avLst/>
          </a:prstGeom>
          <a:noFill/>
        </p:spPr>
        <p:txBody>
          <a:bodyPr wrap="square" rtlCol="0">
            <a:spAutoFit/>
          </a:bodyPr>
          <a:lstStyle/>
          <a:p>
            <a:pPr algn="ctr"/>
            <a:r>
              <a:rPr lang="en-US" dirty="0">
                <a:solidFill>
                  <a:srgbClr val="000000"/>
                </a:solidFill>
              </a:rPr>
              <a:t>Vortex Edge</a:t>
            </a:r>
          </a:p>
        </p:txBody>
      </p:sp>
      <p:cxnSp>
        <p:nvCxnSpPr>
          <p:cNvPr id="16" name="Straight Arrow Connector 15">
            <a:extLst>
              <a:ext uri="{FF2B5EF4-FFF2-40B4-BE49-F238E27FC236}">
                <a16:creationId xmlns:a16="http://schemas.microsoft.com/office/drawing/2014/main" id="{1E3AC10F-9658-4063-5B68-39819A78C6C4}"/>
              </a:ext>
            </a:extLst>
          </p:cNvPr>
          <p:cNvCxnSpPr/>
          <p:nvPr/>
        </p:nvCxnSpPr>
        <p:spPr>
          <a:xfrm flipV="1">
            <a:off x="4351519" y="5335792"/>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DBB3A8D-C5DA-CB12-3B6E-0865462A82AA}"/>
              </a:ext>
            </a:extLst>
          </p:cNvPr>
          <p:cNvSpPr txBox="1"/>
          <p:nvPr/>
        </p:nvSpPr>
        <p:spPr>
          <a:xfrm>
            <a:off x="1305679" y="5028245"/>
            <a:ext cx="849890" cy="369332"/>
          </a:xfrm>
          <a:prstGeom prst="rect">
            <a:avLst/>
          </a:prstGeom>
          <a:noFill/>
        </p:spPr>
        <p:txBody>
          <a:bodyPr wrap="square" rtlCol="0">
            <a:spAutoFit/>
          </a:bodyPr>
          <a:lstStyle/>
          <a:p>
            <a:pPr algn="ctr"/>
            <a:r>
              <a:rPr lang="en-US" b="1" dirty="0">
                <a:solidFill>
                  <a:srgbClr val="000000"/>
                </a:solidFill>
              </a:rPr>
              <a:t>16 km</a:t>
            </a:r>
          </a:p>
        </p:txBody>
      </p:sp>
      <p:sp>
        <p:nvSpPr>
          <p:cNvPr id="6" name="TextBox 5">
            <a:extLst>
              <a:ext uri="{FF2B5EF4-FFF2-40B4-BE49-F238E27FC236}">
                <a16:creationId xmlns:a16="http://schemas.microsoft.com/office/drawing/2014/main" id="{0ED08340-2819-6C8E-ABF3-290C21570173}"/>
              </a:ext>
            </a:extLst>
          </p:cNvPr>
          <p:cNvSpPr txBox="1"/>
          <p:nvPr/>
        </p:nvSpPr>
        <p:spPr>
          <a:xfrm>
            <a:off x="1461793" y="1391463"/>
            <a:ext cx="849890" cy="369332"/>
          </a:xfrm>
          <a:prstGeom prst="rect">
            <a:avLst/>
          </a:prstGeom>
          <a:noFill/>
        </p:spPr>
        <p:txBody>
          <a:bodyPr wrap="square" rtlCol="0">
            <a:spAutoFit/>
          </a:bodyPr>
          <a:lstStyle/>
          <a:p>
            <a:pPr algn="ctr"/>
            <a:r>
              <a:rPr lang="en-US" b="1" dirty="0">
                <a:solidFill>
                  <a:srgbClr val="000000"/>
                </a:solidFill>
              </a:rPr>
              <a:t>48 km</a:t>
            </a:r>
          </a:p>
        </p:txBody>
      </p:sp>
      <p:sp>
        <p:nvSpPr>
          <p:cNvPr id="10" name="TextBox 9">
            <a:extLst>
              <a:ext uri="{FF2B5EF4-FFF2-40B4-BE49-F238E27FC236}">
                <a16:creationId xmlns:a16="http://schemas.microsoft.com/office/drawing/2014/main" id="{3C049565-C464-18CB-07F6-4C4F374BBC2C}"/>
              </a:ext>
            </a:extLst>
          </p:cNvPr>
          <p:cNvSpPr txBox="1"/>
          <p:nvPr/>
        </p:nvSpPr>
        <p:spPr>
          <a:xfrm>
            <a:off x="2267736" y="5472123"/>
            <a:ext cx="849890" cy="369332"/>
          </a:xfrm>
          <a:prstGeom prst="rect">
            <a:avLst/>
          </a:prstGeom>
          <a:noFill/>
        </p:spPr>
        <p:txBody>
          <a:bodyPr wrap="square" rtlCol="0">
            <a:spAutoFit/>
          </a:bodyPr>
          <a:lstStyle/>
          <a:p>
            <a:pPr algn="ctr"/>
            <a:r>
              <a:rPr lang="en-US" b="1" dirty="0">
                <a:solidFill>
                  <a:srgbClr val="000000"/>
                </a:solidFill>
              </a:rPr>
              <a:t>90 S</a:t>
            </a:r>
          </a:p>
        </p:txBody>
      </p:sp>
      <p:sp>
        <p:nvSpPr>
          <p:cNvPr id="17" name="TextBox 16">
            <a:extLst>
              <a:ext uri="{FF2B5EF4-FFF2-40B4-BE49-F238E27FC236}">
                <a16:creationId xmlns:a16="http://schemas.microsoft.com/office/drawing/2014/main" id="{68D6E443-4945-E7B0-60AB-0184BC2A9042}"/>
              </a:ext>
            </a:extLst>
          </p:cNvPr>
          <p:cNvSpPr txBox="1"/>
          <p:nvPr/>
        </p:nvSpPr>
        <p:spPr>
          <a:xfrm>
            <a:off x="8005831" y="5397577"/>
            <a:ext cx="849890" cy="369332"/>
          </a:xfrm>
          <a:prstGeom prst="rect">
            <a:avLst/>
          </a:prstGeom>
          <a:noFill/>
        </p:spPr>
        <p:txBody>
          <a:bodyPr wrap="square" rtlCol="0">
            <a:spAutoFit/>
          </a:bodyPr>
          <a:lstStyle/>
          <a:p>
            <a:pPr algn="ctr"/>
            <a:r>
              <a:rPr lang="en-US" b="1" dirty="0">
                <a:solidFill>
                  <a:srgbClr val="000000"/>
                </a:solidFill>
              </a:rPr>
              <a:t>30 N</a:t>
            </a:r>
          </a:p>
        </p:txBody>
      </p:sp>
      <p:cxnSp>
        <p:nvCxnSpPr>
          <p:cNvPr id="19" name="Straight Arrow Connector 18">
            <a:extLst>
              <a:ext uri="{FF2B5EF4-FFF2-40B4-BE49-F238E27FC236}">
                <a16:creationId xmlns:a16="http://schemas.microsoft.com/office/drawing/2014/main" id="{8D4D78DD-B7EE-DE26-E603-CB18AD968228}"/>
              </a:ext>
            </a:extLst>
          </p:cNvPr>
          <p:cNvCxnSpPr>
            <a:cxnSpLocks/>
          </p:cNvCxnSpPr>
          <p:nvPr/>
        </p:nvCxnSpPr>
        <p:spPr>
          <a:xfrm flipH="1">
            <a:off x="5671751" y="1767735"/>
            <a:ext cx="3005994" cy="11113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7C9C0E3-F8E7-1834-222C-CA0DC6152DF8}"/>
              </a:ext>
            </a:extLst>
          </p:cNvPr>
          <p:cNvCxnSpPr>
            <a:cxnSpLocks/>
          </p:cNvCxnSpPr>
          <p:nvPr/>
        </p:nvCxnSpPr>
        <p:spPr>
          <a:xfrm flipH="1">
            <a:off x="5227622" y="2684994"/>
            <a:ext cx="3367738" cy="127967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BF0687B-E217-DB21-5A8C-2B1F1FF68925}"/>
              </a:ext>
            </a:extLst>
          </p:cNvPr>
          <p:cNvSpPr txBox="1"/>
          <p:nvPr/>
        </p:nvSpPr>
        <p:spPr>
          <a:xfrm>
            <a:off x="9156356" y="6003746"/>
            <a:ext cx="3028641" cy="307777"/>
          </a:xfrm>
          <a:prstGeom prst="rect">
            <a:avLst/>
          </a:prstGeom>
          <a:noFill/>
        </p:spPr>
        <p:txBody>
          <a:bodyPr wrap="square" rtlCol="0">
            <a:spAutoFit/>
          </a:bodyPr>
          <a:lstStyle/>
          <a:p>
            <a:pPr algn="ctr"/>
            <a:r>
              <a:rPr lang="en-US" sz="1400" dirty="0">
                <a:solidFill>
                  <a:srgbClr val="000000"/>
                </a:solidFill>
              </a:rPr>
              <a:t>WRT 1980-2021 MERRA-2</a:t>
            </a:r>
          </a:p>
        </p:txBody>
      </p:sp>
    </p:spTree>
    <p:extLst>
      <p:ext uri="{BB962C8B-B14F-4D97-AF65-F5344CB8AC3E}">
        <p14:creationId xmlns:p14="http://schemas.microsoft.com/office/powerpoint/2010/main" val="4076943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6CC0-E061-6DBF-1238-F202547481A2}"/>
              </a:ext>
            </a:extLst>
          </p:cNvPr>
          <p:cNvSpPr>
            <a:spLocks noGrp="1"/>
          </p:cNvSpPr>
          <p:nvPr>
            <p:ph type="title"/>
          </p:nvPr>
        </p:nvSpPr>
        <p:spPr>
          <a:xfrm>
            <a:off x="296791" y="187841"/>
            <a:ext cx="10354729" cy="1154878"/>
          </a:xfrm>
        </p:spPr>
        <p:txBody>
          <a:bodyPr>
            <a:normAutofit/>
          </a:bodyPr>
          <a:lstStyle/>
          <a:p>
            <a:r>
              <a:rPr lang="en-US" sz="2400" dirty="0">
                <a:solidFill>
                  <a:srgbClr val="000000"/>
                </a:solidFill>
                <a:highlight>
                  <a:srgbClr val="FFFF00"/>
                </a:highlight>
              </a:rPr>
              <a:t>Temperatures</a:t>
            </a:r>
            <a:r>
              <a:rPr lang="en-US" sz="2400" dirty="0">
                <a:solidFill>
                  <a:srgbClr val="000000"/>
                </a:solidFill>
              </a:rPr>
              <a:t> were more than </a:t>
            </a:r>
            <a:r>
              <a:rPr lang="en-US" sz="2400" dirty="0">
                <a:solidFill>
                  <a:srgbClr val="000000"/>
                </a:solidFill>
                <a:highlight>
                  <a:srgbClr val="FFFF00"/>
                </a:highlight>
              </a:rPr>
              <a:t>3 standard deviations</a:t>
            </a:r>
            <a:r>
              <a:rPr lang="en-US" sz="2400" dirty="0">
                <a:solidFill>
                  <a:srgbClr val="000000"/>
                </a:solidFill>
              </a:rPr>
              <a:t> below the mean</a:t>
            </a:r>
            <a:br>
              <a:rPr lang="en-US" sz="2400" dirty="0">
                <a:solidFill>
                  <a:srgbClr val="000000"/>
                </a:solidFill>
              </a:rPr>
            </a:br>
            <a:r>
              <a:rPr lang="en-US" sz="2400" dirty="0">
                <a:solidFill>
                  <a:srgbClr val="000000"/>
                </a:solidFill>
                <a:highlight>
                  <a:srgbClr val="FFFF00"/>
                </a:highlight>
              </a:rPr>
              <a:t>Winds</a:t>
            </a:r>
            <a:r>
              <a:rPr lang="en-US" sz="2400" dirty="0">
                <a:solidFill>
                  <a:srgbClr val="000000"/>
                </a:solidFill>
              </a:rPr>
              <a:t> were more than </a:t>
            </a:r>
            <a:r>
              <a:rPr lang="en-US" sz="2400" dirty="0">
                <a:solidFill>
                  <a:srgbClr val="000000"/>
                </a:solidFill>
                <a:highlight>
                  <a:srgbClr val="FFFF00"/>
                </a:highlight>
              </a:rPr>
              <a:t>3 standard deviations </a:t>
            </a:r>
            <a:r>
              <a:rPr lang="en-US" sz="2400" dirty="0">
                <a:solidFill>
                  <a:srgbClr val="000000"/>
                </a:solidFill>
              </a:rPr>
              <a:t>above the mean</a:t>
            </a:r>
          </a:p>
        </p:txBody>
      </p:sp>
      <p:pic>
        <p:nvPicPr>
          <p:cNvPr id="4" name="Picture 3">
            <a:extLst>
              <a:ext uri="{FF2B5EF4-FFF2-40B4-BE49-F238E27FC236}">
                <a16:creationId xmlns:a16="http://schemas.microsoft.com/office/drawing/2014/main" id="{FB385AEB-A735-4C0A-6F4C-88F94D13C13B}"/>
              </a:ext>
            </a:extLst>
          </p:cNvPr>
          <p:cNvPicPr>
            <a:picLocks noChangeAspect="1"/>
          </p:cNvPicPr>
          <p:nvPr/>
        </p:nvPicPr>
        <p:blipFill>
          <a:blip r:embed="rId3"/>
          <a:srcRect/>
          <a:stretch/>
        </p:blipFill>
        <p:spPr>
          <a:xfrm>
            <a:off x="1947133" y="1342719"/>
            <a:ext cx="6648227" cy="4421070"/>
          </a:xfrm>
          <a:prstGeom prst="rect">
            <a:avLst/>
          </a:prstGeom>
        </p:spPr>
      </p:pic>
      <p:sp>
        <p:nvSpPr>
          <p:cNvPr id="5" name="TextBox 4">
            <a:extLst>
              <a:ext uri="{FF2B5EF4-FFF2-40B4-BE49-F238E27FC236}">
                <a16:creationId xmlns:a16="http://schemas.microsoft.com/office/drawing/2014/main" id="{BE6D7CFD-AA20-27E7-36D1-7C6814839E73}"/>
              </a:ext>
            </a:extLst>
          </p:cNvPr>
          <p:cNvSpPr txBox="1"/>
          <p:nvPr/>
        </p:nvSpPr>
        <p:spPr>
          <a:xfrm>
            <a:off x="5392780" y="5702005"/>
            <a:ext cx="1118795" cy="369332"/>
          </a:xfrm>
          <a:prstGeom prst="rect">
            <a:avLst/>
          </a:prstGeom>
          <a:noFill/>
        </p:spPr>
        <p:txBody>
          <a:bodyPr wrap="square" rtlCol="0">
            <a:spAutoFit/>
          </a:bodyPr>
          <a:lstStyle/>
          <a:p>
            <a:pPr algn="ctr"/>
            <a:r>
              <a:rPr lang="en-US" dirty="0">
                <a:solidFill>
                  <a:srgbClr val="000000"/>
                </a:solidFill>
              </a:rPr>
              <a:t>Volcano</a:t>
            </a:r>
          </a:p>
        </p:txBody>
      </p:sp>
      <p:cxnSp>
        <p:nvCxnSpPr>
          <p:cNvPr id="7" name="Straight Arrow Connector 6">
            <a:extLst>
              <a:ext uri="{FF2B5EF4-FFF2-40B4-BE49-F238E27FC236}">
                <a16:creationId xmlns:a16="http://schemas.microsoft.com/office/drawing/2014/main" id="{877EAD4D-066B-8325-6606-A6E279D89A19}"/>
              </a:ext>
            </a:extLst>
          </p:cNvPr>
          <p:cNvCxnSpPr/>
          <p:nvPr/>
        </p:nvCxnSpPr>
        <p:spPr>
          <a:xfrm flipV="1">
            <a:off x="5990848" y="5335793"/>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78BB55-C4AF-68C6-1FDA-04534013641F}"/>
              </a:ext>
            </a:extLst>
          </p:cNvPr>
          <p:cNvSpPr txBox="1"/>
          <p:nvPr/>
        </p:nvSpPr>
        <p:spPr>
          <a:xfrm>
            <a:off x="1040911" y="3778470"/>
            <a:ext cx="1118795" cy="369332"/>
          </a:xfrm>
          <a:prstGeom prst="rect">
            <a:avLst/>
          </a:prstGeom>
          <a:noFill/>
        </p:spPr>
        <p:txBody>
          <a:bodyPr wrap="square" rtlCol="0">
            <a:spAutoFit/>
          </a:bodyPr>
          <a:lstStyle/>
          <a:p>
            <a:pPr algn="ctr"/>
            <a:r>
              <a:rPr lang="en-US" dirty="0">
                <a:solidFill>
                  <a:srgbClr val="000000"/>
                </a:solidFill>
              </a:rPr>
              <a:t>20 </a:t>
            </a:r>
            <a:r>
              <a:rPr lang="en-US" dirty="0" err="1">
                <a:solidFill>
                  <a:srgbClr val="000000"/>
                </a:solidFill>
              </a:rPr>
              <a:t>hPa</a:t>
            </a:r>
            <a:endParaRPr lang="en-US" dirty="0">
              <a:solidFill>
                <a:srgbClr val="000000"/>
              </a:solidFill>
            </a:endParaRPr>
          </a:p>
        </p:txBody>
      </p:sp>
      <p:cxnSp>
        <p:nvCxnSpPr>
          <p:cNvPr id="9" name="Straight Arrow Connector 8">
            <a:extLst>
              <a:ext uri="{FF2B5EF4-FFF2-40B4-BE49-F238E27FC236}">
                <a16:creationId xmlns:a16="http://schemas.microsoft.com/office/drawing/2014/main" id="{81676048-7351-2132-D936-26B247962C38}"/>
              </a:ext>
            </a:extLst>
          </p:cNvPr>
          <p:cNvCxnSpPr>
            <a:cxnSpLocks/>
          </p:cNvCxnSpPr>
          <p:nvPr/>
        </p:nvCxnSpPr>
        <p:spPr>
          <a:xfrm>
            <a:off x="2053162" y="3992468"/>
            <a:ext cx="517043"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600F376-511D-AD2A-511A-1949B56F8195}"/>
              </a:ext>
            </a:extLst>
          </p:cNvPr>
          <p:cNvSpPr txBox="1"/>
          <p:nvPr/>
        </p:nvSpPr>
        <p:spPr>
          <a:xfrm>
            <a:off x="3961429" y="4464520"/>
            <a:ext cx="2619633" cy="646331"/>
          </a:xfrm>
          <a:prstGeom prst="rect">
            <a:avLst/>
          </a:prstGeom>
          <a:noFill/>
        </p:spPr>
        <p:txBody>
          <a:bodyPr wrap="square" rtlCol="0">
            <a:spAutoFit/>
          </a:bodyPr>
          <a:lstStyle/>
          <a:p>
            <a:pPr algn="ctr"/>
            <a:r>
              <a:rPr lang="en-US" dirty="0">
                <a:solidFill>
                  <a:srgbClr val="0070C0"/>
                </a:solidFill>
              </a:rPr>
              <a:t>Temperature</a:t>
            </a:r>
          </a:p>
          <a:p>
            <a:pPr algn="ctr"/>
            <a:r>
              <a:rPr lang="en-US" dirty="0">
                <a:solidFill>
                  <a:srgbClr val="0070C0"/>
                </a:solidFill>
              </a:rPr>
              <a:t>-2 and -3 contours</a:t>
            </a:r>
          </a:p>
        </p:txBody>
      </p:sp>
      <p:sp>
        <p:nvSpPr>
          <p:cNvPr id="12" name="TextBox 11">
            <a:extLst>
              <a:ext uri="{FF2B5EF4-FFF2-40B4-BE49-F238E27FC236}">
                <a16:creationId xmlns:a16="http://schemas.microsoft.com/office/drawing/2014/main" id="{28E91422-4097-1F89-EB19-E9A11C5968C9}"/>
              </a:ext>
            </a:extLst>
          </p:cNvPr>
          <p:cNvSpPr txBox="1"/>
          <p:nvPr/>
        </p:nvSpPr>
        <p:spPr>
          <a:xfrm>
            <a:off x="5622245" y="2232341"/>
            <a:ext cx="2619633" cy="646331"/>
          </a:xfrm>
          <a:prstGeom prst="rect">
            <a:avLst/>
          </a:prstGeom>
          <a:noFill/>
        </p:spPr>
        <p:txBody>
          <a:bodyPr wrap="square" rtlCol="0">
            <a:spAutoFit/>
          </a:bodyPr>
          <a:lstStyle/>
          <a:p>
            <a:pPr algn="ctr"/>
            <a:r>
              <a:rPr lang="en-US" dirty="0">
                <a:solidFill>
                  <a:srgbClr val="FF0000"/>
                </a:solidFill>
              </a:rPr>
              <a:t>Wind</a:t>
            </a:r>
          </a:p>
          <a:p>
            <a:pPr algn="ctr"/>
            <a:r>
              <a:rPr lang="en-US" dirty="0">
                <a:solidFill>
                  <a:srgbClr val="FF0000"/>
                </a:solidFill>
              </a:rPr>
              <a:t>2 and 3 contours</a:t>
            </a:r>
          </a:p>
        </p:txBody>
      </p:sp>
      <p:sp>
        <p:nvSpPr>
          <p:cNvPr id="3" name="Freeform 2">
            <a:extLst>
              <a:ext uri="{FF2B5EF4-FFF2-40B4-BE49-F238E27FC236}">
                <a16:creationId xmlns:a16="http://schemas.microsoft.com/office/drawing/2014/main" id="{0293C8B4-D412-343E-C836-D70B712A99DB}"/>
              </a:ext>
            </a:extLst>
          </p:cNvPr>
          <p:cNvSpPr/>
          <p:nvPr/>
        </p:nvSpPr>
        <p:spPr>
          <a:xfrm>
            <a:off x="4196549" y="1613647"/>
            <a:ext cx="784242" cy="3679115"/>
          </a:xfrm>
          <a:custGeom>
            <a:avLst/>
            <a:gdLst>
              <a:gd name="connsiteX0" fmla="*/ 784242 w 784242"/>
              <a:gd name="connsiteY0" fmla="*/ 0 h 3679115"/>
              <a:gd name="connsiteX1" fmla="*/ 483027 w 784242"/>
              <a:gd name="connsiteY1" fmla="*/ 537882 h 3679115"/>
              <a:gd name="connsiteX2" fmla="*/ 106510 w 784242"/>
              <a:gd name="connsiteY2" fmla="*/ 1527586 h 3679115"/>
              <a:gd name="connsiteX3" fmla="*/ 9691 w 784242"/>
              <a:gd name="connsiteY3" fmla="*/ 2183802 h 3679115"/>
              <a:gd name="connsiteX4" fmla="*/ 20449 w 784242"/>
              <a:gd name="connsiteY4" fmla="*/ 3012141 h 3679115"/>
              <a:gd name="connsiteX5" fmla="*/ 160298 w 784242"/>
              <a:gd name="connsiteY5" fmla="*/ 3679115 h 367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242" h="3679115">
                <a:moveTo>
                  <a:pt x="784242" y="0"/>
                </a:moveTo>
                <a:cubicBezTo>
                  <a:pt x="690112" y="141642"/>
                  <a:pt x="595982" y="283284"/>
                  <a:pt x="483027" y="537882"/>
                </a:cubicBezTo>
                <a:cubicBezTo>
                  <a:pt x="370072" y="792480"/>
                  <a:pt x="185399" y="1253266"/>
                  <a:pt x="106510" y="1527586"/>
                </a:cubicBezTo>
                <a:cubicBezTo>
                  <a:pt x="27621" y="1801906"/>
                  <a:pt x="24035" y="1936376"/>
                  <a:pt x="9691" y="2183802"/>
                </a:cubicBezTo>
                <a:cubicBezTo>
                  <a:pt x="-4653" y="2431228"/>
                  <a:pt x="-4652" y="2762922"/>
                  <a:pt x="20449" y="3012141"/>
                </a:cubicBezTo>
                <a:cubicBezTo>
                  <a:pt x="45550" y="3261360"/>
                  <a:pt x="102924" y="3470237"/>
                  <a:pt x="160298" y="3679115"/>
                </a:cubicBezTo>
              </a:path>
            </a:pathLst>
          </a:custGeom>
          <a:noFill/>
          <a:ln w="25400">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208F4E6-4C1B-90A4-70D4-1299EBC232F0}"/>
              </a:ext>
            </a:extLst>
          </p:cNvPr>
          <p:cNvSpPr txBox="1"/>
          <p:nvPr/>
        </p:nvSpPr>
        <p:spPr>
          <a:xfrm>
            <a:off x="3500231" y="5688290"/>
            <a:ext cx="1621643" cy="369332"/>
          </a:xfrm>
          <a:prstGeom prst="rect">
            <a:avLst/>
          </a:prstGeom>
          <a:noFill/>
        </p:spPr>
        <p:txBody>
          <a:bodyPr wrap="square" rtlCol="0">
            <a:spAutoFit/>
          </a:bodyPr>
          <a:lstStyle/>
          <a:p>
            <a:pPr algn="ctr"/>
            <a:r>
              <a:rPr lang="en-US" dirty="0">
                <a:solidFill>
                  <a:srgbClr val="000000"/>
                </a:solidFill>
              </a:rPr>
              <a:t>Vortex Edge</a:t>
            </a:r>
          </a:p>
        </p:txBody>
      </p:sp>
      <p:cxnSp>
        <p:nvCxnSpPr>
          <p:cNvPr id="14" name="Straight Arrow Connector 13">
            <a:extLst>
              <a:ext uri="{FF2B5EF4-FFF2-40B4-BE49-F238E27FC236}">
                <a16:creationId xmlns:a16="http://schemas.microsoft.com/office/drawing/2014/main" id="{FA3B130F-3EA4-79F1-C0A5-DDAB4BC7BAB3}"/>
              </a:ext>
            </a:extLst>
          </p:cNvPr>
          <p:cNvCxnSpPr/>
          <p:nvPr/>
        </p:nvCxnSpPr>
        <p:spPr>
          <a:xfrm flipV="1">
            <a:off x="4351519" y="5335792"/>
            <a:ext cx="0" cy="4279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E0456AF-BACC-0B55-92CD-745A6486F371}"/>
              </a:ext>
            </a:extLst>
          </p:cNvPr>
          <p:cNvSpPr txBox="1"/>
          <p:nvPr/>
        </p:nvSpPr>
        <p:spPr>
          <a:xfrm>
            <a:off x="1305679" y="5028245"/>
            <a:ext cx="849890" cy="369332"/>
          </a:xfrm>
          <a:prstGeom prst="rect">
            <a:avLst/>
          </a:prstGeom>
          <a:noFill/>
        </p:spPr>
        <p:txBody>
          <a:bodyPr wrap="square" rtlCol="0">
            <a:spAutoFit/>
          </a:bodyPr>
          <a:lstStyle/>
          <a:p>
            <a:pPr algn="ctr"/>
            <a:r>
              <a:rPr lang="en-US" b="1" dirty="0">
                <a:solidFill>
                  <a:srgbClr val="000000"/>
                </a:solidFill>
              </a:rPr>
              <a:t>16 km</a:t>
            </a:r>
          </a:p>
        </p:txBody>
      </p:sp>
      <p:sp>
        <p:nvSpPr>
          <p:cNvPr id="15" name="TextBox 14">
            <a:extLst>
              <a:ext uri="{FF2B5EF4-FFF2-40B4-BE49-F238E27FC236}">
                <a16:creationId xmlns:a16="http://schemas.microsoft.com/office/drawing/2014/main" id="{2C73F818-1D2A-A188-3BA3-709BFFD9277A}"/>
              </a:ext>
            </a:extLst>
          </p:cNvPr>
          <p:cNvSpPr txBox="1"/>
          <p:nvPr/>
        </p:nvSpPr>
        <p:spPr>
          <a:xfrm>
            <a:off x="1461793" y="1391463"/>
            <a:ext cx="849890" cy="369332"/>
          </a:xfrm>
          <a:prstGeom prst="rect">
            <a:avLst/>
          </a:prstGeom>
          <a:noFill/>
        </p:spPr>
        <p:txBody>
          <a:bodyPr wrap="square" rtlCol="0">
            <a:spAutoFit/>
          </a:bodyPr>
          <a:lstStyle/>
          <a:p>
            <a:pPr algn="ctr"/>
            <a:r>
              <a:rPr lang="en-US" b="1" dirty="0">
                <a:solidFill>
                  <a:srgbClr val="000000"/>
                </a:solidFill>
              </a:rPr>
              <a:t>48 km</a:t>
            </a:r>
          </a:p>
        </p:txBody>
      </p:sp>
      <p:sp>
        <p:nvSpPr>
          <p:cNvPr id="16" name="TextBox 15">
            <a:extLst>
              <a:ext uri="{FF2B5EF4-FFF2-40B4-BE49-F238E27FC236}">
                <a16:creationId xmlns:a16="http://schemas.microsoft.com/office/drawing/2014/main" id="{BAC23045-4B52-D2DB-F371-EC921E764073}"/>
              </a:ext>
            </a:extLst>
          </p:cNvPr>
          <p:cNvSpPr txBox="1"/>
          <p:nvPr/>
        </p:nvSpPr>
        <p:spPr>
          <a:xfrm>
            <a:off x="2267736" y="5472123"/>
            <a:ext cx="849890" cy="369332"/>
          </a:xfrm>
          <a:prstGeom prst="rect">
            <a:avLst/>
          </a:prstGeom>
          <a:noFill/>
        </p:spPr>
        <p:txBody>
          <a:bodyPr wrap="square" rtlCol="0">
            <a:spAutoFit/>
          </a:bodyPr>
          <a:lstStyle/>
          <a:p>
            <a:pPr algn="ctr"/>
            <a:r>
              <a:rPr lang="en-US" b="1" dirty="0">
                <a:solidFill>
                  <a:srgbClr val="000000"/>
                </a:solidFill>
              </a:rPr>
              <a:t>90 S</a:t>
            </a:r>
          </a:p>
        </p:txBody>
      </p:sp>
      <p:sp>
        <p:nvSpPr>
          <p:cNvPr id="17" name="TextBox 16">
            <a:extLst>
              <a:ext uri="{FF2B5EF4-FFF2-40B4-BE49-F238E27FC236}">
                <a16:creationId xmlns:a16="http://schemas.microsoft.com/office/drawing/2014/main" id="{305E437E-6C59-DA37-2D02-C563F1CC4641}"/>
              </a:ext>
            </a:extLst>
          </p:cNvPr>
          <p:cNvSpPr txBox="1"/>
          <p:nvPr/>
        </p:nvSpPr>
        <p:spPr>
          <a:xfrm>
            <a:off x="8005831" y="5397577"/>
            <a:ext cx="849890" cy="369332"/>
          </a:xfrm>
          <a:prstGeom prst="rect">
            <a:avLst/>
          </a:prstGeom>
          <a:noFill/>
        </p:spPr>
        <p:txBody>
          <a:bodyPr wrap="square" rtlCol="0">
            <a:spAutoFit/>
          </a:bodyPr>
          <a:lstStyle/>
          <a:p>
            <a:pPr algn="ctr"/>
            <a:r>
              <a:rPr lang="en-US" b="1" dirty="0">
                <a:solidFill>
                  <a:srgbClr val="000000"/>
                </a:solidFill>
              </a:rPr>
              <a:t>30 N</a:t>
            </a:r>
          </a:p>
        </p:txBody>
      </p:sp>
      <p:sp>
        <p:nvSpPr>
          <p:cNvPr id="18" name="TextBox 17">
            <a:extLst>
              <a:ext uri="{FF2B5EF4-FFF2-40B4-BE49-F238E27FC236}">
                <a16:creationId xmlns:a16="http://schemas.microsoft.com/office/drawing/2014/main" id="{6C94DE8C-432F-1321-A261-5239C4223222}"/>
              </a:ext>
            </a:extLst>
          </p:cNvPr>
          <p:cNvSpPr txBox="1"/>
          <p:nvPr/>
        </p:nvSpPr>
        <p:spPr>
          <a:xfrm>
            <a:off x="9156356" y="6003746"/>
            <a:ext cx="3028641" cy="307777"/>
          </a:xfrm>
          <a:prstGeom prst="rect">
            <a:avLst/>
          </a:prstGeom>
          <a:noFill/>
        </p:spPr>
        <p:txBody>
          <a:bodyPr wrap="square" rtlCol="0">
            <a:spAutoFit/>
          </a:bodyPr>
          <a:lstStyle/>
          <a:p>
            <a:pPr algn="ctr"/>
            <a:r>
              <a:rPr lang="en-US" sz="1400" dirty="0">
                <a:solidFill>
                  <a:srgbClr val="000000"/>
                </a:solidFill>
              </a:rPr>
              <a:t>WRT 1980-2021 MERRA-2</a:t>
            </a:r>
          </a:p>
        </p:txBody>
      </p:sp>
      <p:sp>
        <p:nvSpPr>
          <p:cNvPr id="19" name="TextBox 18">
            <a:extLst>
              <a:ext uri="{FF2B5EF4-FFF2-40B4-BE49-F238E27FC236}">
                <a16:creationId xmlns:a16="http://schemas.microsoft.com/office/drawing/2014/main" id="{C8DAD12A-CB50-8446-F06F-24FB8EA162F9}"/>
              </a:ext>
            </a:extLst>
          </p:cNvPr>
          <p:cNvSpPr txBox="1"/>
          <p:nvPr/>
        </p:nvSpPr>
        <p:spPr>
          <a:xfrm>
            <a:off x="8571810" y="1971458"/>
            <a:ext cx="2673133" cy="461665"/>
          </a:xfrm>
          <a:prstGeom prst="rect">
            <a:avLst/>
          </a:prstGeom>
          <a:noFill/>
        </p:spPr>
        <p:txBody>
          <a:bodyPr wrap="square" rtlCol="0">
            <a:spAutoFit/>
          </a:bodyPr>
          <a:lstStyle/>
          <a:p>
            <a:pPr algn="ctr"/>
            <a:r>
              <a:rPr lang="en-US" sz="2400" dirty="0">
                <a:solidFill>
                  <a:srgbClr val="000000"/>
                </a:solidFill>
              </a:rPr>
              <a:t>June 2022</a:t>
            </a:r>
          </a:p>
        </p:txBody>
      </p:sp>
    </p:spTree>
    <p:extLst>
      <p:ext uri="{BB962C8B-B14F-4D97-AF65-F5344CB8AC3E}">
        <p14:creationId xmlns:p14="http://schemas.microsoft.com/office/powerpoint/2010/main" val="28104745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
</p:tagLst>
</file>

<file path=ppt/theme/theme1.xml><?xml version="1.0" encoding="utf-8"?>
<a:theme xmlns:a="http://schemas.openxmlformats.org/drawingml/2006/main" name="Office Theme">
  <a:themeElements>
    <a:clrScheme name="Custom 1">
      <a:dk1>
        <a:srgbClr val="FFFFFF"/>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raClrSchemeLst/>
  <a:extLst>
    <a:ext uri="{05A4C25C-085E-4340-85A3-A5531E510DB2}">
      <thm15:themeFamily xmlns:thm15="http://schemas.microsoft.com/office/thememl/2012/main" name="GMAO-light-template-16x9_new_v2 (1)" id="{910F9222-27CD-BB4D-A2F0-5EF774B6F49C}" vid="{3946BE8B-2F56-9E46-9B4C-9B71F94DCF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40344</TotalTime>
  <Words>2457</Words>
  <Application>Microsoft Macintosh PowerPoint</Application>
  <PresentationFormat>Widescreen</PresentationFormat>
  <Paragraphs>277</Paragraphs>
  <Slides>19</Slides>
  <Notes>19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Times New Roman</vt:lpstr>
      <vt:lpstr>Wingdings</vt:lpstr>
      <vt:lpstr>Office Theme</vt:lpstr>
      <vt:lpstr>Stratospheric Circulation Changes Associated with the Hunga Tonga-Hunga Ha’apai Eruption</vt:lpstr>
      <vt:lpstr>Stratospheric Circulation Changes Associated with the Hunga Tonga-Hunga Ha’apai Eruption</vt:lpstr>
      <vt:lpstr>Water vapor from eruption spreads around the globe</vt:lpstr>
      <vt:lpstr>MERRA-2: unusually low global temperatures at 20 hPa </vt:lpstr>
      <vt:lpstr>Missing water vapor cooling in 2022 created extreme temperature increments at 20 hPa</vt:lpstr>
      <vt:lpstr>Data analysis generated tendencies can capture missing radiative effects</vt:lpstr>
      <vt:lpstr>MERRA-2 data analysis increments capture the perturbed water vapor cooling.</vt:lpstr>
      <vt:lpstr>Record low temperature and strong winds were seen in June 2022</vt:lpstr>
      <vt:lpstr>Temperatures were more than 3 standard deviations below the mean Winds were more than 3 standard deviations above the mean</vt:lpstr>
      <vt:lpstr>The residual mean stream function was greatly distorted in June 2022</vt:lpstr>
      <vt:lpstr>The residual circulation had a record strong anomaly near the volcano location</vt:lpstr>
      <vt:lpstr>Vertical residual circulation anomaly was more than 2 standard deviations above the mean Meridional residual circulation anomaly was more than 3 standard deviations below the mean</vt:lpstr>
      <vt:lpstr>Clockwise circulation anomaly is centered in the lower stratosphere during June 2022</vt:lpstr>
      <vt:lpstr>Clockwise circulation anomaly extends to higher altitudes during July 2022</vt:lpstr>
      <vt:lpstr>Record low temperatures and strong winds  descended in October 2022</vt:lpstr>
      <vt:lpstr>Temperatures were more than 3 standard deviations below the mean Winds were more than 3 standard deviations above the mean</vt:lpstr>
      <vt:lpstr>The residual circulation record anomaly descends with time</vt:lpstr>
      <vt:lpstr>Low ozone is associated with the upward circulation anomaly</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Atmosphere Circulations</dc:title>
  <dc:creator>Coy, Lawrence (GSFC-610.1)[SCIENCE SYSTEMS AND APPLICATIONS INC]</dc:creator>
  <cp:lastModifiedBy>Coy, Lawrence (GSFC-610.1)[SCIENCE SYSTEMS AND APPLICATIONS INC]</cp:lastModifiedBy>
  <cp:revision>73</cp:revision>
  <dcterms:created xsi:type="dcterms:W3CDTF">2022-08-08T20:44:10Z</dcterms:created>
  <dcterms:modified xsi:type="dcterms:W3CDTF">2023-01-10T22:13:36Z</dcterms:modified>
</cp:coreProperties>
</file>